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F8B5C-75AE-4505-B64E-763D76EBEA5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7FA9F-8A2D-4E55-A8C3-12AFCAC421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6B7AB2B-D0C4-4A8C-9672-EA7F483B3F25}" type="datetime1">
              <a:rPr lang="en-US" smtClean="0"/>
              <a:t>12/12/2012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9EEEB2D-7F7D-4B6D-918B-47AFC1769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A942-D76A-4CA9-8670-7490EAC94D9C}" type="datetime1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EB2D-7F7D-4B6D-918B-47AFC1769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B63F-9551-4E8C-8672-49EBB13BF116}" type="datetime1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EB2D-7F7D-4B6D-918B-47AFC1769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29D7B02-EB46-4590-A1B1-FD3B388A093E}" type="datetime1">
              <a:rPr lang="en-US" smtClean="0"/>
              <a:t>12/12/2012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9EEEB2D-7F7D-4B6D-918B-47AFC1769E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8A92C22-C56C-4DAC-A323-9D928C27527E}" type="datetime1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9EEEB2D-7F7D-4B6D-918B-47AFC1769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08EF-7804-4239-B66C-A5E65B8B1765}" type="datetime1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EB2D-7F7D-4B6D-918B-47AFC1769E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3046-2315-4771-9ED4-FF32DD122AAC}" type="datetime1">
              <a:rPr lang="en-US" smtClean="0"/>
              <a:t>12/12/2012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EB2D-7F7D-4B6D-918B-47AFC1769E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6D3324-58A8-452B-86AD-D988F83FBFB1}" type="datetime1">
              <a:rPr lang="en-US" smtClean="0"/>
              <a:t>12/12/2012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9EEEB2D-7F7D-4B6D-918B-47AFC1769E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8889-17C2-4D25-B6A7-9DB043104434}" type="datetime1">
              <a:rPr lang="en-US" smtClean="0"/>
              <a:t>12/12/2012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EB2D-7F7D-4B6D-918B-47AFC1769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9F7F3E-A06E-403E-A560-E72ACD5651C5}" type="datetime1">
              <a:rPr lang="en-US" smtClean="0"/>
              <a:t>12/12/2012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9EEEB2D-7F7D-4B6D-918B-47AFC1769E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666251-B0B9-41F0-9AAD-2DE606B5F6EE}" type="datetime1">
              <a:rPr lang="en-US" smtClean="0"/>
              <a:t>12/12/2012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9EEEB2D-7F7D-4B6D-918B-47AFC1769E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D7137A-5347-4131-A24A-791E58991D40}" type="datetime1">
              <a:rPr lang="en-US" smtClean="0"/>
              <a:t>12/12/2012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9EEEB2D-7F7D-4B6D-918B-47AFC1769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EB2D-7F7D-4B6D-918B-47AFC1769EA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7620000" cy="540715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Example:4</a:t>
            </a:r>
          </a:p>
          <a:p>
            <a:pPr>
              <a:lnSpc>
                <a:spcPct val="80000"/>
              </a:lnSpc>
              <a:buNone/>
            </a:pPr>
            <a:endParaRPr lang="en-US" sz="1900" b="1" dirty="0" smtClean="0">
              <a:solidFill>
                <a:srgbClr val="00B0F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900" b="1" dirty="0" smtClean="0">
                <a:solidFill>
                  <a:srgbClr val="00B0F0"/>
                </a:solidFill>
              </a:rPr>
              <a:t>Normal Code:</a:t>
            </a:r>
          </a:p>
          <a:p>
            <a:pPr>
              <a:buNone/>
            </a:pPr>
            <a:r>
              <a:rPr lang="en-US" dirty="0" smtClean="0"/>
              <a:t>// Choose one of 4 messages to display randomly</a:t>
            </a:r>
            <a:br>
              <a:rPr lang="en-US" dirty="0" smtClean="0"/>
            </a:br>
            <a:r>
              <a:rPr lang="en-US" dirty="0" smtClean="0"/>
              <a:t>string [] messages = new { "Hey!", "</a:t>
            </a:r>
            <a:r>
              <a:rPr lang="en-US" dirty="0" err="1" smtClean="0"/>
              <a:t>Whats</a:t>
            </a:r>
            <a:r>
              <a:rPr lang="en-US" dirty="0" smtClean="0"/>
              <a:t> up?", "Salutations.", "Hail-" }</a:t>
            </a:r>
            <a:br>
              <a:rPr lang="en-US" dirty="0" smtClean="0"/>
            </a:br>
            <a:r>
              <a:rPr lang="en-US" dirty="0" smtClean="0"/>
              <a:t>Random r = new Random();</a:t>
            </a:r>
            <a:br>
              <a:rPr lang="en-US" dirty="0" smtClean="0"/>
            </a:br>
            <a:r>
              <a:rPr lang="en-US" dirty="0" smtClean="0"/>
              <a:t>return messages[</a:t>
            </a:r>
            <a:r>
              <a:rPr lang="en-US" dirty="0" err="1" smtClean="0"/>
              <a:t>r.Next</a:t>
            </a:r>
            <a:r>
              <a:rPr lang="en-US" dirty="0" smtClean="0"/>
              <a:t>(</a:t>
            </a:r>
            <a:r>
              <a:rPr lang="en-US" dirty="0" err="1" smtClean="0"/>
              <a:t>messages.Length</a:t>
            </a:r>
            <a:r>
              <a:rPr lang="en-US" dirty="0" smtClean="0"/>
              <a:t>)]</a:t>
            </a:r>
          </a:p>
          <a:p>
            <a:pPr>
              <a:lnSpc>
                <a:spcPct val="80000"/>
              </a:lnSpc>
              <a:buNone/>
            </a:pPr>
            <a:r>
              <a:rPr lang="en-US" sz="1900" b="1" dirty="0" smtClean="0">
                <a:solidFill>
                  <a:srgbClr val="00B0F0"/>
                </a:solidFill>
              </a:rPr>
              <a:t>Defensive Code:</a:t>
            </a:r>
          </a:p>
          <a:p>
            <a:pPr>
              <a:buNone/>
            </a:pPr>
            <a:r>
              <a:rPr lang="en-US" dirty="0" smtClean="0"/>
              <a:t>   string [] messages = </a:t>
            </a:r>
            <a:r>
              <a:rPr lang="en-US" dirty="0" err="1" smtClean="0"/>
              <a:t>LoadMessagesFromFile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Random r = new Random();</a:t>
            </a:r>
            <a:br>
              <a:rPr lang="en-US" dirty="0" smtClean="0"/>
            </a:br>
            <a:r>
              <a:rPr lang="en-US" dirty="0" smtClean="0"/>
              <a:t>return messages[</a:t>
            </a:r>
            <a:r>
              <a:rPr lang="en-US" dirty="0" err="1" smtClean="0"/>
              <a:t>r.Next</a:t>
            </a:r>
            <a:r>
              <a:rPr lang="en-US" dirty="0" smtClean="0"/>
              <a:t>(</a:t>
            </a:r>
            <a:r>
              <a:rPr lang="en-US" dirty="0" err="1" smtClean="0"/>
              <a:t>messages.Length</a:t>
            </a:r>
            <a:r>
              <a:rPr lang="en-US" dirty="0" smtClean="0"/>
              <a:t>)];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 above code </a:t>
            </a:r>
            <a:r>
              <a:rPr lang="en-US" dirty="0" err="1" smtClean="0"/>
              <a:t>LoadMessagesFromFile</a:t>
            </a:r>
            <a:r>
              <a:rPr lang="en-US" dirty="0" smtClean="0"/>
              <a:t>() will read the string from file.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7696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Defensive /Secure code Examples Cont….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EEEB2D-7F7D-4B6D-918B-47AFC1769EA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7620000" cy="56357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Example:5</a:t>
            </a:r>
          </a:p>
          <a:p>
            <a:pPr>
              <a:lnSpc>
                <a:spcPct val="80000"/>
              </a:lnSpc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900" b="1" dirty="0" smtClean="0">
                <a:solidFill>
                  <a:srgbClr val="00B0F0"/>
                </a:solidFill>
              </a:rPr>
              <a:t>Normal Code:</a:t>
            </a:r>
          </a:p>
          <a:p>
            <a:pPr>
              <a:lnSpc>
                <a:spcPct val="80000"/>
              </a:lnSpc>
              <a:buNone/>
            </a:pPr>
            <a:r>
              <a:rPr lang="en-US" sz="1900" dirty="0" smtClean="0"/>
              <a:t>void </a:t>
            </a:r>
            <a:r>
              <a:rPr lang="en-US" sz="1900" dirty="0" err="1" smtClean="0"/>
              <a:t>readArray</a:t>
            </a:r>
            <a:r>
              <a:rPr lang="en-US" sz="1900" dirty="0" smtClean="0"/>
              <a:t>(char  names)</a:t>
            </a:r>
          </a:p>
          <a:p>
            <a:pPr>
              <a:lnSpc>
                <a:spcPct val="80000"/>
              </a:lnSpc>
              <a:buNone/>
            </a:pPr>
            <a:r>
              <a:rPr lang="en-US" sz="1900" dirty="0" smtClean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1900" dirty="0" smtClean="0"/>
              <a:t>	names[0]=‘I’;</a:t>
            </a:r>
          </a:p>
          <a:p>
            <a:pPr>
              <a:lnSpc>
                <a:spcPct val="80000"/>
              </a:lnSpc>
              <a:buNone/>
            </a:pPr>
            <a:r>
              <a:rPr lang="en-US" sz="1900" dirty="0" smtClean="0"/>
              <a:t>	names[1]=‘N’;</a:t>
            </a:r>
          </a:p>
          <a:p>
            <a:pPr>
              <a:lnSpc>
                <a:spcPct val="80000"/>
              </a:lnSpc>
              <a:buNone/>
            </a:pPr>
            <a:r>
              <a:rPr lang="en-US" sz="1900" dirty="0" smtClean="0"/>
              <a:t>	names[2]=‘D’;</a:t>
            </a:r>
          </a:p>
          <a:p>
            <a:pPr>
              <a:lnSpc>
                <a:spcPct val="80000"/>
              </a:lnSpc>
              <a:buNone/>
            </a:pPr>
            <a:r>
              <a:rPr lang="en-US" sz="1900" dirty="0" smtClean="0"/>
              <a:t>	names[3]=‘I’;</a:t>
            </a:r>
          </a:p>
          <a:p>
            <a:pPr>
              <a:lnSpc>
                <a:spcPct val="80000"/>
              </a:lnSpc>
              <a:buNone/>
            </a:pPr>
            <a:r>
              <a:rPr lang="en-US" sz="1900" dirty="0" smtClean="0"/>
              <a:t>	names[4]=‘A’;</a:t>
            </a:r>
          </a:p>
          <a:p>
            <a:pPr>
              <a:lnSpc>
                <a:spcPct val="80000"/>
              </a:lnSpc>
              <a:buNone/>
            </a:pPr>
            <a:r>
              <a:rPr lang="en-US" sz="1900" dirty="0" smtClean="0"/>
              <a:t>}</a:t>
            </a:r>
          </a:p>
          <a:p>
            <a:pPr>
              <a:lnSpc>
                <a:spcPct val="80000"/>
              </a:lnSpc>
              <a:buNone/>
            </a:pPr>
            <a:endParaRPr lang="en-US" sz="1900" b="1" dirty="0" smtClean="0">
              <a:solidFill>
                <a:srgbClr val="00B0F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sz="1900" b="1" dirty="0" smtClean="0">
              <a:solidFill>
                <a:srgbClr val="00B0F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900" b="1" dirty="0" smtClean="0">
                <a:solidFill>
                  <a:srgbClr val="00B0F0"/>
                </a:solidFill>
              </a:rPr>
              <a:t>Defensive Code: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readArray</a:t>
            </a:r>
            <a:r>
              <a:rPr lang="en-US" dirty="0" smtClean="0"/>
              <a:t>(char  names,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size,char</a:t>
            </a:r>
            <a:r>
              <a:rPr lang="en-US" dirty="0" smtClean="0"/>
              <a:t> </a:t>
            </a:r>
            <a:r>
              <a:rPr lang="en-US" dirty="0" err="1" smtClean="0"/>
              <a:t>ch</a:t>
            </a:r>
            <a:r>
              <a:rPr lang="en-US" dirty="0" smtClean="0"/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=0;i&lt;=</a:t>
            </a:r>
            <a:r>
              <a:rPr lang="en-US" dirty="0" err="1" smtClean="0"/>
              <a:t>size;i</a:t>
            </a:r>
            <a:r>
              <a:rPr lang="en-US" dirty="0" smtClean="0"/>
              <a:t>++)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names[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7696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Defensive /Secure code Examples Cont….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EEEB2D-7F7D-4B6D-918B-47AFC1769EA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conclude for defensive programming……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1st : Never Assume Anything</a:t>
            </a:r>
          </a:p>
          <a:p>
            <a:r>
              <a:rPr lang="en-US" dirty="0" smtClean="0"/>
              <a:t>2nd : Use Coding Standard</a:t>
            </a:r>
          </a:p>
          <a:p>
            <a:r>
              <a:rPr lang="en-US" dirty="0" smtClean="0"/>
              <a:t>3rd : Keep it simple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EEEB2D-7F7D-4B6D-918B-47AFC1769EA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image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8200" y="914400"/>
            <a:ext cx="7239000" cy="4953000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EEEB2D-7F7D-4B6D-918B-47AFC1769EA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Writing Quality Code….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</a:pPr>
            <a:r>
              <a:rPr lang="en-US" dirty="0" smtClean="0"/>
              <a:t>Think before coding</a:t>
            </a:r>
          </a:p>
          <a:p>
            <a:pPr marL="514350" indent="-514350">
              <a:lnSpc>
                <a:spcPct val="150000"/>
              </a:lnSpc>
            </a:pPr>
            <a:r>
              <a:rPr lang="en-US" dirty="0" smtClean="0"/>
              <a:t>Fix bugs immediately</a:t>
            </a:r>
          </a:p>
          <a:p>
            <a:pPr marL="514350" indent="-514350">
              <a:lnSpc>
                <a:spcPct val="150000"/>
              </a:lnSpc>
            </a:pPr>
            <a:r>
              <a:rPr lang="en-US" dirty="0" smtClean="0"/>
              <a:t>Test individual functional elements</a:t>
            </a:r>
          </a:p>
          <a:p>
            <a:pPr marL="514350" indent="-514350">
              <a:lnSpc>
                <a:spcPct val="150000"/>
              </a:lnSpc>
            </a:pPr>
            <a:r>
              <a:rPr lang="en-US" dirty="0" smtClean="0"/>
              <a:t>Test complete puzzle</a:t>
            </a:r>
          </a:p>
          <a:p>
            <a:pPr marL="514350" indent="-514350">
              <a:lnSpc>
                <a:spcPct val="150000"/>
              </a:lnSpc>
            </a:pPr>
            <a:r>
              <a:rPr lang="en-US" dirty="0" smtClean="0"/>
              <a:t>Write robust code components</a:t>
            </a:r>
          </a:p>
          <a:p>
            <a:pPr marL="514350" indent="-514350">
              <a:lnSpc>
                <a:spcPct val="150000"/>
              </a:lnSpc>
            </a:pPr>
            <a:r>
              <a:rPr lang="en-US" dirty="0" smtClean="0"/>
              <a:t>Fail as early as possible</a:t>
            </a:r>
          </a:p>
          <a:p>
            <a:pPr marL="514350" indent="-514350">
              <a:lnSpc>
                <a:spcPct val="150000"/>
              </a:lnSpc>
            </a:pPr>
            <a:r>
              <a:rPr lang="en-US" dirty="0" smtClean="0"/>
              <a:t>Avoid quick hacks</a:t>
            </a:r>
          </a:p>
          <a:p>
            <a:endParaRPr lang="en-US" dirty="0"/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18250" y="355600"/>
            <a:ext cx="1795463" cy="1833563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EEEB2D-7F7D-4B6D-918B-47AFC1769EA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Writing Quality Code Cont…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</a:pPr>
            <a:r>
              <a:rPr lang="en-US" dirty="0" smtClean="0"/>
              <a:t>Use defensive programming</a:t>
            </a:r>
          </a:p>
          <a:p>
            <a:pPr marL="514350" indent="-514350">
              <a:lnSpc>
                <a:spcPct val="150000"/>
              </a:lnSpc>
            </a:pPr>
            <a:r>
              <a:rPr lang="en-US" dirty="0" smtClean="0"/>
              <a:t>Prefer strong typing over dynamic binding</a:t>
            </a:r>
          </a:p>
          <a:p>
            <a:pPr marL="514350" indent="-514350">
              <a:lnSpc>
                <a:spcPct val="150000"/>
              </a:lnSpc>
            </a:pPr>
            <a:r>
              <a:rPr lang="en-US" dirty="0" smtClean="0"/>
              <a:t>Write self-explanatory code</a:t>
            </a:r>
          </a:p>
          <a:p>
            <a:pPr marL="514350" indent="-514350">
              <a:lnSpc>
                <a:spcPct val="150000"/>
              </a:lnSpc>
            </a:pPr>
            <a:r>
              <a:rPr lang="en-US" dirty="0" smtClean="0"/>
              <a:t>Avoid sophisticated code</a:t>
            </a:r>
          </a:p>
          <a:p>
            <a:pPr marL="514350" indent="-514350">
              <a:lnSpc>
                <a:spcPct val="150000"/>
              </a:lnSpc>
            </a:pPr>
            <a:r>
              <a:rPr lang="en-US" dirty="0" smtClean="0"/>
              <a:t>Avoid dense code blocks</a:t>
            </a:r>
          </a:p>
          <a:p>
            <a:pPr marL="514350" indent="-514350">
              <a:lnSpc>
                <a:spcPct val="150000"/>
              </a:lnSpc>
            </a:pPr>
            <a:r>
              <a:rPr lang="en-US" dirty="0" smtClean="0"/>
              <a:t>Avoid code duplication</a:t>
            </a:r>
          </a:p>
          <a:p>
            <a:pPr marL="514350" indent="-514350">
              <a:lnSpc>
                <a:spcPct val="150000"/>
              </a:lnSpc>
            </a:pPr>
            <a:r>
              <a:rPr lang="en-US" dirty="0" smtClean="0"/>
              <a:t>Avoid magic constants</a:t>
            </a:r>
          </a:p>
          <a:p>
            <a:pPr marL="514350" indent="-514350">
              <a:lnSpc>
                <a:spcPct val="150000"/>
              </a:lnSpc>
            </a:pPr>
            <a:r>
              <a:rPr lang="en-US" dirty="0" smtClean="0"/>
              <a:t>Strive for loose coupling</a:t>
            </a:r>
          </a:p>
        </p:txBody>
      </p:sp>
      <p:pic>
        <p:nvPicPr>
          <p:cNvPr id="2050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00050"/>
            <a:ext cx="1868488" cy="1773238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EEEB2D-7F7D-4B6D-918B-47AFC1769EA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Writing Quality Code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Avoid hidden dependencies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Strive for flat responsibility distribution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Keep related code close together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Build a house, not an empire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 Redesign when needed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 Do not sacrifice quality</a:t>
            </a:r>
            <a:endParaRPr lang="en-US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381000"/>
            <a:ext cx="1962150" cy="23336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EEEB2D-7F7D-4B6D-918B-47AFC1769EA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848600" cy="49499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Defensive programming is an approach to improve software and source code, in terms of: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General quality </a:t>
            </a:r>
            <a:r>
              <a:rPr lang="en-US" dirty="0" smtClean="0"/>
              <a:t>- Reducing the number of software bugs and problems.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b="1" dirty="0" smtClean="0"/>
              <a:t>Making the source code comprehensive 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b="1" dirty="0" smtClean="0"/>
              <a:t>readable </a:t>
            </a:r>
            <a:r>
              <a:rPr lang="en-US" b="1" dirty="0" smtClean="0"/>
              <a:t>understandable</a:t>
            </a:r>
            <a:r>
              <a:rPr lang="en-US" dirty="0" smtClean="0"/>
              <a:t> </a:t>
            </a:r>
            <a:r>
              <a:rPr lang="en-US" dirty="0" smtClean="0"/>
              <a:t>so it is approved in a code audit. </a:t>
            </a:r>
            <a:r>
              <a:rPr lang="en-US" dirty="0" smtClean="0"/>
              <a:t>the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Making the software behave in a </a:t>
            </a:r>
            <a:r>
              <a:rPr lang="en-US" b="1" dirty="0" smtClean="0"/>
              <a:t>predictable manner.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EEEB2D-7F7D-4B6D-918B-47AFC1769EA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 Cont….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Also </a:t>
            </a:r>
            <a:r>
              <a:rPr lang="en-US" dirty="0" smtClean="0"/>
              <a:t>referred to as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ecure Programming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difference between defensive programming and normal practices is that nothing is </a:t>
            </a:r>
            <a:r>
              <a:rPr lang="en-US" b="1" dirty="0" smtClean="0">
                <a:solidFill>
                  <a:srgbClr val="FF0000"/>
                </a:solidFill>
              </a:rPr>
              <a:t>assumed.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All error states are accounted for and handled.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It is </a:t>
            </a:r>
            <a:r>
              <a:rPr lang="en-US" b="1" dirty="0" smtClean="0">
                <a:solidFill>
                  <a:srgbClr val="00B0F0"/>
                </a:solidFill>
              </a:rPr>
              <a:t>a technique where </a:t>
            </a:r>
            <a:r>
              <a:rPr lang="en-US" b="1" dirty="0" smtClean="0">
                <a:solidFill>
                  <a:srgbClr val="00B0F0"/>
                </a:solidFill>
              </a:rPr>
              <a:t>you  </a:t>
            </a:r>
            <a:r>
              <a:rPr lang="en-US" b="1" dirty="0" smtClean="0">
                <a:solidFill>
                  <a:srgbClr val="00B0F0"/>
                </a:solidFill>
              </a:rPr>
              <a:t>assume the worst from all input.</a:t>
            </a:r>
          </a:p>
          <a:p>
            <a:r>
              <a:rPr lang="en-US" dirty="0" smtClean="0"/>
              <a:t> Also known as </a:t>
            </a:r>
            <a:r>
              <a:rPr lang="en-US" b="1" dirty="0" smtClean="0">
                <a:solidFill>
                  <a:srgbClr val="7030A0"/>
                </a:solidFill>
              </a:rPr>
              <a:t>Proactive </a:t>
            </a:r>
            <a:r>
              <a:rPr lang="en-US" b="1" dirty="0" smtClean="0">
                <a:solidFill>
                  <a:srgbClr val="7030A0"/>
                </a:solidFill>
              </a:rPr>
              <a:t>Debugging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EEEB2D-7F7D-4B6D-918B-47AFC1769EA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Reduce source code complexity</a:t>
            </a:r>
          </a:p>
          <a:p>
            <a:r>
              <a:rPr lang="en-US" dirty="0" smtClean="0"/>
              <a:t>Source Code Reviews</a:t>
            </a:r>
          </a:p>
          <a:p>
            <a:r>
              <a:rPr lang="en-US" dirty="0" smtClean="0"/>
              <a:t>Software Testing</a:t>
            </a:r>
          </a:p>
          <a:p>
            <a:r>
              <a:rPr lang="en-US" dirty="0" smtClean="0"/>
              <a:t>Intelligent Source Code re-use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EEEB2D-7F7D-4B6D-918B-47AFC1769EA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/Secure code Examples…..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Example:1</a:t>
            </a:r>
          </a:p>
          <a:p>
            <a:pPr>
              <a:buNone/>
            </a:pPr>
            <a:r>
              <a:rPr lang="en-US" dirty="0" smtClean="0"/>
              <a:t>if(5 == x) </a:t>
            </a:r>
            <a:r>
              <a:rPr lang="en-US" b="1" dirty="0" smtClean="0"/>
              <a:t>instead of</a:t>
            </a:r>
            <a:r>
              <a:rPr lang="en-US" dirty="0" smtClean="0"/>
              <a:t> if(x == 5):  to avoid unintended assignment</a:t>
            </a:r>
          </a:p>
          <a:p>
            <a:pPr>
              <a:buNone/>
            </a:pPr>
            <a:r>
              <a:rPr lang="en-US" b="1" dirty="0" smtClean="0"/>
              <a:t>Reason:</a:t>
            </a:r>
            <a:r>
              <a:rPr lang="en-US" dirty="0" smtClean="0"/>
              <a:t> If we forget right = then to x value will be assigned as 5.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Example:2</a:t>
            </a:r>
          </a:p>
          <a:p>
            <a:pPr>
              <a:buNone/>
            </a:pPr>
            <a:r>
              <a:rPr lang="en-US" dirty="0" smtClean="0"/>
              <a:t>	In java/C in file handling/databases handling/network programming  the file ,</a:t>
            </a:r>
            <a:r>
              <a:rPr lang="en-US" dirty="0" err="1" smtClean="0"/>
              <a:t>databases,network</a:t>
            </a:r>
            <a:r>
              <a:rPr lang="en-US" dirty="0" smtClean="0"/>
              <a:t> sockets must be closed.</a:t>
            </a:r>
          </a:p>
          <a:p>
            <a:pPr>
              <a:buNone/>
            </a:pPr>
            <a:r>
              <a:rPr lang="en-US" dirty="0" smtClean="0"/>
              <a:t>In Java: finally block in Exception Handling is used.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EEEB2D-7F7D-4B6D-918B-47AFC1769EA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7696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Defensive /Secure code Examples Cont….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153400" cy="555955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Example:3</a:t>
            </a:r>
          </a:p>
          <a:p>
            <a:pPr>
              <a:buNone/>
            </a:pPr>
            <a:r>
              <a:rPr lang="en-US" b="1" dirty="0" smtClean="0">
                <a:solidFill>
                  <a:srgbClr val="00B0F0"/>
                </a:solidFill>
              </a:rPr>
              <a:t>Normal Code: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readNames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[]=new String [30];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sz="2500" b="1" dirty="0" smtClean="0">
                <a:solidFill>
                  <a:srgbClr val="00B0F0"/>
                </a:solidFill>
              </a:rPr>
              <a:t>Defensive Code: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readNames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=new </a:t>
            </a:r>
            <a:r>
              <a:rPr lang="en-US" dirty="0" err="1" smtClean="0"/>
              <a:t>BufferedReader</a:t>
            </a:r>
            <a:r>
              <a:rPr lang="en-US" dirty="0" smtClean="0"/>
              <a:t>(new </a:t>
            </a:r>
            <a:r>
              <a:rPr lang="en-US" dirty="0" err="1" smtClean="0"/>
              <a:t>InputStreamReader</a:t>
            </a:r>
            <a:r>
              <a:rPr lang="en-US" dirty="0" smtClean="0"/>
              <a:t>(</a:t>
            </a:r>
            <a:r>
              <a:rPr lang="en-US" dirty="0" err="1" smtClean="0"/>
              <a:t>System.in</a:t>
            </a:r>
            <a:r>
              <a:rPr lang="en-US" dirty="0" smtClean="0"/>
              <a:t>));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totalNames</a:t>
            </a:r>
            <a:r>
              <a:rPr lang="en-US" dirty="0" smtClean="0"/>
              <a:t>=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br.readLine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[]=new String [</a:t>
            </a:r>
            <a:r>
              <a:rPr lang="en-US" dirty="0" err="1" smtClean="0"/>
              <a:t>totalNames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EEEB2D-7F7D-4B6D-918B-47AFC1769EA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85</TotalTime>
  <Words>316</Words>
  <Application>Microsoft Office PowerPoint</Application>
  <PresentationFormat>On-screen Show (4:3)</PresentationFormat>
  <Paragraphs>114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Chapter 2:</vt:lpstr>
      <vt:lpstr>Writing Quality Code….</vt:lpstr>
      <vt:lpstr>Writing Quality Code Cont…</vt:lpstr>
      <vt:lpstr>Writing Quality Code Cont…</vt:lpstr>
      <vt:lpstr>Defensive programming</vt:lpstr>
      <vt:lpstr>Defensive programming Cont….</vt:lpstr>
      <vt:lpstr>Defensive programming techniques</vt:lpstr>
      <vt:lpstr>Defensive /Secure code Examples…..</vt:lpstr>
      <vt:lpstr>Defensive /Secure code Examples Cont….</vt:lpstr>
      <vt:lpstr>Defensive /Secure code Examples Cont….</vt:lpstr>
      <vt:lpstr>Defensive /Secure code Examples Cont….</vt:lpstr>
      <vt:lpstr>To conclude for defensive programming……</vt:lpstr>
      <vt:lpstr>Slide 13</vt:lpstr>
    </vt:vector>
  </TitlesOfParts>
  <Company>Symbiosis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</dc:title>
  <dc:creator>vidya.kumbhar</dc:creator>
  <cp:lastModifiedBy>vidya.kumbhar</cp:lastModifiedBy>
  <cp:revision>49</cp:revision>
  <dcterms:created xsi:type="dcterms:W3CDTF">2012-12-12T04:09:59Z</dcterms:created>
  <dcterms:modified xsi:type="dcterms:W3CDTF">2012-12-12T08:20:56Z</dcterms:modified>
</cp:coreProperties>
</file>