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8B5C-75AE-4505-B64E-763D76EBEA58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FA9F-8A2D-4E55-A8C3-12AFCAC42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590" y="4352484"/>
            <a:ext cx="4770783" cy="3478959"/>
          </a:xfrm>
          <a:noFill/>
          <a:ln/>
        </p:spPr>
        <p:txBody>
          <a:bodyPr wrap="none" lIns="82046" tIns="41024" rIns="82046" bIns="41024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B7AB2B-D0C4-4A8C-9672-EA7F483B3F25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A942-D76A-4CA9-8670-7490EAC94D9C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B63F-9551-4E8C-8672-49EBB13BF116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9D7B02-EB46-4590-A1B1-FD3B388A093E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92C22-C56C-4DAC-A323-9D928C27527E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08EF-7804-4239-B66C-A5E65B8B1765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3046-2315-4771-9ED4-FF32DD122AAC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D3324-58A8-452B-86AD-D988F83FBFB1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889-17C2-4D25-B6A7-9DB043104434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9F7F3E-A06E-403E-A560-E72ACD5651C5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666251-B0B9-41F0-9AAD-2DE606B5F6EE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D7137A-5347-4131-A24A-791E58991D40}" type="datetime1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EEEB2D-7F7D-4B6D-918B-47AFC1769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Don't hide errors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// k is guaranteed to be present in a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if (a[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]==k) break;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assert 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) : "key not found";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endParaRPr lang="en-GB" dirty="0" smtClean="0"/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Assertions let us document and check invariants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Abort/debug program as soon as problem is detected: turn an error into a failure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But the assertion is not checked until we use the data, which might be a long time after the original error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US" sz="3100" dirty="0" smtClean="0"/>
              <a:t>“</a:t>
            </a:r>
            <a:r>
              <a:rPr lang="en-US" sz="3100" i="1" dirty="0" smtClean="0"/>
              <a:t>why</a:t>
            </a:r>
            <a:r>
              <a:rPr lang="en-US" sz="3100" dirty="0" smtClean="0"/>
              <a:t> isn’t the key in the array?”</a:t>
            </a:r>
            <a:endParaRPr lang="en-GB" sz="3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194" y="228888"/>
            <a:ext cx="8154408" cy="837912"/>
          </a:xfrm>
        </p:spPr>
        <p:txBody>
          <a:bodyPr lIns="82945" tIns="41473" rIns="82945" bIns="41473"/>
          <a:lstStyle/>
          <a:p>
            <a:pPr eaLnBrk="1" hangingPunct="1"/>
            <a:r>
              <a:rPr lang="en-GB" dirty="0" err="1" smtClean="0"/>
              <a:t>Defense</a:t>
            </a:r>
            <a:r>
              <a:rPr lang="en-GB" dirty="0" smtClean="0"/>
              <a:t> in depth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1" y="1219200"/>
            <a:ext cx="8077200" cy="5029201"/>
          </a:xfrm>
        </p:spPr>
        <p:txBody>
          <a:bodyPr>
            <a:normAutofit fontScale="77500" lnSpcReduction="20000"/>
          </a:bodyPr>
          <a:lstStyle/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Make errors impossible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E.g. Java makes memory overwrite errors impossible(Garbage Collection)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Don’t introduce defects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Correctness: get things right the first time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err="1" smtClean="0"/>
              <a:t>i.e</a:t>
            </a:r>
            <a:r>
              <a:rPr lang="en-GB" dirty="0" smtClean="0"/>
              <a:t> </a:t>
            </a:r>
            <a:r>
              <a:rPr lang="en-GB" dirty="0" err="1" smtClean="0"/>
              <a:t>Flowchart,Algorithms</a:t>
            </a:r>
            <a:endParaRPr lang="en-GB" dirty="0" smtClean="0"/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Make errors immediately visible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Local visibility of errors: best to fail immediately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Unit testing should be rigours.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Example:  assertions; </a:t>
            </a:r>
            <a:r>
              <a:rPr lang="en-GB" sz="2600" b="1" dirty="0" err="1" smtClean="0">
                <a:latin typeface="Courier New" pitchFamily="49" charset="0"/>
                <a:cs typeface="Courier New" pitchFamily="49" charset="0"/>
              </a:rPr>
              <a:t>checkRep</a:t>
            </a:r>
            <a:r>
              <a:rPr lang="en-GB" sz="2600" b="1" dirty="0" smtClean="0">
                <a:latin typeface="Courier New" pitchFamily="49" charset="0"/>
                <a:cs typeface="Courier New" pitchFamily="49" charset="0"/>
              </a:rPr>
              <a:t>()/</a:t>
            </a:r>
            <a:r>
              <a:rPr lang="en-GB" sz="2600" b="1" dirty="0" err="1" smtClean="0">
                <a:latin typeface="Courier New" pitchFamily="49" charset="0"/>
                <a:cs typeface="Courier New" pitchFamily="49" charset="0"/>
              </a:rPr>
              <a:t>repOK</a:t>
            </a:r>
            <a:r>
              <a:rPr lang="en-GB" sz="2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600" b="1" dirty="0" smtClean="0">
                <a:cs typeface="Courier New" pitchFamily="49" charset="0"/>
              </a:rPr>
              <a:t> </a:t>
            </a:r>
            <a:r>
              <a:rPr lang="en-GB" dirty="0" smtClean="0"/>
              <a:t>routine to check representation invariants.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Last resort is debugging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Scientific method:  Design experiments to gain information about the defect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Fairly easy in a program with good modularity, representation hiding, specs, unit tests etc.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Much harder and more painstaking with a poor design, e.g., with rampant rep exposure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endParaRPr lang="en-GB" dirty="0" smtClean="0"/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163" y="0"/>
            <a:ext cx="8986837" cy="1092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First defense: Impossible by design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1" y="1447800"/>
            <a:ext cx="8382000" cy="4957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52780" marR="0" lvl="0" indent="-35278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protocols/libraries/modules</a:t>
            </a:r>
          </a:p>
          <a:p>
            <a:pPr marL="705560" marR="0" lvl="1" indent="-302383" algn="l" defTabSz="914400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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TCP/IP guarantees that data is not reordered</a:t>
            </a:r>
          </a:p>
          <a:p>
            <a:pPr marL="705560" marR="0" lvl="1" indent="-302383" algn="l" defTabSz="914400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"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BigInteger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guarantees that there is no overflow</a:t>
            </a:r>
          </a:p>
          <a:p>
            <a:pPr marL="352780" marR="0" lvl="0" indent="-35278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self-imposed conventions</a:t>
            </a:r>
          </a:p>
          <a:p>
            <a:pPr marL="705560" marR="0" lvl="1" indent="-302383" algn="l" defTabSz="914400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"/>
              <a:tabLst/>
              <a:defRPr/>
            </a:pPr>
            <a:r>
              <a:rPr kumimoji="0" lang="en-GB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Banning recursion prevents infinite recursion/insufficient stack – although it may push the problem elsewhere</a:t>
            </a:r>
          </a:p>
          <a:p>
            <a:pPr marL="705560" marR="0" lvl="1" indent="-302383" algn="l" defTabSz="914400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"/>
              <a:tabLst/>
              <a:defRPr/>
            </a:pPr>
            <a:r>
              <a:rPr kumimoji="0" lang="en-GB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Immutable data structure guarantees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behavioral </a:t>
            </a:r>
            <a:r>
              <a:rPr kumimoji="0" lang="en-GB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equality</a:t>
            </a:r>
          </a:p>
          <a:p>
            <a:pPr marL="705560" marR="0" lvl="1" indent="-302383" algn="l" defTabSz="914400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"/>
              <a:tabLst/>
              <a:defRPr/>
            </a:pPr>
            <a:r>
              <a:rPr kumimoji="0" lang="en-GB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Caution:  You must maintain the discipline  i.e. Coding</a:t>
            </a:r>
            <a:r>
              <a:rPr kumimoji="0" lang="en-GB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Standards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74689" y="252413"/>
            <a:ext cx="7326312" cy="1092200"/>
          </a:xfrm>
        </p:spPr>
        <p:txBody>
          <a:bodyPr/>
          <a:lstStyle/>
          <a:p>
            <a:pPr eaLnBrk="1" hangingPunct="1"/>
            <a:r>
              <a:rPr lang="en-GB" smtClean="0"/>
              <a:t>Second defense:  Correctness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1" y="1371600"/>
            <a:ext cx="8382000" cy="4957763"/>
          </a:xfrm>
        </p:spPr>
        <p:txBody>
          <a:bodyPr>
            <a:normAutofit fontScale="92500" lnSpcReduction="10000"/>
          </a:bodyPr>
          <a:lstStyle/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Get things right the first time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Think before you code.  Don’t code before you think!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If you're making lots of easy-to-find defects, you're also making hard-to-find defects – don't use the compiler as crutch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Especially true, when debugging is going to be hard 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Concurrency, real-time environment, no access to customer environment, etc.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Simplicity is key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Modularity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Divide program into chunks that are easy to understand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Use abstract data types with well-defined interfaces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Use defensive programming; avoid rep exposure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Specification</a:t>
            </a:r>
          </a:p>
          <a:p>
            <a:pPr marL="1007943" lvl="2" indent="-251986" eaLnBrk="1" fontAlgn="auto" hangingPunct="1">
              <a:spcBef>
                <a:spcPts val="551"/>
              </a:spcBef>
              <a:spcAft>
                <a:spcPts val="0"/>
              </a:spcAft>
              <a:buFont typeface="Wingdings"/>
              <a:buChar char=""/>
              <a:defRPr/>
            </a:pPr>
            <a:r>
              <a:rPr lang="en-GB" dirty="0" smtClean="0"/>
              <a:t>Write specs(</a:t>
            </a:r>
            <a:r>
              <a:rPr lang="en-GB" dirty="0" err="1" smtClean="0"/>
              <a:t>i.e</a:t>
            </a:r>
            <a:r>
              <a:rPr lang="en-GB" dirty="0" smtClean="0"/>
              <a:t> documentation) for all modules, so that an explicit, well-defined contract exists between each module and its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77237" cy="1092200"/>
          </a:xfrm>
        </p:spPr>
        <p:txBody>
          <a:bodyPr/>
          <a:lstStyle/>
          <a:p>
            <a:pPr eaLnBrk="1" hangingPunct="1"/>
            <a:r>
              <a:rPr lang="en-GB" dirty="0" smtClean="0"/>
              <a:t>Third </a:t>
            </a:r>
            <a:r>
              <a:rPr lang="en-GB" dirty="0" err="1" smtClean="0"/>
              <a:t>defense</a:t>
            </a:r>
            <a:r>
              <a:rPr lang="en-GB" dirty="0" smtClean="0"/>
              <a:t>:  Immediate visibility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57163" y="1447800"/>
            <a:ext cx="8529637" cy="4957763"/>
          </a:xfrm>
        </p:spPr>
        <p:txBody>
          <a:bodyPr>
            <a:normAutofit/>
          </a:bodyPr>
          <a:lstStyle/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If we can't prevent errors, we can try to localize them to a small part of the program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Assertions: catch errors early, before they contaminate and are perhaps masked by further computation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Unit testing: when you test a module in isolation, you can be confident that any error you find is due to a defect in that unit (unless it's in the test driver)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Regression testing: run tests as often as possible when changing code.  If there is a failure, chances are there's a mistake in the code you just changed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When localized to a single method or small module, defects can usually be found simply by studying the program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Strive for simplicity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543800" cy="4957763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smtClean="0"/>
              <a:t>“There are two ways of constructing a software</a:t>
            </a:r>
            <a:br>
              <a:rPr lang="en-US" sz="2400" dirty="0" smtClean="0"/>
            </a:br>
            <a:r>
              <a:rPr lang="en-US" sz="2400" dirty="0" smtClean="0"/>
              <a:t>design: 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One way is to make it so simple that there are obviously no deficiencies, and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the other way is to make it so complicated that</a:t>
            </a:r>
            <a:br>
              <a:rPr lang="en-US" sz="2400" dirty="0" smtClean="0"/>
            </a:br>
            <a:r>
              <a:rPr lang="en-US" sz="2400" dirty="0" smtClean="0"/>
              <a:t>there are no obvious deficiencies.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smtClean="0"/>
              <a:t>The first method is far more difficult.”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“Debugging is twice as hard as writing the code</a:t>
            </a:r>
            <a:br>
              <a:rPr lang="en-US" sz="2400" dirty="0" smtClean="0"/>
            </a:br>
            <a:r>
              <a:rPr lang="en-US" sz="2400" dirty="0" smtClean="0"/>
              <a:t>in the first place. Therefore, if you write the code</a:t>
            </a:r>
            <a:br>
              <a:rPr lang="en-US" sz="2400" dirty="0" smtClean="0"/>
            </a:br>
            <a:r>
              <a:rPr lang="en-US" sz="2400" dirty="0" smtClean="0"/>
              <a:t>as cleverly as possible, you are, by definition,</a:t>
            </a:r>
            <a:br>
              <a:rPr lang="en-US" sz="2400" dirty="0" smtClean="0"/>
            </a:br>
            <a:r>
              <a:rPr lang="en-US" sz="2400" dirty="0" smtClean="0"/>
              <a:t>not smart enough to debug it.”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Benefits of immediate visibility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467600" cy="4873752"/>
          </a:xfrm>
        </p:spPr>
        <p:txBody>
          <a:bodyPr>
            <a:normAutofit lnSpcReduction="10000"/>
          </a:bodyPr>
          <a:lstStyle/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The key difficulty of debugging is to find the defect:  the code fragment responsible for an observed problem 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A method may return an erroneous result, but be itself error-free, if there is prior corruption of representation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The earlier a problem is observed, the easier it is to fix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Frequently checking the rep invariant helps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General approach: fail-fast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Check invariants, don't just assume them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Don't (usually) try to recover from errors – it may just mask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Don't hide errors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// k is guaranteed to be present in a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 if (a[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]==k) break;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endParaRPr lang="en-GB" dirty="0" smtClean="0"/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This code fragment searches an array a for a value k.  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Value is guaranteed to be in the array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 smtClean="0"/>
              <a:t>What if that guarantee is broken (by a defect)?</a:t>
            </a: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Temptation: make code more “robust” by not failing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EEEB2D-7F7D-4B6D-918B-47AFC1769E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dirty="0" smtClean="0"/>
              <a:t>Don't hide errors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k is guaranteed to be present in a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if (a[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]==k) break;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352780" indent="-352780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/>
              <a:t>Now at least the loop will always terminate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/>
              <a:t>But it is no longer guaranteed that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]==k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/>
              <a:t>If other code relies on this, then problems arise later </a:t>
            </a:r>
          </a:p>
          <a:p>
            <a:pPr marL="705560" lvl="1" indent="-302383" eaLnBrk="1" fontAlgn="auto" hangingPunct="1">
              <a:spcBef>
                <a:spcPts val="606"/>
              </a:spcBef>
              <a:spcAft>
                <a:spcPts val="0"/>
              </a:spcAft>
              <a:buFont typeface="Wingdings 2"/>
              <a:buChar char="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smtClean="0"/>
              <a:t>This makes it harder to see the link between the defect and the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774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Chapter 3:</vt:lpstr>
      <vt:lpstr>Defense in depth</vt:lpstr>
      <vt:lpstr>Slide 3</vt:lpstr>
      <vt:lpstr>Second defense:  Correctness</vt:lpstr>
      <vt:lpstr>Third defense:  Immediate visibility</vt:lpstr>
      <vt:lpstr>Strive for simplicity</vt:lpstr>
      <vt:lpstr>Benefits of immediate visibility</vt:lpstr>
      <vt:lpstr>Don't hide errors</vt:lpstr>
      <vt:lpstr>Don't hide errors</vt:lpstr>
      <vt:lpstr>Don't hide errors</vt:lpstr>
    </vt:vector>
  </TitlesOfParts>
  <Company>Symbiosis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</dc:title>
  <dc:creator>vidya.kumbhar</dc:creator>
  <cp:lastModifiedBy>vidya.kumbhar</cp:lastModifiedBy>
  <cp:revision>65</cp:revision>
  <dcterms:created xsi:type="dcterms:W3CDTF">2012-12-12T04:09:59Z</dcterms:created>
  <dcterms:modified xsi:type="dcterms:W3CDTF">2012-12-24T05:58:53Z</dcterms:modified>
</cp:coreProperties>
</file>