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3BBF6-AE8A-4BA0-A745-5BF409EB3F23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CD97-EF77-49C6-86E4-DC057333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89CD4-64AC-487A-AA31-2956AC0B0A32}" type="slidenum">
              <a:rPr lang="en-US"/>
              <a:pPr/>
              <a:t>23</a:t>
            </a:fld>
            <a:endParaRPr lang="en-US"/>
          </a:p>
        </p:txBody>
      </p:sp>
      <p:sp>
        <p:nvSpPr>
          <p:cNvPr id="838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singletons: consider SoundPlayer object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FF18-F239-4872-925D-4F3BAD242DDA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482B-C962-4666-9A16-472F40376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</a:t>
            </a:r>
            <a:r>
              <a:rPr lang="en-US" b="1" dirty="0"/>
              <a:t>Patterns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Are the answer to a question that commonly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arises “</a:t>
            </a:r>
            <a:r>
              <a:rPr lang="en-US" sz="2800" b="1" i="1" dirty="0"/>
              <a:t>How can I … ?”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Patterns record </a:t>
            </a:r>
            <a:r>
              <a:rPr lang="en-US" sz="2800" b="1" i="1" dirty="0"/>
              <a:t>successful solutions</a:t>
            </a:r>
            <a:r>
              <a:rPr lang="en-US" sz="2800" dirty="0"/>
              <a:t> in software development for sharing between projects.</a:t>
            </a:r>
          </a:p>
          <a:p>
            <a:pPr>
              <a:lnSpc>
                <a:spcPct val="90000"/>
              </a:lnSpc>
            </a:pPr>
            <a:r>
              <a:rPr lang="en-US" sz="2800" b="1" i="1" dirty="0"/>
              <a:t>Gang of Four</a:t>
            </a:r>
            <a:r>
              <a:rPr lang="en-US" sz="2800" dirty="0"/>
              <a:t> (</a:t>
            </a:r>
            <a:r>
              <a:rPr lang="en-US" sz="2800" dirty="0" err="1"/>
              <a:t>GoF</a:t>
            </a:r>
            <a:r>
              <a:rPr lang="en-US" sz="2800" dirty="0"/>
              <a:t>) Gamma, Helm, Johnson, </a:t>
            </a:r>
            <a:r>
              <a:rPr lang="en-US" sz="2800" dirty="0" err="1"/>
              <a:t>Vlissides</a:t>
            </a:r>
            <a:r>
              <a:rPr lang="en-US" sz="2800" dirty="0"/>
              <a:t>, - founders of movement.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Gamma et al, </a:t>
            </a:r>
            <a:r>
              <a:rPr lang="en-US" sz="2800" b="1" i="1" dirty="0"/>
              <a:t>Design Patterns: Elements of Reusable Object-Oriented Software</a:t>
            </a:r>
            <a:r>
              <a:rPr lang="en-US" sz="2800" dirty="0"/>
              <a:t>, Addison Wesley, 1995.</a:t>
            </a:r>
          </a:p>
        </p:txBody>
      </p:sp>
    </p:spTree>
    <p:extLst>
      <p:ext uri="{BB962C8B-B14F-4D97-AF65-F5344CB8AC3E}">
        <p14:creationId xmlns:p14="http://schemas.microsoft.com/office/powerpoint/2010/main" val="221486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 </a:t>
            </a:r>
            <a:r>
              <a:rPr lang="sv-SE" b="1" dirty="0"/>
              <a:t>Pattern Templates</a:t>
            </a:r>
            <a:endParaRPr lang="en-GB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Different authors use different templates to</a:t>
            </a:r>
          </a:p>
          <a:p>
            <a:pPr>
              <a:buFontTx/>
              <a:buNone/>
            </a:pPr>
            <a:r>
              <a:rPr lang="sv-SE"/>
              <a:t>	describe their patterns</a:t>
            </a:r>
          </a:p>
          <a:p>
            <a:r>
              <a:rPr lang="en-GB"/>
              <a:t>Information is not always presented in the same way.</a:t>
            </a:r>
          </a:p>
          <a:p>
            <a:r>
              <a:rPr lang="en-GB"/>
              <a:t>Consult your manual/source !!!</a:t>
            </a:r>
          </a:p>
          <a:p>
            <a:r>
              <a:rPr lang="en-GB"/>
              <a:t>A typical template would be …</a:t>
            </a:r>
          </a:p>
        </p:txBody>
      </p:sp>
    </p:spTree>
    <p:extLst>
      <p:ext uri="{BB962C8B-B14F-4D97-AF65-F5344CB8AC3E}">
        <p14:creationId xmlns:p14="http://schemas.microsoft.com/office/powerpoint/2010/main" val="31042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r>
              <a:rPr lang="sv-SE" sz="2800" b="1" u="sng"/>
              <a:t>Name</a:t>
            </a:r>
            <a:r>
              <a:rPr lang="sv-SE" sz="2800"/>
              <a:t>: meaningful text that reflects the problem, e.g. Bridge, Mediator, Flyweight</a:t>
            </a:r>
          </a:p>
          <a:p>
            <a:r>
              <a:rPr lang="sv-SE" sz="2800" b="1" u="sng"/>
              <a:t>Problem addressed</a:t>
            </a:r>
            <a:r>
              <a:rPr lang="sv-SE" sz="2800"/>
              <a:t>: intent of the pattern, objectives achieved within certain constraints</a:t>
            </a:r>
          </a:p>
          <a:p>
            <a:r>
              <a:rPr lang="sv-SE" sz="2800" b="1" u="sng"/>
              <a:t>Context</a:t>
            </a:r>
            <a:r>
              <a:rPr lang="sv-SE" sz="2800"/>
              <a:t>: circumstances under which it can occur, used to determine applicability</a:t>
            </a:r>
          </a:p>
          <a:p>
            <a:r>
              <a:rPr lang="sv-SE" sz="2800"/>
              <a:t> </a:t>
            </a:r>
            <a:r>
              <a:rPr lang="sv-SE" sz="2800" b="1" u="sng"/>
              <a:t>Forces</a:t>
            </a:r>
            <a:r>
              <a:rPr lang="sv-SE" sz="2800"/>
              <a:t>: constraints or issues that solution must address, forces may conflict!</a:t>
            </a:r>
          </a:p>
          <a:p>
            <a:r>
              <a:rPr lang="sv-SE" sz="2800" b="1" u="sng"/>
              <a:t>Solution</a:t>
            </a:r>
            <a:r>
              <a:rPr lang="sv-SE" sz="2800"/>
              <a:t>: the static and dynamic relationships among the pattern components. Structure, participants, collaboration. Solution must resolve all forces!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2477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Basic Pattern Metamodel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714375" y="2714625"/>
            <a:ext cx="1857375" cy="642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786563" y="2714625"/>
            <a:ext cx="1857375" cy="642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714750" y="5143500"/>
            <a:ext cx="1857375" cy="642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Consequence</a:t>
            </a:r>
          </a:p>
        </p:txBody>
      </p:sp>
      <p:cxnSp>
        <p:nvCxnSpPr>
          <p:cNvPr id="13" name="Conector angulado 12"/>
          <p:cNvCxnSpPr>
            <a:stCxn id="6" idx="1"/>
            <a:endCxn id="9" idx="3"/>
          </p:cNvCxnSpPr>
          <p:nvPr/>
        </p:nvCxnSpPr>
        <p:spPr>
          <a:xfrm rot="10800000">
            <a:off x="2571750" y="3035300"/>
            <a:ext cx="1143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a 14"/>
          <p:cNvCxnSpPr>
            <a:stCxn id="6" idx="2"/>
            <a:endCxn id="11" idx="0"/>
          </p:cNvCxnSpPr>
          <p:nvPr/>
        </p:nvCxnSpPr>
        <p:spPr>
          <a:xfrm rot="5400000">
            <a:off x="3894138" y="4394200"/>
            <a:ext cx="1500188" cy="15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6" idx="3"/>
            <a:endCxn id="10" idx="1"/>
          </p:cNvCxnSpPr>
          <p:nvPr/>
        </p:nvCxnSpPr>
        <p:spPr>
          <a:xfrm>
            <a:off x="5572125" y="3035300"/>
            <a:ext cx="121443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714750" y="2428875"/>
            <a:ext cx="1857375" cy="121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>
            <a:stCxn id="6" idx="1"/>
            <a:endCxn id="6" idx="3"/>
          </p:cNvCxnSpPr>
          <p:nvPr/>
        </p:nvCxnSpPr>
        <p:spPr>
          <a:xfrm rot="10800000" flipH="1">
            <a:off x="3714750" y="3035300"/>
            <a:ext cx="18573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>
            <a:spLocks noChangeArrowheads="1"/>
          </p:cNvSpPr>
          <p:nvPr/>
        </p:nvSpPr>
        <p:spPr bwMode="auto">
          <a:xfrm>
            <a:off x="4071938" y="25717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Pattern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3786188" y="31432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name</a:t>
            </a:r>
          </a:p>
        </p:txBody>
      </p: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4643438" y="478631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8455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6" grpId="0" animBg="1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391400" y="6477000"/>
            <a:ext cx="1752600" cy="381000"/>
          </a:xfrm>
          <a:prstGeom prst="rect">
            <a:avLst/>
          </a:prstGeom>
        </p:spPr>
        <p:txBody>
          <a:bodyPr/>
          <a:lstStyle/>
          <a:p>
            <a:fld id="{EF530BEF-BC35-42A3-91DD-C4A9A2583061}" type="slidenum">
              <a:rPr lang="en-US"/>
              <a:pPr/>
              <a:t>13</a:t>
            </a:fld>
            <a:endParaRPr lang="en-US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n-US" dirty="0"/>
              <a:t>Pattern: Singleton</a:t>
            </a:r>
          </a:p>
        </p:txBody>
      </p:sp>
      <p:sp>
        <p:nvSpPr>
          <p:cNvPr id="77620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93825" y="2133600"/>
            <a:ext cx="6553200" cy="2209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/>
              <a:t>a class that has only one instance</a:t>
            </a:r>
          </a:p>
        </p:txBody>
      </p:sp>
      <p:pic>
        <p:nvPicPr>
          <p:cNvPr id="776205" name="Picture 13" descr="C:\Documents and Settings\stepp\Desktop\Singlet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3505200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3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45816-928A-4FED-A151-70249F73A8AC}" type="slidenum">
              <a:rPr lang="en-US"/>
              <a:pPr/>
              <a:t>14</a:t>
            </a:fld>
            <a:endParaRPr lang="en-US"/>
          </a:p>
        </p:txBody>
      </p:sp>
      <p:sp>
        <p:nvSpPr>
          <p:cNvPr id="794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Restricting object creation</a:t>
            </a:r>
          </a:p>
        </p:txBody>
      </p:sp>
      <p:sp>
        <p:nvSpPr>
          <p:cNvPr id="794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problem: sometimes we will really only ever need one instance of a particular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examples: keyboard reader, bank data collection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we'd like to make it illegal to have more than one, just for safety's sake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why we care: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creating lots of objects can take a lot of time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objects take up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is a pain to deal with different objects floating around if they are essentially the same</a:t>
            </a:r>
          </a:p>
        </p:txBody>
      </p:sp>
    </p:spTree>
    <p:extLst>
      <p:ext uri="{BB962C8B-B14F-4D97-AF65-F5344CB8AC3E}">
        <p14:creationId xmlns:p14="http://schemas.microsoft.com/office/powerpoint/2010/main" val="43844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DD0D5-14D4-418D-AD7D-BEC4F94BC641}" type="slidenum">
              <a:rPr lang="en-US"/>
              <a:pPr/>
              <a:t>15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pattern</a:t>
            </a:r>
          </a:p>
        </p:txBody>
      </p:sp>
      <p:sp>
        <p:nvSpPr>
          <p:cNvPr id="793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b="1"/>
              <a:t>singleton</a:t>
            </a:r>
            <a:r>
              <a:rPr lang="en-US" sz="2800"/>
              <a:t>: an object that is the only object of its type</a:t>
            </a:r>
            <a:endParaRPr lang="en-US" sz="2800" b="1"/>
          </a:p>
          <a:p>
            <a:pPr lvl="1">
              <a:lnSpc>
                <a:spcPct val="80000"/>
              </a:lnSpc>
            </a:pPr>
            <a:r>
              <a:rPr lang="en-US"/>
              <a:t>ensures that a class has at most one instance</a:t>
            </a:r>
          </a:p>
          <a:p>
            <a:pPr lvl="1">
              <a:lnSpc>
                <a:spcPct val="80000"/>
              </a:lnSpc>
            </a:pPr>
            <a:r>
              <a:rPr lang="en-US"/>
              <a:t>provides a global access point to that instance</a:t>
            </a:r>
          </a:p>
          <a:p>
            <a:pPr lvl="1">
              <a:lnSpc>
                <a:spcPct val="80000"/>
              </a:lnSpc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takes responsibility of managing that instance away from the programmer (illegal to construct more instances)</a:t>
            </a:r>
          </a:p>
          <a:p>
            <a:pPr lvl="1">
              <a:lnSpc>
                <a:spcPct val="80000"/>
              </a:lnSpc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provide accessor method that allows users to see the (one and only) instance</a:t>
            </a:r>
          </a:p>
          <a:p>
            <a:pPr lvl="1">
              <a:lnSpc>
                <a:spcPct val="80000"/>
              </a:lnSpc>
            </a:pPr>
            <a:endParaRPr lang="en-US"/>
          </a:p>
          <a:p>
            <a:pPr lvl="1">
              <a:lnSpc>
                <a:spcPct val="80000"/>
              </a:lnSpc>
            </a:pPr>
            <a:r>
              <a:rPr lang="en-US"/>
              <a:t>possibly the most known / popular design pattern!  (this should tell you something)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4497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55767-68E3-4FC4-9223-413F8ED04D8F}" type="slidenum">
              <a:rPr lang="en-US"/>
              <a:pPr/>
              <a:t>16</a:t>
            </a:fld>
            <a:endParaRPr 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Restricting objects, continued</a:t>
            </a:r>
          </a:p>
        </p:txBody>
      </p:sp>
      <p:sp>
        <p:nvSpPr>
          <p:cNvPr id="795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way to avoid creating objects:</a:t>
            </a:r>
            <a:br>
              <a:rPr lang="en-US"/>
            </a:br>
            <a:r>
              <a:rPr lang="en-US"/>
              <a:t>use static methods instead</a:t>
            </a:r>
          </a:p>
          <a:p>
            <a:pPr lvl="1"/>
            <a:r>
              <a:rPr lang="en-US">
                <a:latin typeface="Courier New" pitchFamily="49" charset="0"/>
              </a:rPr>
              <a:t>Math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System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JOptionPane</a:t>
            </a:r>
          </a:p>
          <a:p>
            <a:pPr lvl="1"/>
            <a:r>
              <a:rPr lang="en-US"/>
              <a:t>is this a good alternative choice?  Why or why not?</a:t>
            </a:r>
          </a:p>
        </p:txBody>
      </p:sp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0" y="3733800"/>
            <a:ext cx="9144000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9250" indent="-349250" eaLnBrk="0" hangingPunct="0">
              <a:defRPr kumimoji="1" sz="2400">
                <a:solidFill>
                  <a:schemeClr val="tx1"/>
                </a:solidFill>
                <a:latin typeface="Times New Roman" charset="0"/>
              </a:defRPr>
            </a:lvl1pPr>
            <a:lvl2pPr marL="738188" indent="-274638" eaLnBrk="0" hangingPunct="0">
              <a:defRPr kumimoji="1" sz="2400">
                <a:solidFill>
                  <a:schemeClr val="tx1"/>
                </a:solidFill>
                <a:latin typeface="Times New Roman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sz="3200">
                <a:latin typeface="Tahoma" pitchFamily="34" charset="0"/>
              </a:rPr>
              <a:t>Problem: lacks flexibility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sz="2800">
                <a:latin typeface="Tahoma" pitchFamily="34" charset="0"/>
              </a:rPr>
              <a:t>Example: static methods can't be passed as an argument to a method, nor returned</a:t>
            </a:r>
            <a:br>
              <a:rPr kumimoji="0" lang="en-US" sz="2800">
                <a:latin typeface="Tahoma" pitchFamily="34" charset="0"/>
              </a:rPr>
            </a:br>
            <a:endParaRPr kumimoji="0" lang="en-US" sz="280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sz="3200">
                <a:latin typeface="Tahoma" pitchFamily="34" charset="0"/>
              </a:rPr>
              <a:t>Problem: cannot be extended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n-US" sz="2800">
                <a:latin typeface="Tahoma" pitchFamily="34" charset="0"/>
              </a:rPr>
              <a:t>Example: static methods can't be subclassed and overridden like a singleton's could be</a:t>
            </a:r>
          </a:p>
        </p:txBody>
      </p:sp>
    </p:spTree>
    <p:extLst>
      <p:ext uri="{BB962C8B-B14F-4D97-AF65-F5344CB8AC3E}">
        <p14:creationId xmlns:p14="http://schemas.microsoft.com/office/powerpoint/2010/main" val="262011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EFD72-4B82-49D3-B34F-B59A25DBFF31}" type="slidenum">
              <a:rPr lang="en-US"/>
              <a:pPr/>
              <a:t>17</a:t>
            </a:fld>
            <a:endParaRPr lang="en-US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make constructor(s) </a:t>
            </a:r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so that they can not be called from outside</a:t>
            </a:r>
          </a:p>
          <a:p>
            <a:r>
              <a:rPr lang="en-US"/>
              <a:t>declare a single static private instance of the class</a:t>
            </a:r>
          </a:p>
          <a:p>
            <a:r>
              <a:rPr lang="en-US"/>
              <a:t>write a public </a:t>
            </a:r>
            <a:r>
              <a:rPr lang="en-US">
                <a:latin typeface="Courier New" pitchFamily="49" charset="0"/>
              </a:rPr>
              <a:t>getInstance()</a:t>
            </a:r>
            <a:r>
              <a:rPr lang="en-US"/>
              <a:t> or similar method that allows access to the single instance</a:t>
            </a:r>
          </a:p>
          <a:p>
            <a:pPr lvl="1"/>
            <a:r>
              <a:rPr lang="en-US"/>
              <a:t>possibly protect / synchronize this method to ensure that it will work in a multi-threaded program</a:t>
            </a:r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Singleton</a:t>
            </a:r>
          </a:p>
        </p:txBody>
      </p:sp>
    </p:spTree>
    <p:extLst>
      <p:ext uri="{BB962C8B-B14F-4D97-AF65-F5344CB8AC3E}">
        <p14:creationId xmlns:p14="http://schemas.microsoft.com/office/powerpoint/2010/main" val="30910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79B42-16D2-416F-92FF-42D722131D08}" type="slidenum">
              <a:rPr lang="en-US"/>
              <a:pPr/>
              <a:t>18</a:t>
            </a:fld>
            <a:endParaRPr lang="en-US"/>
          </a:p>
        </p:txBody>
      </p:sp>
      <p:sp>
        <p:nvSpPr>
          <p:cNvPr id="797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70000"/>
              </a:lnSpc>
            </a:pPr>
            <a:r>
              <a:rPr lang="en-US" sz="2800"/>
              <a:t>consider a singleton class RandomGenerator that generates random numbers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public class RandomGenerator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private static RandomGenerator gen = new RandomGenerator()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public static RandomGenerator getInstance()</a:t>
            </a:r>
            <a:r>
              <a:rPr lang="en-US" sz="2000">
                <a:latin typeface="Courier New" pitchFamily="49" charset="0"/>
              </a:rPr>
              <a:t>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private RandomGenerator()</a:t>
            </a:r>
            <a:r>
              <a:rPr lang="en-US" sz="2000">
                <a:latin typeface="Courier New" pitchFamily="49" charset="0"/>
              </a:rPr>
              <a:t> {}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public double nextNumber()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return Math.random();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</a:pPr>
            <a:r>
              <a:rPr lang="en-US" sz="2800"/>
              <a:t>possible problem: always creates the instance, even if it isn't used</a:t>
            </a:r>
            <a:endParaRPr lang="en-US" sz="2400"/>
          </a:p>
        </p:txBody>
      </p:sp>
      <p:sp>
        <p:nvSpPr>
          <p:cNvPr id="797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example</a:t>
            </a:r>
          </a:p>
        </p:txBody>
      </p:sp>
    </p:spTree>
    <p:extLst>
      <p:ext uri="{BB962C8B-B14F-4D97-AF65-F5344CB8AC3E}">
        <p14:creationId xmlns:p14="http://schemas.microsoft.com/office/powerpoint/2010/main" val="125290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E216B-67CD-4C1B-9963-39DEC79F26E3}" type="slidenum">
              <a:rPr lang="en-US"/>
              <a:pPr/>
              <a:t>19</a:t>
            </a:fld>
            <a:endParaRPr 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variation: don't create the instance until needed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// Generates random numbers.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public class RandomGenerator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private static RandomGenerator gen = null; </a:t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public static RandomGenerator getInstance()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if (gen ==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  gen = new RandomGenerator();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r>
              <a:rPr lang="en-US"/>
              <a:t>What could go wrong with this version?</a:t>
            </a:r>
            <a:endParaRPr lang="en-US" sz="2800"/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example 2</a:t>
            </a:r>
          </a:p>
        </p:txBody>
      </p:sp>
    </p:spTree>
    <p:extLst>
      <p:ext uri="{BB962C8B-B14F-4D97-AF65-F5344CB8AC3E}">
        <p14:creationId xmlns:p14="http://schemas.microsoft.com/office/powerpoint/2010/main" val="35500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Sapana Mehta (CS-6V81)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 pattern is a proven solution to a problem in a context.</a:t>
            </a:r>
          </a:p>
          <a:p>
            <a:r>
              <a:rPr lang="en-US" sz="2000" dirty="0"/>
              <a:t>Christopher Alexander says each pattern is a three-part rule which expresses a relation between a certain context, a problem, and a solution. </a:t>
            </a:r>
          </a:p>
          <a:p>
            <a:r>
              <a:rPr lang="en-US" sz="2000" dirty="0"/>
              <a:t>Design patterns represent a solutions to problems that arise when developing software within a particular context.</a:t>
            </a:r>
          </a:p>
          <a:p>
            <a:pPr>
              <a:buFontTx/>
              <a:buNone/>
            </a:pPr>
            <a:r>
              <a:rPr lang="en-US" sz="2000" dirty="0" err="1"/>
              <a:t>i.e</a:t>
            </a:r>
            <a:r>
              <a:rPr lang="en-US" sz="2000" dirty="0"/>
              <a:t> Patterns = </a:t>
            </a:r>
            <a:r>
              <a:rPr lang="en-US" sz="2000" dirty="0" err="1"/>
              <a:t>problems.solution</a:t>
            </a:r>
            <a:r>
              <a:rPr lang="en-US" sz="2000" dirty="0"/>
              <a:t> pairs in a context</a:t>
            </a:r>
          </a:p>
        </p:txBody>
      </p:sp>
    </p:spTree>
    <p:extLst>
      <p:ext uri="{BB962C8B-B14F-4D97-AF65-F5344CB8AC3E}">
        <p14:creationId xmlns:p14="http://schemas.microsoft.com/office/powerpoint/2010/main" val="20002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853FA-B779-414D-82CC-F14017291186}" type="slidenum">
              <a:rPr lang="en-US"/>
              <a:pPr/>
              <a:t>20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variation: solve concurrency issue by locking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// Generates random numbers.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public class RandomGenerator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private static RandomGenerator gen = null; </a:t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public static </a:t>
            </a:r>
            <a:r>
              <a:rPr lang="en-US" sz="2000" b="1">
                <a:latin typeface="Courier New" pitchFamily="49" charset="0"/>
              </a:rPr>
              <a:t>synchronized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>
                <a:latin typeface="Courier New" pitchFamily="49" charset="0"/>
              </a:rPr>
              <a:t> RandomGenerator getInstance()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if (gen ==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  gen = new RandomGenerator();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r>
              <a:rPr lang="en-US"/>
              <a:t>Is anything wrong with this version?</a:t>
            </a:r>
            <a:endParaRPr lang="en-US" sz="280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example 3</a:t>
            </a:r>
          </a:p>
        </p:txBody>
      </p:sp>
    </p:spTree>
    <p:extLst>
      <p:ext uri="{BB962C8B-B14F-4D97-AF65-F5344CB8AC3E}">
        <p14:creationId xmlns:p14="http://schemas.microsoft.com/office/powerpoint/2010/main" val="219937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B57E-F9E9-40A8-8C3A-74DDBFFF6FDA}" type="slidenum">
              <a:rPr lang="en-US"/>
              <a:pPr/>
              <a:t>21</a:t>
            </a:fld>
            <a:endParaRPr 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variation: solve concurrency issue without unnecessary locking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// Generates random numbers.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public class RandomGenerator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private static RandomGenerator gen = null; </a:t>
            </a:r>
            <a:br>
              <a:rPr lang="en-US" sz="2000">
                <a:latin typeface="Courier New" pitchFamily="49" charset="0"/>
              </a:rPr>
            </a:br>
            <a:endParaRPr lang="en-US" sz="20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public static RandomGenerator getInstance()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if (gen == null)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   synchronized (RandomGenerator.class)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     // must test again -- can you see why?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     if (gen ==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      gen = new RandomGenerator();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 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example 4</a:t>
            </a:r>
          </a:p>
        </p:txBody>
      </p:sp>
    </p:spTree>
    <p:extLst>
      <p:ext uri="{BB962C8B-B14F-4D97-AF65-F5344CB8AC3E}">
        <p14:creationId xmlns:p14="http://schemas.microsoft.com/office/powerpoint/2010/main" val="4104444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D8F68-EFF0-4DEB-91C1-489B2336CE0D}" type="slidenum">
              <a:rPr lang="en-US"/>
              <a:pPr/>
              <a:t>22</a:t>
            </a:fld>
            <a:endParaRPr 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consider a class RandomGenerator that generates random numbers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public class RandomGenerator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</a:t>
            </a:r>
            <a:r>
              <a:rPr lang="en-US" sz="2400" b="1">
                <a:latin typeface="Courier New" pitchFamily="49" charset="0"/>
              </a:rPr>
              <a:t>private static RandomGenerator gen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</a:t>
            </a:r>
            <a:r>
              <a:rPr lang="en-US" sz="2400" b="1">
                <a:latin typeface="Courier New" pitchFamily="49" charset="0"/>
              </a:rPr>
              <a:t>public static RandomGenerator getInstance()</a:t>
            </a:r>
            <a:r>
              <a:rPr lang="en-US" sz="2400">
                <a:latin typeface="Courier New" pitchFamily="49" charset="0"/>
              </a:rPr>
              <a:t>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 return gen;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private RandomGenerator()</a:t>
            </a:r>
            <a:r>
              <a:rPr lang="en-US" sz="2400">
                <a:latin typeface="Courier New" pitchFamily="49" charset="0"/>
              </a:rPr>
              <a:t> {}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public double nextNumber()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  return Math.random();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</a:rPr>
              <a:t>}</a:t>
            </a:r>
            <a:endParaRPr lang="en-US" sz="240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example</a:t>
            </a:r>
          </a:p>
        </p:txBody>
      </p:sp>
    </p:spTree>
    <p:extLst>
      <p:ext uri="{BB962C8B-B14F-4D97-AF65-F5344CB8AC3E}">
        <p14:creationId xmlns:p14="http://schemas.microsoft.com/office/powerpoint/2010/main" val="254965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F760D-E6AF-4F11-AFEF-A979B23191F8}" type="slidenum">
              <a:rPr lang="en-US"/>
              <a:pPr/>
              <a:t>23</a:t>
            </a:fld>
            <a:endParaRPr 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Singleton exercise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Let's make our game model a singleton.  What other classes can be singletons in this system?</a:t>
            </a:r>
          </a:p>
          <a:p>
            <a:endParaRPr lang="en-US"/>
          </a:p>
          <a:p>
            <a:r>
              <a:rPr lang="en-US"/>
              <a:t>Open issue: What happens if we want a saveable game, where the game state can be stored onto the disk?</a:t>
            </a:r>
          </a:p>
          <a:p>
            <a:pPr lvl="1"/>
            <a:r>
              <a:rPr lang="en-US"/>
              <a:t>Will there be any issues with this that are unique to a singleton class?</a:t>
            </a:r>
          </a:p>
        </p:txBody>
      </p:sp>
    </p:spTree>
    <p:extLst>
      <p:ext uri="{BB962C8B-B14F-4D97-AF65-F5344CB8AC3E}">
        <p14:creationId xmlns:p14="http://schemas.microsoft.com/office/powerpoint/2010/main" val="239992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v-SE"/>
              <a:t>Patterns solve </a:t>
            </a:r>
            <a:r>
              <a:rPr lang="sv-SE" b="1" u="sng"/>
              <a:t>software structural problems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v-SE"/>
              <a:t>like:</a:t>
            </a:r>
          </a:p>
          <a:p>
            <a:pPr>
              <a:lnSpc>
                <a:spcPct val="90000"/>
              </a:lnSpc>
            </a:pPr>
            <a:r>
              <a:rPr lang="sv-SE"/>
              <a:t>Abstraction,</a:t>
            </a:r>
          </a:p>
          <a:p>
            <a:pPr>
              <a:lnSpc>
                <a:spcPct val="90000"/>
              </a:lnSpc>
            </a:pPr>
            <a:r>
              <a:rPr lang="sv-SE"/>
              <a:t>Encapsulation</a:t>
            </a:r>
          </a:p>
          <a:p>
            <a:pPr>
              <a:lnSpc>
                <a:spcPct val="90000"/>
              </a:lnSpc>
            </a:pPr>
            <a:r>
              <a:rPr lang="sv-SE"/>
              <a:t>Information hiding</a:t>
            </a:r>
          </a:p>
          <a:p>
            <a:pPr>
              <a:lnSpc>
                <a:spcPct val="90000"/>
              </a:lnSpc>
            </a:pPr>
            <a:r>
              <a:rPr lang="sv-SE"/>
              <a:t>Separation of concerns</a:t>
            </a:r>
          </a:p>
          <a:p>
            <a:pPr>
              <a:lnSpc>
                <a:spcPct val="90000"/>
              </a:lnSpc>
            </a:pPr>
            <a:r>
              <a:rPr lang="sv-SE"/>
              <a:t>Coupling and cohesion</a:t>
            </a:r>
          </a:p>
          <a:p>
            <a:pPr>
              <a:lnSpc>
                <a:spcPct val="90000"/>
              </a:lnSpc>
            </a:pPr>
            <a:r>
              <a:rPr lang="sv-SE"/>
              <a:t>Separation of interface and implementation</a:t>
            </a:r>
          </a:p>
          <a:p>
            <a:pPr>
              <a:lnSpc>
                <a:spcPct val="90000"/>
              </a:lnSpc>
            </a:pPr>
            <a:r>
              <a:rPr lang="sv-SE"/>
              <a:t>Single point of reference</a:t>
            </a:r>
          </a:p>
          <a:p>
            <a:pPr>
              <a:lnSpc>
                <a:spcPct val="90000"/>
              </a:lnSpc>
            </a:pPr>
            <a:r>
              <a:rPr lang="sv-SE"/>
              <a:t>Divide and conquer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sv-SE"/>
              <a:t>Patterns also solve </a:t>
            </a:r>
            <a:r>
              <a:rPr lang="sv-SE" b="1" u="sng"/>
              <a:t>non-functional problems</a:t>
            </a:r>
          </a:p>
          <a:p>
            <a:pPr>
              <a:buFontTx/>
              <a:buNone/>
            </a:pPr>
            <a:r>
              <a:rPr lang="sv-SE"/>
              <a:t> like:</a:t>
            </a:r>
          </a:p>
          <a:p>
            <a:r>
              <a:rPr lang="sv-SE"/>
              <a:t>Changeability</a:t>
            </a:r>
          </a:p>
          <a:p>
            <a:r>
              <a:rPr lang="sv-SE"/>
              <a:t>Interoperability</a:t>
            </a:r>
          </a:p>
          <a:p>
            <a:r>
              <a:rPr lang="sv-SE"/>
              <a:t>Efficiency</a:t>
            </a:r>
          </a:p>
          <a:p>
            <a:r>
              <a:rPr lang="sv-SE"/>
              <a:t>Reliability</a:t>
            </a:r>
          </a:p>
          <a:p>
            <a:r>
              <a:rPr lang="sv-SE"/>
              <a:t>Testability</a:t>
            </a:r>
          </a:p>
          <a:p>
            <a:r>
              <a:rPr lang="sv-SE"/>
              <a:t>Reusability</a:t>
            </a:r>
          </a:p>
          <a:p>
            <a:pPr>
              <a:buFontTx/>
              <a:buNone/>
            </a:pPr>
            <a:endParaRPr lang="sv-SE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sv-SE" b="1" dirty="0" smtClean="0"/>
              <a:t> </a:t>
            </a:r>
            <a:r>
              <a:rPr lang="sv-SE" b="1" dirty="0"/>
              <a:t>Types of Pattern</a:t>
            </a:r>
            <a:endParaRPr lang="en-GB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There are</a:t>
            </a:r>
            <a:r>
              <a:rPr lang="en-US" b="1" u="sng" dirty="0"/>
              <a:t> 3 types</a:t>
            </a:r>
            <a:r>
              <a:rPr lang="en-US" dirty="0"/>
              <a:t> of pattern …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Creational</a:t>
            </a:r>
            <a:r>
              <a:rPr lang="en-US" dirty="0"/>
              <a:t>: address problems of creating an object in a flexible way. Separate creation, from operation/use.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Structural</a:t>
            </a:r>
            <a:r>
              <a:rPr lang="en-US" dirty="0"/>
              <a:t>: address problems of using O-O constructs like inheritance to organize classes and objects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Behavioral</a:t>
            </a:r>
            <a:r>
              <a:rPr lang="en-US" dirty="0"/>
              <a:t>: address problems of assigning responsibilities to classes. Suggest both static relationships and patterns of communication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	(use cases)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6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b="1" dirty="0" smtClean="0"/>
              <a:t> </a:t>
            </a:r>
            <a:r>
              <a:rPr lang="sv-SE" b="1" dirty="0"/>
              <a:t>Patterns, Architectures &amp; Frameworks</a:t>
            </a:r>
            <a:endParaRPr lang="en-GB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v-SE"/>
              <a:t>There can be confusion between patterns, architectures and frameworks.</a:t>
            </a:r>
          </a:p>
          <a:p>
            <a:pPr>
              <a:lnSpc>
                <a:spcPct val="90000"/>
              </a:lnSpc>
            </a:pPr>
            <a:r>
              <a:rPr lang="sv-SE"/>
              <a:t>Let’s try to distinguish them:</a:t>
            </a:r>
          </a:p>
          <a:p>
            <a:pPr>
              <a:lnSpc>
                <a:spcPct val="90000"/>
              </a:lnSpc>
            </a:pPr>
            <a:r>
              <a:rPr lang="sv-SE" b="1" u="sng"/>
              <a:t>Architectures</a:t>
            </a:r>
            <a:r>
              <a:rPr lang="sv-SE"/>
              <a:t> model software structure at the </a:t>
            </a:r>
            <a:r>
              <a:rPr lang="sv-SE" u="sng"/>
              <a:t>highest possible level</a:t>
            </a:r>
            <a:r>
              <a:rPr lang="sv-SE"/>
              <a:t>, and give the overall system view. An architecture can use many different patterns in different components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1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r>
              <a:rPr lang="sv-SE" b="1" u="sng"/>
              <a:t>Patterns</a:t>
            </a:r>
            <a:r>
              <a:rPr lang="sv-SE"/>
              <a:t> are more like small-scale or local architectures for architectural components or sub-components</a:t>
            </a:r>
          </a:p>
          <a:p>
            <a:r>
              <a:rPr lang="sv-SE" b="1" u="sng"/>
              <a:t>Frameworks</a:t>
            </a:r>
            <a:r>
              <a:rPr lang="sv-SE"/>
              <a:t> are partially completed software systems that may be targeted at a particular type of application. These are tailored by completing the unfinished components.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Summary of Differences</a:t>
            </a:r>
            <a:endParaRPr lang="en-GB" b="1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/>
              <a:t>Patterns are more general and abstract than frameworks. A pattern is a description of a solution, not a solution itself.</a:t>
            </a:r>
          </a:p>
          <a:p>
            <a:pPr>
              <a:lnSpc>
                <a:spcPct val="90000"/>
              </a:lnSpc>
            </a:pPr>
            <a:r>
              <a:rPr lang="sv-SE"/>
              <a:t>A pattern cannot be directly implemented. An implementation is an example of a pattern.</a:t>
            </a:r>
          </a:p>
          <a:p>
            <a:pPr>
              <a:lnSpc>
                <a:spcPct val="90000"/>
              </a:lnSpc>
            </a:pPr>
            <a:r>
              <a:rPr lang="sv-SE"/>
              <a:t>Patterns are more primitive than frameworks. A framework can employ several patterns.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Catalogues </a:t>
            </a:r>
            <a:r>
              <a:rPr lang="sv-SE" b="1" dirty="0"/>
              <a:t>&amp; Languages</a:t>
            </a:r>
            <a:endParaRPr lang="en-GB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Patterns are grouped into catalogues and languages</a:t>
            </a:r>
          </a:p>
          <a:p>
            <a:r>
              <a:rPr lang="sv-SE"/>
              <a:t>A </a:t>
            </a:r>
            <a:r>
              <a:rPr lang="sv-SE" b="1" u="sng"/>
              <a:t>catalogue</a:t>
            </a:r>
            <a:r>
              <a:rPr lang="sv-SE"/>
              <a:t> is  group of patterns that may be reasonable to use together</a:t>
            </a:r>
          </a:p>
          <a:p>
            <a:r>
              <a:rPr lang="sv-SE"/>
              <a:t>A </a:t>
            </a:r>
            <a:r>
              <a:rPr lang="sv-SE" b="1" u="sng"/>
              <a:t>language</a:t>
            </a:r>
            <a:r>
              <a:rPr lang="sv-SE"/>
              <a:t> is a more closely related collection useful for a common problem domain, e.g. Banking.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6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1008</Words>
  <Application>Microsoft Office PowerPoint</Application>
  <PresentationFormat>On-screen Show (4:3)</PresentationFormat>
  <Paragraphs>199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Design Patterns</vt:lpstr>
      <vt:lpstr>Design Patterns</vt:lpstr>
      <vt:lpstr>PowerPoint Presentation</vt:lpstr>
      <vt:lpstr>PowerPoint Presentation</vt:lpstr>
      <vt:lpstr> Types of Pattern</vt:lpstr>
      <vt:lpstr> Patterns, Architectures &amp; Frameworks</vt:lpstr>
      <vt:lpstr>PowerPoint Presentation</vt:lpstr>
      <vt:lpstr>Summary of Differences</vt:lpstr>
      <vt:lpstr>Catalogues &amp; Languages</vt:lpstr>
      <vt:lpstr> Pattern Templates</vt:lpstr>
      <vt:lpstr>PowerPoint Presentation</vt:lpstr>
      <vt:lpstr>Basic Pattern Metamodel</vt:lpstr>
      <vt:lpstr>Pattern: Singleton</vt:lpstr>
      <vt:lpstr>Restricting object creation</vt:lpstr>
      <vt:lpstr>Singleton pattern</vt:lpstr>
      <vt:lpstr>Restricting objects, continued</vt:lpstr>
      <vt:lpstr>Implementing Singleton</vt:lpstr>
      <vt:lpstr>Singleton example</vt:lpstr>
      <vt:lpstr>Singleton example 2</vt:lpstr>
      <vt:lpstr>Singleton example 3</vt:lpstr>
      <vt:lpstr>Singleton example 4</vt:lpstr>
      <vt:lpstr>Singleton example</vt:lpstr>
      <vt:lpstr>Singleton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vidya.kumbhar</dc:creator>
  <cp:lastModifiedBy>vidya.kumbhar</cp:lastModifiedBy>
  <cp:revision>3</cp:revision>
  <dcterms:created xsi:type="dcterms:W3CDTF">2016-01-04T05:59:34Z</dcterms:created>
  <dcterms:modified xsi:type="dcterms:W3CDTF">2016-01-05T04:31:32Z</dcterms:modified>
</cp:coreProperties>
</file>