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7" r:id="rId5"/>
    <p:sldId id="259"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12/16/2015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12/16/2015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194" y="2733709"/>
            <a:ext cx="8576262" cy="1373070"/>
          </a:xfrm>
        </p:spPr>
        <p:txBody>
          <a:bodyPr/>
          <a:lstStyle/>
          <a:p>
            <a:r>
              <a:rPr lang="en-US" dirty="0" smtClean="0"/>
              <a:t>Object Oriented Paradigm</a:t>
            </a:r>
            <a:endParaRPr lang="en-US" dirty="0"/>
          </a:p>
        </p:txBody>
      </p:sp>
    </p:spTree>
    <p:extLst>
      <p:ext uri="{BB962C8B-B14F-4D97-AF65-F5344CB8AC3E}">
        <p14:creationId xmlns:p14="http://schemas.microsoft.com/office/powerpoint/2010/main" val="258620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 Oriented Paradigm?</a:t>
            </a:r>
            <a:endParaRPr lang="en-US" dirty="0"/>
          </a:p>
        </p:txBody>
      </p:sp>
      <p:sp>
        <p:nvSpPr>
          <p:cNvPr id="3" name="Content Placeholder 2"/>
          <p:cNvSpPr>
            <a:spLocks noGrp="1"/>
          </p:cNvSpPr>
          <p:nvPr>
            <p:ph idx="1"/>
          </p:nvPr>
        </p:nvSpPr>
        <p:spPr/>
        <p:txBody>
          <a:bodyPr/>
          <a:lstStyle/>
          <a:p>
            <a:pPr marL="0" indent="0" algn="ctr">
              <a:buNone/>
            </a:pPr>
            <a:r>
              <a:rPr lang="en-US" dirty="0"/>
              <a:t>Object-oriented programming (OOP) is a programming paradigm based on the concept of "objects", which are data structures that contain data, in the form of fields, often known as attributes; and code, in the form of procedures, often known as methods</a:t>
            </a:r>
            <a:r>
              <a:rPr lang="en-US" dirty="0" smtClean="0"/>
              <a:t>.</a:t>
            </a:r>
          </a:p>
          <a:p>
            <a:pPr marL="0" indent="0" algn="ctr">
              <a:buNone/>
            </a:pPr>
            <a:endParaRPr lang="en-US" dirty="0"/>
          </a:p>
          <a:p>
            <a:pPr marL="0" indent="0" algn="ctr">
              <a:buNone/>
            </a:pPr>
            <a:r>
              <a:rPr lang="en-US" dirty="0"/>
              <a:t> Significant object-oriented languages include Python, C++, Objective-C, Smalltalk, Delphi, Java, Swift, C#, Perl, Ruby and PHP.</a:t>
            </a:r>
          </a:p>
        </p:txBody>
      </p:sp>
    </p:spTree>
    <p:extLst>
      <p:ext uri="{BB962C8B-B14F-4D97-AF65-F5344CB8AC3E}">
        <p14:creationId xmlns:p14="http://schemas.microsoft.com/office/powerpoint/2010/main" val="398871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Classes?</a:t>
            </a:r>
            <a:endParaRPr lang="en-US" dirty="0"/>
          </a:p>
        </p:txBody>
      </p:sp>
      <p:sp>
        <p:nvSpPr>
          <p:cNvPr id="3" name="Content Placeholder 2"/>
          <p:cNvSpPr>
            <a:spLocks noGrp="1"/>
          </p:cNvSpPr>
          <p:nvPr>
            <p:ph idx="1"/>
          </p:nvPr>
        </p:nvSpPr>
        <p:spPr/>
        <p:txBody>
          <a:bodyPr/>
          <a:lstStyle/>
          <a:p>
            <a:pPr marL="0" indent="0" algn="ctr">
              <a:buNone/>
            </a:pPr>
            <a:r>
              <a:rPr lang="en-IN" dirty="0"/>
              <a:t>When you define a class, you define a blueprint for an object. This doesn't actually define any data, but it does define what the class name means, that is, what an object of the class will consist of and what operations can be performed on such an object.</a:t>
            </a:r>
            <a:endParaRPr lang="en-US" dirty="0"/>
          </a:p>
          <a:p>
            <a:endParaRPr lang="en-US" dirty="0"/>
          </a:p>
        </p:txBody>
      </p:sp>
    </p:spTree>
    <p:extLst>
      <p:ext uri="{BB962C8B-B14F-4D97-AF65-F5344CB8AC3E}">
        <p14:creationId xmlns:p14="http://schemas.microsoft.com/office/powerpoint/2010/main" val="142325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Objects?	</a:t>
            </a:r>
            <a:endParaRPr lang="en-US" dirty="0"/>
          </a:p>
        </p:txBody>
      </p:sp>
      <p:sp>
        <p:nvSpPr>
          <p:cNvPr id="3" name="Content Placeholder 2"/>
          <p:cNvSpPr>
            <a:spLocks noGrp="1"/>
          </p:cNvSpPr>
          <p:nvPr>
            <p:ph idx="1"/>
          </p:nvPr>
        </p:nvSpPr>
        <p:spPr/>
        <p:txBody>
          <a:bodyPr/>
          <a:lstStyle/>
          <a:p>
            <a:pPr marL="0" indent="0" algn="ctr">
              <a:buNone/>
            </a:pPr>
            <a:r>
              <a:rPr lang="en-IN" dirty="0"/>
              <a:t>This is the basic unit of object oriented programming. That is both data and function that operate on data are bundled as a unit called as object.</a:t>
            </a:r>
            <a:endParaRPr lang="en-US" dirty="0"/>
          </a:p>
        </p:txBody>
      </p:sp>
    </p:spTree>
    <p:extLst>
      <p:ext uri="{BB962C8B-B14F-4D97-AF65-F5344CB8AC3E}">
        <p14:creationId xmlns:p14="http://schemas.microsoft.com/office/powerpoint/2010/main" val="237760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Methods?</a:t>
            </a:r>
            <a:endParaRPr lang="en-US" dirty="0"/>
          </a:p>
        </p:txBody>
      </p:sp>
      <p:sp>
        <p:nvSpPr>
          <p:cNvPr id="3" name="Content Placeholder 2"/>
          <p:cNvSpPr>
            <a:spLocks noGrp="1"/>
          </p:cNvSpPr>
          <p:nvPr>
            <p:ph idx="1"/>
          </p:nvPr>
        </p:nvSpPr>
        <p:spPr/>
        <p:txBody>
          <a:bodyPr/>
          <a:lstStyle/>
          <a:p>
            <a:pPr marL="0" indent="0" algn="ctr">
              <a:buNone/>
            </a:pPr>
            <a:r>
              <a:rPr lang="en-US" dirty="0"/>
              <a:t>A method (or message) in object-oriented programming (OOP) is a procedure associated with an object class. An object is made up of behavior and data. Data is represented as properties of the object and behavior as methods.</a:t>
            </a:r>
          </a:p>
        </p:txBody>
      </p:sp>
    </p:spTree>
    <p:extLst>
      <p:ext uri="{BB962C8B-B14F-4D97-AF65-F5344CB8AC3E}">
        <p14:creationId xmlns:p14="http://schemas.microsoft.com/office/powerpoint/2010/main" val="330125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509451" y="2037806"/>
            <a:ext cx="11547566" cy="4820193"/>
          </a:xfrm>
        </p:spPr>
        <p:txBody>
          <a:bodyPr>
            <a:normAutofit fontScale="92500" lnSpcReduction="10000"/>
          </a:bodyPr>
          <a:lstStyle/>
          <a:p>
            <a:pPr marL="0" indent="0">
              <a:buNone/>
            </a:pPr>
            <a:r>
              <a:rPr lang="en-US" dirty="0"/>
              <a:t>class basic                                              //here class name is basic</a:t>
            </a:r>
          </a:p>
          <a:p>
            <a:pPr marL="0" indent="0">
              <a:buNone/>
            </a:pPr>
            <a:r>
              <a:rPr lang="en-US" dirty="0"/>
              <a:t>{</a:t>
            </a:r>
          </a:p>
          <a:p>
            <a:pPr marL="0" indent="0">
              <a:buNone/>
            </a:pPr>
            <a:r>
              <a:rPr lang="en-US" dirty="0"/>
              <a:t>	public static void main(String </a:t>
            </a:r>
            <a:r>
              <a:rPr lang="en-US" dirty="0" err="1"/>
              <a:t>args</a:t>
            </a:r>
            <a:r>
              <a:rPr lang="en-US" dirty="0"/>
              <a:t>[])           //main function-execution of </a:t>
            </a:r>
            <a:r>
              <a:rPr lang="en-US" dirty="0" smtClean="0"/>
              <a:t>the</a:t>
            </a:r>
          </a:p>
          <a:p>
            <a:pPr marL="0" indent="0">
              <a:buNone/>
            </a:pPr>
            <a:r>
              <a:rPr lang="en-US" dirty="0"/>
              <a:t>	</a:t>
            </a:r>
            <a:r>
              <a:rPr lang="en-US" dirty="0" smtClean="0"/>
              <a:t>						   </a:t>
            </a:r>
            <a:r>
              <a:rPr lang="en-US" dirty="0"/>
              <a:t>program starts from here.</a:t>
            </a:r>
          </a:p>
          <a:p>
            <a:pPr marL="0" indent="0">
              <a:buNone/>
            </a:pPr>
            <a:r>
              <a:rPr lang="en-US" dirty="0"/>
              <a:t>	{</a:t>
            </a:r>
          </a:p>
          <a:p>
            <a:pPr marL="0" indent="0">
              <a:buNone/>
            </a:pPr>
            <a:r>
              <a:rPr lang="en-US" dirty="0"/>
              <a:t>	</a:t>
            </a:r>
            <a:r>
              <a:rPr lang="en-US" dirty="0" err="1"/>
              <a:t>int</a:t>
            </a:r>
            <a:r>
              <a:rPr lang="en-US" dirty="0"/>
              <a:t> a=5;                                         // declared a variable 'a' with value 5</a:t>
            </a:r>
          </a:p>
          <a:p>
            <a:pPr marL="0" indent="0">
              <a:buNone/>
            </a:pPr>
            <a:r>
              <a:rPr lang="en-US" dirty="0"/>
              <a:t>	</a:t>
            </a:r>
            <a:r>
              <a:rPr lang="en-US" dirty="0" err="1"/>
              <a:t>int</a:t>
            </a:r>
            <a:r>
              <a:rPr lang="en-US" dirty="0"/>
              <a:t> b=6;                                         // declared a variable 'b' with value 6</a:t>
            </a:r>
          </a:p>
          <a:p>
            <a:pPr marL="0" indent="0">
              <a:buNone/>
            </a:pPr>
            <a:r>
              <a:rPr lang="en-US" dirty="0"/>
              <a:t>	</a:t>
            </a:r>
            <a:r>
              <a:rPr lang="en-US" dirty="0" err="1"/>
              <a:t>int</a:t>
            </a:r>
            <a:r>
              <a:rPr lang="en-US" dirty="0"/>
              <a:t> c;                                           // declared a variable 'b'</a:t>
            </a:r>
          </a:p>
          <a:p>
            <a:pPr marL="0" indent="0">
              <a:buNone/>
            </a:pPr>
            <a:r>
              <a:rPr lang="en-US" dirty="0"/>
              <a:t>	c=</a:t>
            </a:r>
            <a:r>
              <a:rPr lang="en-US" dirty="0" err="1"/>
              <a:t>a+b</a:t>
            </a:r>
            <a:r>
              <a:rPr lang="en-US" dirty="0"/>
              <a:t>;                                           // calculating sum</a:t>
            </a:r>
          </a:p>
          <a:p>
            <a:pPr marL="0" indent="0">
              <a:buNone/>
            </a:pPr>
            <a:r>
              <a:rPr lang="en-US" dirty="0"/>
              <a:t>	</a:t>
            </a:r>
            <a:r>
              <a:rPr lang="en-US" dirty="0" err="1"/>
              <a:t>System.out.println</a:t>
            </a:r>
            <a:r>
              <a:rPr lang="en-US" dirty="0"/>
              <a:t>("Sum of "+a+" + "+b+" = "+c); // printing sum</a:t>
            </a:r>
          </a:p>
          <a:p>
            <a:pPr marL="0" indent="0">
              <a:buNone/>
            </a:pPr>
            <a:r>
              <a:rPr lang="en-US" dirty="0"/>
              <a:t>	}                                                //closing main function</a:t>
            </a:r>
          </a:p>
          <a:p>
            <a:pPr marL="0" indent="0">
              <a:buNone/>
            </a:pPr>
            <a:r>
              <a:rPr lang="en-US" dirty="0"/>
              <a:t>}                                                        //closing class</a:t>
            </a:r>
          </a:p>
        </p:txBody>
      </p:sp>
    </p:spTree>
    <p:extLst>
      <p:ext uri="{BB962C8B-B14F-4D97-AF65-F5344CB8AC3E}">
        <p14:creationId xmlns:p14="http://schemas.microsoft.com/office/powerpoint/2010/main" val="15948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80321" y="2336872"/>
            <a:ext cx="9613861" cy="4246807"/>
          </a:xfrm>
        </p:spPr>
        <p:txBody>
          <a:bodyPr>
            <a:noAutofit/>
          </a:bodyPr>
          <a:lstStyle/>
          <a:p>
            <a:pPr marL="0" indent="0">
              <a:buNone/>
            </a:pPr>
            <a:r>
              <a:rPr lang="en-US" sz="1600" dirty="0"/>
              <a:t>class </a:t>
            </a:r>
            <a:r>
              <a:rPr lang="en-US" sz="1600" dirty="0" err="1"/>
              <a:t>testNumber</a:t>
            </a:r>
            <a:r>
              <a:rPr lang="en-US" sz="1600" dirty="0"/>
              <a:t>{</a:t>
            </a:r>
          </a:p>
          <a:p>
            <a:pPr marL="0" indent="0">
              <a:buNone/>
            </a:pPr>
            <a:r>
              <a:rPr lang="en-US" sz="1600" dirty="0" smtClean="0"/>
              <a:t>	void </a:t>
            </a:r>
            <a:r>
              <a:rPr lang="en-US" sz="1600" dirty="0" err="1"/>
              <a:t>evenodd</a:t>
            </a:r>
            <a:r>
              <a:rPr lang="en-US" sz="1600" dirty="0"/>
              <a:t>(</a:t>
            </a:r>
            <a:r>
              <a:rPr lang="en-US" sz="1600" dirty="0" err="1"/>
              <a:t>int</a:t>
            </a:r>
            <a:r>
              <a:rPr lang="en-US" sz="1600" dirty="0"/>
              <a:t> a){</a:t>
            </a:r>
          </a:p>
          <a:p>
            <a:pPr marL="0" indent="0">
              <a:buNone/>
            </a:pPr>
            <a:r>
              <a:rPr lang="en-US" sz="1600" dirty="0"/>
              <a:t>	</a:t>
            </a:r>
            <a:r>
              <a:rPr lang="en-US" sz="1600" dirty="0" smtClean="0"/>
              <a:t>	if(a%2</a:t>
            </a:r>
            <a:r>
              <a:rPr lang="en-US" sz="1600" dirty="0"/>
              <a:t>==0)</a:t>
            </a:r>
          </a:p>
          <a:p>
            <a:pPr marL="0" indent="0">
              <a:buNone/>
            </a:pPr>
            <a:r>
              <a:rPr lang="en-US" sz="1600" dirty="0" smtClean="0"/>
              <a:t>			</a:t>
            </a:r>
            <a:r>
              <a:rPr lang="en-US" sz="1600" dirty="0" err="1" smtClean="0"/>
              <a:t>System.out.println</a:t>
            </a:r>
            <a:r>
              <a:rPr lang="en-US" sz="1600" dirty="0"/>
              <a:t>(“Even”);</a:t>
            </a:r>
          </a:p>
          <a:p>
            <a:pPr marL="0" indent="0">
              <a:buNone/>
            </a:pPr>
            <a:r>
              <a:rPr lang="en-US" sz="1600" dirty="0" smtClean="0"/>
              <a:t>		else</a:t>
            </a:r>
            <a:endParaRPr lang="en-US" sz="1600" dirty="0"/>
          </a:p>
          <a:p>
            <a:pPr marL="0" indent="0">
              <a:buNone/>
            </a:pPr>
            <a:r>
              <a:rPr lang="en-US" sz="1600" dirty="0" smtClean="0"/>
              <a:t>			</a:t>
            </a:r>
            <a:r>
              <a:rPr lang="en-US" sz="1600" dirty="0" err="1" smtClean="0"/>
              <a:t>System.out.println</a:t>
            </a:r>
            <a:r>
              <a:rPr lang="en-US" sz="1600" dirty="0"/>
              <a:t>(“Even</a:t>
            </a:r>
            <a:r>
              <a:rPr lang="en-US" sz="1600" dirty="0" smtClean="0"/>
              <a:t>”);</a:t>
            </a:r>
            <a:endParaRPr lang="en-US" sz="1600" dirty="0"/>
          </a:p>
          <a:p>
            <a:pPr marL="0" indent="0">
              <a:buNone/>
            </a:pPr>
            <a:r>
              <a:rPr lang="en-US" sz="1600" dirty="0"/>
              <a:t>	</a:t>
            </a:r>
            <a:r>
              <a:rPr lang="en-US" sz="1600" dirty="0" smtClean="0"/>
              <a:t>}</a:t>
            </a:r>
            <a:endParaRPr lang="en-US" sz="1600" dirty="0"/>
          </a:p>
          <a:p>
            <a:pPr marL="0" indent="0">
              <a:buNone/>
            </a:pPr>
            <a:r>
              <a:rPr lang="en-US" sz="1600" dirty="0" smtClean="0"/>
              <a:t>	public </a:t>
            </a:r>
            <a:r>
              <a:rPr lang="en-US" sz="1600" dirty="0"/>
              <a:t>static void main (String </a:t>
            </a:r>
            <a:r>
              <a:rPr lang="en-US" sz="1600" dirty="0" err="1"/>
              <a:t>args</a:t>
            </a:r>
            <a:r>
              <a:rPr lang="en-US" sz="1600" dirty="0"/>
              <a:t>[]) {</a:t>
            </a:r>
          </a:p>
          <a:p>
            <a:pPr marL="0" indent="0">
              <a:buNone/>
            </a:pPr>
            <a:r>
              <a:rPr lang="en-US" sz="1600" dirty="0"/>
              <a:t>	</a:t>
            </a:r>
            <a:r>
              <a:rPr lang="en-US" sz="1600" dirty="0" smtClean="0"/>
              <a:t>	</a:t>
            </a:r>
            <a:r>
              <a:rPr lang="en-US" sz="1600" dirty="0" err="1" smtClean="0"/>
              <a:t>testNumber</a:t>
            </a:r>
            <a:r>
              <a:rPr lang="en-US" sz="1600" dirty="0" smtClean="0"/>
              <a:t> </a:t>
            </a:r>
            <a:r>
              <a:rPr lang="en-US" sz="1600" dirty="0"/>
              <a:t>nu= new </a:t>
            </a:r>
            <a:r>
              <a:rPr lang="en-US" sz="1600" dirty="0" err="1"/>
              <a:t>testNumber</a:t>
            </a:r>
            <a:r>
              <a:rPr lang="en-US" sz="1600" dirty="0"/>
              <a:t>();</a:t>
            </a:r>
          </a:p>
          <a:p>
            <a:pPr marL="0" indent="0">
              <a:buNone/>
            </a:pPr>
            <a:r>
              <a:rPr lang="en-US" sz="1600" dirty="0" smtClean="0"/>
              <a:t>	</a:t>
            </a:r>
            <a:r>
              <a:rPr lang="en-US" sz="1600" dirty="0"/>
              <a:t>	</a:t>
            </a:r>
            <a:r>
              <a:rPr lang="en-US" sz="1600" dirty="0" err="1"/>
              <a:t>nu.evenOdd</a:t>
            </a:r>
            <a:r>
              <a:rPr lang="en-US" sz="1600" dirty="0"/>
              <a:t>(50);	</a:t>
            </a:r>
          </a:p>
          <a:p>
            <a:pPr marL="0" indent="0">
              <a:buNone/>
            </a:pPr>
            <a:r>
              <a:rPr lang="en-US" sz="1600" dirty="0" smtClean="0"/>
              <a:t>	}</a:t>
            </a:r>
            <a:endParaRPr lang="en-US" sz="1600" dirty="0"/>
          </a:p>
          <a:p>
            <a:pPr marL="0" indent="0">
              <a:buNone/>
            </a:pPr>
            <a:r>
              <a:rPr lang="en-US" sz="1600" dirty="0"/>
              <a:t>}</a:t>
            </a:r>
          </a:p>
        </p:txBody>
      </p:sp>
    </p:spTree>
    <p:extLst>
      <p:ext uri="{BB962C8B-B14F-4D97-AF65-F5344CB8AC3E}">
        <p14:creationId xmlns:p14="http://schemas.microsoft.com/office/powerpoint/2010/main" val="152276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On White Board.</a:t>
            </a:r>
            <a:endParaRPr lang="en-US" dirty="0"/>
          </a:p>
        </p:txBody>
      </p:sp>
    </p:spTree>
    <p:extLst>
      <p:ext uri="{BB962C8B-B14F-4D97-AF65-F5344CB8AC3E}">
        <p14:creationId xmlns:p14="http://schemas.microsoft.com/office/powerpoint/2010/main" val="15246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194" y="2733709"/>
            <a:ext cx="8576262" cy="1373070"/>
          </a:xfrm>
        </p:spPr>
        <p:txBody>
          <a:bodyPr/>
          <a:lstStyle/>
          <a:p>
            <a:r>
              <a:rPr lang="en-US" dirty="0" smtClean="0"/>
              <a:t>Thank You…</a:t>
            </a:r>
            <a:endParaRPr lang="en-US" dirty="0"/>
          </a:p>
        </p:txBody>
      </p:sp>
    </p:spTree>
    <p:extLst>
      <p:ext uri="{BB962C8B-B14F-4D97-AF65-F5344CB8AC3E}">
        <p14:creationId xmlns:p14="http://schemas.microsoft.com/office/powerpoint/2010/main" val="2932603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102</TotalTime>
  <Words>250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Object Oriented Paradigm</vt:lpstr>
      <vt:lpstr>What is Object Oriented Paradigm?</vt:lpstr>
      <vt:lpstr>What are Classes?</vt:lpstr>
      <vt:lpstr>What are Objects? </vt:lpstr>
      <vt:lpstr>What are Methods?</vt:lpstr>
      <vt:lpstr>Example 1</vt:lpstr>
      <vt:lpstr>Example 2</vt:lpstr>
      <vt:lpstr>Example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Paradigm</dc:title>
  <dc:creator>Piyush Modi</dc:creator>
  <cp:lastModifiedBy>Piyush Modi</cp:lastModifiedBy>
  <cp:revision>5</cp:revision>
  <dcterms:created xsi:type="dcterms:W3CDTF">2015-12-15T20:36:41Z</dcterms:created>
  <dcterms:modified xsi:type="dcterms:W3CDTF">2015-12-15T22:19:20Z</dcterms:modified>
</cp:coreProperties>
</file>