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57" r:id="rId6"/>
    <p:sldId id="264" r:id="rId7"/>
    <p:sldId id="258" r:id="rId8"/>
    <p:sldId id="259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7" r:id="rId23"/>
    <p:sldId id="276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85D7-DB64-4663-A853-C88CB7CE6906}" type="datetimeFigureOut">
              <a:rPr lang="en-IN" smtClean="0"/>
              <a:t>10-03-2016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6F1D-7612-4D6D-AE0F-45439AF90D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85D7-DB64-4663-A853-C88CB7CE6906}" type="datetimeFigureOut">
              <a:rPr lang="en-IN" smtClean="0"/>
              <a:t>10-03-2016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6F1D-7612-4D6D-AE0F-45439AF90D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85D7-DB64-4663-A853-C88CB7CE6906}" type="datetimeFigureOut">
              <a:rPr lang="en-IN" smtClean="0"/>
              <a:t>10-03-2016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6F1D-7612-4D6D-AE0F-45439AF90D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85D7-DB64-4663-A853-C88CB7CE6906}" type="datetimeFigureOut">
              <a:rPr lang="en-IN" smtClean="0"/>
              <a:t>10-03-2016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6F1D-7612-4D6D-AE0F-45439AF90D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85D7-DB64-4663-A853-C88CB7CE6906}" type="datetimeFigureOut">
              <a:rPr lang="en-IN" smtClean="0"/>
              <a:t>10-03-2016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6F1D-7612-4D6D-AE0F-45439AF90D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85D7-DB64-4663-A853-C88CB7CE6906}" type="datetimeFigureOut">
              <a:rPr lang="en-IN" smtClean="0"/>
              <a:t>10-03-2016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6F1D-7612-4D6D-AE0F-45439AF90D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85D7-DB64-4663-A853-C88CB7CE6906}" type="datetimeFigureOut">
              <a:rPr lang="en-IN" smtClean="0"/>
              <a:t>10-03-2016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6F1D-7612-4D6D-AE0F-45439AF90D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85D7-DB64-4663-A853-C88CB7CE6906}" type="datetimeFigureOut">
              <a:rPr lang="en-IN" smtClean="0"/>
              <a:t>10-03-2016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6F1D-7612-4D6D-AE0F-45439AF90D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85D7-DB64-4663-A853-C88CB7CE6906}" type="datetimeFigureOut">
              <a:rPr lang="en-IN" smtClean="0"/>
              <a:t>10-03-2016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6F1D-7612-4D6D-AE0F-45439AF90D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85D7-DB64-4663-A853-C88CB7CE6906}" type="datetimeFigureOut">
              <a:rPr lang="en-IN" smtClean="0"/>
              <a:t>10-03-2016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6F1D-7612-4D6D-AE0F-45439AF90D7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85D7-DB64-4663-A853-C88CB7CE6906}" type="datetimeFigureOut">
              <a:rPr lang="en-IN" smtClean="0"/>
              <a:t>10-03-2016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966F1D-7612-4D6D-AE0F-45439AF90D7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5966F1D-7612-4D6D-AE0F-45439AF90D7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E585D7-DB64-4663-A853-C88CB7CE6906}" type="datetimeFigureOut">
              <a:rPr lang="en-IN" smtClean="0"/>
              <a:t>10-03-2016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GUI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05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Components and containers are at the core of Java graphics.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 </a:t>
            </a:r>
            <a:r>
              <a:rPr lang="en-US" altLang="en-US" sz="2800" b="1" dirty="0"/>
              <a:t>component</a:t>
            </a:r>
            <a:r>
              <a:rPr lang="en-US" altLang="en-US" sz="2800" dirty="0"/>
              <a:t> is a prebuilt part of a larger application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 button, a checkbox, a list, or a menu.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Components interact through events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clicking a button may cause a label to </a:t>
            </a:r>
            <a:r>
              <a:rPr lang="en-US" altLang="en-US" sz="2400" dirty="0" smtClean="0"/>
              <a:t>change</a:t>
            </a:r>
          </a:p>
          <a:p>
            <a:r>
              <a:rPr lang="en-US" altLang="en-US" b="1" dirty="0" err="1">
                <a:latin typeface="Arial" charset="0"/>
              </a:rPr>
              <a:t>java.lang.Object</a:t>
            </a:r>
            <a:endParaRPr lang="en-US" altLang="en-US" b="1" dirty="0">
              <a:latin typeface="Arial" charset="0"/>
            </a:endParaRPr>
          </a:p>
          <a:p>
            <a:r>
              <a:rPr lang="en-US" altLang="en-US" b="1" dirty="0">
                <a:latin typeface="Arial" charset="0"/>
              </a:rPr>
              <a:t>  |</a:t>
            </a:r>
          </a:p>
          <a:p>
            <a:r>
              <a:rPr lang="en-US" altLang="en-US" b="1" dirty="0">
                <a:latin typeface="Arial" charset="0"/>
              </a:rPr>
              <a:t>  +--</a:t>
            </a:r>
            <a:r>
              <a:rPr lang="en-US" altLang="en-US" b="1" dirty="0" err="1">
                <a:solidFill>
                  <a:srgbClr val="6666FF"/>
                </a:solidFill>
                <a:latin typeface="Arial" charset="0"/>
              </a:rPr>
              <a:t>java.awt.Component</a:t>
            </a:r>
            <a:endParaRPr lang="en-US" altLang="en-US" b="1" dirty="0">
              <a:solidFill>
                <a:srgbClr val="6666FF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endParaRPr lang="en-US" altLang="en-US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36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500" dirty="0"/>
              <a:t>A </a:t>
            </a:r>
            <a:r>
              <a:rPr lang="en-US" altLang="en-US" sz="2500" b="1" dirty="0"/>
              <a:t>container</a:t>
            </a:r>
            <a:r>
              <a:rPr lang="en-US" altLang="en-US" sz="2500" dirty="0"/>
              <a:t> is a component that can embed other components.</a:t>
            </a:r>
          </a:p>
          <a:p>
            <a:pPr>
              <a:lnSpc>
                <a:spcPct val="80000"/>
              </a:lnSpc>
            </a:pPr>
            <a:r>
              <a:rPr lang="en-US" altLang="en-US" sz="2500" dirty="0"/>
              <a:t>It has a </a:t>
            </a:r>
            <a:r>
              <a:rPr lang="en-US" altLang="en-US" sz="2500" b="1" dirty="0"/>
              <a:t>layout manager</a:t>
            </a:r>
            <a:r>
              <a:rPr lang="en-US" altLang="en-US" sz="25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Determines how the contained components are organized and arranged.</a:t>
            </a:r>
          </a:p>
          <a:p>
            <a:pPr>
              <a:lnSpc>
                <a:spcPct val="80000"/>
              </a:lnSpc>
            </a:pPr>
            <a:r>
              <a:rPr lang="en-US" altLang="en-US" sz="2500" dirty="0"/>
              <a:t>Because containers are components, containers can be nested inside of others.</a:t>
            </a:r>
          </a:p>
          <a:p>
            <a:r>
              <a:rPr lang="en-US" altLang="en-US" b="1" dirty="0" err="1">
                <a:latin typeface="Arial" charset="0"/>
              </a:rPr>
              <a:t>java.lang.Object</a:t>
            </a:r>
            <a:endParaRPr lang="en-US" altLang="en-US" b="1" dirty="0">
              <a:latin typeface="Arial" charset="0"/>
            </a:endParaRPr>
          </a:p>
          <a:p>
            <a:r>
              <a:rPr lang="en-US" altLang="en-US" b="1" dirty="0">
                <a:latin typeface="Arial" charset="0"/>
              </a:rPr>
              <a:t>  |</a:t>
            </a:r>
          </a:p>
          <a:p>
            <a:r>
              <a:rPr lang="en-US" altLang="en-US" b="1" dirty="0">
                <a:latin typeface="Arial" charset="0"/>
              </a:rPr>
              <a:t>  +--</a:t>
            </a:r>
            <a:r>
              <a:rPr lang="en-US" altLang="en-US" b="1" dirty="0" err="1">
                <a:latin typeface="Arial" charset="0"/>
              </a:rPr>
              <a:t>java.awt.Component</a:t>
            </a:r>
            <a:endParaRPr lang="en-US" altLang="en-US" b="1" dirty="0">
              <a:latin typeface="Arial" charset="0"/>
            </a:endParaRPr>
          </a:p>
          <a:p>
            <a:r>
              <a:rPr lang="en-US" altLang="en-US" b="1" dirty="0">
                <a:latin typeface="Arial" charset="0"/>
              </a:rPr>
              <a:t>        |</a:t>
            </a:r>
          </a:p>
          <a:p>
            <a:r>
              <a:rPr lang="en-US" altLang="en-US" b="1" dirty="0">
                <a:latin typeface="Arial" charset="0"/>
              </a:rPr>
              <a:t>        +--</a:t>
            </a:r>
            <a:r>
              <a:rPr lang="en-US" altLang="en-US" b="1" dirty="0" err="1">
                <a:solidFill>
                  <a:srgbClr val="6666FF"/>
                </a:solidFill>
                <a:latin typeface="Arial" charset="0"/>
              </a:rPr>
              <a:t>java.awt.Container</a:t>
            </a:r>
            <a:endParaRPr lang="en-US" altLang="en-US" b="1" dirty="0">
              <a:solidFill>
                <a:srgbClr val="6666FF"/>
              </a:solidFill>
              <a:latin typeface="Arial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0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Content Pane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Unlike AWT, the </a:t>
            </a:r>
            <a:r>
              <a:rPr lang="en-IN" dirty="0" err="1" smtClean="0"/>
              <a:t>JComponents</a:t>
            </a:r>
            <a:r>
              <a:rPr lang="en-IN" dirty="0" smtClean="0"/>
              <a:t> shall not be added directly onto the top-level container (e.g. </a:t>
            </a:r>
            <a:r>
              <a:rPr lang="en-IN" dirty="0" err="1" smtClean="0"/>
              <a:t>JFrame</a:t>
            </a:r>
            <a:r>
              <a:rPr lang="en-IN" dirty="0" smtClean="0"/>
              <a:t>)</a:t>
            </a:r>
          </a:p>
          <a:p>
            <a:r>
              <a:rPr lang="en-IN" dirty="0" smtClean="0"/>
              <a:t> They should be added onto the content-pane of the top-level container.</a:t>
            </a:r>
          </a:p>
          <a:p>
            <a:r>
              <a:rPr lang="en-IN" dirty="0" smtClean="0"/>
              <a:t>Content-pane is in fact a </a:t>
            </a:r>
            <a:r>
              <a:rPr lang="en-IN" dirty="0" err="1" smtClean="0"/>
              <a:t>java.awt.Container</a:t>
            </a:r>
            <a:r>
              <a:rPr lang="en-IN" dirty="0" smtClean="0"/>
              <a:t> that can be used to group the components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18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JFrame</a:t>
            </a:r>
            <a:r>
              <a:rPr lang="en-IN" dirty="0" smtClean="0"/>
              <a:t> Container</a:t>
            </a:r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900" dirty="0" smtClean="0"/>
              <a:t>Windows can be created using </a:t>
            </a:r>
            <a:r>
              <a:rPr lang="en-US" altLang="en-US" sz="1900" dirty="0" err="1" smtClean="0"/>
              <a:t>JFrame</a:t>
            </a:r>
            <a:r>
              <a:rPr lang="en-US" altLang="en-US" sz="19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 smtClean="0"/>
              <a:t>Provides various methods to control attributes of a window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Height, width, visible,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 err="1" smtClean="0"/>
              <a:t>JFrame</a:t>
            </a:r>
            <a:r>
              <a:rPr lang="en-US" altLang="en-US" sz="1900" dirty="0" smtClean="0"/>
              <a:t> implements the interfaces: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Accessible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err="1" smtClean="0"/>
              <a:t>ImageObserver</a:t>
            </a:r>
            <a:endParaRPr lang="en-US" alt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err="1" smtClean="0"/>
              <a:t>MenuContainer</a:t>
            </a:r>
            <a:endParaRPr lang="en-US" alt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err="1" smtClean="0"/>
              <a:t>RootPaneContainer</a:t>
            </a:r>
            <a:endParaRPr lang="en-US" alt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Serializable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err="1" smtClean="0"/>
              <a:t>WindowConstants</a:t>
            </a:r>
            <a:r>
              <a:rPr lang="en-US" altLang="en-US" sz="18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347864" y="3212976"/>
            <a:ext cx="4572000" cy="25299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 err="1" smtClean="0"/>
              <a:t>java.lang.Object</a:t>
            </a:r>
            <a:endParaRPr lang="en-US" altLang="en-US" b="1" dirty="0" smtClean="0"/>
          </a:p>
          <a:p>
            <a:pPr>
              <a:lnSpc>
                <a:spcPct val="80000"/>
              </a:lnSpc>
            </a:pPr>
            <a:r>
              <a:rPr lang="en-US" altLang="en-US" b="1" dirty="0" smtClean="0"/>
              <a:t>  |</a:t>
            </a:r>
          </a:p>
          <a:p>
            <a:pPr>
              <a:lnSpc>
                <a:spcPct val="80000"/>
              </a:lnSpc>
            </a:pPr>
            <a:r>
              <a:rPr lang="en-US" altLang="en-US" b="1" dirty="0" smtClean="0"/>
              <a:t>  +--</a:t>
            </a:r>
            <a:r>
              <a:rPr lang="en-US" altLang="en-US" b="1" dirty="0" err="1" smtClean="0"/>
              <a:t>java.awt.Component</a:t>
            </a:r>
            <a:endParaRPr lang="en-US" altLang="en-US" b="1" dirty="0" smtClean="0"/>
          </a:p>
          <a:p>
            <a:pPr>
              <a:lnSpc>
                <a:spcPct val="80000"/>
              </a:lnSpc>
            </a:pPr>
            <a:r>
              <a:rPr lang="en-US" altLang="en-US" b="1" dirty="0" smtClean="0"/>
              <a:t>        |</a:t>
            </a:r>
          </a:p>
          <a:p>
            <a:pPr>
              <a:lnSpc>
                <a:spcPct val="80000"/>
              </a:lnSpc>
            </a:pPr>
            <a:r>
              <a:rPr lang="en-US" altLang="en-US" b="1" dirty="0" smtClean="0"/>
              <a:t>        +--</a:t>
            </a:r>
            <a:r>
              <a:rPr lang="en-US" altLang="en-US" b="1" dirty="0" err="1" smtClean="0"/>
              <a:t>java.awt.Container</a:t>
            </a:r>
            <a:endParaRPr lang="en-US" altLang="en-US" b="1" dirty="0" smtClean="0"/>
          </a:p>
          <a:p>
            <a:pPr>
              <a:lnSpc>
                <a:spcPct val="80000"/>
              </a:lnSpc>
            </a:pPr>
            <a:r>
              <a:rPr lang="en-US" altLang="en-US" b="1" dirty="0" smtClean="0"/>
              <a:t>              |</a:t>
            </a:r>
          </a:p>
          <a:p>
            <a:pPr>
              <a:lnSpc>
                <a:spcPct val="80000"/>
              </a:lnSpc>
            </a:pPr>
            <a:r>
              <a:rPr lang="en-US" altLang="en-US" b="1" dirty="0" smtClean="0"/>
              <a:t>              +--</a:t>
            </a:r>
            <a:r>
              <a:rPr lang="en-US" altLang="en-US" b="1" dirty="0" err="1" smtClean="0"/>
              <a:t>java.awt.Window</a:t>
            </a:r>
            <a:endParaRPr lang="en-US" altLang="en-US" b="1" dirty="0" smtClean="0"/>
          </a:p>
          <a:p>
            <a:pPr>
              <a:lnSpc>
                <a:spcPct val="80000"/>
              </a:lnSpc>
            </a:pPr>
            <a:r>
              <a:rPr lang="en-US" altLang="en-US" b="1" dirty="0" smtClean="0"/>
              <a:t>                    |</a:t>
            </a:r>
          </a:p>
          <a:p>
            <a:pPr>
              <a:lnSpc>
                <a:spcPct val="80000"/>
              </a:lnSpc>
            </a:pPr>
            <a:r>
              <a:rPr lang="en-US" altLang="en-US" b="1" dirty="0" smtClean="0"/>
              <a:t>                    +--</a:t>
            </a:r>
            <a:r>
              <a:rPr lang="en-US" altLang="en-US" b="1" dirty="0" err="1" smtClean="0"/>
              <a:t>java.awt.Frame</a:t>
            </a:r>
            <a:endParaRPr lang="en-US" altLang="en-US" b="1" dirty="0" smtClean="0"/>
          </a:p>
          <a:p>
            <a:pPr>
              <a:lnSpc>
                <a:spcPct val="80000"/>
              </a:lnSpc>
            </a:pPr>
            <a:r>
              <a:rPr lang="en-US" altLang="en-US" b="1" dirty="0" smtClean="0"/>
              <a:t>                          |</a:t>
            </a:r>
          </a:p>
          <a:p>
            <a:pPr>
              <a:lnSpc>
                <a:spcPct val="80000"/>
              </a:lnSpc>
            </a:pPr>
            <a:r>
              <a:rPr lang="en-US" altLang="en-US" b="1" dirty="0" smtClean="0"/>
              <a:t>                          +--</a:t>
            </a:r>
            <a:r>
              <a:rPr lang="en-US" altLang="en-US" b="1" dirty="0" err="1" smtClean="0">
                <a:solidFill>
                  <a:srgbClr val="6666FF"/>
                </a:solidFill>
              </a:rPr>
              <a:t>javax.swing.JFrame</a:t>
            </a:r>
            <a:endParaRPr lang="en-US" altLang="en-US" b="1" dirty="0" smtClean="0">
              <a:solidFill>
                <a:srgbClr val="66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35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JFrame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567227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410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</a:t>
            </a:r>
            <a:r>
              <a:rPr lang="en-US" altLang="en-US" dirty="0" err="1"/>
              <a:t>JFrame</a:t>
            </a:r>
            <a:r>
              <a:rPr lang="en-US" altLang="en-US" dirty="0"/>
              <a:t>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b="1" dirty="0" err="1"/>
              <a:t>JFrame</a:t>
            </a:r>
            <a:r>
              <a:rPr lang="en-US" altLang="en-US" sz="2000" dirty="0"/>
              <a:t>()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Constructs a new frame that is initially invisible.</a:t>
            </a:r>
          </a:p>
          <a:p>
            <a:pPr>
              <a:lnSpc>
                <a:spcPct val="80000"/>
              </a:lnSpc>
            </a:pPr>
            <a:r>
              <a:rPr lang="en-US" altLang="en-US" sz="2000" b="1" dirty="0" err="1"/>
              <a:t>JFrame</a:t>
            </a:r>
            <a:r>
              <a:rPr lang="en-US" altLang="en-US" sz="2000" dirty="0"/>
              <a:t>(String title)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Creates a new, initially invisible Frame with the specified title.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 Container </a:t>
            </a:r>
            <a:r>
              <a:rPr lang="en-US" altLang="en-US" sz="2000" b="1" dirty="0" err="1"/>
              <a:t>getContentPane</a:t>
            </a:r>
            <a:r>
              <a:rPr lang="en-US" altLang="en-US" sz="2000" dirty="0"/>
              <a:t>()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Returns the </a:t>
            </a:r>
            <a:r>
              <a:rPr lang="en-US" altLang="en-US" sz="1800" dirty="0" err="1"/>
              <a:t>contentPane</a:t>
            </a:r>
            <a:r>
              <a:rPr lang="en-US" altLang="en-US" sz="1800" dirty="0"/>
              <a:t> object for this frame.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 void </a:t>
            </a:r>
            <a:r>
              <a:rPr lang="en-US" altLang="en-US" sz="2000" b="1" dirty="0" err="1"/>
              <a:t>setDefaultCloseOperation</a:t>
            </a:r>
            <a:r>
              <a:rPr lang="en-US" altLang="en-US" sz="2000" dirty="0"/>
              <a:t>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 operation)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Sets the operation that will happen by default when the user initiates a "close" on this frame.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You must specify one of the following choices: </a:t>
            </a:r>
          </a:p>
          <a:p>
            <a:pPr lvl="3">
              <a:lnSpc>
                <a:spcPct val="80000"/>
              </a:lnSpc>
            </a:pPr>
            <a:r>
              <a:rPr lang="en-US" altLang="en-US" sz="1400" dirty="0" err="1"/>
              <a:t>WindowsConstants.DO_NOTHING_ON_CLOSE</a:t>
            </a:r>
            <a:r>
              <a:rPr lang="en-US" altLang="en-US" sz="1400" dirty="0"/>
              <a:t> </a:t>
            </a:r>
          </a:p>
          <a:p>
            <a:pPr lvl="3">
              <a:lnSpc>
                <a:spcPct val="80000"/>
              </a:lnSpc>
            </a:pPr>
            <a:r>
              <a:rPr lang="en-US" altLang="en-US" sz="1400" dirty="0" err="1"/>
              <a:t>WindowsConstants.HIDE_ON_CLOSE</a:t>
            </a:r>
            <a:r>
              <a:rPr lang="en-US" altLang="en-US" sz="1400" dirty="0"/>
              <a:t> </a:t>
            </a:r>
          </a:p>
          <a:p>
            <a:pPr lvl="3">
              <a:lnSpc>
                <a:spcPct val="80000"/>
              </a:lnSpc>
            </a:pPr>
            <a:r>
              <a:rPr lang="en-US" altLang="en-US" sz="1400" dirty="0" err="1"/>
              <a:t>WindowsConstants.DISPOSE_ON_CLOSE</a:t>
            </a:r>
            <a:r>
              <a:rPr lang="en-US" altLang="en-US" sz="1400" dirty="0"/>
              <a:t> </a:t>
            </a:r>
          </a:p>
          <a:p>
            <a:pPr lvl="3">
              <a:lnSpc>
                <a:spcPct val="80000"/>
              </a:lnSpc>
            </a:pPr>
            <a:r>
              <a:rPr lang="en-US" altLang="en-US" sz="1400" dirty="0" err="1"/>
              <a:t>JFrame.EXIT_ON_CLOSE</a:t>
            </a:r>
            <a:r>
              <a:rPr lang="en-US" altLang="en-US" sz="1400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void </a:t>
            </a:r>
            <a:r>
              <a:rPr lang="en-US" altLang="en-US" sz="2000" b="1" dirty="0" err="1"/>
              <a:t>setLayout</a:t>
            </a:r>
            <a:r>
              <a:rPr lang="en-US" altLang="en-US" sz="2000" dirty="0"/>
              <a:t>(</a:t>
            </a:r>
            <a:r>
              <a:rPr lang="en-US" altLang="en-US" sz="2000" dirty="0" err="1"/>
              <a:t>LayoutManager</a:t>
            </a:r>
            <a:r>
              <a:rPr lang="en-US" altLang="en-US" sz="2000" dirty="0"/>
              <a:t> manager)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By default the layout of this component may not be set, the layout of its </a:t>
            </a:r>
            <a:r>
              <a:rPr lang="en-US" altLang="en-US" sz="1800" dirty="0" err="1"/>
              <a:t>contentPane</a:t>
            </a:r>
            <a:r>
              <a:rPr lang="en-US" altLang="en-US" sz="1800" dirty="0"/>
              <a:t> should be set instead.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54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items to the Content Pane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When </a:t>
            </a:r>
            <a:r>
              <a:rPr lang="en-US" altLang="en-US" sz="2800" dirty="0" smtClean="0"/>
              <a:t>we </a:t>
            </a:r>
            <a:r>
              <a:rPr lang="en-US" altLang="en-US" sz="2800" dirty="0"/>
              <a:t>add items, how are they displayed?</a:t>
            </a:r>
          </a:p>
          <a:p>
            <a:pPr lvl="1"/>
            <a:r>
              <a:rPr lang="en-US" altLang="en-US" sz="2400" dirty="0"/>
              <a:t>Depends on the Layout Manager</a:t>
            </a:r>
          </a:p>
          <a:p>
            <a:r>
              <a:rPr lang="en-US" altLang="en-US" sz="2800" dirty="0"/>
              <a:t>Layout Manager</a:t>
            </a:r>
          </a:p>
          <a:p>
            <a:pPr lvl="1"/>
            <a:r>
              <a:rPr lang="en-US" altLang="en-US" sz="2400" dirty="0"/>
              <a:t>An object that controls the size and position (layout) of components inside a Container object. </a:t>
            </a:r>
          </a:p>
          <a:p>
            <a:r>
              <a:rPr lang="en-US" altLang="en-US" sz="2900" dirty="0" err="1"/>
              <a:t>setLayout</a:t>
            </a:r>
            <a:r>
              <a:rPr lang="en-US" altLang="en-US" sz="2900" dirty="0"/>
              <a:t> method of Container</a:t>
            </a:r>
          </a:p>
          <a:p>
            <a:pPr lvl="1"/>
            <a:r>
              <a:rPr lang="en-US" altLang="en-US" sz="2400" dirty="0"/>
              <a:t>For swing containers, you want to </a:t>
            </a:r>
            <a:r>
              <a:rPr lang="en-US" altLang="en-US" sz="2400" dirty="0" err="1"/>
              <a:t>getContentPane</a:t>
            </a:r>
            <a:r>
              <a:rPr lang="en-US" altLang="en-US" sz="2400" dirty="0"/>
              <a:t>().</a:t>
            </a:r>
            <a:r>
              <a:rPr lang="en-US" altLang="en-US" sz="2400" dirty="0" err="1"/>
              <a:t>setLayout</a:t>
            </a:r>
            <a:r>
              <a:rPr lang="en-US" altLang="en-US" sz="2400" dirty="0"/>
              <a:t>() instead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993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Layout Managers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container has layout manager to arrange its component</a:t>
            </a:r>
          </a:p>
          <a:p>
            <a:r>
              <a:rPr lang="en-IN" dirty="0" smtClean="0"/>
              <a:t>The following  are the most common layouts</a:t>
            </a:r>
          </a:p>
          <a:p>
            <a:r>
              <a:rPr lang="en-IN" dirty="0" smtClean="0"/>
              <a:t>Flow Layout: Components are arranged from left to right inside the container. When one row is filled another is started</a:t>
            </a:r>
          </a:p>
          <a:p>
            <a:r>
              <a:rPr lang="en-IN" dirty="0" smtClean="0"/>
              <a:t>Grid Layout: Components are arranged in a matrix of rows and columns inside the Container</a:t>
            </a:r>
          </a:p>
          <a:p>
            <a:r>
              <a:rPr lang="en-IN" dirty="0" smtClean="0"/>
              <a:t>Border layout: The container is divided into 5 zones: EAST, WEST,NORTH, SOUTH, CENTER</a:t>
            </a:r>
          </a:p>
          <a:p>
            <a:r>
              <a:rPr lang="en-IN" dirty="0" smtClean="0"/>
              <a:t>Box Layout:  Components are arranged in a single row or column.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140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Layouts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291084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72816"/>
            <a:ext cx="380047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21088"/>
            <a:ext cx="6912768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898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Layouts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300" dirty="0">
                <a:cs typeface="Times New Roman" pitchFamily="18" charset="0"/>
              </a:rPr>
              <a:t>Default layout manager for all Panel objects and applets</a:t>
            </a:r>
            <a:r>
              <a:rPr lang="en-US" altLang="en-US" sz="3600" dirty="0"/>
              <a:t> </a:t>
            </a:r>
            <a:endParaRPr lang="en-US" altLang="en-US" sz="3300" dirty="0"/>
          </a:p>
          <a:p>
            <a:r>
              <a:rPr lang="en-US" altLang="en-US" sz="3300" dirty="0">
                <a:cs typeface="Times New Roman" pitchFamily="18" charset="0"/>
              </a:rPr>
              <a:t>Places components from left to right until no more items can be placed</a:t>
            </a:r>
            <a:r>
              <a:rPr lang="en-US" altLang="en-US" sz="3300" dirty="0"/>
              <a:t>.</a:t>
            </a:r>
          </a:p>
          <a:p>
            <a:pPr lvl="1"/>
            <a:r>
              <a:rPr lang="en-US" altLang="en-US" sz="2900" dirty="0"/>
              <a:t>Order matters</a:t>
            </a:r>
          </a:p>
          <a:p>
            <a:r>
              <a:rPr lang="en-US" altLang="en-US" sz="3300" dirty="0"/>
              <a:t>Components are displayed at their preferred size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05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GUI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two sets of java APIs for graphics programming: AWT (Abstract Window Toolkit) and Swing</a:t>
            </a:r>
          </a:p>
          <a:p>
            <a:r>
              <a:rPr lang="en-IN" dirty="0" smtClean="0"/>
              <a:t>AWT </a:t>
            </a:r>
            <a:r>
              <a:rPr lang="en-IN" dirty="0"/>
              <a:t>API was introduced in JDK 1.0. Most of the AWT components have become obsolete and should be replaced by newer Swing components</a:t>
            </a:r>
            <a:r>
              <a:rPr lang="en-IN" dirty="0" smtClean="0"/>
              <a:t>.</a:t>
            </a:r>
          </a:p>
          <a:p>
            <a:r>
              <a:rPr lang="en-IN" dirty="0"/>
              <a:t>Swing API, a much more comprehensive set of graphics libraries that enhances the AWT, was introduced as part of Java Foundation Classes (JFC) after the release of JDK 1.1</a:t>
            </a:r>
            <a:r>
              <a:rPr lang="en-IN" dirty="0" smtClean="0"/>
              <a:t>.</a:t>
            </a:r>
          </a:p>
          <a:p>
            <a:r>
              <a:rPr lang="en-IN" dirty="0" smtClean="0"/>
              <a:t>Java </a:t>
            </a:r>
            <a:r>
              <a:rPr lang="en-IN" dirty="0"/>
              <a:t>Graphics APIs - AWT and Swing - provide a huge set of </a:t>
            </a:r>
            <a:r>
              <a:rPr lang="en-IN" b="1" dirty="0"/>
              <a:t>reusable GUI components</a:t>
            </a:r>
            <a:r>
              <a:rPr lang="en-IN" dirty="0"/>
              <a:t>, such as button, text field, label, choice, panel and frame for building GUI applications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59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</a:t>
            </a:r>
            <a:r>
              <a:rPr lang="en-US" altLang="en-US" dirty="0" err="1"/>
              <a:t>FlowLayout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itchFamily="49" charset="0"/>
              </a:rPr>
              <a:t>Container c = </a:t>
            </a:r>
            <a:r>
              <a:rPr lang="en-US" altLang="en-US" sz="2400" dirty="0" err="1">
                <a:latin typeface="Courier New" pitchFamily="49" charset="0"/>
              </a:rPr>
              <a:t>getContentPane</a:t>
            </a:r>
            <a:r>
              <a:rPr lang="en-US" altLang="en-US" sz="24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err="1">
                <a:latin typeface="Courier New" pitchFamily="49" charset="0"/>
              </a:rPr>
              <a:t>c.setLayout</a:t>
            </a:r>
            <a:r>
              <a:rPr lang="en-US" altLang="en-US" sz="2400" dirty="0">
                <a:latin typeface="Courier New" pitchFamily="49" charset="0"/>
              </a:rPr>
              <a:t>(new </a:t>
            </a:r>
            <a:r>
              <a:rPr lang="en-US" altLang="en-US" sz="2400" dirty="0" err="1">
                <a:latin typeface="Courier New" pitchFamily="49" charset="0"/>
              </a:rPr>
              <a:t>FlowLayout</a:t>
            </a:r>
            <a:r>
              <a:rPr lang="en-US" altLang="en-US" sz="2400" dirty="0">
                <a:latin typeface="Courier New" pitchFamily="49" charset="0"/>
              </a:rPr>
              <a:t>());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err="1">
                <a:latin typeface="Courier New" pitchFamily="49" charset="0"/>
              </a:rPr>
              <a:t>c.add</a:t>
            </a:r>
            <a:r>
              <a:rPr lang="en-US" altLang="en-US" sz="2400" dirty="0">
                <a:latin typeface="Courier New" pitchFamily="49" charset="0"/>
              </a:rPr>
              <a:t>(new </a:t>
            </a:r>
            <a:r>
              <a:rPr lang="en-US" altLang="en-US" sz="2400" dirty="0" err="1">
                <a:latin typeface="Courier New" pitchFamily="49" charset="0"/>
              </a:rPr>
              <a:t>JLabel</a:t>
            </a:r>
            <a:r>
              <a:rPr lang="en-US" altLang="en-US" sz="2400" dirty="0">
                <a:latin typeface="Courier New" pitchFamily="49" charset="0"/>
              </a:rPr>
              <a:t>("Flow Layout"));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err="1">
                <a:latin typeface="Courier New" pitchFamily="49" charset="0"/>
              </a:rPr>
              <a:t>c.add</a:t>
            </a:r>
            <a:r>
              <a:rPr lang="en-US" altLang="en-US" sz="2400" dirty="0">
                <a:latin typeface="Courier New" pitchFamily="49" charset="0"/>
              </a:rPr>
              <a:t>(new </a:t>
            </a:r>
            <a:r>
              <a:rPr lang="en-US" altLang="en-US" sz="2400" dirty="0" err="1">
                <a:latin typeface="Courier New" pitchFamily="49" charset="0"/>
              </a:rPr>
              <a:t>JButton</a:t>
            </a:r>
            <a:r>
              <a:rPr lang="en-US" altLang="en-US" sz="2400" dirty="0">
                <a:latin typeface="Courier New" pitchFamily="49" charset="0"/>
              </a:rPr>
              <a:t>("An extremely long name"));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err="1">
                <a:latin typeface="Courier New" pitchFamily="49" charset="0"/>
              </a:rPr>
              <a:t>c.add</a:t>
            </a:r>
            <a:r>
              <a:rPr lang="en-US" altLang="en-US" sz="2400" dirty="0">
                <a:latin typeface="Courier New" pitchFamily="49" charset="0"/>
              </a:rPr>
              <a:t>(new </a:t>
            </a:r>
            <a:r>
              <a:rPr lang="en-US" altLang="en-US" sz="2400" dirty="0" err="1">
                <a:latin typeface="Courier New" pitchFamily="49" charset="0"/>
              </a:rPr>
              <a:t>JButton</a:t>
            </a:r>
            <a:r>
              <a:rPr lang="en-US" altLang="en-US" sz="2400" dirty="0">
                <a:latin typeface="Courier New" pitchFamily="49" charset="0"/>
              </a:rPr>
              <a:t>("Short"));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err="1">
                <a:latin typeface="Courier New" pitchFamily="49" charset="0"/>
              </a:rPr>
              <a:t>c.add</a:t>
            </a:r>
            <a:r>
              <a:rPr lang="en-US" altLang="en-US" sz="2400" dirty="0">
                <a:latin typeface="Courier New" pitchFamily="49" charset="0"/>
              </a:rPr>
              <a:t>(new </a:t>
            </a:r>
            <a:r>
              <a:rPr lang="en-US" altLang="en-US" sz="2400" dirty="0" err="1">
                <a:latin typeface="Courier New" pitchFamily="49" charset="0"/>
              </a:rPr>
              <a:t>JButton</a:t>
            </a:r>
            <a:r>
              <a:rPr lang="en-US" altLang="en-US" sz="2400" dirty="0">
                <a:latin typeface="Courier New" pitchFamily="49" charset="0"/>
              </a:rPr>
              <a:t>("Medium Length"));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err="1">
                <a:latin typeface="Courier New" pitchFamily="49" charset="0"/>
              </a:rPr>
              <a:t>c.add</a:t>
            </a:r>
            <a:r>
              <a:rPr lang="en-US" altLang="en-US" sz="2400" dirty="0">
                <a:latin typeface="Courier New" pitchFamily="49" charset="0"/>
              </a:rPr>
              <a:t>(new </a:t>
            </a:r>
            <a:r>
              <a:rPr lang="en-US" altLang="en-US" sz="2400" dirty="0" err="1">
                <a:latin typeface="Courier New" pitchFamily="49" charset="0"/>
              </a:rPr>
              <a:t>JButton</a:t>
            </a:r>
            <a:r>
              <a:rPr lang="en-US" altLang="en-US" sz="2400" dirty="0">
                <a:latin typeface="Courier New" pitchFamily="49" charset="0"/>
              </a:rPr>
              <a:t>(“OK”));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err="1">
                <a:latin typeface="Courier New" pitchFamily="49" charset="0"/>
              </a:rPr>
              <a:t>c.add</a:t>
            </a:r>
            <a:r>
              <a:rPr lang="en-US" altLang="en-US" sz="2400" dirty="0">
                <a:latin typeface="Courier New" pitchFamily="49" charset="0"/>
              </a:rPr>
              <a:t>(new </a:t>
            </a:r>
            <a:r>
              <a:rPr lang="en-US" altLang="en-US" sz="2400" dirty="0" err="1">
                <a:latin typeface="Courier New" pitchFamily="49" charset="0"/>
              </a:rPr>
              <a:t>JScrollbar</a:t>
            </a:r>
            <a:r>
              <a:rPr lang="en-US" altLang="en-US" sz="2400" dirty="0">
                <a:latin typeface="Courier New" pitchFamily="49" charset="0"/>
              </a:rPr>
              <a:t>(</a:t>
            </a:r>
            <a:r>
              <a:rPr lang="en-US" altLang="en-US" sz="2400" dirty="0" err="1">
                <a:latin typeface="Courier New" pitchFamily="49" charset="0"/>
              </a:rPr>
              <a:t>Scrollbar.HORIZONTAL</a:t>
            </a:r>
            <a:r>
              <a:rPr lang="en-US" altLang="en-US" sz="2400" dirty="0">
                <a:latin typeface="Courier New" pitchFamily="49" charset="0"/>
              </a:rPr>
              <a:t>));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09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Grid 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Similar to </a:t>
            </a:r>
            <a:r>
              <a:rPr lang="en-US" altLang="en-US" dirty="0" err="1"/>
              <a:t>FlowLayout</a:t>
            </a:r>
            <a:endParaRPr lang="en-US" altLang="en-US" dirty="0"/>
          </a:p>
          <a:p>
            <a:pPr lvl="1"/>
            <a:r>
              <a:rPr lang="en-US" altLang="en-US" dirty="0"/>
              <a:t>Order matters</a:t>
            </a:r>
          </a:p>
          <a:p>
            <a:r>
              <a:rPr lang="en-US" altLang="en-US" dirty="0">
                <a:cs typeface="Times New Roman" pitchFamily="18" charset="0"/>
              </a:rPr>
              <a:t>All rows (columns) have same number of components</a:t>
            </a:r>
            <a:r>
              <a:rPr lang="en-US" altLang="en-US" dirty="0"/>
              <a:t> </a:t>
            </a:r>
          </a:p>
          <a:p>
            <a:r>
              <a:rPr lang="en-US" altLang="en-US" dirty="0">
                <a:cs typeface="Times New Roman" pitchFamily="18" charset="0"/>
              </a:rPr>
              <a:t>All components have the same size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Components will stretch to fill the space</a:t>
            </a:r>
          </a:p>
          <a:p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748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itchFamily="49" charset="0"/>
              </a:rPr>
              <a:t>c = </a:t>
            </a:r>
            <a:r>
              <a:rPr lang="en-US" altLang="en-US" sz="2400" dirty="0" err="1">
                <a:latin typeface="Courier New" pitchFamily="49" charset="0"/>
              </a:rPr>
              <a:t>getContentPane</a:t>
            </a:r>
            <a:r>
              <a:rPr lang="en-US" altLang="en-US" sz="24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err="1">
                <a:latin typeface="Courier New" pitchFamily="49" charset="0"/>
              </a:rPr>
              <a:t>c.setLayout</a:t>
            </a:r>
            <a:r>
              <a:rPr lang="en-US" altLang="en-US" sz="2400" dirty="0">
                <a:latin typeface="Courier New" pitchFamily="49" charset="0"/>
              </a:rPr>
              <a:t>(new </a:t>
            </a:r>
            <a:r>
              <a:rPr lang="en-US" altLang="en-US" sz="2400" dirty="0" err="1">
                <a:latin typeface="Courier New" pitchFamily="49" charset="0"/>
              </a:rPr>
              <a:t>GridLayout</a:t>
            </a:r>
            <a:r>
              <a:rPr lang="en-US" altLang="en-US" sz="2400" dirty="0">
                <a:latin typeface="Courier New" pitchFamily="49" charset="0"/>
              </a:rPr>
              <a:t>(5,1));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itchFamily="49" charset="0"/>
              </a:rPr>
              <a:t>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err="1">
                <a:latin typeface="Courier New" pitchFamily="49" charset="0"/>
              </a:rPr>
              <a:t>c.add</a:t>
            </a:r>
            <a:r>
              <a:rPr lang="en-US" altLang="en-US" sz="2400" dirty="0">
                <a:latin typeface="Courier New" pitchFamily="49" charset="0"/>
              </a:rPr>
              <a:t>(new Label("Grid Layout 1 col."));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itchFamily="49" charset="0"/>
              </a:rPr>
              <a:t>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err="1">
                <a:latin typeface="Courier New" pitchFamily="49" charset="0"/>
              </a:rPr>
              <a:t>c.add</a:t>
            </a:r>
            <a:r>
              <a:rPr lang="en-US" altLang="en-US" sz="2400" dirty="0">
                <a:latin typeface="Courier New" pitchFamily="49" charset="0"/>
              </a:rPr>
              <a:t>(new Button("2 cols."));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err="1">
                <a:latin typeface="Courier New" pitchFamily="49" charset="0"/>
              </a:rPr>
              <a:t>c.add</a:t>
            </a:r>
            <a:r>
              <a:rPr lang="en-US" altLang="en-US" sz="2400" dirty="0">
                <a:latin typeface="Courier New" pitchFamily="49" charset="0"/>
              </a:rPr>
              <a:t>(new Button("3 cols."));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err="1">
                <a:latin typeface="Courier New" pitchFamily="49" charset="0"/>
              </a:rPr>
              <a:t>c.add</a:t>
            </a:r>
            <a:r>
              <a:rPr lang="en-US" altLang="en-US" sz="2400" dirty="0">
                <a:latin typeface="Courier New" pitchFamily="49" charset="0"/>
              </a:rPr>
              <a:t>(new Button("4 cols."));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err="1">
                <a:latin typeface="Courier New" pitchFamily="49" charset="0"/>
              </a:rPr>
              <a:t>c.add</a:t>
            </a:r>
            <a:r>
              <a:rPr lang="en-US" altLang="en-US" sz="2400" dirty="0">
                <a:latin typeface="Courier New" pitchFamily="49" charset="0"/>
              </a:rPr>
              <a:t>(new Button("OK"));</a:t>
            </a:r>
          </a:p>
        </p:txBody>
      </p:sp>
    </p:spTree>
    <p:extLst>
      <p:ext uri="{BB962C8B-B14F-4D97-AF65-F5344CB8AC3E}">
        <p14:creationId xmlns:p14="http://schemas.microsoft.com/office/powerpoint/2010/main" val="2776405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BorderLayout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itchFamily="18" charset="0"/>
              </a:rPr>
              <a:t>Default </a:t>
            </a:r>
            <a:r>
              <a:rPr lang="en-US" altLang="en-US" sz="2800" dirty="0" err="1">
                <a:cs typeface="Times New Roman" pitchFamily="18" charset="0"/>
              </a:rPr>
              <a:t>LayoutManager</a:t>
            </a:r>
            <a:r>
              <a:rPr lang="en-US" altLang="en-US" sz="2800" dirty="0">
                <a:cs typeface="Times New Roman" pitchFamily="18" charset="0"/>
              </a:rPr>
              <a:t> for </a:t>
            </a:r>
            <a:r>
              <a:rPr lang="en-US" altLang="en-US" sz="2800" dirty="0" err="1">
                <a:cs typeface="Times New Roman" pitchFamily="18" charset="0"/>
              </a:rPr>
              <a:t>JFrame</a:t>
            </a:r>
            <a:endParaRPr lang="en-US" altLang="en-US" sz="29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900" dirty="0">
                <a:cs typeface="Times New Roman" pitchFamily="18" charset="0"/>
              </a:rPr>
              <a:t>Items placed into one of 5 specific regions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Can have only one item in each region</a:t>
            </a:r>
          </a:p>
          <a:p>
            <a:pPr lvl="1">
              <a:lnSpc>
                <a:spcPct val="90000"/>
              </a:lnSpc>
              <a:buNone/>
            </a:pPr>
            <a:endParaRPr lang="en-US" altLang="en-US" sz="2600" dirty="0"/>
          </a:p>
          <a:p>
            <a:pPr lvl="1"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600" dirty="0"/>
              <a:t>Need to use add(String, Component) or the add(Component, Object) methods</a:t>
            </a:r>
          </a:p>
          <a:p>
            <a:pPr lvl="2"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altLang="en-US" sz="2200" dirty="0"/>
              <a:t>add(Component) method will place the item in the center</a:t>
            </a:r>
            <a:endParaRPr lang="en-US" altLang="en-US" sz="2700" dirty="0"/>
          </a:p>
          <a:p>
            <a:endParaRPr lang="en-IN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483757" y="5301208"/>
            <a:ext cx="2819400" cy="1371600"/>
            <a:chOff x="1728" y="2256"/>
            <a:chExt cx="2016" cy="115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728" y="2256"/>
              <a:ext cx="201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/>
              <a:r>
                <a:rPr lang="en-US" altLang="en-US" b="1">
                  <a:latin typeface="Arial" charset="0"/>
                </a:rPr>
                <a:t>NORTH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728" y="3120"/>
              <a:ext cx="201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/>
              <a:r>
                <a:rPr lang="en-US" altLang="en-US" b="1">
                  <a:latin typeface="Arial" charset="0"/>
                </a:rPr>
                <a:t>SOUTH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728" y="2544"/>
              <a:ext cx="48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/>
              <a:r>
                <a:rPr lang="en-US" altLang="en-US" b="1">
                  <a:latin typeface="Arial" charset="0"/>
                </a:rPr>
                <a:t>WEST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264" y="2544"/>
              <a:ext cx="48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/>
              <a:r>
                <a:rPr lang="en-US" altLang="en-US" b="1">
                  <a:latin typeface="Arial" charset="0"/>
                </a:rPr>
                <a:t>EAST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208" y="2544"/>
              <a:ext cx="105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/>
              <a:r>
                <a:rPr lang="en-US" altLang="en-US" b="1">
                  <a:latin typeface="Arial" charset="0"/>
                </a:rPr>
                <a:t>CENTER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681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itchFamily="49" charset="0"/>
              </a:rPr>
              <a:t>Container c = </a:t>
            </a:r>
            <a:r>
              <a:rPr lang="en-US" altLang="en-US" sz="2400" dirty="0" err="1">
                <a:latin typeface="Courier New" pitchFamily="49" charset="0"/>
              </a:rPr>
              <a:t>getContentPane</a:t>
            </a:r>
            <a:r>
              <a:rPr lang="en-US" altLang="en-US" sz="24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err="1">
                <a:latin typeface="Courier New" pitchFamily="49" charset="0"/>
              </a:rPr>
              <a:t>c.setLayout</a:t>
            </a:r>
            <a:r>
              <a:rPr lang="en-US" altLang="en-US" sz="2400" dirty="0">
                <a:latin typeface="Courier New" pitchFamily="49" charset="0"/>
              </a:rPr>
              <a:t>(new </a:t>
            </a:r>
            <a:r>
              <a:rPr lang="en-US" altLang="en-US" sz="2400" dirty="0" err="1">
                <a:latin typeface="Courier New" pitchFamily="49" charset="0"/>
              </a:rPr>
              <a:t>BorderLayout</a:t>
            </a:r>
            <a:r>
              <a:rPr lang="en-US" altLang="en-US" sz="2400" dirty="0">
                <a:latin typeface="Courier New" pitchFamily="49" charset="0"/>
              </a:rPr>
              <a:t>());</a:t>
            </a:r>
          </a:p>
          <a:p>
            <a:pPr>
              <a:lnSpc>
                <a:spcPct val="80000"/>
              </a:lnSpc>
              <a:buNone/>
            </a:pPr>
            <a:endParaRPr lang="en-US" alt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err="1">
                <a:latin typeface="Courier New" pitchFamily="49" charset="0"/>
              </a:rPr>
              <a:t>JLabel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dialogLabel</a:t>
            </a:r>
            <a:r>
              <a:rPr lang="en-US" altLang="en-US" sz="2400" dirty="0">
                <a:latin typeface="Courier New" pitchFamily="49" charset="0"/>
              </a:rPr>
              <a:t> = new Label("Border Layout");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err="1">
                <a:latin typeface="Courier New" pitchFamily="49" charset="0"/>
              </a:rPr>
              <a:t>dialogLabel.setAlignment</a:t>
            </a:r>
            <a:r>
              <a:rPr lang="en-US" altLang="en-US" sz="2400" dirty="0">
                <a:latin typeface="Courier New" pitchFamily="49" charset="0"/>
              </a:rPr>
              <a:t>(</a:t>
            </a:r>
            <a:r>
              <a:rPr lang="en-US" altLang="en-US" sz="2400" dirty="0" err="1">
                <a:latin typeface="Courier New" pitchFamily="49" charset="0"/>
              </a:rPr>
              <a:t>Label.CENTER</a:t>
            </a:r>
            <a:r>
              <a:rPr lang="en-US" altLang="en-US" sz="24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itchFamily="49" charset="0"/>
              </a:rPr>
              <a:t>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err="1">
                <a:latin typeface="Courier New" pitchFamily="49" charset="0"/>
              </a:rPr>
              <a:t>JList</a:t>
            </a:r>
            <a:r>
              <a:rPr lang="en-US" altLang="en-US" sz="2400" dirty="0">
                <a:latin typeface="Courier New" pitchFamily="49" charset="0"/>
              </a:rPr>
              <a:t> items = new </a:t>
            </a:r>
            <a:r>
              <a:rPr lang="en-US" altLang="en-US" sz="2400" dirty="0" err="1">
                <a:latin typeface="Courier New" pitchFamily="49" charset="0"/>
              </a:rPr>
              <a:t>JList</a:t>
            </a:r>
            <a:r>
              <a:rPr lang="en-US" altLang="en-US" sz="2400" dirty="0">
                <a:latin typeface="Courier New" pitchFamily="49" charset="0"/>
              </a:rPr>
              <a:t>({"Apple tree", "Orange tree",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itchFamily="49" charset="0"/>
              </a:rPr>
              <a:t> 	"Pear tree", "Peach tree", "Cherry tree",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itchFamily="49" charset="0"/>
              </a:rPr>
              <a:t>	"Apricot tree"});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err="1">
                <a:latin typeface="Courier New" pitchFamily="49" charset="0"/>
              </a:rPr>
              <a:t>c.add</a:t>
            </a:r>
            <a:r>
              <a:rPr lang="en-US" altLang="en-US" sz="2400" dirty="0">
                <a:latin typeface="Courier New" pitchFamily="49" charset="0"/>
              </a:rPr>
              <a:t>(items);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itchFamily="49" charset="0"/>
              </a:rPr>
              <a:t>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err="1">
                <a:latin typeface="Courier New" pitchFamily="49" charset="0"/>
              </a:rPr>
              <a:t>c.add</a:t>
            </a:r>
            <a:r>
              <a:rPr lang="en-US" altLang="en-US" sz="2400" dirty="0">
                <a:latin typeface="Courier New" pitchFamily="49" charset="0"/>
              </a:rPr>
              <a:t>("North", </a:t>
            </a:r>
            <a:r>
              <a:rPr lang="en-US" altLang="en-US" sz="2400" dirty="0" err="1">
                <a:latin typeface="Courier New" pitchFamily="49" charset="0"/>
              </a:rPr>
              <a:t>dialogLabel</a:t>
            </a:r>
            <a:r>
              <a:rPr lang="en-US" altLang="en-US" sz="24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err="1">
                <a:latin typeface="Courier New" pitchFamily="49" charset="0"/>
              </a:rPr>
              <a:t>c.add</a:t>
            </a:r>
            <a:r>
              <a:rPr lang="en-US" altLang="en-US" sz="2400" dirty="0">
                <a:latin typeface="Courier New" pitchFamily="49" charset="0"/>
              </a:rPr>
              <a:t>("South", new </a:t>
            </a:r>
            <a:r>
              <a:rPr lang="en-US" altLang="en-US" sz="2400" dirty="0" err="1">
                <a:latin typeface="Courier New" pitchFamily="49" charset="0"/>
              </a:rPr>
              <a:t>JButton</a:t>
            </a:r>
            <a:r>
              <a:rPr lang="en-US" altLang="en-US" sz="2400" dirty="0">
                <a:latin typeface="Courier New" pitchFamily="49" charset="0"/>
              </a:rPr>
              <a:t>("OK"));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err="1">
                <a:latin typeface="Courier New" pitchFamily="49" charset="0"/>
              </a:rPr>
              <a:t>c.add</a:t>
            </a:r>
            <a:r>
              <a:rPr lang="en-US" altLang="en-US" sz="2400" dirty="0">
                <a:latin typeface="Courier New" pitchFamily="49" charset="0"/>
              </a:rPr>
              <a:t>("Center", items);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0635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New as of version 1.2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Used for placing components from left to right or top to bottom in an AWT or Swing container.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Has an axis parameter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Specifies the type of layout that will be done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Choices: </a:t>
            </a:r>
            <a:endParaRPr lang="en-US" altLang="en-US" sz="1800" b="1" dirty="0"/>
          </a:p>
          <a:p>
            <a:pPr lvl="2">
              <a:lnSpc>
                <a:spcPct val="80000"/>
              </a:lnSpc>
            </a:pPr>
            <a:r>
              <a:rPr lang="en-US" altLang="en-US" sz="1600" b="1" dirty="0"/>
              <a:t>X_AXIS</a:t>
            </a:r>
            <a:r>
              <a:rPr lang="en-US" altLang="en-US" sz="1600" dirty="0"/>
              <a:t> - Components are laid out horizontally from left to right. </a:t>
            </a:r>
          </a:p>
          <a:p>
            <a:pPr lvl="2">
              <a:lnSpc>
                <a:spcPct val="80000"/>
              </a:lnSpc>
            </a:pPr>
            <a:r>
              <a:rPr lang="en-US" altLang="en-US" sz="1600" b="1" dirty="0"/>
              <a:t>Y_AXIS</a:t>
            </a:r>
            <a:r>
              <a:rPr lang="en-US" altLang="en-US" sz="1600" dirty="0"/>
              <a:t> - Components are laid out vertically from top to bottom. </a:t>
            </a:r>
          </a:p>
          <a:p>
            <a:pPr lvl="2">
              <a:lnSpc>
                <a:spcPct val="80000"/>
              </a:lnSpc>
            </a:pPr>
            <a:r>
              <a:rPr lang="en-US" altLang="en-US" sz="1600" b="1" dirty="0"/>
              <a:t>LINE_AXIS</a:t>
            </a:r>
            <a:r>
              <a:rPr lang="en-US" altLang="en-US" sz="1600" dirty="0"/>
              <a:t> - Components are laid out the way words are laid out in a line, based on the container's </a:t>
            </a:r>
            <a:r>
              <a:rPr lang="en-US" altLang="en-US" sz="1600" dirty="0" err="1"/>
              <a:t>ComponentOrientation</a:t>
            </a:r>
            <a:r>
              <a:rPr lang="en-US" altLang="en-US" sz="1600" dirty="0"/>
              <a:t> property. If the container's </a:t>
            </a:r>
            <a:r>
              <a:rPr lang="en-US" altLang="en-US" sz="1600" dirty="0" err="1"/>
              <a:t>ComponentOrientation</a:t>
            </a:r>
            <a:r>
              <a:rPr lang="en-US" altLang="en-US" sz="1600" dirty="0"/>
              <a:t> is horizontal then components are laid out horizontally, otherwise they are laid out vertically. </a:t>
            </a:r>
          </a:p>
          <a:p>
            <a:pPr lvl="2">
              <a:lnSpc>
                <a:spcPct val="80000"/>
              </a:lnSpc>
            </a:pPr>
            <a:r>
              <a:rPr lang="en-US" altLang="en-US" sz="1600" b="1" dirty="0"/>
              <a:t>PAGE_AXIS</a:t>
            </a:r>
            <a:r>
              <a:rPr lang="en-US" altLang="en-US" sz="1600" dirty="0"/>
              <a:t> - Components are laid out the way text lines are laid out on a page, based on the container's </a:t>
            </a:r>
            <a:r>
              <a:rPr lang="en-US" altLang="en-US" sz="1600" dirty="0" err="1"/>
              <a:t>ComponentOrientation</a:t>
            </a:r>
            <a:r>
              <a:rPr lang="en-US" altLang="en-US" sz="1600" dirty="0"/>
              <a:t> property. If the container's </a:t>
            </a:r>
            <a:r>
              <a:rPr lang="en-US" altLang="en-US" sz="1600" dirty="0" err="1"/>
              <a:t>ComponentOrientation</a:t>
            </a:r>
            <a:r>
              <a:rPr lang="en-US" altLang="en-US" sz="1600" dirty="0"/>
              <a:t> is horizontal then components are laid out vertically, otherwise they are laid out horizontally.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204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altLang="en-US" sz="3300" dirty="0" err="1" smtClean="0"/>
              <a:t>JLabel</a:t>
            </a:r>
            <a:r>
              <a:rPr lang="en-US" altLang="en-US" sz="3300" dirty="0" smtClean="0"/>
              <a:t> </a:t>
            </a:r>
            <a:r>
              <a:rPr lang="en-US" altLang="en-US" sz="3300" dirty="0"/>
              <a:t>– </a:t>
            </a:r>
            <a:r>
              <a:rPr lang="en-US" altLang="en-US" sz="3300" dirty="0" smtClean="0"/>
              <a:t>displays information which cannot be edited</a:t>
            </a:r>
            <a:endParaRPr lang="en-US" altLang="en-US" sz="3300" dirty="0"/>
          </a:p>
          <a:p>
            <a:r>
              <a:rPr lang="en-US" altLang="en-US" sz="3300" dirty="0"/>
              <a:t>Can show text messages and/or images (icons)</a:t>
            </a:r>
          </a:p>
          <a:p>
            <a:r>
              <a:rPr lang="en-US" altLang="en-US" dirty="0"/>
              <a:t>A label does not react to input events.</a:t>
            </a:r>
          </a:p>
          <a:p>
            <a:pPr lvl="1"/>
            <a:r>
              <a:rPr lang="en-US" altLang="en-US" dirty="0"/>
              <a:t>It cannot get the keyboard focus. </a:t>
            </a:r>
          </a:p>
          <a:p>
            <a:pPr>
              <a:buNone/>
            </a:pPr>
            <a:r>
              <a:rPr lang="en-US" altLang="en-US" sz="2400" dirty="0" err="1">
                <a:latin typeface="Courier New" pitchFamily="49" charset="0"/>
              </a:rPr>
              <a:t>JLabel</a:t>
            </a:r>
            <a:r>
              <a:rPr lang="en-US" altLang="en-US" sz="2400" dirty="0">
                <a:latin typeface="Courier New" pitchFamily="49" charset="0"/>
              </a:rPr>
              <a:t> label = new </a:t>
            </a:r>
            <a:r>
              <a:rPr lang="en-US" altLang="en-US" sz="2400" dirty="0" err="1">
                <a:latin typeface="Courier New" pitchFamily="49" charset="0"/>
              </a:rPr>
              <a:t>JLabel</a:t>
            </a:r>
            <a:r>
              <a:rPr lang="en-US" altLang="en-US" sz="2400" dirty="0">
                <a:latin typeface="Courier New" pitchFamily="49" charset="0"/>
              </a:rPr>
              <a:t>(“Just text</a:t>
            </a:r>
            <a:r>
              <a:rPr lang="en-US" altLang="en-US" sz="2400" dirty="0" smtClean="0">
                <a:latin typeface="Courier New" pitchFamily="49" charset="0"/>
              </a:rPr>
              <a:t>”);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b="1" dirty="0" err="1">
                <a:latin typeface="Arial" charset="0"/>
              </a:rPr>
              <a:t>java.lang.Object</a:t>
            </a:r>
            <a:endParaRPr lang="en-US" altLang="en-US" b="1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Arial" charset="0"/>
              </a:rPr>
              <a:t>  |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Arial" charset="0"/>
              </a:rPr>
              <a:t>  +--</a:t>
            </a:r>
            <a:r>
              <a:rPr lang="en-US" altLang="en-US" b="1" dirty="0" err="1">
                <a:latin typeface="Arial" charset="0"/>
              </a:rPr>
              <a:t>java.awt.Component</a:t>
            </a:r>
            <a:endParaRPr lang="en-US" altLang="en-US" b="1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Arial" charset="0"/>
              </a:rPr>
              <a:t>        |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Arial" charset="0"/>
              </a:rPr>
              <a:t>        +--</a:t>
            </a:r>
            <a:r>
              <a:rPr lang="en-US" altLang="en-US" b="1" dirty="0" err="1">
                <a:latin typeface="Arial" charset="0"/>
              </a:rPr>
              <a:t>java.awt.Container</a:t>
            </a:r>
            <a:endParaRPr lang="en-US" altLang="en-US" b="1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Arial" charset="0"/>
              </a:rPr>
              <a:t>              |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Arial" charset="0"/>
              </a:rPr>
              <a:t>              +--</a:t>
            </a:r>
            <a:r>
              <a:rPr lang="en-US" altLang="en-US" b="1" dirty="0" err="1">
                <a:latin typeface="Arial" charset="0"/>
              </a:rPr>
              <a:t>javax.swing.JComponent</a:t>
            </a:r>
            <a:endParaRPr lang="en-US" altLang="en-US" b="1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Arial" charset="0"/>
              </a:rPr>
              <a:t>                    |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Arial" charset="0"/>
              </a:rPr>
              <a:t>                    +--</a:t>
            </a:r>
            <a:r>
              <a:rPr lang="en-US" altLang="en-US" b="1" dirty="0" err="1">
                <a:solidFill>
                  <a:srgbClr val="6666FF"/>
                </a:solidFill>
                <a:latin typeface="Arial" charset="0"/>
              </a:rPr>
              <a:t>javax.swing.JLabel</a:t>
            </a:r>
            <a:endParaRPr lang="en-US" altLang="en-US" b="1" dirty="0">
              <a:solidFill>
                <a:srgbClr val="6666FF"/>
              </a:solidFill>
              <a:latin typeface="Arial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934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JTextField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Allow the user to edit the value</a:t>
            </a:r>
          </a:p>
          <a:p>
            <a:r>
              <a:rPr lang="en-US" altLang="en-US" dirty="0"/>
              <a:t>Can be used for display only by changing whether or not the field is editable</a:t>
            </a:r>
          </a:p>
          <a:p>
            <a:pPr lvl="1"/>
            <a:r>
              <a:rPr lang="en-US" altLang="en-US" dirty="0" err="1"/>
              <a:t>setEditable</a:t>
            </a:r>
            <a:r>
              <a:rPr lang="en-US" altLang="en-US" dirty="0"/>
              <a:t>(false)</a:t>
            </a:r>
          </a:p>
          <a:p>
            <a:r>
              <a:rPr lang="en-US" altLang="en-US" dirty="0"/>
              <a:t>Use </a:t>
            </a:r>
            <a:r>
              <a:rPr lang="en-US" altLang="en-US" dirty="0" err="1"/>
              <a:t>JPasswordField</a:t>
            </a:r>
            <a:r>
              <a:rPr lang="en-US" altLang="en-US" dirty="0"/>
              <a:t> for passwords</a:t>
            </a:r>
          </a:p>
          <a:p>
            <a:pPr lvl="1"/>
            <a:r>
              <a:rPr lang="en-US" altLang="en-US" dirty="0"/>
              <a:t>Masks input characters with a </a:t>
            </a:r>
            <a:r>
              <a:rPr lang="en-US" altLang="en-US" dirty="0" smtClean="0"/>
              <a:t>‘*’</a:t>
            </a:r>
          </a:p>
          <a:p>
            <a:pPr marL="411480" lvl="1" indent="0">
              <a:buNone/>
            </a:pPr>
            <a:endParaRPr lang="en-US" altLang="en-US" dirty="0" smtClean="0">
              <a:latin typeface="Courier New" pitchFamily="49" charset="0"/>
            </a:endParaRPr>
          </a:p>
          <a:p>
            <a:pPr marL="411480" lvl="1" indent="0">
              <a:buNone/>
            </a:pPr>
            <a:r>
              <a:rPr lang="en-US" altLang="en-US" dirty="0" err="1" smtClean="0">
                <a:latin typeface="Courier New" pitchFamily="49" charset="0"/>
              </a:rPr>
              <a:t>JTextField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</a:rPr>
              <a:t>idTF</a:t>
            </a:r>
            <a:r>
              <a:rPr lang="en-US" altLang="en-US" dirty="0">
                <a:latin typeface="Courier New" pitchFamily="49" charset="0"/>
              </a:rPr>
              <a:t> = new </a:t>
            </a:r>
            <a:r>
              <a:rPr lang="en-US" altLang="en-US" dirty="0" err="1">
                <a:latin typeface="Courier New" pitchFamily="49" charset="0"/>
              </a:rPr>
              <a:t>JTextField</a:t>
            </a:r>
            <a:r>
              <a:rPr lang="en-US" altLang="en-US" dirty="0">
                <a:latin typeface="Courier New" pitchFamily="49" charset="0"/>
              </a:rPr>
              <a:t>(30);</a:t>
            </a:r>
          </a:p>
          <a:p>
            <a:pPr marL="411480" lvl="1" indent="0">
              <a:buNone/>
            </a:pPr>
            <a:endParaRPr lang="en-US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 err="1"/>
              <a:t>java.lang.Object</a:t>
            </a:r>
            <a:endParaRPr lang="en-US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+--</a:t>
            </a:r>
            <a:r>
              <a:rPr lang="en-US" altLang="en-US" sz="2400" b="1" dirty="0" err="1"/>
              <a:t>java.awt.Component</a:t>
            </a:r>
            <a:endParaRPr lang="en-US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+--</a:t>
            </a:r>
            <a:r>
              <a:rPr lang="en-US" altLang="en-US" sz="2400" b="1" dirty="0" err="1"/>
              <a:t>java.awt.Container</a:t>
            </a:r>
            <a:endParaRPr lang="en-US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+--</a:t>
            </a:r>
            <a:r>
              <a:rPr lang="en-US" altLang="en-US" sz="2400" b="1" dirty="0" err="1"/>
              <a:t>javax.swing.JComponent</a:t>
            </a:r>
            <a:endParaRPr lang="en-US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    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      +--</a:t>
            </a:r>
            <a:r>
              <a:rPr lang="en-US" altLang="en-US" sz="2400" b="1" dirty="0" err="1"/>
              <a:t>javax.swing.text.JTextComponent</a:t>
            </a:r>
            <a:endParaRPr lang="en-US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          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            +--</a:t>
            </a:r>
            <a:r>
              <a:rPr lang="en-US" altLang="en-US" sz="2400" b="1" dirty="0" err="1">
                <a:solidFill>
                  <a:srgbClr val="6666FF"/>
                </a:solidFill>
              </a:rPr>
              <a:t>javax.swing.JTextField</a:t>
            </a:r>
            <a:endParaRPr lang="en-US" altLang="en-US" sz="2400" b="1" dirty="0">
              <a:solidFill>
                <a:srgbClr val="6666FF"/>
              </a:solidFill>
            </a:endParaRPr>
          </a:p>
          <a:p>
            <a:pPr marL="11430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30994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JTextArea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Can collect multiple lines of input from user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Can display multiple lines of output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Pressing Enter key separates lines of text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Each line ends with newline character ‘\n’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Derived from class </a:t>
            </a:r>
            <a:r>
              <a:rPr lang="en-US" altLang="en-US" dirty="0" err="1" smtClean="0">
                <a:cs typeface="Times New Roman" pitchFamily="18" charset="0"/>
              </a:rPr>
              <a:t>JTextComponent</a:t>
            </a:r>
            <a:endParaRPr lang="en-US" altLang="en-US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latin typeface="Courier New" pitchFamily="49" charset="0"/>
              </a:rPr>
              <a:t>JTextArea</a:t>
            </a:r>
            <a:r>
              <a:rPr lang="en-US" altLang="en-US" sz="2400" dirty="0">
                <a:latin typeface="Courier New" pitchFamily="49" charset="0"/>
              </a:rPr>
              <a:t> ta = new </a:t>
            </a:r>
            <a:r>
              <a:rPr lang="en-US" altLang="en-US" sz="2400" dirty="0" err="1">
                <a:latin typeface="Courier New" pitchFamily="49" charset="0"/>
              </a:rPr>
              <a:t>JTextArea</a:t>
            </a:r>
            <a:r>
              <a:rPr lang="en-US" altLang="en-US" sz="2400" dirty="0">
                <a:latin typeface="Courier New" pitchFamily="49" charset="0"/>
              </a:rPr>
              <a:t>(5, 20);</a:t>
            </a: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 err="1"/>
              <a:t>java.lang.Object</a:t>
            </a:r>
            <a:endParaRPr lang="en-US" altLang="en-US" sz="2400" b="1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  |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  +--</a:t>
            </a:r>
            <a:r>
              <a:rPr lang="en-US" altLang="en-US" sz="2400" b="1" dirty="0" err="1"/>
              <a:t>java.awt.Component</a:t>
            </a:r>
            <a:endParaRPr lang="en-US" altLang="en-US" sz="2400" b="1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        |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        +--</a:t>
            </a:r>
            <a:r>
              <a:rPr lang="en-US" altLang="en-US" sz="2400" b="1" dirty="0" err="1"/>
              <a:t>java.awt.Container</a:t>
            </a:r>
            <a:endParaRPr lang="en-US" altLang="en-US" sz="2400" b="1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              |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              +--</a:t>
            </a:r>
            <a:r>
              <a:rPr lang="en-US" altLang="en-US" sz="2400" b="1" dirty="0" err="1"/>
              <a:t>javax.swing.JComponent</a:t>
            </a:r>
            <a:endParaRPr lang="en-US" altLang="en-US" sz="2400" b="1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                    |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                    +--</a:t>
            </a:r>
            <a:r>
              <a:rPr lang="en-US" altLang="en-US" sz="2400" b="1" dirty="0" err="1"/>
              <a:t>javax.swing.text.JTextComponent</a:t>
            </a:r>
            <a:endParaRPr lang="en-US" altLang="en-US" sz="2400" b="1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                          |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                          +--</a:t>
            </a:r>
            <a:r>
              <a:rPr lang="en-US" altLang="en-US" sz="2400" b="1" dirty="0" err="1">
                <a:solidFill>
                  <a:srgbClr val="3333CC"/>
                </a:solidFill>
              </a:rPr>
              <a:t>javax.swing.JTextArea</a:t>
            </a:r>
            <a:endParaRPr lang="en-US" altLang="en-US" sz="2400" b="1" dirty="0">
              <a:solidFill>
                <a:srgbClr val="3333CC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937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JButton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Provided to create </a:t>
            </a:r>
            <a:r>
              <a:rPr lang="en-US" altLang="en-US" sz="2800" dirty="0" err="1"/>
              <a:t>pushable</a:t>
            </a:r>
            <a:r>
              <a:rPr lang="en-US" altLang="en-US" sz="2800" dirty="0"/>
              <a:t> buttons in Java</a:t>
            </a:r>
          </a:p>
          <a:p>
            <a:r>
              <a:rPr lang="en-US" altLang="en-US" sz="2800" dirty="0"/>
              <a:t>User pressing the button causes an event to occur</a:t>
            </a:r>
          </a:p>
          <a:p>
            <a:pPr lvl="1"/>
            <a:r>
              <a:rPr lang="en-US" altLang="en-US" sz="2400" dirty="0"/>
              <a:t>The program can respond to the user clicking the button (aka “handle the event”)</a:t>
            </a:r>
          </a:p>
          <a:p>
            <a:pPr lvl="1"/>
            <a:r>
              <a:rPr lang="en-US" altLang="en-US" sz="2400" dirty="0"/>
              <a:t>This is known as an </a:t>
            </a:r>
            <a:r>
              <a:rPr lang="en-US" altLang="en-US" sz="2400" dirty="0" err="1"/>
              <a:t>ActionEvent</a:t>
            </a:r>
            <a:endParaRPr lang="en-US" altLang="en-US" sz="2400" dirty="0"/>
          </a:p>
          <a:p>
            <a:pPr lvl="1"/>
            <a:r>
              <a:rPr lang="en-US" altLang="en-US" sz="2400" dirty="0"/>
              <a:t>By default, clicking a button doesn’t do anything</a:t>
            </a:r>
          </a:p>
          <a:p>
            <a:pPr lvl="2"/>
            <a:r>
              <a:rPr lang="en-US" altLang="en-US" sz="2200" dirty="0"/>
              <a:t>You must register a listener for the button, which provides the code for what you want to occur upon a button click.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13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Things To Do…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Understand the hierarchy of AWT and swing APIs</a:t>
            </a:r>
          </a:p>
          <a:p>
            <a:r>
              <a:rPr lang="en-IN" dirty="0" smtClean="0"/>
              <a:t>Understand  the basic components of GUI</a:t>
            </a:r>
          </a:p>
          <a:p>
            <a:r>
              <a:rPr lang="en-IN" dirty="0" smtClean="0"/>
              <a:t>And how to create them..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105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en-US" sz="2000" b="1" dirty="0" err="1"/>
              <a:t>java.lang.Object</a:t>
            </a:r>
            <a:endParaRPr lang="en-US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/>
              <a:t>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/>
              <a:t>  +--</a:t>
            </a:r>
            <a:r>
              <a:rPr lang="en-US" altLang="en-US" sz="2000" b="1" dirty="0" err="1"/>
              <a:t>java.awt.Component</a:t>
            </a:r>
            <a:endParaRPr lang="en-US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/>
              <a:t>      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/>
              <a:t>        +--</a:t>
            </a:r>
            <a:r>
              <a:rPr lang="en-US" altLang="en-US" sz="2000" b="1" dirty="0" err="1"/>
              <a:t>java.awt.Container</a:t>
            </a:r>
            <a:endParaRPr lang="en-US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/>
              <a:t>            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/>
              <a:t>              +--</a:t>
            </a:r>
            <a:r>
              <a:rPr lang="en-US" altLang="en-US" sz="2000" b="1" dirty="0" err="1"/>
              <a:t>javax.swing.JComponent</a:t>
            </a:r>
            <a:endParaRPr lang="en-US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/>
              <a:t>                  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/>
              <a:t>                    +--</a:t>
            </a:r>
            <a:r>
              <a:rPr lang="en-US" altLang="en-US" sz="2000" b="1" dirty="0" err="1"/>
              <a:t>javax.swing.AbstractButton</a:t>
            </a:r>
            <a:endParaRPr lang="en-US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/>
              <a:t>                        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/>
              <a:t>                          +--</a:t>
            </a:r>
            <a:r>
              <a:rPr lang="en-US" altLang="en-US" sz="2000" b="1" dirty="0" err="1">
                <a:solidFill>
                  <a:srgbClr val="6666FF"/>
                </a:solidFill>
              </a:rPr>
              <a:t>javax.swing.JButton</a:t>
            </a:r>
            <a:endParaRPr lang="en-US" altLang="en-US" sz="2000" b="1" dirty="0">
              <a:solidFill>
                <a:srgbClr val="6666FF"/>
              </a:solidFill>
            </a:endParaRPr>
          </a:p>
          <a:p>
            <a:r>
              <a:rPr lang="en-US" altLang="en-US" sz="2400" dirty="0" err="1">
                <a:latin typeface="Courier New" pitchFamily="49" charset="0"/>
              </a:rPr>
              <a:t>JButton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okButton</a:t>
            </a:r>
            <a:r>
              <a:rPr lang="en-US" altLang="en-US" sz="2400" dirty="0">
                <a:latin typeface="Courier New" pitchFamily="49" charset="0"/>
              </a:rPr>
              <a:t> = new </a:t>
            </a:r>
            <a:r>
              <a:rPr lang="en-US" altLang="en-US" sz="2400" dirty="0" err="1">
                <a:latin typeface="Courier New" pitchFamily="49" charset="0"/>
              </a:rPr>
              <a:t>JButton</a:t>
            </a:r>
            <a:r>
              <a:rPr lang="en-US" altLang="en-US" sz="2400" dirty="0">
                <a:latin typeface="Courier New" pitchFamily="49" charset="0"/>
              </a:rPr>
              <a:t>(“OK”);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941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JComboBox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Lets the user choose one of several choices</a:t>
            </a:r>
          </a:p>
          <a:p>
            <a:r>
              <a:rPr lang="en-US" altLang="en-US" dirty="0"/>
              <a:t>2 types:</a:t>
            </a:r>
          </a:p>
          <a:p>
            <a:pPr lvl="1"/>
            <a:r>
              <a:rPr lang="en-US" altLang="en-US" dirty="0" smtClean="0"/>
              <a:t>Not editable </a:t>
            </a:r>
            <a:r>
              <a:rPr lang="en-US" altLang="en-US" dirty="0"/>
              <a:t>combo box</a:t>
            </a:r>
          </a:p>
          <a:p>
            <a:pPr lvl="2"/>
            <a:r>
              <a:rPr lang="en-US" altLang="en-US" dirty="0"/>
              <a:t>Has a button and a drop-down list of values</a:t>
            </a:r>
          </a:p>
          <a:p>
            <a:pPr lvl="1"/>
            <a:r>
              <a:rPr lang="en-US" altLang="en-US" dirty="0"/>
              <a:t>Editable combo box</a:t>
            </a:r>
          </a:p>
          <a:p>
            <a:pPr lvl="2"/>
            <a:r>
              <a:rPr lang="en-US" altLang="en-US" dirty="0"/>
              <a:t>Text field with a small button. The user can type a value in the text field or click the button to display a drop-down list.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549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 Editable and Editable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2" descr="An uneditable combo 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4505"/>
            <a:ext cx="3155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An editable combo 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094" y="2076285"/>
            <a:ext cx="37909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An uneditable combo b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19" y="2831935"/>
            <a:ext cx="3121025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An editable combo bo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44" y="2900198"/>
            <a:ext cx="3756025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844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en-US" sz="2000" b="1" dirty="0" err="1"/>
              <a:t>java.lang.Object</a:t>
            </a:r>
            <a:endParaRPr lang="en-US" altLang="en-US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2000" b="1" dirty="0"/>
              <a:t>  |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b="1" dirty="0"/>
              <a:t>  +--</a:t>
            </a:r>
            <a:r>
              <a:rPr lang="en-US" altLang="en-US" sz="2000" b="1" dirty="0" err="1"/>
              <a:t>java.awt.Component</a:t>
            </a:r>
            <a:endParaRPr lang="en-US" altLang="en-US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2000" b="1" dirty="0"/>
              <a:t>        |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b="1" dirty="0"/>
              <a:t>        +--</a:t>
            </a:r>
            <a:r>
              <a:rPr lang="en-US" altLang="en-US" sz="2000" b="1" dirty="0" err="1"/>
              <a:t>java.awt.Container</a:t>
            </a:r>
            <a:endParaRPr lang="en-US" altLang="en-US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2000" b="1" dirty="0"/>
              <a:t>              |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b="1" dirty="0"/>
              <a:t>              +--</a:t>
            </a:r>
            <a:r>
              <a:rPr lang="en-US" altLang="en-US" sz="2000" b="1" dirty="0" err="1"/>
              <a:t>javax.swing.JComponent</a:t>
            </a:r>
            <a:endParaRPr lang="en-US" altLang="en-US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2000" b="1" dirty="0"/>
              <a:t>                    |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b="1" dirty="0"/>
              <a:t>                    +--</a:t>
            </a:r>
            <a:r>
              <a:rPr lang="en-US" altLang="en-US" sz="2000" b="1" dirty="0" err="1" smtClean="0">
                <a:solidFill>
                  <a:srgbClr val="3333CC"/>
                </a:solidFill>
              </a:rPr>
              <a:t>javax.swing.JComboBox</a:t>
            </a:r>
            <a:endParaRPr lang="en-US" altLang="en-US" sz="2000" b="1" dirty="0" smtClean="0">
              <a:solidFill>
                <a:srgbClr val="3333CC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en-US" sz="2000" b="1" dirty="0">
              <a:solidFill>
                <a:srgbClr val="3333CC"/>
              </a:solidFill>
            </a:endParaRPr>
          </a:p>
          <a:p>
            <a:r>
              <a:rPr lang="en-US" altLang="en-US" dirty="0" err="1">
                <a:latin typeface="Courier New" pitchFamily="49" charset="0"/>
              </a:rPr>
              <a:t>JComboBox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</a:rPr>
              <a:t>mealOptions</a:t>
            </a:r>
            <a:r>
              <a:rPr lang="en-US" altLang="en-US" dirty="0">
                <a:latin typeface="Courier New" pitchFamily="49" charset="0"/>
              </a:rPr>
              <a:t> = new </a:t>
            </a:r>
            <a:r>
              <a:rPr lang="en-US" altLang="en-US" dirty="0" err="1">
                <a:latin typeface="Courier New" pitchFamily="49" charset="0"/>
              </a:rPr>
              <a:t>JComboBox</a:t>
            </a:r>
            <a:r>
              <a:rPr lang="en-US" altLang="en-US" dirty="0">
                <a:latin typeface="Courier New" pitchFamily="49" charset="0"/>
              </a:rPr>
              <a:t> ({“chicken”, </a:t>
            </a:r>
            <a:r>
              <a:rPr lang="en-US" altLang="en-US" dirty="0" smtClean="0">
                <a:latin typeface="Courier New" pitchFamily="49" charset="0"/>
              </a:rPr>
              <a:t>“mutton”, “egg”});</a:t>
            </a:r>
            <a:endParaRPr lang="en-US" altLang="en-US" dirty="0">
              <a:latin typeface="Courier New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602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Similar to </a:t>
            </a:r>
            <a:r>
              <a:rPr lang="en-US" altLang="en-US" dirty="0" err="1"/>
              <a:t>JComboBox</a:t>
            </a:r>
            <a:r>
              <a:rPr lang="en-US" altLang="en-US" dirty="0"/>
              <a:t>, but is always </a:t>
            </a:r>
            <a:r>
              <a:rPr lang="en-US" altLang="en-US" dirty="0" err="1"/>
              <a:t>uneditable</a:t>
            </a:r>
            <a:endParaRPr lang="en-US" altLang="en-US" dirty="0"/>
          </a:p>
          <a:p>
            <a:r>
              <a:rPr lang="en-US" altLang="en-US" dirty="0"/>
              <a:t>Allows for more than one selection at a time</a:t>
            </a:r>
          </a:p>
          <a:p>
            <a:r>
              <a:rPr lang="en-US" altLang="en-US" dirty="0"/>
              <a:t>Can have more than one column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 err="1"/>
              <a:t>java.lang.Object</a:t>
            </a:r>
            <a:endParaRPr lang="en-US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+--</a:t>
            </a:r>
            <a:r>
              <a:rPr lang="en-US" altLang="en-US" sz="2400" b="1" dirty="0" err="1"/>
              <a:t>java.awt.Component</a:t>
            </a:r>
            <a:endParaRPr lang="en-US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+--</a:t>
            </a:r>
            <a:r>
              <a:rPr lang="en-US" altLang="en-US" sz="2400" b="1" dirty="0" err="1"/>
              <a:t>java.awt.Container</a:t>
            </a:r>
            <a:endParaRPr lang="en-US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+--</a:t>
            </a:r>
            <a:r>
              <a:rPr lang="en-US" altLang="en-US" sz="2400" b="1" dirty="0" err="1"/>
              <a:t>javax.swing.JComponent</a:t>
            </a:r>
            <a:endParaRPr lang="en-US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    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      +--</a:t>
            </a:r>
            <a:r>
              <a:rPr lang="en-US" altLang="en-US" sz="2400" b="1" dirty="0" err="1" smtClean="0">
                <a:solidFill>
                  <a:srgbClr val="3333CC"/>
                </a:solidFill>
              </a:rPr>
              <a:t>javax.swing.Jlist</a:t>
            </a:r>
            <a:endParaRPr lang="en-US" altLang="en-US" sz="2400" b="1" dirty="0" smtClean="0">
              <a:solidFill>
                <a:srgbClr val="3333CC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latin typeface="Courier New" pitchFamily="49" charset="0"/>
              </a:rPr>
              <a:t>String[] data = {"one", "two", "three", "four"};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 err="1">
                <a:latin typeface="Courier New" pitchFamily="49" charset="0"/>
              </a:rPr>
              <a:t>JList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dataList</a:t>
            </a:r>
            <a:r>
              <a:rPr lang="en-US" altLang="en-US" sz="2400" dirty="0">
                <a:latin typeface="Courier New" pitchFamily="49" charset="0"/>
              </a:rPr>
              <a:t> = new </a:t>
            </a:r>
            <a:r>
              <a:rPr lang="en-US" altLang="en-US" sz="2400" dirty="0" err="1">
                <a:latin typeface="Courier New" pitchFamily="49" charset="0"/>
              </a:rPr>
              <a:t>JList</a:t>
            </a:r>
            <a:r>
              <a:rPr lang="en-US" altLang="en-US" sz="2400" dirty="0">
                <a:latin typeface="Courier New" pitchFamily="49" charset="0"/>
              </a:rPr>
              <a:t>(data);</a:t>
            </a:r>
          </a:p>
          <a:p>
            <a:pPr>
              <a:lnSpc>
                <a:spcPct val="80000"/>
              </a:lnSpc>
              <a:buNone/>
            </a:pPr>
            <a:endParaRPr lang="en-US" altLang="en-US" sz="2400" b="1" dirty="0">
              <a:solidFill>
                <a:srgbClr val="3333CC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518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JCheckBox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User selects from predefined values</a:t>
            </a:r>
          </a:p>
          <a:p>
            <a:r>
              <a:rPr lang="en-US" altLang="en-US" dirty="0">
                <a:cs typeface="Times New Roman" pitchFamily="18" charset="0"/>
              </a:rPr>
              <a:t>Example of a toggle button</a:t>
            </a:r>
          </a:p>
          <a:p>
            <a:r>
              <a:rPr lang="en-US" altLang="en-US" dirty="0">
                <a:cs typeface="Times New Roman" pitchFamily="18" charset="0"/>
              </a:rPr>
              <a:t>Clicking </a:t>
            </a:r>
            <a:r>
              <a:rPr lang="en-US" altLang="en-US" dirty="0" err="1">
                <a:cs typeface="Times New Roman" pitchFamily="18" charset="0"/>
              </a:rPr>
              <a:t>JCheckBox</a:t>
            </a:r>
            <a:r>
              <a:rPr lang="en-US" altLang="en-US" dirty="0">
                <a:cs typeface="Times New Roman" pitchFamily="18" charset="0"/>
              </a:rPr>
              <a:t> generates item event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 err="1"/>
              <a:t>java.lang.Object</a:t>
            </a:r>
            <a:endParaRPr lang="en-US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+--</a:t>
            </a:r>
            <a:r>
              <a:rPr lang="en-US" altLang="en-US" sz="2400" b="1" dirty="0" err="1"/>
              <a:t>java.awt.Component</a:t>
            </a:r>
            <a:endParaRPr lang="en-US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+--</a:t>
            </a:r>
            <a:r>
              <a:rPr lang="en-US" altLang="en-US" sz="2400" b="1" dirty="0" err="1"/>
              <a:t>java.awt.Container</a:t>
            </a:r>
            <a:endParaRPr lang="en-US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+--</a:t>
            </a:r>
            <a:r>
              <a:rPr lang="en-US" altLang="en-US" sz="2400" b="1" dirty="0" err="1"/>
              <a:t>javax.swing.JComponent</a:t>
            </a:r>
            <a:endParaRPr lang="en-US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    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      +--</a:t>
            </a:r>
            <a:r>
              <a:rPr lang="en-US" altLang="en-US" sz="2400" b="1" dirty="0" err="1"/>
              <a:t>javax.swing.AbstractButton</a:t>
            </a:r>
            <a:endParaRPr lang="en-US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          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            +--</a:t>
            </a:r>
            <a:r>
              <a:rPr lang="en-US" altLang="en-US" sz="2400" b="1" dirty="0" err="1"/>
              <a:t>javax.swing.JToggleButton</a:t>
            </a:r>
            <a:endParaRPr lang="en-US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                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                  +--</a:t>
            </a:r>
            <a:r>
              <a:rPr lang="en-US" altLang="en-US" sz="2400" b="1" dirty="0" err="1" smtClean="0">
                <a:solidFill>
                  <a:srgbClr val="3333CC"/>
                </a:solidFill>
              </a:rPr>
              <a:t>javax.swing.JCheckBox</a:t>
            </a:r>
            <a:endParaRPr lang="en-US" altLang="en-US" sz="2400" b="1" dirty="0" smtClean="0">
              <a:solidFill>
                <a:srgbClr val="3333CC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en-US" sz="2400" b="1" dirty="0">
              <a:solidFill>
                <a:srgbClr val="3333CC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677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JLabel</a:t>
            </a:r>
            <a:r>
              <a:rPr lang="en-IN" dirty="0"/>
              <a:t> </a:t>
            </a:r>
            <a:r>
              <a:rPr lang="en-IN" dirty="0" err="1"/>
              <a:t>langLabel</a:t>
            </a:r>
            <a:r>
              <a:rPr lang="en-IN" dirty="0"/>
              <a:t>=new </a:t>
            </a:r>
            <a:r>
              <a:rPr lang="en-IN" dirty="0" err="1"/>
              <a:t>JLabel</a:t>
            </a:r>
            <a:r>
              <a:rPr lang="en-IN" dirty="0"/>
              <a:t>("Language ");</a:t>
            </a:r>
          </a:p>
          <a:p>
            <a:r>
              <a:rPr lang="en-IN" dirty="0" err="1" smtClean="0"/>
              <a:t>JCheckBox</a:t>
            </a:r>
            <a:r>
              <a:rPr lang="en-IN" dirty="0" smtClean="0"/>
              <a:t> </a:t>
            </a:r>
            <a:r>
              <a:rPr lang="en-IN" dirty="0"/>
              <a:t>c=new </a:t>
            </a:r>
            <a:r>
              <a:rPr lang="en-IN" dirty="0" err="1"/>
              <a:t>JCheckBox</a:t>
            </a:r>
            <a:r>
              <a:rPr lang="en-IN" dirty="0"/>
              <a:t>("C");     </a:t>
            </a:r>
            <a:endParaRPr lang="en-IN" dirty="0" smtClean="0"/>
          </a:p>
          <a:p>
            <a:r>
              <a:rPr lang="en-IN" dirty="0" err="1" smtClean="0"/>
              <a:t>JCheckBox</a:t>
            </a:r>
            <a:r>
              <a:rPr lang="en-IN" dirty="0" smtClean="0"/>
              <a:t> </a:t>
            </a:r>
            <a:r>
              <a:rPr lang="en-IN" dirty="0" err="1"/>
              <a:t>cpp</a:t>
            </a:r>
            <a:r>
              <a:rPr lang="en-IN" dirty="0"/>
              <a:t>=new </a:t>
            </a:r>
            <a:r>
              <a:rPr lang="en-IN" dirty="0" err="1"/>
              <a:t>JCheckBox</a:t>
            </a:r>
            <a:r>
              <a:rPr lang="en-IN" dirty="0"/>
              <a:t>("C++ ");   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/>
              <a:t>JCheckBox</a:t>
            </a:r>
            <a:r>
              <a:rPr lang="en-IN" dirty="0"/>
              <a:t> java=new </a:t>
            </a:r>
            <a:r>
              <a:rPr lang="en-IN" dirty="0" err="1"/>
              <a:t>JCheckBox</a:t>
            </a:r>
            <a:r>
              <a:rPr lang="en-IN" dirty="0"/>
              <a:t>("JAVA ");</a:t>
            </a:r>
          </a:p>
        </p:txBody>
      </p:sp>
    </p:spTree>
    <p:extLst>
      <p:ext uri="{BB962C8B-B14F-4D97-AF65-F5344CB8AC3E}">
        <p14:creationId xmlns:p14="http://schemas.microsoft.com/office/powerpoint/2010/main" val="3817042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JRadioButton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Similar to a </a:t>
            </a:r>
            <a:r>
              <a:rPr lang="en-US" altLang="en-US" dirty="0" err="1"/>
              <a:t>JCheckBox</a:t>
            </a:r>
            <a:endParaRPr lang="en-US" altLang="en-US" dirty="0"/>
          </a:p>
          <a:p>
            <a:pPr lvl="1"/>
            <a:r>
              <a:rPr lang="en-US" altLang="en-US" dirty="0"/>
              <a:t>Is selected or not</a:t>
            </a:r>
          </a:p>
          <a:p>
            <a:r>
              <a:rPr lang="en-US" altLang="en-US" dirty="0"/>
              <a:t>Used with a </a:t>
            </a:r>
            <a:r>
              <a:rPr lang="en-US" altLang="en-US" dirty="0" err="1"/>
              <a:t>ButtonGroup</a:t>
            </a:r>
            <a:r>
              <a:rPr lang="en-US" altLang="en-US" dirty="0"/>
              <a:t> object to create a group of buttons in which only one button at a time can be selected.</a:t>
            </a:r>
          </a:p>
          <a:p>
            <a:r>
              <a:rPr lang="en-US" altLang="en-US" dirty="0"/>
              <a:t>This is a logical (</a:t>
            </a:r>
            <a:r>
              <a:rPr lang="en-US" altLang="en-US" dirty="0" smtClean="0"/>
              <a:t>n</a:t>
            </a:r>
            <a:r>
              <a:rPr lang="en-US" altLang="en-US" dirty="0"/>
              <a:t>ot physical) grouping</a:t>
            </a:r>
            <a:endParaRPr lang="en-IN" dirty="0"/>
          </a:p>
          <a:p>
            <a:pPr marL="114300" indent="0">
              <a:buNone/>
            </a:pPr>
            <a:endParaRPr lang="en-US" altLang="en-US" dirty="0" smtClean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 err="1"/>
              <a:t>java.lang.Object</a:t>
            </a:r>
            <a:endParaRPr lang="en-US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+--</a:t>
            </a:r>
            <a:r>
              <a:rPr lang="en-US" altLang="en-US" sz="2400" b="1" dirty="0" err="1"/>
              <a:t>java.awt.Component</a:t>
            </a:r>
            <a:endParaRPr lang="en-US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+--</a:t>
            </a:r>
            <a:r>
              <a:rPr lang="en-US" altLang="en-US" sz="2400" b="1" dirty="0" err="1"/>
              <a:t>java.awt.Container</a:t>
            </a:r>
            <a:endParaRPr lang="en-US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+--</a:t>
            </a:r>
            <a:r>
              <a:rPr lang="en-US" altLang="en-US" sz="2400" b="1" dirty="0" err="1"/>
              <a:t>javax.swing.JComponent</a:t>
            </a:r>
            <a:endParaRPr lang="en-US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    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      +--</a:t>
            </a:r>
            <a:r>
              <a:rPr lang="en-US" altLang="en-US" sz="2400" b="1" dirty="0" err="1"/>
              <a:t>javax.swing.AbstractButton</a:t>
            </a:r>
            <a:endParaRPr lang="en-US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          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            +--</a:t>
            </a:r>
            <a:r>
              <a:rPr lang="en-US" altLang="en-US" sz="2400" b="1" dirty="0" err="1"/>
              <a:t>javax.swing.JToggleButton</a:t>
            </a:r>
            <a:endParaRPr lang="en-US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                 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/>
              <a:t>                                +--</a:t>
            </a:r>
            <a:r>
              <a:rPr lang="en-US" altLang="en-US" sz="2400" b="1" dirty="0" err="1" smtClean="0">
                <a:solidFill>
                  <a:srgbClr val="3333CC"/>
                </a:solidFill>
              </a:rPr>
              <a:t>javax.swing.JRadioButton</a:t>
            </a:r>
            <a:endParaRPr lang="en-US" altLang="en-US" sz="2400" b="1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42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en-US" sz="2000" dirty="0" err="1">
                <a:latin typeface="Courier New" pitchFamily="49" charset="0"/>
              </a:rPr>
              <a:t>JRadioButton</a:t>
            </a:r>
            <a:r>
              <a:rPr lang="en-US" altLang="en-US" sz="2000" dirty="0">
                <a:latin typeface="Courier New" pitchFamily="49" charset="0"/>
              </a:rPr>
              <a:t> yes;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latin typeface="Courier New" pitchFamily="49" charset="0"/>
              </a:rPr>
              <a:t>yes = new </a:t>
            </a:r>
            <a:r>
              <a:rPr lang="en-US" altLang="en-US" sz="2000" dirty="0" err="1">
                <a:latin typeface="Courier New" pitchFamily="49" charset="0"/>
              </a:rPr>
              <a:t>JRadioButton</a:t>
            </a:r>
            <a:r>
              <a:rPr lang="en-US" altLang="en-US" sz="2000" dirty="0">
                <a:latin typeface="Courier New" pitchFamily="49" charset="0"/>
              </a:rPr>
              <a:t>(“yes”);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 err="1">
                <a:latin typeface="Courier New" pitchFamily="49" charset="0"/>
              </a:rPr>
              <a:t>yes.setSelected</a:t>
            </a:r>
            <a:r>
              <a:rPr lang="en-US" altLang="en-US" sz="2000" dirty="0">
                <a:latin typeface="Courier New" pitchFamily="49" charset="0"/>
              </a:rPr>
              <a:t>(true);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 err="1">
                <a:latin typeface="Courier New" pitchFamily="49" charset="0"/>
              </a:rPr>
              <a:t>JRadioButton</a:t>
            </a:r>
            <a:r>
              <a:rPr lang="en-US" altLang="en-US" sz="2000" dirty="0">
                <a:latin typeface="Courier New" pitchFamily="49" charset="0"/>
              </a:rPr>
              <a:t> no;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latin typeface="Courier New" pitchFamily="49" charset="0"/>
              </a:rPr>
              <a:t>no = new </a:t>
            </a:r>
            <a:r>
              <a:rPr lang="en-US" altLang="en-US" sz="2000" dirty="0" err="1">
                <a:latin typeface="Courier New" pitchFamily="49" charset="0"/>
              </a:rPr>
              <a:t>JRadioButton</a:t>
            </a:r>
            <a:r>
              <a:rPr lang="en-US" altLang="en-US" sz="2000" dirty="0">
                <a:latin typeface="Courier New" pitchFamily="49" charset="0"/>
              </a:rPr>
              <a:t>(“no”);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 err="1">
                <a:latin typeface="Courier New" pitchFamily="49" charset="0"/>
              </a:rPr>
              <a:t>ButtonGroup</a:t>
            </a:r>
            <a:r>
              <a:rPr lang="en-US" altLang="en-US" sz="2000" dirty="0">
                <a:latin typeface="Courier New" pitchFamily="49" charset="0"/>
              </a:rPr>
              <a:t> g = new </a:t>
            </a:r>
            <a:r>
              <a:rPr lang="en-US" altLang="en-US" sz="2000" dirty="0" err="1">
                <a:latin typeface="Courier New" pitchFamily="49" charset="0"/>
              </a:rPr>
              <a:t>ButtonGroup</a:t>
            </a:r>
            <a:r>
              <a:rPr lang="en-US" altLang="en-US" sz="2000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 err="1">
                <a:latin typeface="Courier New" pitchFamily="49" charset="0"/>
              </a:rPr>
              <a:t>g.add</a:t>
            </a:r>
            <a:r>
              <a:rPr lang="en-US" altLang="en-US" sz="2000" dirty="0">
                <a:latin typeface="Courier New" pitchFamily="49" charset="0"/>
              </a:rPr>
              <a:t>(yes);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 err="1">
                <a:latin typeface="Courier New" pitchFamily="49" charset="0"/>
              </a:rPr>
              <a:t>g.add</a:t>
            </a:r>
            <a:r>
              <a:rPr lang="en-US" altLang="en-US" sz="2000" dirty="0">
                <a:latin typeface="Courier New" pitchFamily="49" charset="0"/>
              </a:rPr>
              <a:t>(no);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 err="1">
                <a:latin typeface="Courier New" pitchFamily="49" charset="0"/>
              </a:rPr>
              <a:t>getContentPane</a:t>
            </a:r>
            <a:r>
              <a:rPr lang="en-US" altLang="en-US" sz="2000" dirty="0">
                <a:latin typeface="Courier New" pitchFamily="49" charset="0"/>
              </a:rPr>
              <a:t>().add(yes);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 err="1">
                <a:latin typeface="Courier New" pitchFamily="49" charset="0"/>
              </a:rPr>
              <a:t>getContentPane</a:t>
            </a:r>
            <a:r>
              <a:rPr lang="en-US" altLang="en-US" sz="2000" dirty="0">
                <a:latin typeface="Courier New" pitchFamily="49" charset="0"/>
              </a:rPr>
              <a:t>().add(no);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668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a GUI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Import packages</a:t>
            </a:r>
          </a:p>
          <a:p>
            <a:r>
              <a:rPr lang="en-IN" dirty="0" smtClean="0"/>
              <a:t>Create a object of </a:t>
            </a:r>
            <a:r>
              <a:rPr lang="en-IN" dirty="0" err="1" smtClean="0"/>
              <a:t>JFrame</a:t>
            </a:r>
            <a:r>
              <a:rPr lang="en-IN" dirty="0" smtClean="0"/>
              <a:t> or extend the </a:t>
            </a:r>
            <a:r>
              <a:rPr lang="en-IN" dirty="0" err="1" smtClean="0"/>
              <a:t>Jframe</a:t>
            </a:r>
            <a:r>
              <a:rPr lang="en-IN" dirty="0" smtClean="0"/>
              <a:t> class</a:t>
            </a:r>
          </a:p>
          <a:p>
            <a:r>
              <a:rPr lang="en-IN" dirty="0" smtClean="0"/>
              <a:t>Create a content pane</a:t>
            </a:r>
          </a:p>
          <a:p>
            <a:r>
              <a:rPr lang="en-IN" dirty="0" smtClean="0"/>
              <a:t>Set a layout</a:t>
            </a:r>
          </a:p>
          <a:p>
            <a:r>
              <a:rPr lang="en-IN" dirty="0" smtClean="0"/>
              <a:t>Create the object of various components</a:t>
            </a:r>
          </a:p>
          <a:p>
            <a:r>
              <a:rPr lang="en-IN" dirty="0" smtClean="0"/>
              <a:t>Add the components to the content pane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43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Containers and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There are two types of GUI elements:</a:t>
            </a:r>
          </a:p>
          <a:p>
            <a:r>
              <a:rPr lang="en-IN" dirty="0" smtClean="0"/>
              <a:t>Component: Components are elementary GUI entities ( such as  Button, Label, Text Field)</a:t>
            </a:r>
          </a:p>
          <a:p>
            <a:r>
              <a:rPr lang="en-IN" dirty="0" smtClean="0"/>
              <a:t>Container: Containers ( such as Frame, Panel and Applet) are used to hold components in a specific layout. A container can hold sub containers</a:t>
            </a:r>
          </a:p>
          <a:p>
            <a:r>
              <a:rPr lang="en-IN" dirty="0" smtClean="0"/>
              <a:t> A swing application requires a top-level container.</a:t>
            </a:r>
          </a:p>
          <a:p>
            <a:r>
              <a:rPr lang="en-IN" dirty="0" smtClean="0"/>
              <a:t>There are three top-level containers in Swing</a:t>
            </a:r>
          </a:p>
          <a:p>
            <a:r>
              <a:rPr lang="en-IN" dirty="0" err="1" smtClean="0"/>
              <a:t>JFrame</a:t>
            </a:r>
            <a:endParaRPr lang="en-IN" dirty="0" smtClean="0"/>
          </a:p>
          <a:p>
            <a:r>
              <a:rPr lang="en-IN" dirty="0" err="1" smtClean="0"/>
              <a:t>JDialog</a:t>
            </a:r>
            <a:endParaRPr lang="en-IN" dirty="0" smtClean="0"/>
          </a:p>
          <a:p>
            <a:r>
              <a:rPr lang="en-IN" dirty="0" err="1" smtClean="0"/>
              <a:t>JApplet</a:t>
            </a:r>
            <a:endParaRPr lang="en-IN" dirty="0" smtClean="0"/>
          </a:p>
          <a:p>
            <a:r>
              <a:rPr lang="en-IN" dirty="0" smtClean="0"/>
              <a:t>Secondary containers such as </a:t>
            </a:r>
            <a:r>
              <a:rPr lang="en-IN" dirty="0" err="1" smtClean="0"/>
              <a:t>JPanel</a:t>
            </a:r>
            <a:r>
              <a:rPr lang="en-IN" dirty="0" smtClean="0"/>
              <a:t>  is used to group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525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java.awt</a:t>
            </a:r>
            <a:r>
              <a:rPr lang="en-IN" dirty="0" smtClean="0"/>
              <a:t>.*;</a:t>
            </a:r>
          </a:p>
          <a:p>
            <a:pPr marL="114300" indent="0">
              <a:buNone/>
            </a:pPr>
            <a:r>
              <a:rPr lang="en-IN" dirty="0" smtClean="0"/>
              <a:t>import </a:t>
            </a:r>
            <a:r>
              <a:rPr lang="en-IN" dirty="0" err="1"/>
              <a:t>javax.swing</a:t>
            </a:r>
            <a:r>
              <a:rPr lang="en-IN" dirty="0" smtClean="0"/>
              <a:t>.*;</a:t>
            </a:r>
          </a:p>
          <a:p>
            <a:pPr marL="114300" indent="0">
              <a:buNone/>
            </a:pPr>
            <a:r>
              <a:rPr lang="en-IN" dirty="0" smtClean="0"/>
              <a:t>class </a:t>
            </a:r>
            <a:r>
              <a:rPr lang="en-IN" dirty="0" err="1"/>
              <a:t>MyFrame</a:t>
            </a:r>
            <a:r>
              <a:rPr lang="en-IN" dirty="0"/>
              <a:t> extends </a:t>
            </a:r>
            <a:r>
              <a:rPr lang="en-IN" dirty="0" err="1"/>
              <a:t>JFrame</a:t>
            </a:r>
            <a:r>
              <a:rPr lang="en-IN" dirty="0"/>
              <a:t> {    </a:t>
            </a:r>
            <a:endParaRPr lang="en-IN" dirty="0" smtClean="0"/>
          </a:p>
          <a:p>
            <a:pPr marL="114300" indent="0">
              <a:buNone/>
            </a:pPr>
            <a:r>
              <a:rPr lang="en-IN" dirty="0" err="1" smtClean="0"/>
              <a:t>MyFrame</a:t>
            </a:r>
            <a:r>
              <a:rPr lang="en-IN" dirty="0"/>
              <a:t>()   </a:t>
            </a: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 </a:t>
            </a:r>
            <a:r>
              <a:rPr lang="en-IN" dirty="0"/>
              <a:t>{      </a:t>
            </a:r>
            <a:endParaRPr lang="en-IN" dirty="0" smtClean="0"/>
          </a:p>
          <a:p>
            <a:pPr marL="114300" indent="0">
              <a:buNone/>
            </a:pPr>
            <a:r>
              <a:rPr lang="en-IN" dirty="0"/>
              <a:t>Container c=</a:t>
            </a:r>
            <a:r>
              <a:rPr lang="en-IN" dirty="0" err="1"/>
              <a:t>getContentPane</a:t>
            </a:r>
            <a:r>
              <a:rPr lang="en-IN" dirty="0" smtClean="0"/>
              <a:t>();</a:t>
            </a:r>
          </a:p>
          <a:p>
            <a:pPr marL="114300" indent="0">
              <a:buNone/>
            </a:pPr>
            <a:r>
              <a:rPr lang="en-IN" dirty="0" err="1" smtClean="0"/>
              <a:t>c.setLayout</a:t>
            </a:r>
            <a:r>
              <a:rPr lang="en-IN" dirty="0" smtClean="0"/>
              <a:t>(new </a:t>
            </a:r>
            <a:r>
              <a:rPr lang="en-IN" dirty="0" err="1"/>
              <a:t>GridLayout</a:t>
            </a:r>
            <a:r>
              <a:rPr lang="en-IN" dirty="0"/>
              <a:t>(1,2));</a:t>
            </a:r>
            <a:endParaRPr lang="en-IN" dirty="0" smtClean="0"/>
          </a:p>
          <a:p>
            <a:pPr marL="114300" indent="0">
              <a:buNone/>
            </a:pPr>
            <a:r>
              <a:rPr lang="en-IN" dirty="0" err="1" smtClean="0"/>
              <a:t>JLabel</a:t>
            </a:r>
            <a:r>
              <a:rPr lang="en-IN" dirty="0" smtClean="0"/>
              <a:t> </a:t>
            </a:r>
            <a:r>
              <a:rPr lang="en-IN" dirty="0"/>
              <a:t>label1=new </a:t>
            </a:r>
            <a:r>
              <a:rPr lang="en-IN" dirty="0" err="1"/>
              <a:t>JLabel</a:t>
            </a:r>
            <a:r>
              <a:rPr lang="en-IN" dirty="0"/>
              <a:t>("this is a First </a:t>
            </a:r>
            <a:r>
              <a:rPr lang="en-IN" dirty="0" err="1"/>
              <a:t>Gui</a:t>
            </a:r>
            <a:r>
              <a:rPr lang="en-IN" dirty="0"/>
              <a:t> code ");        </a:t>
            </a:r>
            <a:endParaRPr lang="en-IN" dirty="0" smtClean="0"/>
          </a:p>
          <a:p>
            <a:pPr marL="114300" indent="0">
              <a:buNone/>
            </a:pPr>
            <a:r>
              <a:rPr lang="en-IN" dirty="0" err="1" smtClean="0"/>
              <a:t>JLabel</a:t>
            </a:r>
            <a:r>
              <a:rPr lang="en-IN" dirty="0" smtClean="0"/>
              <a:t> </a:t>
            </a:r>
            <a:r>
              <a:rPr lang="en-IN" dirty="0"/>
              <a:t>label2=new </a:t>
            </a:r>
            <a:r>
              <a:rPr lang="en-IN" dirty="0" err="1"/>
              <a:t>JLabel</a:t>
            </a:r>
            <a:r>
              <a:rPr lang="en-IN" dirty="0"/>
              <a:t>("This is a label");       </a:t>
            </a: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</a:t>
            </a:r>
            <a:r>
              <a:rPr lang="en-IN" dirty="0" err="1"/>
              <a:t>JButton</a:t>
            </a:r>
            <a:r>
              <a:rPr lang="en-IN" dirty="0"/>
              <a:t> button1=new </a:t>
            </a:r>
            <a:r>
              <a:rPr lang="en-IN" dirty="0" err="1"/>
              <a:t>JButton</a:t>
            </a:r>
            <a:r>
              <a:rPr lang="en-IN" dirty="0"/>
              <a:t>("Okay");       </a:t>
            </a: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</a:t>
            </a:r>
            <a:r>
              <a:rPr lang="en-IN" dirty="0"/>
              <a:t>//adding the label in the container        </a:t>
            </a:r>
            <a:endParaRPr lang="en-IN" dirty="0" smtClean="0"/>
          </a:p>
          <a:p>
            <a:pPr marL="114300" indent="0">
              <a:buNone/>
            </a:pPr>
            <a:r>
              <a:rPr lang="en-IN" dirty="0" err="1" smtClean="0"/>
              <a:t>c.add</a:t>
            </a:r>
            <a:r>
              <a:rPr lang="en-IN" dirty="0" smtClean="0"/>
              <a:t>(label1</a:t>
            </a:r>
            <a:r>
              <a:rPr lang="en-IN" dirty="0"/>
              <a:t>);       </a:t>
            </a: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</a:t>
            </a:r>
            <a:r>
              <a:rPr lang="en-IN" dirty="0" err="1"/>
              <a:t>c.add</a:t>
            </a:r>
            <a:r>
              <a:rPr lang="en-IN" dirty="0"/>
              <a:t>(label2);       </a:t>
            </a: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</a:t>
            </a:r>
            <a:r>
              <a:rPr lang="en-IN" dirty="0" err="1"/>
              <a:t>c.add</a:t>
            </a:r>
            <a:r>
              <a:rPr lang="en-IN" dirty="0"/>
              <a:t>(button1);     }  </a:t>
            </a: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</a:t>
            </a:r>
            <a:r>
              <a:rPr lang="en-IN" dirty="0"/>
              <a:t>public static void main(String [] at)     {     </a:t>
            </a: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MyFrame</a:t>
            </a:r>
            <a:r>
              <a:rPr lang="en-IN" dirty="0" smtClean="0"/>
              <a:t> </a:t>
            </a:r>
            <a:r>
              <a:rPr lang="en-IN" dirty="0"/>
              <a:t>f=new </a:t>
            </a:r>
            <a:r>
              <a:rPr lang="en-IN" dirty="0" err="1"/>
              <a:t>MyFrame</a:t>
            </a:r>
            <a:r>
              <a:rPr lang="en-IN" dirty="0"/>
              <a:t>();              </a:t>
            </a: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 </a:t>
            </a:r>
            <a:r>
              <a:rPr lang="en-IN" dirty="0" err="1"/>
              <a:t>f.setSize</a:t>
            </a:r>
            <a:r>
              <a:rPr lang="en-IN" dirty="0"/>
              <a:t>(500,500);     </a:t>
            </a: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f.setVisible</a:t>
            </a:r>
            <a:r>
              <a:rPr lang="en-IN" dirty="0" smtClean="0"/>
              <a:t>(true</a:t>
            </a:r>
            <a:r>
              <a:rPr lang="en-IN" dirty="0"/>
              <a:t>);       </a:t>
            </a: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f.setDefaultCloseOperation</a:t>
            </a:r>
            <a:r>
              <a:rPr lang="en-IN" dirty="0" smtClean="0"/>
              <a:t>(EXIT_ON_CLOSE</a:t>
            </a:r>
            <a:r>
              <a:rPr lang="en-IN" dirty="0"/>
              <a:t>);   </a:t>
            </a: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 }</a:t>
            </a:r>
          </a:p>
          <a:p>
            <a:pPr marL="11430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51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AWT 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" y="2221230"/>
            <a:ext cx="7490460" cy="355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42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Hierarchy of the AWT Container Class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834640"/>
            <a:ext cx="5753100" cy="233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47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7807"/>
            <a:ext cx="7620000" cy="398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26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40" y="1642110"/>
            <a:ext cx="5074920" cy="471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03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00200"/>
            <a:ext cx="727280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309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130</TotalTime>
  <Words>1776</Words>
  <Application>Microsoft Office PowerPoint</Application>
  <PresentationFormat>On-screen Show (4:3)</PresentationFormat>
  <Paragraphs>353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Adjacency</vt:lpstr>
      <vt:lpstr>GUI Programming</vt:lpstr>
      <vt:lpstr>GUI</vt:lpstr>
      <vt:lpstr>Things To Do…</vt:lpstr>
      <vt:lpstr>Containers and Components</vt:lpstr>
      <vt:lpstr>AWT </vt:lpstr>
      <vt:lpstr>Hierarchy of the AWT Container Class</vt:lpstr>
      <vt:lpstr>PowerPoint Presentation</vt:lpstr>
      <vt:lpstr>PowerPoint Presentation</vt:lpstr>
      <vt:lpstr>PowerPoint Presentation</vt:lpstr>
      <vt:lpstr>Components</vt:lpstr>
      <vt:lpstr>Containers</vt:lpstr>
      <vt:lpstr>The Content Pane</vt:lpstr>
      <vt:lpstr>The JFrame Container</vt:lpstr>
      <vt:lpstr>JFrame</vt:lpstr>
      <vt:lpstr>Some JFrame Methods</vt:lpstr>
      <vt:lpstr>Adding items to the Content Pane</vt:lpstr>
      <vt:lpstr>Layout Managers</vt:lpstr>
      <vt:lpstr>The Layouts</vt:lpstr>
      <vt:lpstr>Flow Layouts</vt:lpstr>
      <vt:lpstr>Using FlowLayout</vt:lpstr>
      <vt:lpstr>Grid Layout</vt:lpstr>
      <vt:lpstr>PowerPoint Presentation</vt:lpstr>
      <vt:lpstr>BorderLayout</vt:lpstr>
      <vt:lpstr>PowerPoint Presentation</vt:lpstr>
      <vt:lpstr>Box Layout</vt:lpstr>
      <vt:lpstr>Components</vt:lpstr>
      <vt:lpstr>JTextField</vt:lpstr>
      <vt:lpstr>JTextArea</vt:lpstr>
      <vt:lpstr>JButton</vt:lpstr>
      <vt:lpstr>PowerPoint Presentation</vt:lpstr>
      <vt:lpstr>JComboBox</vt:lpstr>
      <vt:lpstr>Not Editable and Editable</vt:lpstr>
      <vt:lpstr>PowerPoint Presentation</vt:lpstr>
      <vt:lpstr>JList</vt:lpstr>
      <vt:lpstr>JCheckBox</vt:lpstr>
      <vt:lpstr>PowerPoint Presentation</vt:lpstr>
      <vt:lpstr>JRadioButton</vt:lpstr>
      <vt:lpstr>PowerPoint Presentation</vt:lpstr>
      <vt:lpstr>Creating a GUI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Programming using Swings</dc:title>
  <dc:creator>Atiya</dc:creator>
  <cp:lastModifiedBy>Atiya</cp:lastModifiedBy>
  <cp:revision>15</cp:revision>
  <dcterms:created xsi:type="dcterms:W3CDTF">2016-03-09T20:27:56Z</dcterms:created>
  <dcterms:modified xsi:type="dcterms:W3CDTF">2016-03-10T05:55:24Z</dcterms:modified>
</cp:coreProperties>
</file>