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4" r:id="rId5"/>
    <p:sldId id="260" r:id="rId6"/>
    <p:sldId id="259" r:id="rId7"/>
    <p:sldId id="265" r:id="rId8"/>
    <p:sldId id="261" r:id="rId9"/>
    <p:sldId id="262" r:id="rId10"/>
    <p:sldId id="263" r:id="rId11"/>
  </p:sldIdLst>
  <p:sldSz cx="6858000" cy="1051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45" d="100"/>
          <a:sy n="45" d="100"/>
        </p:scale>
        <p:origin x="23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20956"/>
            <a:ext cx="5829300" cy="366098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523125"/>
            <a:ext cx="5143500" cy="253883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B66BB-FA1A-4AC1-8709-3E329E8BB3B1}"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F5C4-D358-4702-86C6-36E2546F3DA5}" type="slidenum">
              <a:rPr lang="en-US" smtClean="0"/>
              <a:t>‹#›</a:t>
            </a:fld>
            <a:endParaRPr lang="en-US"/>
          </a:p>
        </p:txBody>
      </p:sp>
      <p:sp>
        <p:nvSpPr>
          <p:cNvPr id="7" name="Rectangle 6"/>
          <p:cNvSpPr/>
          <p:nvPr userDrawn="1"/>
        </p:nvSpPr>
        <p:spPr>
          <a:xfrm>
            <a:off x="0" y="9886950"/>
            <a:ext cx="6858000" cy="628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userDrawn="1"/>
        </p:nvSpPr>
        <p:spPr>
          <a:xfrm>
            <a:off x="3276600" y="10039350"/>
            <a:ext cx="323850" cy="3238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Isosceles Triangle 8"/>
          <p:cNvSpPr/>
          <p:nvPr userDrawn="1"/>
        </p:nvSpPr>
        <p:spPr>
          <a:xfrm rot="16200000">
            <a:off x="5017960" y="10031539"/>
            <a:ext cx="384429" cy="36195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p:txBody>
      </p:sp>
      <p:sp>
        <p:nvSpPr>
          <p:cNvPr id="10" name="Rectangle 9"/>
          <p:cNvSpPr/>
          <p:nvPr userDrawn="1"/>
        </p:nvSpPr>
        <p:spPr>
          <a:xfrm>
            <a:off x="1295400" y="10020300"/>
            <a:ext cx="381000" cy="323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709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B66BB-FA1A-4AC1-8709-3E329E8BB3B1}"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360079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59858"/>
            <a:ext cx="1478756" cy="89114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59858"/>
            <a:ext cx="4350544" cy="89114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B66BB-FA1A-4AC1-8709-3E329E8BB3B1}"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293564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B66BB-FA1A-4AC1-8709-3E329E8BB3B1}"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114058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21600"/>
            <a:ext cx="5915025" cy="437419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037179"/>
            <a:ext cx="5915025" cy="23002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CB66BB-FA1A-4AC1-8709-3E329E8BB3B1}"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305131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799291"/>
            <a:ext cx="2914650" cy="66720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799291"/>
            <a:ext cx="2914650" cy="66720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B66BB-FA1A-4AC1-8709-3E329E8BB3B1}"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247654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59861"/>
            <a:ext cx="5915025" cy="20325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577783"/>
            <a:ext cx="2901255" cy="12633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841115"/>
            <a:ext cx="2901255" cy="5649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577783"/>
            <a:ext cx="2915543" cy="12633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841115"/>
            <a:ext cx="2915543" cy="5649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B66BB-FA1A-4AC1-8709-3E329E8BB3B1}"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55798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B66BB-FA1A-4AC1-8709-3E329E8BB3B1}"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152856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B66BB-FA1A-4AC1-8709-3E329E8BB3B1}"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292074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01040"/>
            <a:ext cx="2211884" cy="245364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14054"/>
            <a:ext cx="3471863" cy="747289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154680"/>
            <a:ext cx="2211884" cy="584443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9CB66BB-FA1A-4AC1-8709-3E329E8BB3B1}"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271514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01040"/>
            <a:ext cx="2211884" cy="245364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14054"/>
            <a:ext cx="3471863" cy="747289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154680"/>
            <a:ext cx="2211884" cy="584443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9CB66BB-FA1A-4AC1-8709-3E329E8BB3B1}"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F5C4-D358-4702-86C6-36E2546F3DA5}" type="slidenum">
              <a:rPr lang="en-US" smtClean="0"/>
              <a:t>‹#›</a:t>
            </a:fld>
            <a:endParaRPr lang="en-US"/>
          </a:p>
        </p:txBody>
      </p:sp>
    </p:spTree>
    <p:extLst>
      <p:ext uri="{BB962C8B-B14F-4D97-AF65-F5344CB8AC3E}">
        <p14:creationId xmlns:p14="http://schemas.microsoft.com/office/powerpoint/2010/main" val="183260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59861"/>
            <a:ext cx="5915025" cy="20325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799291"/>
            <a:ext cx="5915025" cy="66720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746406"/>
            <a:ext cx="1543050" cy="559858"/>
          </a:xfrm>
          <a:prstGeom prst="rect">
            <a:avLst/>
          </a:prstGeom>
        </p:spPr>
        <p:txBody>
          <a:bodyPr vert="horz" lIns="91440" tIns="45720" rIns="91440" bIns="45720" rtlCol="0" anchor="ctr"/>
          <a:lstStyle>
            <a:lvl1pPr algn="l">
              <a:defRPr sz="900">
                <a:solidFill>
                  <a:schemeClr val="tx1">
                    <a:tint val="75000"/>
                  </a:schemeClr>
                </a:solidFill>
              </a:defRPr>
            </a:lvl1pPr>
          </a:lstStyle>
          <a:p>
            <a:fld id="{C9CB66BB-FA1A-4AC1-8709-3E329E8BB3B1}" type="datetimeFigureOut">
              <a:rPr lang="en-US" smtClean="0"/>
              <a:t>8/25/2016</a:t>
            </a:fld>
            <a:endParaRPr lang="en-US"/>
          </a:p>
        </p:txBody>
      </p:sp>
      <p:sp>
        <p:nvSpPr>
          <p:cNvPr id="5" name="Footer Placeholder 4"/>
          <p:cNvSpPr>
            <a:spLocks noGrp="1"/>
          </p:cNvSpPr>
          <p:nvPr>
            <p:ph type="ftr" sz="quarter" idx="3"/>
          </p:nvPr>
        </p:nvSpPr>
        <p:spPr>
          <a:xfrm>
            <a:off x="2271713" y="9746406"/>
            <a:ext cx="2314575" cy="55985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746406"/>
            <a:ext cx="1543050" cy="559858"/>
          </a:xfrm>
          <a:prstGeom prst="rect">
            <a:avLst/>
          </a:prstGeom>
        </p:spPr>
        <p:txBody>
          <a:bodyPr vert="horz" lIns="91440" tIns="45720" rIns="91440" bIns="45720" rtlCol="0" anchor="ctr"/>
          <a:lstStyle>
            <a:lvl1pPr algn="r">
              <a:defRPr sz="900">
                <a:solidFill>
                  <a:schemeClr val="tx1">
                    <a:tint val="75000"/>
                  </a:schemeClr>
                </a:solidFill>
              </a:defRPr>
            </a:lvl1pPr>
          </a:lstStyle>
          <a:p>
            <a:fld id="{5BC8F5C4-D358-4702-86C6-36E2546F3DA5}" type="slidenum">
              <a:rPr lang="en-US" smtClean="0"/>
              <a:t>‹#›</a:t>
            </a:fld>
            <a:endParaRPr lang="en-US"/>
          </a:p>
        </p:txBody>
      </p:sp>
      <p:sp>
        <p:nvSpPr>
          <p:cNvPr id="7" name="Rectangle 6"/>
          <p:cNvSpPr/>
          <p:nvPr userDrawn="1"/>
        </p:nvSpPr>
        <p:spPr>
          <a:xfrm>
            <a:off x="0" y="9886950"/>
            <a:ext cx="6858000" cy="628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p:cNvSpPr/>
          <p:nvPr userDrawn="1"/>
        </p:nvSpPr>
        <p:spPr>
          <a:xfrm>
            <a:off x="3276600" y="10039350"/>
            <a:ext cx="323850" cy="3238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Isosceles Triangle 8"/>
          <p:cNvSpPr/>
          <p:nvPr userDrawn="1"/>
        </p:nvSpPr>
        <p:spPr>
          <a:xfrm rot="16200000">
            <a:off x="5017960" y="10031539"/>
            <a:ext cx="384429" cy="36195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p:txBody>
      </p:sp>
      <p:sp>
        <p:nvSpPr>
          <p:cNvPr id="10" name="Rectangle 9"/>
          <p:cNvSpPr/>
          <p:nvPr userDrawn="1"/>
        </p:nvSpPr>
        <p:spPr>
          <a:xfrm>
            <a:off x="1295400" y="10020300"/>
            <a:ext cx="381000" cy="323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userDrawn="1"/>
        </p:nvSpPr>
        <p:spPr>
          <a:xfrm>
            <a:off x="0" y="0"/>
            <a:ext cx="6858000" cy="3505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r"/>
            <a:r>
              <a:rPr lang="en-US" dirty="0"/>
              <a:t>05:25</a:t>
            </a:r>
            <a:r>
              <a:rPr lang="en-US" baseline="0" dirty="0"/>
              <a:t> pm</a:t>
            </a:r>
            <a:endParaRPr lang="en-US" dirty="0"/>
          </a:p>
        </p:txBody>
      </p:sp>
    </p:spTree>
    <p:extLst>
      <p:ext uri="{BB962C8B-B14F-4D97-AF65-F5344CB8AC3E}">
        <p14:creationId xmlns:p14="http://schemas.microsoft.com/office/powerpoint/2010/main" val="521671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828800" y="3324225"/>
            <a:ext cx="3219450" cy="1227931"/>
          </a:xfrm>
          <a:prstGeom prst="rect">
            <a:avLst/>
          </a:prstGeom>
        </p:spPr>
      </p:pic>
      <p:sp>
        <p:nvSpPr>
          <p:cNvPr id="9" name="TextBox 8"/>
          <p:cNvSpPr txBox="1"/>
          <p:nvPr/>
        </p:nvSpPr>
        <p:spPr>
          <a:xfrm>
            <a:off x="609600" y="5372100"/>
            <a:ext cx="5429250" cy="2354491"/>
          </a:xfrm>
          <a:prstGeom prst="rect">
            <a:avLst/>
          </a:prstGeom>
          <a:noFill/>
        </p:spPr>
        <p:txBody>
          <a:bodyPr wrap="square" rtlCol="0">
            <a:spAutoFit/>
          </a:bodyPr>
          <a:lstStyle/>
          <a:p>
            <a:pPr algn="just"/>
            <a:r>
              <a:rPr lang="en-US" sz="2100" dirty="0"/>
              <a:t>Symbiosis Resource Access Management is an application designed for students to get faster and easy access to resources shared by faculties. This application do this this and this.. This is the complete description of the application in simple language and not more than 2-3 sentences.</a:t>
            </a:r>
          </a:p>
        </p:txBody>
      </p:sp>
      <p:sp>
        <p:nvSpPr>
          <p:cNvPr id="12" name="Oval 11"/>
          <p:cNvSpPr/>
          <p:nvPr/>
        </p:nvSpPr>
        <p:spPr>
          <a:xfrm>
            <a:off x="3114675" y="9074150"/>
            <a:ext cx="190500" cy="1905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3438525" y="9074150"/>
            <a:ext cx="190500" cy="19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13170" y="1124683"/>
            <a:ext cx="6871170" cy="64184"/>
            <a:chOff x="-13170" y="5155654"/>
            <a:chExt cx="6890625" cy="55125"/>
          </a:xfrm>
        </p:grpSpPr>
        <p:cxnSp>
          <p:nvCxnSpPr>
            <p:cNvPr id="5" name="Straight Connector 4"/>
            <p:cNvCxnSpPr/>
            <p:nvPr/>
          </p:nvCxnSpPr>
          <p:spPr>
            <a:xfrm>
              <a:off x="0" y="5155654"/>
              <a:ext cx="6877455"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13170" y="5210779"/>
              <a:ext cx="6890625" cy="0"/>
            </a:xfrm>
            <a:prstGeom prst="line">
              <a:avLst/>
            </a:prstGeom>
          </p:spPr>
          <p:style>
            <a:lnRef idx="2">
              <a:schemeClr val="dk1"/>
            </a:lnRef>
            <a:fillRef idx="0">
              <a:schemeClr val="dk1"/>
            </a:fillRef>
            <a:effectRef idx="1">
              <a:schemeClr val="dk1"/>
            </a:effectRef>
            <a:fontRef idx="minor">
              <a:schemeClr val="tx1"/>
            </a:fontRef>
          </p:style>
        </p:cxnSp>
      </p:grpSp>
      <p:sp>
        <p:nvSpPr>
          <p:cNvPr id="8" name="Oval 7"/>
          <p:cNvSpPr/>
          <p:nvPr/>
        </p:nvSpPr>
        <p:spPr>
          <a:xfrm>
            <a:off x="177171" y="559812"/>
            <a:ext cx="1258110" cy="12581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353872" y="836753"/>
            <a:ext cx="903768" cy="707886"/>
          </a:xfrm>
          <a:prstGeom prst="rect">
            <a:avLst/>
          </a:prstGeom>
          <a:noFill/>
        </p:spPr>
        <p:txBody>
          <a:bodyPr wrap="square" rtlCol="0">
            <a:spAutoFit/>
          </a:bodyPr>
          <a:lstStyle/>
          <a:p>
            <a:r>
              <a:rPr lang="en-US" sz="4000" dirty="0"/>
              <a:t>HCI</a:t>
            </a:r>
          </a:p>
        </p:txBody>
      </p:sp>
      <p:sp>
        <p:nvSpPr>
          <p:cNvPr id="14" name="Rectangle 13"/>
          <p:cNvSpPr/>
          <p:nvPr/>
        </p:nvSpPr>
        <p:spPr>
          <a:xfrm>
            <a:off x="215271" y="1958305"/>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3522911" y="1958305"/>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TextBox 15"/>
          <p:cNvSpPr txBox="1"/>
          <p:nvPr/>
        </p:nvSpPr>
        <p:spPr>
          <a:xfrm>
            <a:off x="264058" y="4339555"/>
            <a:ext cx="2990850" cy="369332"/>
          </a:xfrm>
          <a:prstGeom prst="rect">
            <a:avLst/>
          </a:prstGeom>
          <a:noFill/>
        </p:spPr>
        <p:txBody>
          <a:bodyPr wrap="square" rtlCol="0">
            <a:spAutoFit/>
          </a:bodyPr>
          <a:lstStyle/>
          <a:p>
            <a:r>
              <a:rPr lang="en-US" dirty="0"/>
              <a:t>HCI NOTES</a:t>
            </a:r>
          </a:p>
        </p:txBody>
      </p:sp>
      <p:sp>
        <p:nvSpPr>
          <p:cNvPr id="17" name="TextBox 16"/>
          <p:cNvSpPr txBox="1"/>
          <p:nvPr/>
        </p:nvSpPr>
        <p:spPr>
          <a:xfrm>
            <a:off x="3574380" y="4339555"/>
            <a:ext cx="2990850" cy="369332"/>
          </a:xfrm>
          <a:prstGeom prst="rect">
            <a:avLst/>
          </a:prstGeom>
          <a:noFill/>
        </p:spPr>
        <p:txBody>
          <a:bodyPr wrap="square" rtlCol="0">
            <a:spAutoFit/>
          </a:bodyPr>
          <a:lstStyle/>
          <a:p>
            <a:r>
              <a:rPr lang="en-US" dirty="0"/>
              <a:t>HCI IN TODAYS LIFE</a:t>
            </a:r>
          </a:p>
        </p:txBody>
      </p:sp>
      <p:sp>
        <p:nvSpPr>
          <p:cNvPr id="18" name="Rectangle 17"/>
          <p:cNvSpPr/>
          <p:nvPr/>
        </p:nvSpPr>
        <p:spPr>
          <a:xfrm>
            <a:off x="215271" y="8775076"/>
            <a:ext cx="2990850" cy="1108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3522911" y="8775076"/>
            <a:ext cx="2990850" cy="1108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Box 19"/>
          <p:cNvSpPr txBox="1"/>
          <p:nvPr/>
        </p:nvSpPr>
        <p:spPr>
          <a:xfrm>
            <a:off x="2405664" y="4339555"/>
            <a:ext cx="826192" cy="369332"/>
          </a:xfrm>
          <a:prstGeom prst="rect">
            <a:avLst/>
          </a:prstGeom>
          <a:noFill/>
        </p:spPr>
        <p:txBody>
          <a:bodyPr wrap="square" rtlCol="0">
            <a:spAutoFit/>
          </a:bodyPr>
          <a:lstStyle/>
          <a:p>
            <a:r>
              <a:rPr lang="en-US" b="1" dirty="0"/>
              <a:t>PPT</a:t>
            </a:r>
          </a:p>
        </p:txBody>
      </p:sp>
      <p:sp>
        <p:nvSpPr>
          <p:cNvPr id="21" name="TextBox 20"/>
          <p:cNvSpPr txBox="1"/>
          <p:nvPr/>
        </p:nvSpPr>
        <p:spPr>
          <a:xfrm>
            <a:off x="5792310" y="4339555"/>
            <a:ext cx="826192" cy="369332"/>
          </a:xfrm>
          <a:prstGeom prst="rect">
            <a:avLst/>
          </a:prstGeom>
          <a:noFill/>
        </p:spPr>
        <p:txBody>
          <a:bodyPr wrap="square" rtlCol="0">
            <a:spAutoFit/>
          </a:bodyPr>
          <a:lstStyle/>
          <a:p>
            <a:r>
              <a:rPr lang="en-US" b="1" dirty="0"/>
              <a:t>PDF</a:t>
            </a:r>
          </a:p>
        </p:txBody>
      </p:sp>
      <p:sp>
        <p:nvSpPr>
          <p:cNvPr id="24" name="Rectangle 23"/>
          <p:cNvSpPr/>
          <p:nvPr/>
        </p:nvSpPr>
        <p:spPr>
          <a:xfrm>
            <a:off x="215271" y="5366690"/>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522911" y="5366690"/>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TextBox 25"/>
          <p:cNvSpPr txBox="1"/>
          <p:nvPr/>
        </p:nvSpPr>
        <p:spPr>
          <a:xfrm>
            <a:off x="264058" y="7747940"/>
            <a:ext cx="2990850" cy="369332"/>
          </a:xfrm>
          <a:prstGeom prst="rect">
            <a:avLst/>
          </a:prstGeom>
          <a:noFill/>
        </p:spPr>
        <p:txBody>
          <a:bodyPr wrap="square" rtlCol="0">
            <a:spAutoFit/>
          </a:bodyPr>
          <a:lstStyle/>
          <a:p>
            <a:r>
              <a:rPr lang="en-US" dirty="0"/>
              <a:t>USER INTERFACE</a:t>
            </a:r>
          </a:p>
        </p:txBody>
      </p:sp>
      <p:sp>
        <p:nvSpPr>
          <p:cNvPr id="27" name="TextBox 26"/>
          <p:cNvSpPr txBox="1"/>
          <p:nvPr/>
        </p:nvSpPr>
        <p:spPr>
          <a:xfrm>
            <a:off x="3574380" y="7747940"/>
            <a:ext cx="2990850" cy="369332"/>
          </a:xfrm>
          <a:prstGeom prst="rect">
            <a:avLst/>
          </a:prstGeom>
          <a:noFill/>
        </p:spPr>
        <p:txBody>
          <a:bodyPr wrap="square" rtlCol="0">
            <a:spAutoFit/>
          </a:bodyPr>
          <a:lstStyle/>
          <a:p>
            <a:r>
              <a:rPr lang="en-US" dirty="0"/>
              <a:t>IMPORTANCE OF UX</a:t>
            </a:r>
          </a:p>
        </p:txBody>
      </p:sp>
      <p:sp>
        <p:nvSpPr>
          <p:cNvPr id="28" name="TextBox 27"/>
          <p:cNvSpPr txBox="1"/>
          <p:nvPr/>
        </p:nvSpPr>
        <p:spPr>
          <a:xfrm>
            <a:off x="2326389" y="7747940"/>
            <a:ext cx="826192" cy="369332"/>
          </a:xfrm>
          <a:prstGeom prst="rect">
            <a:avLst/>
          </a:prstGeom>
          <a:noFill/>
        </p:spPr>
        <p:txBody>
          <a:bodyPr wrap="square" rtlCol="0">
            <a:spAutoFit/>
          </a:bodyPr>
          <a:lstStyle/>
          <a:p>
            <a:r>
              <a:rPr lang="en-US" b="1" dirty="0"/>
              <a:t>VIDEO</a:t>
            </a:r>
          </a:p>
        </p:txBody>
      </p:sp>
      <p:sp>
        <p:nvSpPr>
          <p:cNvPr id="29" name="TextBox 28"/>
          <p:cNvSpPr txBox="1"/>
          <p:nvPr/>
        </p:nvSpPr>
        <p:spPr>
          <a:xfrm>
            <a:off x="5792310" y="7747940"/>
            <a:ext cx="826192" cy="369332"/>
          </a:xfrm>
          <a:prstGeom prst="rect">
            <a:avLst/>
          </a:prstGeom>
          <a:noFill/>
        </p:spPr>
        <p:txBody>
          <a:bodyPr wrap="square" rtlCol="0">
            <a:spAutoFit/>
          </a:bodyPr>
          <a:lstStyle/>
          <a:p>
            <a:r>
              <a:rPr lang="en-US" b="1" dirty="0"/>
              <a:t>PDF</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181"/>
            <a:ext cx="6858000" cy="9852995"/>
          </a:xfrm>
          <a:prstGeom prst="rect">
            <a:avLst/>
          </a:prstGeom>
        </p:spPr>
      </p:pic>
      <p:sp>
        <p:nvSpPr>
          <p:cNvPr id="9" name="Rectangle 8"/>
          <p:cNvSpPr/>
          <p:nvPr/>
        </p:nvSpPr>
        <p:spPr>
          <a:xfrm>
            <a:off x="219702" y="6464595"/>
            <a:ext cx="6294060" cy="3418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Connector 11"/>
          <p:cNvCxnSpPr/>
          <p:nvPr/>
        </p:nvCxnSpPr>
        <p:spPr>
          <a:xfrm>
            <a:off x="217560" y="8153400"/>
            <a:ext cx="6298490"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228247" y="9024290"/>
            <a:ext cx="6298490"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586514" y="7711812"/>
            <a:ext cx="1927247" cy="369332"/>
          </a:xfrm>
          <a:prstGeom prst="rect">
            <a:avLst/>
          </a:prstGeom>
          <a:noFill/>
        </p:spPr>
        <p:txBody>
          <a:bodyPr wrap="square" rtlCol="0">
            <a:spAutoFit/>
          </a:bodyPr>
          <a:lstStyle/>
          <a:p>
            <a:r>
              <a:rPr lang="en-US" dirty="0"/>
              <a:t>ONCE	ALWAYS</a:t>
            </a:r>
          </a:p>
        </p:txBody>
      </p:sp>
      <p:sp>
        <p:nvSpPr>
          <p:cNvPr id="22" name="TextBox 21"/>
          <p:cNvSpPr txBox="1"/>
          <p:nvPr/>
        </p:nvSpPr>
        <p:spPr>
          <a:xfrm>
            <a:off x="1710696" y="7009879"/>
            <a:ext cx="4016850" cy="461665"/>
          </a:xfrm>
          <a:prstGeom prst="rect">
            <a:avLst/>
          </a:prstGeom>
          <a:noFill/>
        </p:spPr>
        <p:txBody>
          <a:bodyPr wrap="square" rtlCol="0">
            <a:spAutoFit/>
          </a:bodyPr>
          <a:lstStyle/>
          <a:p>
            <a:r>
              <a:rPr lang="en-US" sz="2400" dirty="0"/>
              <a:t>POWERPOINT</a:t>
            </a:r>
          </a:p>
        </p:txBody>
      </p:sp>
      <p:sp>
        <p:nvSpPr>
          <p:cNvPr id="23" name="TextBox 22"/>
          <p:cNvSpPr txBox="1"/>
          <p:nvPr/>
        </p:nvSpPr>
        <p:spPr>
          <a:xfrm>
            <a:off x="1759483" y="8375387"/>
            <a:ext cx="2536746" cy="369332"/>
          </a:xfrm>
          <a:prstGeom prst="rect">
            <a:avLst/>
          </a:prstGeom>
          <a:noFill/>
        </p:spPr>
        <p:txBody>
          <a:bodyPr wrap="square" rtlCol="0">
            <a:spAutoFit/>
          </a:bodyPr>
          <a:lstStyle/>
          <a:p>
            <a:r>
              <a:rPr lang="en-US" dirty="0"/>
              <a:t>POLARIS OFFICE</a:t>
            </a:r>
          </a:p>
        </p:txBody>
      </p:sp>
    </p:spTree>
    <p:extLst>
      <p:ext uri="{BB962C8B-B14F-4D97-AF65-F5344CB8AC3E}">
        <p14:creationId xmlns:p14="http://schemas.microsoft.com/office/powerpoint/2010/main" val="255994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114675" y="9074150"/>
            <a:ext cx="190500" cy="19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p:cNvSpPr/>
          <p:nvPr/>
        </p:nvSpPr>
        <p:spPr>
          <a:xfrm>
            <a:off x="3438525" y="9074150"/>
            <a:ext cx="190500" cy="1905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425700" y="1226834"/>
            <a:ext cx="2044700" cy="779869"/>
          </a:xfrm>
          <a:prstGeom prst="rect">
            <a:avLst/>
          </a:prstGeom>
        </p:spPr>
      </p:pic>
      <p:sp>
        <p:nvSpPr>
          <p:cNvPr id="7" name="TextBox 6"/>
          <p:cNvSpPr txBox="1"/>
          <p:nvPr/>
        </p:nvSpPr>
        <p:spPr>
          <a:xfrm>
            <a:off x="609600" y="2959100"/>
            <a:ext cx="5257800" cy="4293483"/>
          </a:xfrm>
          <a:prstGeom prst="rect">
            <a:avLst/>
          </a:prstGeom>
        </p:spPr>
        <p:style>
          <a:lnRef idx="0">
            <a:scrgbClr r="0" g="0" b="0"/>
          </a:lnRef>
          <a:fillRef idx="1001">
            <a:schemeClr val="lt2"/>
          </a:fillRef>
          <a:effectRef idx="0">
            <a:scrgbClr r="0" g="0" b="0"/>
          </a:effectRef>
          <a:fontRef idx="major"/>
        </p:style>
        <p:txBody>
          <a:bodyPr wrap="square" rtlCol="0">
            <a:spAutoFit/>
          </a:bodyPr>
          <a:lstStyle/>
          <a:p>
            <a:pPr algn="just"/>
            <a:r>
              <a:rPr lang="en-US" sz="2100" dirty="0"/>
              <a:t>These are the Terms and Conditions user has to accept before accessing the application. These Terms and Conditions will contain all the ethical usage terms and conditions which are going to be listed as follows:</a:t>
            </a:r>
          </a:p>
          <a:p>
            <a:pPr marL="571500" indent="-571500" algn="just"/>
            <a:endParaRPr lang="en-US" sz="2100" dirty="0"/>
          </a:p>
          <a:p>
            <a:pPr marL="457200" indent="-457200" algn="just">
              <a:buAutoNum type="arabicPeriod"/>
            </a:pPr>
            <a:r>
              <a:rPr lang="en-US" sz="2100" dirty="0"/>
              <a:t>Acceptance of not copying the content and forwarding to anyone else</a:t>
            </a:r>
          </a:p>
          <a:p>
            <a:pPr marL="457200" indent="-457200" algn="just">
              <a:buAutoNum type="arabicPeriod"/>
            </a:pPr>
            <a:r>
              <a:rPr lang="en-US" sz="2100" dirty="0"/>
              <a:t>This is going to be another condition in similar fashion</a:t>
            </a:r>
          </a:p>
          <a:p>
            <a:pPr marL="457200" indent="-457200" algn="just">
              <a:buAutoNum type="arabicPeriod"/>
            </a:pPr>
            <a:r>
              <a:rPr lang="en-US" sz="2100" dirty="0"/>
              <a:t>This is going to be the third condition and so on.</a:t>
            </a:r>
          </a:p>
          <a:p>
            <a:pPr algn="just"/>
            <a:endParaRPr lang="en-US" sz="2100" dirty="0"/>
          </a:p>
        </p:txBody>
      </p:sp>
      <p:cxnSp>
        <p:nvCxnSpPr>
          <p:cNvPr id="10" name="Straight Connector 9"/>
          <p:cNvCxnSpPr/>
          <p:nvPr/>
        </p:nvCxnSpPr>
        <p:spPr>
          <a:xfrm>
            <a:off x="6121400" y="2959100"/>
            <a:ext cx="0" cy="4293235"/>
          </a:xfrm>
          <a:prstGeom prst="line">
            <a:avLst/>
          </a:prstGeom>
        </p:spPr>
        <p:style>
          <a:lnRef idx="3">
            <a:schemeClr val="dk1"/>
          </a:lnRef>
          <a:fillRef idx="0">
            <a:schemeClr val="dk1"/>
          </a:fillRef>
          <a:effectRef idx="2">
            <a:schemeClr val="dk1"/>
          </a:effectRef>
          <a:fontRef idx="minor">
            <a:schemeClr val="tx1"/>
          </a:fontRef>
        </p:style>
      </p:cxnSp>
      <p:sp>
        <p:nvSpPr>
          <p:cNvPr id="12" name="Rectangle 11"/>
          <p:cNvSpPr/>
          <p:nvPr/>
        </p:nvSpPr>
        <p:spPr>
          <a:xfrm>
            <a:off x="5867400" y="2959100"/>
            <a:ext cx="254000" cy="4293235"/>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108700" y="3025775"/>
            <a:ext cx="45719"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Rounded Corners 15"/>
          <p:cNvSpPr/>
          <p:nvPr/>
        </p:nvSpPr>
        <p:spPr>
          <a:xfrm>
            <a:off x="1619250" y="7639050"/>
            <a:ext cx="3657600" cy="933450"/>
          </a:xfrm>
          <a:prstGeom prst="roundRect">
            <a:avLst/>
          </a:prstGeom>
          <a:ln>
            <a:solidFill>
              <a:schemeClr val="bg1">
                <a:lumMod val="50000"/>
              </a:schemeClr>
            </a:solidFill>
          </a:ln>
        </p:spPr>
        <p:style>
          <a:lnRef idx="2">
            <a:schemeClr val="accent6"/>
          </a:lnRef>
          <a:fillRef idx="1001">
            <a:schemeClr val="lt2"/>
          </a:fillRef>
          <a:effectRef idx="0">
            <a:schemeClr val="accent6"/>
          </a:effectRef>
          <a:fontRef idx="minor">
            <a:schemeClr val="dk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I AGREE</a:t>
            </a:r>
          </a:p>
        </p:txBody>
      </p:sp>
    </p:spTree>
    <p:extLst>
      <p:ext uri="{BB962C8B-B14F-4D97-AF65-F5344CB8AC3E}">
        <p14:creationId xmlns:p14="http://schemas.microsoft.com/office/powerpoint/2010/main" val="273523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1079500" y="3079159"/>
            <a:ext cx="4914900" cy="4102691"/>
          </a:xfrm>
          <a:prstGeom prst="roundRect">
            <a:avLst/>
          </a:prstGeom>
          <a:solidFill>
            <a:schemeClr val="bg2"/>
          </a:solidFill>
          <a:ln>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14600" y="3298825"/>
            <a:ext cx="2044700" cy="779869"/>
          </a:xfrm>
          <a:prstGeom prst="rect">
            <a:avLst/>
          </a:prstGeom>
        </p:spPr>
      </p:pic>
      <p:sp>
        <p:nvSpPr>
          <p:cNvPr id="6" name="Rectangle: Rounded Corners 5"/>
          <p:cNvSpPr/>
          <p:nvPr/>
        </p:nvSpPr>
        <p:spPr>
          <a:xfrm>
            <a:off x="1403350" y="4840141"/>
            <a:ext cx="4305300" cy="5726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PRN</a:t>
            </a:r>
          </a:p>
        </p:txBody>
      </p:sp>
      <p:sp>
        <p:nvSpPr>
          <p:cNvPr id="7" name="Rectangle: Rounded Corners 6"/>
          <p:cNvSpPr/>
          <p:nvPr/>
        </p:nvSpPr>
        <p:spPr>
          <a:xfrm>
            <a:off x="1403350" y="5658148"/>
            <a:ext cx="4305300" cy="5726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PASSWORD</a:t>
            </a:r>
          </a:p>
        </p:txBody>
      </p:sp>
      <p:sp>
        <p:nvSpPr>
          <p:cNvPr id="8" name="Rectangle: Rounded Corners 7"/>
          <p:cNvSpPr/>
          <p:nvPr/>
        </p:nvSpPr>
        <p:spPr>
          <a:xfrm>
            <a:off x="2095500" y="6819900"/>
            <a:ext cx="3086100" cy="723900"/>
          </a:xfrm>
          <a:prstGeom prst="roundRect">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LOGIN</a:t>
            </a:r>
          </a:p>
        </p:txBody>
      </p:sp>
    </p:spTree>
    <p:extLst>
      <p:ext uri="{BB962C8B-B14F-4D97-AF65-F5344CB8AC3E}">
        <p14:creationId xmlns:p14="http://schemas.microsoft.com/office/powerpoint/2010/main" val="384282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1079500" y="3079159"/>
            <a:ext cx="4914900" cy="4102691"/>
          </a:xfrm>
          <a:prstGeom prst="roundRect">
            <a:avLst/>
          </a:prstGeom>
          <a:solidFill>
            <a:schemeClr val="bg2"/>
          </a:solidFill>
          <a:ln>
            <a:solidFill>
              <a:schemeClr val="tx1"/>
            </a:solid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14600" y="3298825"/>
            <a:ext cx="2044700" cy="779869"/>
          </a:xfrm>
          <a:prstGeom prst="rect">
            <a:avLst/>
          </a:prstGeom>
        </p:spPr>
      </p:pic>
      <p:sp>
        <p:nvSpPr>
          <p:cNvPr id="6" name="Rectangle: Rounded Corners 5"/>
          <p:cNvSpPr/>
          <p:nvPr/>
        </p:nvSpPr>
        <p:spPr>
          <a:xfrm>
            <a:off x="1403350" y="4840141"/>
            <a:ext cx="4305300" cy="5726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14030121039	</a:t>
            </a:r>
          </a:p>
        </p:txBody>
      </p:sp>
      <p:sp>
        <p:nvSpPr>
          <p:cNvPr id="7" name="Rectangle: Rounded Corners 6"/>
          <p:cNvSpPr/>
          <p:nvPr/>
        </p:nvSpPr>
        <p:spPr>
          <a:xfrm>
            <a:off x="1403350" y="5658148"/>
            <a:ext cx="4305300" cy="5726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t>
            </a:r>
          </a:p>
        </p:txBody>
      </p:sp>
      <p:sp>
        <p:nvSpPr>
          <p:cNvPr id="8" name="Rectangle: Rounded Corners 7"/>
          <p:cNvSpPr/>
          <p:nvPr/>
        </p:nvSpPr>
        <p:spPr>
          <a:xfrm>
            <a:off x="2095500" y="6819900"/>
            <a:ext cx="3086100" cy="723900"/>
          </a:xfrm>
          <a:prstGeom prst="roundRect">
            <a:avLst/>
          </a:prstGeom>
          <a:ln>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LOGIN</a:t>
            </a:r>
          </a:p>
        </p:txBody>
      </p:sp>
    </p:spTree>
    <p:extLst>
      <p:ext uri="{BB962C8B-B14F-4D97-AF65-F5344CB8AC3E}">
        <p14:creationId xmlns:p14="http://schemas.microsoft.com/office/powerpoint/2010/main" val="290636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52425"/>
            <a:ext cx="876300" cy="876300"/>
            <a:chOff x="1466850" y="2228850"/>
            <a:chExt cx="2533650" cy="2533650"/>
          </a:xfrm>
        </p:grpSpPr>
        <p:sp>
          <p:nvSpPr>
            <p:cNvPr id="4" name="Rectangle 3"/>
            <p:cNvSpPr/>
            <p:nvPr/>
          </p:nvSpPr>
          <p:spPr>
            <a:xfrm>
              <a:off x="1466850" y="2228850"/>
              <a:ext cx="2533650" cy="253365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817688" y="2777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1827213" y="33489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827213" y="3920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Rectangle 8"/>
          <p:cNvSpPr/>
          <p:nvPr/>
        </p:nvSpPr>
        <p:spPr>
          <a:xfrm>
            <a:off x="876300" y="352425"/>
            <a:ext cx="5981700" cy="87630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2828925" y="457424"/>
            <a:ext cx="1730610" cy="660072"/>
          </a:xfrm>
          <a:prstGeom prst="rect">
            <a:avLst/>
          </a:prstGeom>
        </p:spPr>
      </p:pic>
      <p:grpSp>
        <p:nvGrpSpPr>
          <p:cNvPr id="22" name="Group 21"/>
          <p:cNvGrpSpPr/>
          <p:nvPr/>
        </p:nvGrpSpPr>
        <p:grpSpPr>
          <a:xfrm>
            <a:off x="-13169" y="5146596"/>
            <a:ext cx="6871170" cy="64184"/>
            <a:chOff x="-13170" y="5155654"/>
            <a:chExt cx="6890625" cy="55125"/>
          </a:xfrm>
        </p:grpSpPr>
        <p:cxnSp>
          <p:nvCxnSpPr>
            <p:cNvPr id="18" name="Straight Connector 17"/>
            <p:cNvCxnSpPr/>
            <p:nvPr/>
          </p:nvCxnSpPr>
          <p:spPr>
            <a:xfrm>
              <a:off x="0" y="5155654"/>
              <a:ext cx="6877455"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13170" y="5210779"/>
              <a:ext cx="6890625" cy="0"/>
            </a:xfrm>
            <a:prstGeom prst="line">
              <a:avLst/>
            </a:prstGeom>
          </p:spPr>
          <p:style>
            <a:lnRef idx="2">
              <a:schemeClr val="dk1"/>
            </a:lnRef>
            <a:fillRef idx="0">
              <a:schemeClr val="dk1"/>
            </a:fillRef>
            <a:effectRef idx="1">
              <a:schemeClr val="dk1"/>
            </a:effectRef>
            <a:fontRef idx="minor">
              <a:schemeClr val="tx1"/>
            </a:fontRef>
          </p:style>
        </p:cxnSp>
      </p:grpSp>
      <p:grpSp>
        <p:nvGrpSpPr>
          <p:cNvPr id="26" name="Group 25"/>
          <p:cNvGrpSpPr/>
          <p:nvPr/>
        </p:nvGrpSpPr>
        <p:grpSpPr>
          <a:xfrm>
            <a:off x="-13170" y="1789890"/>
            <a:ext cx="6890625" cy="2743200"/>
            <a:chOff x="-13170" y="1789890"/>
            <a:chExt cx="6890625" cy="2743200"/>
          </a:xfrm>
        </p:grpSpPr>
        <p:sp>
          <p:nvSpPr>
            <p:cNvPr id="11" name="Oval 10"/>
            <p:cNvSpPr/>
            <p:nvPr/>
          </p:nvSpPr>
          <p:spPr>
            <a:xfrm>
              <a:off x="2042808" y="1789890"/>
              <a:ext cx="2743200" cy="2743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3"/>
            <p:cNvCxnSpPr>
              <a:stCxn id="11" idx="2"/>
            </p:cNvCxnSpPr>
            <p:nvPr/>
          </p:nvCxnSpPr>
          <p:spPr>
            <a:xfrm flipH="1">
              <a:off x="-13170" y="3161490"/>
              <a:ext cx="2055978"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H="1">
              <a:off x="4786008" y="3161490"/>
              <a:ext cx="2091447" cy="0"/>
            </a:xfrm>
            <a:prstGeom prst="line">
              <a:avLst/>
            </a:prstGeom>
          </p:spPr>
          <p:style>
            <a:lnRef idx="2">
              <a:schemeClr val="dk1"/>
            </a:lnRef>
            <a:fillRef idx="0">
              <a:schemeClr val="dk1"/>
            </a:fillRef>
            <a:effectRef idx="1">
              <a:schemeClr val="dk1"/>
            </a:effectRef>
            <a:fontRef idx="minor">
              <a:schemeClr val="tx1"/>
            </a:fontRef>
          </p:style>
        </p:cxnSp>
      </p:grpSp>
      <p:cxnSp>
        <p:nvCxnSpPr>
          <p:cNvPr id="28" name="Straight Connector 27"/>
          <p:cNvCxnSpPr/>
          <p:nvPr/>
        </p:nvCxnSpPr>
        <p:spPr>
          <a:xfrm>
            <a:off x="-13170" y="6400800"/>
            <a:ext cx="6890625"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32625" y="7642697"/>
            <a:ext cx="6890625"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32625" y="8904050"/>
            <a:ext cx="6890625"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2508919" y="2561325"/>
            <a:ext cx="1807535" cy="1200329"/>
          </a:xfrm>
          <a:prstGeom prst="rect">
            <a:avLst/>
          </a:prstGeom>
          <a:noFill/>
        </p:spPr>
        <p:txBody>
          <a:bodyPr wrap="square" rtlCol="0">
            <a:spAutoFit/>
          </a:bodyPr>
          <a:lstStyle/>
          <a:p>
            <a:r>
              <a:rPr lang="en-US" sz="7200" dirty="0"/>
              <a:t>BCA</a:t>
            </a:r>
          </a:p>
        </p:txBody>
      </p:sp>
      <p:sp>
        <p:nvSpPr>
          <p:cNvPr id="3" name="TextBox 2"/>
          <p:cNvSpPr txBox="1"/>
          <p:nvPr/>
        </p:nvSpPr>
        <p:spPr>
          <a:xfrm>
            <a:off x="4928642" y="3402419"/>
            <a:ext cx="1806178" cy="461665"/>
          </a:xfrm>
          <a:prstGeom prst="rect">
            <a:avLst/>
          </a:prstGeom>
          <a:noFill/>
        </p:spPr>
        <p:txBody>
          <a:bodyPr wrap="square" rtlCol="0">
            <a:spAutoFit/>
          </a:bodyPr>
          <a:lstStyle/>
          <a:p>
            <a:r>
              <a:rPr lang="en-US" sz="2400" dirty="0"/>
              <a:t>2014 - 2017</a:t>
            </a:r>
          </a:p>
        </p:txBody>
      </p:sp>
      <p:sp>
        <p:nvSpPr>
          <p:cNvPr id="12" name="TextBox 11"/>
          <p:cNvSpPr txBox="1"/>
          <p:nvPr/>
        </p:nvSpPr>
        <p:spPr>
          <a:xfrm>
            <a:off x="121342" y="3402419"/>
            <a:ext cx="1771253" cy="369332"/>
          </a:xfrm>
          <a:prstGeom prst="rect">
            <a:avLst/>
          </a:prstGeom>
          <a:noFill/>
        </p:spPr>
        <p:txBody>
          <a:bodyPr wrap="square" rtlCol="0">
            <a:spAutoFit/>
          </a:bodyPr>
          <a:lstStyle/>
          <a:p>
            <a:r>
              <a:rPr lang="en-US" dirty="0"/>
              <a:t>SEMESTER V</a:t>
            </a:r>
          </a:p>
        </p:txBody>
      </p:sp>
      <p:sp>
        <p:nvSpPr>
          <p:cNvPr id="13" name="TextBox 12"/>
          <p:cNvSpPr txBox="1"/>
          <p:nvPr/>
        </p:nvSpPr>
        <p:spPr>
          <a:xfrm>
            <a:off x="105947" y="5385573"/>
            <a:ext cx="6613478" cy="892309"/>
          </a:xfrm>
          <a:prstGeom prst="rect">
            <a:avLst/>
          </a:prstGeom>
          <a:noFill/>
        </p:spPr>
        <p:txBody>
          <a:bodyPr wrap="square" rtlCol="0">
            <a:spAutoFit/>
          </a:bodyPr>
          <a:lstStyle/>
          <a:p>
            <a:endParaRPr lang="en-US" dirty="0"/>
          </a:p>
        </p:txBody>
      </p:sp>
      <p:sp>
        <p:nvSpPr>
          <p:cNvPr id="15" name="TextBox 14"/>
          <p:cNvSpPr txBox="1"/>
          <p:nvPr/>
        </p:nvSpPr>
        <p:spPr>
          <a:xfrm>
            <a:off x="121342" y="5531787"/>
            <a:ext cx="6598083" cy="584775"/>
          </a:xfrm>
          <a:prstGeom prst="rect">
            <a:avLst/>
          </a:prstGeom>
          <a:noFill/>
        </p:spPr>
        <p:txBody>
          <a:bodyPr wrap="square" rtlCol="0">
            <a:spAutoFit/>
          </a:bodyPr>
          <a:lstStyle/>
          <a:p>
            <a:pPr algn="ctr"/>
            <a:r>
              <a:rPr lang="en-US" sz="3200" dirty="0"/>
              <a:t>Human Computer Interaction</a:t>
            </a:r>
          </a:p>
        </p:txBody>
      </p:sp>
      <p:sp>
        <p:nvSpPr>
          <p:cNvPr id="25" name="TextBox 24"/>
          <p:cNvSpPr txBox="1"/>
          <p:nvPr/>
        </p:nvSpPr>
        <p:spPr>
          <a:xfrm>
            <a:off x="121342" y="6739089"/>
            <a:ext cx="6598083" cy="584775"/>
          </a:xfrm>
          <a:prstGeom prst="rect">
            <a:avLst/>
          </a:prstGeom>
          <a:noFill/>
        </p:spPr>
        <p:txBody>
          <a:bodyPr wrap="square" rtlCol="0">
            <a:spAutoFit/>
          </a:bodyPr>
          <a:lstStyle/>
          <a:p>
            <a:pPr algn="ctr"/>
            <a:r>
              <a:rPr lang="en-US" sz="3200" dirty="0"/>
              <a:t>Enterprise Resource Planning</a:t>
            </a:r>
          </a:p>
        </p:txBody>
      </p:sp>
      <p:sp>
        <p:nvSpPr>
          <p:cNvPr id="27" name="TextBox 26"/>
          <p:cNvSpPr txBox="1"/>
          <p:nvPr/>
        </p:nvSpPr>
        <p:spPr>
          <a:xfrm>
            <a:off x="121342" y="8052902"/>
            <a:ext cx="6598083" cy="584775"/>
          </a:xfrm>
          <a:prstGeom prst="rect">
            <a:avLst/>
          </a:prstGeom>
          <a:noFill/>
        </p:spPr>
        <p:txBody>
          <a:bodyPr wrap="square" rtlCol="0">
            <a:spAutoFit/>
          </a:bodyPr>
          <a:lstStyle/>
          <a:p>
            <a:pPr algn="ctr"/>
            <a:r>
              <a:rPr lang="en-US" sz="3200" dirty="0"/>
              <a:t>Software Practice Management</a:t>
            </a:r>
          </a:p>
        </p:txBody>
      </p:sp>
      <p:sp>
        <p:nvSpPr>
          <p:cNvPr id="30" name="TextBox 29"/>
          <p:cNvSpPr txBox="1"/>
          <p:nvPr/>
        </p:nvSpPr>
        <p:spPr>
          <a:xfrm>
            <a:off x="121342" y="9163847"/>
            <a:ext cx="6598083" cy="584775"/>
          </a:xfrm>
          <a:prstGeom prst="rect">
            <a:avLst/>
          </a:prstGeom>
          <a:noFill/>
        </p:spPr>
        <p:txBody>
          <a:bodyPr wrap="square" rtlCol="0">
            <a:spAutoFit/>
          </a:bodyPr>
          <a:lstStyle/>
          <a:p>
            <a:pPr algn="ctr"/>
            <a:r>
              <a:rPr lang="en-US" sz="3200" dirty="0"/>
              <a:t>Java Enterprise Edition</a:t>
            </a:r>
          </a:p>
        </p:txBody>
      </p:sp>
      <p:cxnSp>
        <p:nvCxnSpPr>
          <p:cNvPr id="32" name="Straight Connector 31"/>
          <p:cNvCxnSpPr/>
          <p:nvPr/>
        </p:nvCxnSpPr>
        <p:spPr>
          <a:xfrm>
            <a:off x="6812281" y="5210779"/>
            <a:ext cx="12700" cy="4707271"/>
          </a:xfrm>
          <a:prstGeom prst="line">
            <a:avLst/>
          </a:prstGeom>
        </p:spPr>
        <p:style>
          <a:lnRef idx="3">
            <a:schemeClr val="dk1"/>
          </a:lnRef>
          <a:fillRef idx="0">
            <a:schemeClr val="dk1"/>
          </a:fillRef>
          <a:effectRef idx="2">
            <a:schemeClr val="dk1"/>
          </a:effectRef>
          <a:fontRef idx="minor">
            <a:schemeClr val="tx1"/>
          </a:fontRef>
        </p:style>
      </p:cxnSp>
      <p:sp>
        <p:nvSpPr>
          <p:cNvPr id="33" name="Rectangle 32"/>
          <p:cNvSpPr/>
          <p:nvPr/>
        </p:nvSpPr>
        <p:spPr>
          <a:xfrm>
            <a:off x="6793231" y="5691490"/>
            <a:ext cx="45719"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92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52425"/>
            <a:ext cx="876300" cy="876300"/>
            <a:chOff x="1466850" y="2228850"/>
            <a:chExt cx="2533650" cy="2533650"/>
          </a:xfrm>
        </p:grpSpPr>
        <p:sp>
          <p:nvSpPr>
            <p:cNvPr id="4" name="Rectangle 3"/>
            <p:cNvSpPr/>
            <p:nvPr/>
          </p:nvSpPr>
          <p:spPr>
            <a:xfrm>
              <a:off x="1466850" y="2228850"/>
              <a:ext cx="2533650" cy="253365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817688" y="2777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1827213" y="33489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827213" y="3920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Rectangle 8"/>
          <p:cNvSpPr/>
          <p:nvPr/>
        </p:nvSpPr>
        <p:spPr>
          <a:xfrm>
            <a:off x="876300" y="352425"/>
            <a:ext cx="5981700" cy="87630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2828925" y="457424"/>
            <a:ext cx="1730610" cy="660072"/>
          </a:xfrm>
          <a:prstGeom prst="rect">
            <a:avLst/>
          </a:prstGeom>
        </p:spPr>
      </p:pic>
      <p:grpSp>
        <p:nvGrpSpPr>
          <p:cNvPr id="22" name="Group 21"/>
          <p:cNvGrpSpPr/>
          <p:nvPr/>
        </p:nvGrpSpPr>
        <p:grpSpPr>
          <a:xfrm>
            <a:off x="-13169" y="5146596"/>
            <a:ext cx="6871170" cy="64184"/>
            <a:chOff x="-13170" y="5155654"/>
            <a:chExt cx="6890625" cy="55125"/>
          </a:xfrm>
        </p:grpSpPr>
        <p:cxnSp>
          <p:nvCxnSpPr>
            <p:cNvPr id="18" name="Straight Connector 17"/>
            <p:cNvCxnSpPr/>
            <p:nvPr/>
          </p:nvCxnSpPr>
          <p:spPr>
            <a:xfrm>
              <a:off x="0" y="5155654"/>
              <a:ext cx="6877455"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13170" y="5210779"/>
              <a:ext cx="6890625" cy="0"/>
            </a:xfrm>
            <a:prstGeom prst="line">
              <a:avLst/>
            </a:prstGeom>
          </p:spPr>
          <p:style>
            <a:lnRef idx="2">
              <a:schemeClr val="dk1"/>
            </a:lnRef>
            <a:fillRef idx="0">
              <a:schemeClr val="dk1"/>
            </a:fillRef>
            <a:effectRef idx="1">
              <a:schemeClr val="dk1"/>
            </a:effectRef>
            <a:fontRef idx="minor">
              <a:schemeClr val="tx1"/>
            </a:fontRef>
          </p:style>
        </p:cxnSp>
      </p:grpSp>
      <p:grpSp>
        <p:nvGrpSpPr>
          <p:cNvPr id="26" name="Group 25"/>
          <p:cNvGrpSpPr/>
          <p:nvPr/>
        </p:nvGrpSpPr>
        <p:grpSpPr>
          <a:xfrm>
            <a:off x="-13170" y="1789890"/>
            <a:ext cx="6890625" cy="2743200"/>
            <a:chOff x="-13170" y="1789890"/>
            <a:chExt cx="6890625" cy="2743200"/>
          </a:xfrm>
        </p:grpSpPr>
        <p:sp>
          <p:nvSpPr>
            <p:cNvPr id="11" name="Oval 10"/>
            <p:cNvSpPr/>
            <p:nvPr/>
          </p:nvSpPr>
          <p:spPr>
            <a:xfrm>
              <a:off x="2042808" y="1789890"/>
              <a:ext cx="2743200" cy="2743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3"/>
            <p:cNvCxnSpPr>
              <a:stCxn id="11" idx="2"/>
            </p:cNvCxnSpPr>
            <p:nvPr/>
          </p:nvCxnSpPr>
          <p:spPr>
            <a:xfrm flipH="1">
              <a:off x="-13170" y="3161490"/>
              <a:ext cx="2055978"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H="1">
              <a:off x="4786008" y="3161490"/>
              <a:ext cx="2091447" cy="0"/>
            </a:xfrm>
            <a:prstGeom prst="line">
              <a:avLst/>
            </a:prstGeom>
          </p:spPr>
          <p:style>
            <a:lnRef idx="2">
              <a:schemeClr val="dk1"/>
            </a:lnRef>
            <a:fillRef idx="0">
              <a:schemeClr val="dk1"/>
            </a:fillRef>
            <a:effectRef idx="1">
              <a:schemeClr val="dk1"/>
            </a:effectRef>
            <a:fontRef idx="minor">
              <a:schemeClr val="tx1"/>
            </a:fontRef>
          </p:style>
        </p:cxnSp>
      </p:grpSp>
      <p:cxnSp>
        <p:nvCxnSpPr>
          <p:cNvPr id="28" name="Straight Connector 27"/>
          <p:cNvCxnSpPr/>
          <p:nvPr/>
        </p:nvCxnSpPr>
        <p:spPr>
          <a:xfrm>
            <a:off x="-13170" y="6400800"/>
            <a:ext cx="6890625"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32625" y="7642697"/>
            <a:ext cx="6890625"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32625" y="8904050"/>
            <a:ext cx="6890625"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2508919" y="2561325"/>
            <a:ext cx="1807535" cy="1200329"/>
          </a:xfrm>
          <a:prstGeom prst="rect">
            <a:avLst/>
          </a:prstGeom>
          <a:noFill/>
        </p:spPr>
        <p:txBody>
          <a:bodyPr wrap="square" rtlCol="0">
            <a:spAutoFit/>
          </a:bodyPr>
          <a:lstStyle/>
          <a:p>
            <a:r>
              <a:rPr lang="en-US" sz="7200" dirty="0"/>
              <a:t>BCA</a:t>
            </a:r>
          </a:p>
        </p:txBody>
      </p:sp>
      <p:sp>
        <p:nvSpPr>
          <p:cNvPr id="3" name="TextBox 2"/>
          <p:cNvSpPr txBox="1"/>
          <p:nvPr/>
        </p:nvSpPr>
        <p:spPr>
          <a:xfrm>
            <a:off x="4928642" y="3402419"/>
            <a:ext cx="1806178" cy="461665"/>
          </a:xfrm>
          <a:prstGeom prst="rect">
            <a:avLst/>
          </a:prstGeom>
          <a:noFill/>
        </p:spPr>
        <p:txBody>
          <a:bodyPr wrap="square" rtlCol="0">
            <a:spAutoFit/>
          </a:bodyPr>
          <a:lstStyle/>
          <a:p>
            <a:r>
              <a:rPr lang="en-US" sz="2400" dirty="0"/>
              <a:t>2014 - 2017</a:t>
            </a:r>
          </a:p>
        </p:txBody>
      </p:sp>
      <p:sp>
        <p:nvSpPr>
          <p:cNvPr id="12" name="TextBox 11"/>
          <p:cNvSpPr txBox="1"/>
          <p:nvPr/>
        </p:nvSpPr>
        <p:spPr>
          <a:xfrm>
            <a:off x="121342" y="3402419"/>
            <a:ext cx="1771253" cy="369332"/>
          </a:xfrm>
          <a:prstGeom prst="rect">
            <a:avLst/>
          </a:prstGeom>
          <a:noFill/>
        </p:spPr>
        <p:txBody>
          <a:bodyPr wrap="square" rtlCol="0">
            <a:spAutoFit/>
          </a:bodyPr>
          <a:lstStyle/>
          <a:p>
            <a:r>
              <a:rPr lang="en-US" dirty="0"/>
              <a:t>SEMESTER V</a:t>
            </a:r>
          </a:p>
        </p:txBody>
      </p:sp>
      <p:sp>
        <p:nvSpPr>
          <p:cNvPr id="13" name="TextBox 12"/>
          <p:cNvSpPr txBox="1"/>
          <p:nvPr/>
        </p:nvSpPr>
        <p:spPr>
          <a:xfrm>
            <a:off x="105947" y="5385573"/>
            <a:ext cx="6613478" cy="892309"/>
          </a:xfrm>
          <a:prstGeom prst="rect">
            <a:avLst/>
          </a:prstGeom>
          <a:noFill/>
        </p:spPr>
        <p:txBody>
          <a:bodyPr wrap="square" rtlCol="0">
            <a:spAutoFit/>
          </a:bodyPr>
          <a:lstStyle/>
          <a:p>
            <a:endParaRPr lang="en-US" dirty="0"/>
          </a:p>
        </p:txBody>
      </p:sp>
      <p:sp>
        <p:nvSpPr>
          <p:cNvPr id="15" name="TextBox 14"/>
          <p:cNvSpPr txBox="1"/>
          <p:nvPr/>
        </p:nvSpPr>
        <p:spPr>
          <a:xfrm>
            <a:off x="121342" y="5531787"/>
            <a:ext cx="6598083" cy="584775"/>
          </a:xfrm>
          <a:prstGeom prst="rect">
            <a:avLst/>
          </a:prstGeom>
          <a:noFill/>
        </p:spPr>
        <p:txBody>
          <a:bodyPr wrap="square" rtlCol="0">
            <a:spAutoFit/>
          </a:bodyPr>
          <a:lstStyle/>
          <a:p>
            <a:pPr algn="ctr"/>
            <a:r>
              <a:rPr lang="en-US" sz="3200" dirty="0"/>
              <a:t>Human Computer Interaction</a:t>
            </a:r>
          </a:p>
        </p:txBody>
      </p:sp>
      <p:sp>
        <p:nvSpPr>
          <p:cNvPr id="25" name="TextBox 24"/>
          <p:cNvSpPr txBox="1"/>
          <p:nvPr/>
        </p:nvSpPr>
        <p:spPr>
          <a:xfrm>
            <a:off x="121342" y="6739089"/>
            <a:ext cx="6598083" cy="584775"/>
          </a:xfrm>
          <a:prstGeom prst="rect">
            <a:avLst/>
          </a:prstGeom>
          <a:noFill/>
        </p:spPr>
        <p:txBody>
          <a:bodyPr wrap="square" rtlCol="0">
            <a:spAutoFit/>
          </a:bodyPr>
          <a:lstStyle/>
          <a:p>
            <a:pPr algn="ctr"/>
            <a:r>
              <a:rPr lang="en-US" sz="3200" dirty="0"/>
              <a:t>Enterprise Resource Planning</a:t>
            </a:r>
          </a:p>
        </p:txBody>
      </p:sp>
      <p:sp>
        <p:nvSpPr>
          <p:cNvPr id="27" name="TextBox 26"/>
          <p:cNvSpPr txBox="1"/>
          <p:nvPr/>
        </p:nvSpPr>
        <p:spPr>
          <a:xfrm>
            <a:off x="121342" y="8052902"/>
            <a:ext cx="6598083" cy="584775"/>
          </a:xfrm>
          <a:prstGeom prst="rect">
            <a:avLst/>
          </a:prstGeom>
          <a:noFill/>
        </p:spPr>
        <p:txBody>
          <a:bodyPr wrap="square" rtlCol="0">
            <a:spAutoFit/>
          </a:bodyPr>
          <a:lstStyle/>
          <a:p>
            <a:pPr algn="ctr"/>
            <a:r>
              <a:rPr lang="en-US" sz="3200" dirty="0"/>
              <a:t>Software Practice Management</a:t>
            </a:r>
          </a:p>
        </p:txBody>
      </p:sp>
      <p:sp>
        <p:nvSpPr>
          <p:cNvPr id="30" name="TextBox 29"/>
          <p:cNvSpPr txBox="1"/>
          <p:nvPr/>
        </p:nvSpPr>
        <p:spPr>
          <a:xfrm>
            <a:off x="121342" y="9163847"/>
            <a:ext cx="6598083" cy="584775"/>
          </a:xfrm>
          <a:prstGeom prst="rect">
            <a:avLst/>
          </a:prstGeom>
          <a:noFill/>
        </p:spPr>
        <p:txBody>
          <a:bodyPr wrap="square" rtlCol="0">
            <a:spAutoFit/>
          </a:bodyPr>
          <a:lstStyle/>
          <a:p>
            <a:pPr algn="ctr"/>
            <a:r>
              <a:rPr lang="en-US" sz="3200" dirty="0"/>
              <a:t>Java Enterprise Edition</a:t>
            </a:r>
          </a:p>
        </p:txBody>
      </p:sp>
      <p:cxnSp>
        <p:nvCxnSpPr>
          <p:cNvPr id="32" name="Straight Connector 31"/>
          <p:cNvCxnSpPr/>
          <p:nvPr/>
        </p:nvCxnSpPr>
        <p:spPr>
          <a:xfrm>
            <a:off x="6812281" y="5210779"/>
            <a:ext cx="12700" cy="4707271"/>
          </a:xfrm>
          <a:prstGeom prst="line">
            <a:avLst/>
          </a:prstGeom>
        </p:spPr>
        <p:style>
          <a:lnRef idx="3">
            <a:schemeClr val="dk1"/>
          </a:lnRef>
          <a:fillRef idx="0">
            <a:schemeClr val="dk1"/>
          </a:fillRef>
          <a:effectRef idx="2">
            <a:schemeClr val="dk1"/>
          </a:effectRef>
          <a:fontRef idx="minor">
            <a:schemeClr val="tx1"/>
          </a:fontRef>
        </p:style>
      </p:cxnSp>
      <p:sp>
        <p:nvSpPr>
          <p:cNvPr id="33" name="Rectangle 32"/>
          <p:cNvSpPr/>
          <p:nvPr/>
        </p:nvSpPr>
        <p:spPr>
          <a:xfrm>
            <a:off x="6793231" y="5691490"/>
            <a:ext cx="45719"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0" y="352425"/>
            <a:ext cx="4786008" cy="956562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p:cNvCxnSpPr/>
          <p:nvPr/>
        </p:nvCxnSpPr>
        <p:spPr>
          <a:xfrm>
            <a:off x="-32625" y="3161490"/>
            <a:ext cx="4818633"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13170" y="4000500"/>
            <a:ext cx="4799178" cy="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13170" y="4889500"/>
            <a:ext cx="4799178"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13170" y="5691490"/>
            <a:ext cx="4799178"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13170" y="6567790"/>
            <a:ext cx="4799178"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92864" y="3389430"/>
            <a:ext cx="4567653" cy="369332"/>
          </a:xfrm>
          <a:prstGeom prst="rect">
            <a:avLst/>
          </a:prstGeom>
          <a:noFill/>
        </p:spPr>
        <p:txBody>
          <a:bodyPr wrap="square" rtlCol="0">
            <a:spAutoFit/>
          </a:bodyPr>
          <a:lstStyle/>
          <a:p>
            <a:r>
              <a:rPr lang="en-US" dirty="0"/>
              <a:t>IMPORTANT LINK 1</a:t>
            </a:r>
          </a:p>
        </p:txBody>
      </p:sp>
      <p:sp>
        <p:nvSpPr>
          <p:cNvPr id="41" name="TextBox 40"/>
          <p:cNvSpPr txBox="1"/>
          <p:nvPr/>
        </p:nvSpPr>
        <p:spPr>
          <a:xfrm>
            <a:off x="92864" y="4277972"/>
            <a:ext cx="4567653" cy="369332"/>
          </a:xfrm>
          <a:prstGeom prst="rect">
            <a:avLst/>
          </a:prstGeom>
          <a:noFill/>
        </p:spPr>
        <p:txBody>
          <a:bodyPr wrap="square" rtlCol="0">
            <a:spAutoFit/>
          </a:bodyPr>
          <a:lstStyle/>
          <a:p>
            <a:r>
              <a:rPr lang="en-US" dirty="0"/>
              <a:t>IMPORTANT LINK 2 </a:t>
            </a:r>
          </a:p>
        </p:txBody>
      </p:sp>
      <p:sp>
        <p:nvSpPr>
          <p:cNvPr id="42" name="TextBox 41"/>
          <p:cNvSpPr txBox="1"/>
          <p:nvPr/>
        </p:nvSpPr>
        <p:spPr>
          <a:xfrm>
            <a:off x="92864" y="5126340"/>
            <a:ext cx="4567653" cy="369332"/>
          </a:xfrm>
          <a:prstGeom prst="rect">
            <a:avLst/>
          </a:prstGeom>
          <a:noFill/>
        </p:spPr>
        <p:txBody>
          <a:bodyPr wrap="square" rtlCol="0">
            <a:spAutoFit/>
          </a:bodyPr>
          <a:lstStyle/>
          <a:p>
            <a:r>
              <a:rPr lang="en-US" dirty="0"/>
              <a:t>IMPORTANT LINK 3</a:t>
            </a:r>
          </a:p>
        </p:txBody>
      </p:sp>
      <p:sp>
        <p:nvSpPr>
          <p:cNvPr id="43" name="TextBox 42"/>
          <p:cNvSpPr txBox="1"/>
          <p:nvPr/>
        </p:nvSpPr>
        <p:spPr>
          <a:xfrm>
            <a:off x="92864" y="5949761"/>
            <a:ext cx="4567653" cy="369332"/>
          </a:xfrm>
          <a:prstGeom prst="rect">
            <a:avLst/>
          </a:prstGeom>
          <a:noFill/>
        </p:spPr>
        <p:txBody>
          <a:bodyPr wrap="square" rtlCol="0">
            <a:spAutoFit/>
          </a:bodyPr>
          <a:lstStyle/>
          <a:p>
            <a:r>
              <a:rPr lang="en-US" dirty="0"/>
              <a:t>IMPORTANT LINK 4</a:t>
            </a:r>
          </a:p>
        </p:txBody>
      </p:sp>
      <p:grpSp>
        <p:nvGrpSpPr>
          <p:cNvPr id="46" name="Group 45"/>
          <p:cNvGrpSpPr/>
          <p:nvPr/>
        </p:nvGrpSpPr>
        <p:grpSpPr>
          <a:xfrm>
            <a:off x="476400" y="9163846"/>
            <a:ext cx="637819" cy="510697"/>
            <a:chOff x="476400" y="8903104"/>
            <a:chExt cx="963466" cy="771440"/>
          </a:xfrm>
        </p:grpSpPr>
        <p:sp>
          <p:nvSpPr>
            <p:cNvPr id="44" name="Block Arc 43"/>
            <p:cNvSpPr/>
            <p:nvPr/>
          </p:nvSpPr>
          <p:spPr>
            <a:xfrm rot="18773442">
              <a:off x="476400" y="8903104"/>
              <a:ext cx="771440" cy="771440"/>
            </a:xfrm>
            <a:prstGeom prst="blockArc">
              <a:avLst>
                <a:gd name="adj1" fmla="val 4487121"/>
                <a:gd name="adj2" fmla="val 1506589"/>
                <a:gd name="adj3" fmla="val 1573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5" name="Arrow: Right 44"/>
            <p:cNvSpPr/>
            <p:nvPr/>
          </p:nvSpPr>
          <p:spPr>
            <a:xfrm>
              <a:off x="691593" y="9170424"/>
              <a:ext cx="748273" cy="26366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7" name="TextBox 46"/>
          <p:cNvSpPr txBox="1"/>
          <p:nvPr/>
        </p:nvSpPr>
        <p:spPr>
          <a:xfrm>
            <a:off x="1352550" y="9058321"/>
            <a:ext cx="3206985" cy="646331"/>
          </a:xfrm>
          <a:prstGeom prst="rect">
            <a:avLst/>
          </a:prstGeom>
          <a:noFill/>
        </p:spPr>
        <p:txBody>
          <a:bodyPr wrap="square" rtlCol="0">
            <a:spAutoFit/>
          </a:bodyPr>
          <a:lstStyle/>
          <a:p>
            <a:pPr algn="ctr"/>
            <a:r>
              <a:rPr lang="en-US" sz="3600" dirty="0"/>
              <a:t>LOGOUT</a:t>
            </a:r>
          </a:p>
        </p:txBody>
      </p:sp>
      <p:sp>
        <p:nvSpPr>
          <p:cNvPr id="17" name="TextBox 16"/>
          <p:cNvSpPr txBox="1"/>
          <p:nvPr/>
        </p:nvSpPr>
        <p:spPr>
          <a:xfrm>
            <a:off x="29366" y="2508444"/>
            <a:ext cx="4438193" cy="461665"/>
          </a:xfrm>
          <a:prstGeom prst="rect">
            <a:avLst/>
          </a:prstGeom>
          <a:noFill/>
        </p:spPr>
        <p:txBody>
          <a:bodyPr wrap="square" rtlCol="0">
            <a:spAutoFit/>
          </a:bodyPr>
          <a:lstStyle/>
          <a:p>
            <a:r>
              <a:rPr lang="en-US" sz="2400" dirty="0"/>
              <a:t>WELCOME 14030121039</a:t>
            </a:r>
          </a:p>
        </p:txBody>
      </p:sp>
      <p:sp>
        <p:nvSpPr>
          <p:cNvPr id="16" name="TextBox 15"/>
          <p:cNvSpPr txBox="1"/>
          <p:nvPr/>
        </p:nvSpPr>
        <p:spPr>
          <a:xfrm>
            <a:off x="36241" y="8158541"/>
            <a:ext cx="799973" cy="646331"/>
          </a:xfrm>
          <a:prstGeom prst="rect">
            <a:avLst/>
          </a:prstGeom>
          <a:noFill/>
        </p:spPr>
        <p:txBody>
          <a:bodyPr wrap="square" rtlCol="0">
            <a:spAutoFit/>
          </a:bodyPr>
          <a:lstStyle/>
          <a:p>
            <a:r>
              <a:rPr lang="en-US" sz="3600" dirty="0"/>
              <a:t>A-</a:t>
            </a:r>
          </a:p>
        </p:txBody>
      </p:sp>
      <p:cxnSp>
        <p:nvCxnSpPr>
          <p:cNvPr id="48" name="Straight Connector 47"/>
          <p:cNvCxnSpPr/>
          <p:nvPr/>
        </p:nvCxnSpPr>
        <p:spPr>
          <a:xfrm>
            <a:off x="-6585" y="8910252"/>
            <a:ext cx="4799178" cy="0"/>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4098101" y="8139414"/>
            <a:ext cx="799973" cy="646331"/>
          </a:xfrm>
          <a:prstGeom prst="rect">
            <a:avLst/>
          </a:prstGeom>
          <a:noFill/>
        </p:spPr>
        <p:txBody>
          <a:bodyPr wrap="square" rtlCol="0">
            <a:spAutoFit/>
          </a:bodyPr>
          <a:lstStyle/>
          <a:p>
            <a:r>
              <a:rPr lang="en-US" sz="3600" dirty="0"/>
              <a:t>A+</a:t>
            </a:r>
          </a:p>
        </p:txBody>
      </p:sp>
      <p:cxnSp>
        <p:nvCxnSpPr>
          <p:cNvPr id="50" name="Straight Connector 49"/>
          <p:cNvCxnSpPr/>
          <p:nvPr/>
        </p:nvCxnSpPr>
        <p:spPr>
          <a:xfrm>
            <a:off x="689218" y="8481706"/>
            <a:ext cx="3366353" cy="0"/>
          </a:xfrm>
          <a:prstGeom prst="line">
            <a:avLst/>
          </a:prstGeom>
        </p:spPr>
        <p:style>
          <a:lnRef idx="2">
            <a:schemeClr val="dk1"/>
          </a:lnRef>
          <a:fillRef idx="0">
            <a:schemeClr val="dk1"/>
          </a:fillRef>
          <a:effectRef idx="1">
            <a:schemeClr val="dk1"/>
          </a:effectRef>
          <a:fontRef idx="minor">
            <a:schemeClr val="tx1"/>
          </a:fontRef>
        </p:style>
      </p:cxnSp>
      <p:sp>
        <p:nvSpPr>
          <p:cNvPr id="24" name="Oval 23"/>
          <p:cNvSpPr/>
          <p:nvPr/>
        </p:nvSpPr>
        <p:spPr>
          <a:xfrm>
            <a:off x="1024870" y="8344666"/>
            <a:ext cx="240550" cy="240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5751" y="6967718"/>
            <a:ext cx="981675" cy="9816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T1</a:t>
            </a:r>
          </a:p>
        </p:txBody>
      </p:sp>
      <p:sp>
        <p:nvSpPr>
          <p:cNvPr id="51" name="Oval 50"/>
          <p:cNvSpPr/>
          <p:nvPr/>
        </p:nvSpPr>
        <p:spPr>
          <a:xfrm>
            <a:off x="1846959" y="6989939"/>
            <a:ext cx="981675" cy="98167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T2</a:t>
            </a:r>
          </a:p>
        </p:txBody>
      </p:sp>
      <p:sp>
        <p:nvSpPr>
          <p:cNvPr id="52" name="Oval 51"/>
          <p:cNvSpPr/>
          <p:nvPr/>
        </p:nvSpPr>
        <p:spPr>
          <a:xfrm>
            <a:off x="3073801" y="6995185"/>
            <a:ext cx="981675" cy="9816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T3</a:t>
            </a:r>
          </a:p>
        </p:txBody>
      </p:sp>
    </p:spTree>
    <p:extLst>
      <p:ext uri="{BB962C8B-B14F-4D97-AF65-F5344CB8AC3E}">
        <p14:creationId xmlns:p14="http://schemas.microsoft.com/office/powerpoint/2010/main" val="1417350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352425"/>
            <a:ext cx="876300" cy="876300"/>
            <a:chOff x="1466850" y="2228850"/>
            <a:chExt cx="2533650" cy="2533650"/>
          </a:xfrm>
        </p:grpSpPr>
        <p:sp>
          <p:nvSpPr>
            <p:cNvPr id="4" name="Rectangle 3"/>
            <p:cNvSpPr/>
            <p:nvPr/>
          </p:nvSpPr>
          <p:spPr>
            <a:xfrm>
              <a:off x="1466850" y="2228850"/>
              <a:ext cx="2533650" cy="253365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1817688" y="2777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p:cNvSpPr/>
            <p:nvPr/>
          </p:nvSpPr>
          <p:spPr>
            <a:xfrm>
              <a:off x="1827213" y="33489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827213" y="3920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Rectangle 8"/>
          <p:cNvSpPr/>
          <p:nvPr/>
        </p:nvSpPr>
        <p:spPr>
          <a:xfrm>
            <a:off x="876300" y="352425"/>
            <a:ext cx="5981700" cy="87630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2828925" y="457424"/>
            <a:ext cx="1730610" cy="660072"/>
          </a:xfrm>
          <a:prstGeom prst="rect">
            <a:avLst/>
          </a:prstGeom>
        </p:spPr>
      </p:pic>
      <p:grpSp>
        <p:nvGrpSpPr>
          <p:cNvPr id="22" name="Group 21"/>
          <p:cNvGrpSpPr/>
          <p:nvPr/>
        </p:nvGrpSpPr>
        <p:grpSpPr>
          <a:xfrm>
            <a:off x="-13169" y="5146596"/>
            <a:ext cx="6871170" cy="64184"/>
            <a:chOff x="-13170" y="5155654"/>
            <a:chExt cx="6890625" cy="55125"/>
          </a:xfrm>
        </p:grpSpPr>
        <p:cxnSp>
          <p:nvCxnSpPr>
            <p:cNvPr id="18" name="Straight Connector 17"/>
            <p:cNvCxnSpPr/>
            <p:nvPr/>
          </p:nvCxnSpPr>
          <p:spPr>
            <a:xfrm>
              <a:off x="0" y="5155654"/>
              <a:ext cx="6877455"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13170" y="5210779"/>
              <a:ext cx="6890625" cy="0"/>
            </a:xfrm>
            <a:prstGeom prst="line">
              <a:avLst/>
            </a:prstGeom>
          </p:spPr>
          <p:style>
            <a:lnRef idx="2">
              <a:schemeClr val="dk1"/>
            </a:lnRef>
            <a:fillRef idx="0">
              <a:schemeClr val="dk1"/>
            </a:fillRef>
            <a:effectRef idx="1">
              <a:schemeClr val="dk1"/>
            </a:effectRef>
            <a:fontRef idx="minor">
              <a:schemeClr val="tx1"/>
            </a:fontRef>
          </p:style>
        </p:cxnSp>
      </p:grpSp>
      <p:grpSp>
        <p:nvGrpSpPr>
          <p:cNvPr id="26" name="Group 25"/>
          <p:cNvGrpSpPr/>
          <p:nvPr/>
        </p:nvGrpSpPr>
        <p:grpSpPr>
          <a:xfrm>
            <a:off x="-13170" y="1789890"/>
            <a:ext cx="6890625" cy="2743200"/>
            <a:chOff x="-13170" y="1789890"/>
            <a:chExt cx="6890625" cy="2743200"/>
          </a:xfrm>
        </p:grpSpPr>
        <p:sp>
          <p:nvSpPr>
            <p:cNvPr id="11" name="Oval 10"/>
            <p:cNvSpPr/>
            <p:nvPr/>
          </p:nvSpPr>
          <p:spPr>
            <a:xfrm>
              <a:off x="2042808" y="1789890"/>
              <a:ext cx="2743200" cy="2743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3"/>
            <p:cNvCxnSpPr>
              <a:stCxn id="11" idx="2"/>
            </p:cNvCxnSpPr>
            <p:nvPr/>
          </p:nvCxnSpPr>
          <p:spPr>
            <a:xfrm flipH="1">
              <a:off x="-13170" y="3161490"/>
              <a:ext cx="2055978"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H="1">
              <a:off x="4786008" y="3161490"/>
              <a:ext cx="2091447" cy="0"/>
            </a:xfrm>
            <a:prstGeom prst="line">
              <a:avLst/>
            </a:prstGeom>
          </p:spPr>
          <p:style>
            <a:lnRef idx="2">
              <a:schemeClr val="dk1"/>
            </a:lnRef>
            <a:fillRef idx="0">
              <a:schemeClr val="dk1"/>
            </a:fillRef>
            <a:effectRef idx="1">
              <a:schemeClr val="dk1"/>
            </a:effectRef>
            <a:fontRef idx="minor">
              <a:schemeClr val="tx1"/>
            </a:fontRef>
          </p:style>
        </p:cxnSp>
      </p:grpSp>
      <p:cxnSp>
        <p:nvCxnSpPr>
          <p:cNvPr id="28" name="Straight Connector 27"/>
          <p:cNvCxnSpPr/>
          <p:nvPr/>
        </p:nvCxnSpPr>
        <p:spPr>
          <a:xfrm>
            <a:off x="-13170" y="6400800"/>
            <a:ext cx="6890625"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32625" y="7642697"/>
            <a:ext cx="6890625"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32625" y="8904050"/>
            <a:ext cx="6890625" cy="0"/>
          </a:xfrm>
          <a:prstGeom prst="line">
            <a:avLst/>
          </a:prstGeom>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2508919" y="2561325"/>
            <a:ext cx="1807535" cy="1200329"/>
          </a:xfrm>
          <a:prstGeom prst="rect">
            <a:avLst/>
          </a:prstGeom>
          <a:noFill/>
        </p:spPr>
        <p:txBody>
          <a:bodyPr wrap="square" rtlCol="0">
            <a:spAutoFit/>
          </a:bodyPr>
          <a:lstStyle/>
          <a:p>
            <a:r>
              <a:rPr lang="en-US" sz="7200" dirty="0"/>
              <a:t>BCA</a:t>
            </a:r>
          </a:p>
        </p:txBody>
      </p:sp>
      <p:sp>
        <p:nvSpPr>
          <p:cNvPr id="3" name="TextBox 2"/>
          <p:cNvSpPr txBox="1"/>
          <p:nvPr/>
        </p:nvSpPr>
        <p:spPr>
          <a:xfrm>
            <a:off x="4928642" y="3402419"/>
            <a:ext cx="1806178" cy="461665"/>
          </a:xfrm>
          <a:prstGeom prst="rect">
            <a:avLst/>
          </a:prstGeom>
          <a:noFill/>
        </p:spPr>
        <p:txBody>
          <a:bodyPr wrap="square" rtlCol="0">
            <a:spAutoFit/>
          </a:bodyPr>
          <a:lstStyle/>
          <a:p>
            <a:r>
              <a:rPr lang="en-US" sz="2400" dirty="0"/>
              <a:t>2014 - 2017</a:t>
            </a:r>
          </a:p>
        </p:txBody>
      </p:sp>
      <p:sp>
        <p:nvSpPr>
          <p:cNvPr id="12" name="TextBox 11"/>
          <p:cNvSpPr txBox="1"/>
          <p:nvPr/>
        </p:nvSpPr>
        <p:spPr>
          <a:xfrm>
            <a:off x="121342" y="3402419"/>
            <a:ext cx="1771253" cy="369332"/>
          </a:xfrm>
          <a:prstGeom prst="rect">
            <a:avLst/>
          </a:prstGeom>
          <a:noFill/>
        </p:spPr>
        <p:txBody>
          <a:bodyPr wrap="square" rtlCol="0">
            <a:spAutoFit/>
          </a:bodyPr>
          <a:lstStyle/>
          <a:p>
            <a:r>
              <a:rPr lang="en-US" dirty="0"/>
              <a:t>SEMESTER V</a:t>
            </a:r>
          </a:p>
        </p:txBody>
      </p:sp>
      <p:sp>
        <p:nvSpPr>
          <p:cNvPr id="13" name="TextBox 12"/>
          <p:cNvSpPr txBox="1"/>
          <p:nvPr/>
        </p:nvSpPr>
        <p:spPr>
          <a:xfrm>
            <a:off x="105947" y="5385573"/>
            <a:ext cx="6613478" cy="892309"/>
          </a:xfrm>
          <a:prstGeom prst="rect">
            <a:avLst/>
          </a:prstGeom>
          <a:noFill/>
        </p:spPr>
        <p:txBody>
          <a:bodyPr wrap="square" rtlCol="0">
            <a:spAutoFit/>
          </a:bodyPr>
          <a:lstStyle/>
          <a:p>
            <a:endParaRPr lang="en-US" dirty="0"/>
          </a:p>
        </p:txBody>
      </p:sp>
      <p:sp>
        <p:nvSpPr>
          <p:cNvPr id="15" name="TextBox 14"/>
          <p:cNvSpPr txBox="1"/>
          <p:nvPr/>
        </p:nvSpPr>
        <p:spPr>
          <a:xfrm>
            <a:off x="121342" y="5531787"/>
            <a:ext cx="6598083" cy="584775"/>
          </a:xfrm>
          <a:prstGeom prst="rect">
            <a:avLst/>
          </a:prstGeom>
          <a:noFill/>
        </p:spPr>
        <p:txBody>
          <a:bodyPr wrap="square" rtlCol="0">
            <a:spAutoFit/>
          </a:bodyPr>
          <a:lstStyle/>
          <a:p>
            <a:pPr algn="ctr"/>
            <a:r>
              <a:rPr lang="en-US" sz="3200" dirty="0"/>
              <a:t>Human Computer Interaction</a:t>
            </a:r>
          </a:p>
        </p:txBody>
      </p:sp>
      <p:sp>
        <p:nvSpPr>
          <p:cNvPr id="25" name="TextBox 24"/>
          <p:cNvSpPr txBox="1"/>
          <p:nvPr/>
        </p:nvSpPr>
        <p:spPr>
          <a:xfrm>
            <a:off x="121342" y="6739089"/>
            <a:ext cx="6598083" cy="584775"/>
          </a:xfrm>
          <a:prstGeom prst="rect">
            <a:avLst/>
          </a:prstGeom>
          <a:noFill/>
        </p:spPr>
        <p:txBody>
          <a:bodyPr wrap="square" rtlCol="0">
            <a:spAutoFit/>
          </a:bodyPr>
          <a:lstStyle/>
          <a:p>
            <a:pPr algn="ctr"/>
            <a:r>
              <a:rPr lang="en-US" sz="3200" dirty="0"/>
              <a:t>Enterprise Resource Planning</a:t>
            </a:r>
          </a:p>
        </p:txBody>
      </p:sp>
      <p:sp>
        <p:nvSpPr>
          <p:cNvPr id="27" name="TextBox 26"/>
          <p:cNvSpPr txBox="1"/>
          <p:nvPr/>
        </p:nvSpPr>
        <p:spPr>
          <a:xfrm>
            <a:off x="121342" y="8052902"/>
            <a:ext cx="6598083" cy="584775"/>
          </a:xfrm>
          <a:prstGeom prst="rect">
            <a:avLst/>
          </a:prstGeom>
          <a:noFill/>
        </p:spPr>
        <p:txBody>
          <a:bodyPr wrap="square" rtlCol="0">
            <a:spAutoFit/>
          </a:bodyPr>
          <a:lstStyle/>
          <a:p>
            <a:pPr algn="ctr"/>
            <a:r>
              <a:rPr lang="en-US" sz="3200" dirty="0"/>
              <a:t>Software Practice Management</a:t>
            </a:r>
          </a:p>
        </p:txBody>
      </p:sp>
      <p:sp>
        <p:nvSpPr>
          <p:cNvPr id="30" name="TextBox 29"/>
          <p:cNvSpPr txBox="1"/>
          <p:nvPr/>
        </p:nvSpPr>
        <p:spPr>
          <a:xfrm>
            <a:off x="121342" y="9163847"/>
            <a:ext cx="6598083" cy="584775"/>
          </a:xfrm>
          <a:prstGeom prst="rect">
            <a:avLst/>
          </a:prstGeom>
          <a:noFill/>
        </p:spPr>
        <p:txBody>
          <a:bodyPr wrap="square" rtlCol="0">
            <a:spAutoFit/>
          </a:bodyPr>
          <a:lstStyle/>
          <a:p>
            <a:pPr algn="ctr"/>
            <a:r>
              <a:rPr lang="en-US" sz="3200" dirty="0"/>
              <a:t>Java Enterprise Edition</a:t>
            </a:r>
          </a:p>
        </p:txBody>
      </p:sp>
      <p:cxnSp>
        <p:nvCxnSpPr>
          <p:cNvPr id="32" name="Straight Connector 31"/>
          <p:cNvCxnSpPr/>
          <p:nvPr/>
        </p:nvCxnSpPr>
        <p:spPr>
          <a:xfrm>
            <a:off x="6812281" y="5210779"/>
            <a:ext cx="12700" cy="4707271"/>
          </a:xfrm>
          <a:prstGeom prst="line">
            <a:avLst/>
          </a:prstGeom>
        </p:spPr>
        <p:style>
          <a:lnRef idx="3">
            <a:schemeClr val="dk1"/>
          </a:lnRef>
          <a:fillRef idx="0">
            <a:schemeClr val="dk1"/>
          </a:fillRef>
          <a:effectRef idx="2">
            <a:schemeClr val="dk1"/>
          </a:effectRef>
          <a:fontRef idx="minor">
            <a:schemeClr val="tx1"/>
          </a:fontRef>
        </p:style>
      </p:cxnSp>
      <p:sp>
        <p:nvSpPr>
          <p:cNvPr id="33" name="Rectangle 32"/>
          <p:cNvSpPr/>
          <p:nvPr/>
        </p:nvSpPr>
        <p:spPr>
          <a:xfrm>
            <a:off x="6793231" y="5691490"/>
            <a:ext cx="45719"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6199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169" y="5146596"/>
            <a:ext cx="6871170" cy="64184"/>
            <a:chOff x="-13170" y="5155654"/>
            <a:chExt cx="6890625" cy="55125"/>
          </a:xfrm>
        </p:grpSpPr>
        <p:cxnSp>
          <p:nvCxnSpPr>
            <p:cNvPr id="5" name="Straight Connector 4"/>
            <p:cNvCxnSpPr/>
            <p:nvPr/>
          </p:nvCxnSpPr>
          <p:spPr>
            <a:xfrm>
              <a:off x="0" y="5155654"/>
              <a:ext cx="6877455"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13170" y="5210779"/>
              <a:ext cx="6890625" cy="0"/>
            </a:xfrm>
            <a:prstGeom prst="line">
              <a:avLst/>
            </a:prstGeom>
          </p:spPr>
          <p:style>
            <a:lnRef idx="2">
              <a:schemeClr val="dk1"/>
            </a:lnRef>
            <a:fillRef idx="0">
              <a:schemeClr val="dk1"/>
            </a:fillRef>
            <a:effectRef idx="1">
              <a:schemeClr val="dk1"/>
            </a:effectRef>
            <a:fontRef idx="minor">
              <a:schemeClr val="tx1"/>
            </a:fontRef>
          </p:style>
        </p:cxnSp>
      </p:grpSp>
      <p:grpSp>
        <p:nvGrpSpPr>
          <p:cNvPr id="7" name="Group 6"/>
          <p:cNvGrpSpPr/>
          <p:nvPr/>
        </p:nvGrpSpPr>
        <p:grpSpPr>
          <a:xfrm>
            <a:off x="-13170" y="1789890"/>
            <a:ext cx="6890625" cy="2743200"/>
            <a:chOff x="-13170" y="1789890"/>
            <a:chExt cx="6890625" cy="2743200"/>
          </a:xfrm>
        </p:grpSpPr>
        <p:sp>
          <p:nvSpPr>
            <p:cNvPr id="8" name="Oval 7"/>
            <p:cNvSpPr/>
            <p:nvPr/>
          </p:nvSpPr>
          <p:spPr>
            <a:xfrm>
              <a:off x="2042808" y="1789890"/>
              <a:ext cx="2743200" cy="2743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Connector 8"/>
            <p:cNvCxnSpPr>
              <a:stCxn id="8" idx="2"/>
            </p:cNvCxnSpPr>
            <p:nvPr/>
          </p:nvCxnSpPr>
          <p:spPr>
            <a:xfrm flipH="1">
              <a:off x="-13170" y="3161490"/>
              <a:ext cx="2055978"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4786008" y="3161490"/>
              <a:ext cx="2091447" cy="0"/>
            </a:xfrm>
            <a:prstGeom prst="line">
              <a:avLst/>
            </a:prstGeom>
          </p:spPr>
          <p:style>
            <a:lnRef idx="2">
              <a:schemeClr val="dk1"/>
            </a:lnRef>
            <a:fillRef idx="0">
              <a:schemeClr val="dk1"/>
            </a:fillRef>
            <a:effectRef idx="1">
              <a:schemeClr val="dk1"/>
            </a:effectRef>
            <a:fontRef idx="minor">
              <a:schemeClr val="tx1"/>
            </a:fontRef>
          </p:style>
        </p:cxnSp>
      </p:grpSp>
      <p:sp>
        <p:nvSpPr>
          <p:cNvPr id="11" name="TextBox 10"/>
          <p:cNvSpPr txBox="1"/>
          <p:nvPr/>
        </p:nvSpPr>
        <p:spPr>
          <a:xfrm>
            <a:off x="2680369" y="2561325"/>
            <a:ext cx="1807535" cy="1200329"/>
          </a:xfrm>
          <a:prstGeom prst="rect">
            <a:avLst/>
          </a:prstGeom>
          <a:noFill/>
        </p:spPr>
        <p:txBody>
          <a:bodyPr wrap="square" rtlCol="0">
            <a:spAutoFit/>
          </a:bodyPr>
          <a:lstStyle/>
          <a:p>
            <a:r>
              <a:rPr lang="en-US" sz="7200" dirty="0"/>
              <a:t>HCI</a:t>
            </a:r>
          </a:p>
        </p:txBody>
      </p:sp>
      <p:sp>
        <p:nvSpPr>
          <p:cNvPr id="12" name="TextBox 11"/>
          <p:cNvSpPr txBox="1"/>
          <p:nvPr/>
        </p:nvSpPr>
        <p:spPr>
          <a:xfrm>
            <a:off x="4928642" y="3402419"/>
            <a:ext cx="1806178" cy="461665"/>
          </a:xfrm>
          <a:prstGeom prst="rect">
            <a:avLst/>
          </a:prstGeom>
          <a:noFill/>
        </p:spPr>
        <p:txBody>
          <a:bodyPr wrap="square" rtlCol="0">
            <a:spAutoFit/>
          </a:bodyPr>
          <a:lstStyle/>
          <a:p>
            <a:r>
              <a:rPr lang="en-US" sz="2400" dirty="0"/>
              <a:t>CREDITS : 2</a:t>
            </a:r>
          </a:p>
        </p:txBody>
      </p:sp>
      <p:sp>
        <p:nvSpPr>
          <p:cNvPr id="13" name="TextBox 12"/>
          <p:cNvSpPr txBox="1"/>
          <p:nvPr/>
        </p:nvSpPr>
        <p:spPr>
          <a:xfrm>
            <a:off x="121342" y="3402419"/>
            <a:ext cx="1771253" cy="646331"/>
          </a:xfrm>
          <a:prstGeom prst="rect">
            <a:avLst/>
          </a:prstGeom>
          <a:noFill/>
        </p:spPr>
        <p:txBody>
          <a:bodyPr wrap="square" rtlCol="0">
            <a:spAutoFit/>
          </a:bodyPr>
          <a:lstStyle/>
          <a:p>
            <a:r>
              <a:rPr lang="en-US" dirty="0"/>
              <a:t>Mrs. GAYATRI VENUGOPAL</a:t>
            </a:r>
          </a:p>
        </p:txBody>
      </p:sp>
      <p:sp>
        <p:nvSpPr>
          <p:cNvPr id="14" name="Rectangle 13"/>
          <p:cNvSpPr/>
          <p:nvPr/>
        </p:nvSpPr>
        <p:spPr>
          <a:xfrm>
            <a:off x="254692" y="5448300"/>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3562332" y="5448300"/>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TextBox 15"/>
          <p:cNvSpPr txBox="1"/>
          <p:nvPr/>
        </p:nvSpPr>
        <p:spPr>
          <a:xfrm>
            <a:off x="303479" y="7829550"/>
            <a:ext cx="2990850" cy="369332"/>
          </a:xfrm>
          <a:prstGeom prst="rect">
            <a:avLst/>
          </a:prstGeom>
          <a:noFill/>
        </p:spPr>
        <p:txBody>
          <a:bodyPr wrap="square" rtlCol="0">
            <a:spAutoFit/>
          </a:bodyPr>
          <a:lstStyle/>
          <a:p>
            <a:r>
              <a:rPr lang="en-US" dirty="0"/>
              <a:t>HCI NOTES</a:t>
            </a:r>
          </a:p>
        </p:txBody>
      </p:sp>
      <p:sp>
        <p:nvSpPr>
          <p:cNvPr id="17" name="TextBox 16"/>
          <p:cNvSpPr txBox="1"/>
          <p:nvPr/>
        </p:nvSpPr>
        <p:spPr>
          <a:xfrm>
            <a:off x="3613801" y="7829550"/>
            <a:ext cx="2990850" cy="369332"/>
          </a:xfrm>
          <a:prstGeom prst="rect">
            <a:avLst/>
          </a:prstGeom>
          <a:noFill/>
        </p:spPr>
        <p:txBody>
          <a:bodyPr wrap="square" rtlCol="0">
            <a:spAutoFit/>
          </a:bodyPr>
          <a:lstStyle/>
          <a:p>
            <a:r>
              <a:rPr lang="en-US" dirty="0"/>
              <a:t>HCI IN TODAYS LIFE</a:t>
            </a:r>
          </a:p>
        </p:txBody>
      </p:sp>
      <p:sp>
        <p:nvSpPr>
          <p:cNvPr id="18" name="Rectangle 17"/>
          <p:cNvSpPr/>
          <p:nvPr/>
        </p:nvSpPr>
        <p:spPr>
          <a:xfrm>
            <a:off x="254692" y="8759871"/>
            <a:ext cx="2990850" cy="1108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3562332" y="8759871"/>
            <a:ext cx="2990850" cy="1108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Box 19"/>
          <p:cNvSpPr txBox="1"/>
          <p:nvPr/>
        </p:nvSpPr>
        <p:spPr>
          <a:xfrm>
            <a:off x="2445085" y="7829550"/>
            <a:ext cx="826192" cy="369332"/>
          </a:xfrm>
          <a:prstGeom prst="rect">
            <a:avLst/>
          </a:prstGeom>
          <a:noFill/>
        </p:spPr>
        <p:txBody>
          <a:bodyPr wrap="square" rtlCol="0">
            <a:spAutoFit/>
          </a:bodyPr>
          <a:lstStyle/>
          <a:p>
            <a:r>
              <a:rPr lang="en-US" b="1" dirty="0"/>
              <a:t>PPT</a:t>
            </a:r>
          </a:p>
        </p:txBody>
      </p:sp>
      <p:sp>
        <p:nvSpPr>
          <p:cNvPr id="21" name="TextBox 20"/>
          <p:cNvSpPr txBox="1"/>
          <p:nvPr/>
        </p:nvSpPr>
        <p:spPr>
          <a:xfrm>
            <a:off x="5831731" y="7829550"/>
            <a:ext cx="826192" cy="369332"/>
          </a:xfrm>
          <a:prstGeom prst="rect">
            <a:avLst/>
          </a:prstGeom>
          <a:noFill/>
        </p:spPr>
        <p:txBody>
          <a:bodyPr wrap="square" rtlCol="0">
            <a:spAutoFit/>
          </a:bodyPr>
          <a:lstStyle/>
          <a:p>
            <a:r>
              <a:rPr lang="en-US" b="1" dirty="0"/>
              <a:t>PDF</a:t>
            </a:r>
          </a:p>
        </p:txBody>
      </p:sp>
      <p:grpSp>
        <p:nvGrpSpPr>
          <p:cNvPr id="29" name="Group 28"/>
          <p:cNvGrpSpPr/>
          <p:nvPr/>
        </p:nvGrpSpPr>
        <p:grpSpPr>
          <a:xfrm>
            <a:off x="0" y="352425"/>
            <a:ext cx="876300" cy="876300"/>
            <a:chOff x="1466850" y="2228850"/>
            <a:chExt cx="2533650" cy="2533650"/>
          </a:xfrm>
        </p:grpSpPr>
        <p:sp>
          <p:nvSpPr>
            <p:cNvPr id="30" name="Rectangle 29"/>
            <p:cNvSpPr/>
            <p:nvPr/>
          </p:nvSpPr>
          <p:spPr>
            <a:xfrm>
              <a:off x="1466850" y="2228850"/>
              <a:ext cx="2533650" cy="253365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1817688" y="2777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p:nvSpPr>
          <p:spPr>
            <a:xfrm>
              <a:off x="1827213" y="33489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1827213" y="3920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4" name="Rectangle 33"/>
          <p:cNvSpPr/>
          <p:nvPr/>
        </p:nvSpPr>
        <p:spPr>
          <a:xfrm>
            <a:off x="876300" y="352425"/>
            <a:ext cx="5981700" cy="87630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pic>
        <p:nvPicPr>
          <p:cNvPr id="35" name="Picture 34"/>
          <p:cNvPicPr/>
          <p:nvPr/>
        </p:nvPicPr>
        <p:blipFill>
          <a:blip r:embed="rId2" cstate="print">
            <a:extLst>
              <a:ext uri="{28A0092B-C50C-407E-A947-70E740481C1C}">
                <a14:useLocalDpi xmlns:a14="http://schemas.microsoft.com/office/drawing/2010/main" val="0"/>
              </a:ext>
            </a:extLst>
          </a:blip>
          <a:stretch>
            <a:fillRect/>
          </a:stretch>
        </p:blipFill>
        <p:spPr>
          <a:xfrm>
            <a:off x="2828925" y="457424"/>
            <a:ext cx="1730610" cy="660072"/>
          </a:xfrm>
          <a:prstGeom prst="rect">
            <a:avLst/>
          </a:prstGeom>
        </p:spPr>
      </p:pic>
    </p:spTree>
    <p:extLst>
      <p:ext uri="{BB962C8B-B14F-4D97-AF65-F5344CB8AC3E}">
        <p14:creationId xmlns:p14="http://schemas.microsoft.com/office/powerpoint/2010/main" val="189723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170" y="1932756"/>
            <a:ext cx="6871170" cy="64184"/>
            <a:chOff x="-13170" y="5155654"/>
            <a:chExt cx="6890625" cy="55125"/>
          </a:xfrm>
        </p:grpSpPr>
        <p:cxnSp>
          <p:nvCxnSpPr>
            <p:cNvPr id="5" name="Straight Connector 4"/>
            <p:cNvCxnSpPr/>
            <p:nvPr/>
          </p:nvCxnSpPr>
          <p:spPr>
            <a:xfrm>
              <a:off x="0" y="5155654"/>
              <a:ext cx="6877455"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13170" y="5210779"/>
              <a:ext cx="6890625" cy="0"/>
            </a:xfrm>
            <a:prstGeom prst="line">
              <a:avLst/>
            </a:prstGeom>
          </p:spPr>
          <p:style>
            <a:lnRef idx="2">
              <a:schemeClr val="dk1"/>
            </a:lnRef>
            <a:fillRef idx="0">
              <a:schemeClr val="dk1"/>
            </a:fillRef>
            <a:effectRef idx="1">
              <a:schemeClr val="dk1"/>
            </a:effectRef>
            <a:fontRef idx="minor">
              <a:schemeClr val="tx1"/>
            </a:fontRef>
          </p:style>
        </p:cxnSp>
      </p:grpSp>
      <p:sp>
        <p:nvSpPr>
          <p:cNvPr id="8" name="Oval 7"/>
          <p:cNvSpPr/>
          <p:nvPr/>
        </p:nvSpPr>
        <p:spPr>
          <a:xfrm>
            <a:off x="177171" y="1367885"/>
            <a:ext cx="1258110" cy="12581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353872" y="1644826"/>
            <a:ext cx="903768" cy="707886"/>
          </a:xfrm>
          <a:prstGeom prst="rect">
            <a:avLst/>
          </a:prstGeom>
          <a:noFill/>
        </p:spPr>
        <p:txBody>
          <a:bodyPr wrap="square" rtlCol="0">
            <a:spAutoFit/>
          </a:bodyPr>
          <a:lstStyle/>
          <a:p>
            <a:r>
              <a:rPr lang="en-US" sz="4000" dirty="0"/>
              <a:t>HCI</a:t>
            </a:r>
          </a:p>
        </p:txBody>
      </p:sp>
      <p:sp>
        <p:nvSpPr>
          <p:cNvPr id="14" name="Rectangle 13"/>
          <p:cNvSpPr/>
          <p:nvPr/>
        </p:nvSpPr>
        <p:spPr>
          <a:xfrm>
            <a:off x="215271" y="2766378"/>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3522911" y="2766378"/>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TextBox 15"/>
          <p:cNvSpPr txBox="1"/>
          <p:nvPr/>
        </p:nvSpPr>
        <p:spPr>
          <a:xfrm>
            <a:off x="264058" y="5147628"/>
            <a:ext cx="2990850" cy="369332"/>
          </a:xfrm>
          <a:prstGeom prst="rect">
            <a:avLst/>
          </a:prstGeom>
          <a:noFill/>
        </p:spPr>
        <p:txBody>
          <a:bodyPr wrap="square" rtlCol="0">
            <a:spAutoFit/>
          </a:bodyPr>
          <a:lstStyle/>
          <a:p>
            <a:r>
              <a:rPr lang="en-US" dirty="0"/>
              <a:t>HCI NOTES</a:t>
            </a:r>
          </a:p>
        </p:txBody>
      </p:sp>
      <p:sp>
        <p:nvSpPr>
          <p:cNvPr id="17" name="TextBox 16"/>
          <p:cNvSpPr txBox="1"/>
          <p:nvPr/>
        </p:nvSpPr>
        <p:spPr>
          <a:xfrm>
            <a:off x="3574380" y="5147628"/>
            <a:ext cx="2990850" cy="369332"/>
          </a:xfrm>
          <a:prstGeom prst="rect">
            <a:avLst/>
          </a:prstGeom>
          <a:noFill/>
        </p:spPr>
        <p:txBody>
          <a:bodyPr wrap="square" rtlCol="0">
            <a:spAutoFit/>
          </a:bodyPr>
          <a:lstStyle/>
          <a:p>
            <a:r>
              <a:rPr lang="en-US" dirty="0"/>
              <a:t>HCI IN TODAYS LIFE</a:t>
            </a:r>
          </a:p>
        </p:txBody>
      </p:sp>
      <p:sp>
        <p:nvSpPr>
          <p:cNvPr id="18" name="Rectangle 17"/>
          <p:cNvSpPr/>
          <p:nvPr/>
        </p:nvSpPr>
        <p:spPr>
          <a:xfrm>
            <a:off x="215271" y="9583150"/>
            <a:ext cx="2990850" cy="305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3522911" y="9583149"/>
            <a:ext cx="2990850" cy="3051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TextBox 19"/>
          <p:cNvSpPr txBox="1"/>
          <p:nvPr/>
        </p:nvSpPr>
        <p:spPr>
          <a:xfrm>
            <a:off x="2405664" y="5147628"/>
            <a:ext cx="826192" cy="369332"/>
          </a:xfrm>
          <a:prstGeom prst="rect">
            <a:avLst/>
          </a:prstGeom>
          <a:noFill/>
        </p:spPr>
        <p:txBody>
          <a:bodyPr wrap="square" rtlCol="0">
            <a:spAutoFit/>
          </a:bodyPr>
          <a:lstStyle/>
          <a:p>
            <a:r>
              <a:rPr lang="en-US" b="1" dirty="0"/>
              <a:t>PPT</a:t>
            </a:r>
          </a:p>
        </p:txBody>
      </p:sp>
      <p:sp>
        <p:nvSpPr>
          <p:cNvPr id="21" name="TextBox 20"/>
          <p:cNvSpPr txBox="1"/>
          <p:nvPr/>
        </p:nvSpPr>
        <p:spPr>
          <a:xfrm>
            <a:off x="5792310" y="5147628"/>
            <a:ext cx="826192" cy="369332"/>
          </a:xfrm>
          <a:prstGeom prst="rect">
            <a:avLst/>
          </a:prstGeom>
          <a:noFill/>
        </p:spPr>
        <p:txBody>
          <a:bodyPr wrap="square" rtlCol="0">
            <a:spAutoFit/>
          </a:bodyPr>
          <a:lstStyle/>
          <a:p>
            <a:r>
              <a:rPr lang="en-US" b="1" dirty="0"/>
              <a:t>PDF</a:t>
            </a:r>
          </a:p>
        </p:txBody>
      </p:sp>
      <p:sp>
        <p:nvSpPr>
          <p:cNvPr id="24" name="Rectangle 23"/>
          <p:cNvSpPr/>
          <p:nvPr/>
        </p:nvSpPr>
        <p:spPr>
          <a:xfrm>
            <a:off x="215271" y="6174763"/>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3522911" y="6174763"/>
            <a:ext cx="2990850" cy="2990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TextBox 25"/>
          <p:cNvSpPr txBox="1"/>
          <p:nvPr/>
        </p:nvSpPr>
        <p:spPr>
          <a:xfrm>
            <a:off x="264058" y="8556013"/>
            <a:ext cx="2990850" cy="369332"/>
          </a:xfrm>
          <a:prstGeom prst="rect">
            <a:avLst/>
          </a:prstGeom>
          <a:noFill/>
        </p:spPr>
        <p:txBody>
          <a:bodyPr wrap="square" rtlCol="0">
            <a:spAutoFit/>
          </a:bodyPr>
          <a:lstStyle/>
          <a:p>
            <a:r>
              <a:rPr lang="en-US" dirty="0"/>
              <a:t>USER INTERFACE</a:t>
            </a:r>
          </a:p>
        </p:txBody>
      </p:sp>
      <p:sp>
        <p:nvSpPr>
          <p:cNvPr id="27" name="TextBox 26"/>
          <p:cNvSpPr txBox="1"/>
          <p:nvPr/>
        </p:nvSpPr>
        <p:spPr>
          <a:xfrm>
            <a:off x="3574380" y="8556013"/>
            <a:ext cx="2990850" cy="369332"/>
          </a:xfrm>
          <a:prstGeom prst="rect">
            <a:avLst/>
          </a:prstGeom>
          <a:noFill/>
        </p:spPr>
        <p:txBody>
          <a:bodyPr wrap="square" rtlCol="0">
            <a:spAutoFit/>
          </a:bodyPr>
          <a:lstStyle/>
          <a:p>
            <a:r>
              <a:rPr lang="en-US" dirty="0"/>
              <a:t>IMPORTANCE OF UX</a:t>
            </a:r>
          </a:p>
        </p:txBody>
      </p:sp>
      <p:sp>
        <p:nvSpPr>
          <p:cNvPr id="28" name="TextBox 27"/>
          <p:cNvSpPr txBox="1"/>
          <p:nvPr/>
        </p:nvSpPr>
        <p:spPr>
          <a:xfrm>
            <a:off x="2326389" y="8556013"/>
            <a:ext cx="826192" cy="369332"/>
          </a:xfrm>
          <a:prstGeom prst="rect">
            <a:avLst/>
          </a:prstGeom>
          <a:noFill/>
        </p:spPr>
        <p:txBody>
          <a:bodyPr wrap="square" rtlCol="0">
            <a:spAutoFit/>
          </a:bodyPr>
          <a:lstStyle/>
          <a:p>
            <a:r>
              <a:rPr lang="en-US" b="1" dirty="0"/>
              <a:t>VIDEO</a:t>
            </a:r>
          </a:p>
        </p:txBody>
      </p:sp>
      <p:sp>
        <p:nvSpPr>
          <p:cNvPr id="29" name="TextBox 28"/>
          <p:cNvSpPr txBox="1"/>
          <p:nvPr/>
        </p:nvSpPr>
        <p:spPr>
          <a:xfrm>
            <a:off x="5792310" y="8556013"/>
            <a:ext cx="826192" cy="369332"/>
          </a:xfrm>
          <a:prstGeom prst="rect">
            <a:avLst/>
          </a:prstGeom>
          <a:noFill/>
        </p:spPr>
        <p:txBody>
          <a:bodyPr wrap="square" rtlCol="0">
            <a:spAutoFit/>
          </a:bodyPr>
          <a:lstStyle/>
          <a:p>
            <a:r>
              <a:rPr lang="en-US" b="1" dirty="0"/>
              <a:t>PDF</a:t>
            </a:r>
          </a:p>
        </p:txBody>
      </p:sp>
      <p:grpSp>
        <p:nvGrpSpPr>
          <p:cNvPr id="22" name="Group 21"/>
          <p:cNvGrpSpPr/>
          <p:nvPr/>
        </p:nvGrpSpPr>
        <p:grpSpPr>
          <a:xfrm>
            <a:off x="0" y="352425"/>
            <a:ext cx="876300" cy="876300"/>
            <a:chOff x="1466850" y="2228850"/>
            <a:chExt cx="2533650" cy="2533650"/>
          </a:xfrm>
        </p:grpSpPr>
        <p:sp>
          <p:nvSpPr>
            <p:cNvPr id="23" name="Rectangle 22"/>
            <p:cNvSpPr/>
            <p:nvPr/>
          </p:nvSpPr>
          <p:spPr>
            <a:xfrm>
              <a:off x="1466850" y="2228850"/>
              <a:ext cx="2533650" cy="253365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1817688" y="2777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p:nvSpPr>
          <p:spPr>
            <a:xfrm>
              <a:off x="1827213" y="33489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1827213" y="3920469"/>
              <a:ext cx="1820862" cy="356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3" name="Rectangle 32"/>
          <p:cNvSpPr/>
          <p:nvPr/>
        </p:nvSpPr>
        <p:spPr>
          <a:xfrm>
            <a:off x="876300" y="352425"/>
            <a:ext cx="5981700" cy="876300"/>
          </a:xfrm>
          <a:prstGeom prst="rect">
            <a:avLst/>
          </a:prstGeom>
        </p:spPr>
        <p:style>
          <a:lnRef idx="2">
            <a:schemeClr val="dk1"/>
          </a:lnRef>
          <a:fillRef idx="1001">
            <a:schemeClr val="lt2"/>
          </a:fillRef>
          <a:effectRef idx="0">
            <a:schemeClr val="dk1"/>
          </a:effectRef>
          <a:fontRef idx="minor">
            <a:schemeClr val="dk1"/>
          </a:fontRef>
        </p:style>
        <p:txBody>
          <a:bodyPr rtlCol="0" anchor="ctr"/>
          <a:lstStyle/>
          <a:p>
            <a:pPr algn="ctr"/>
            <a:endParaRPr lang="en-US"/>
          </a:p>
        </p:txBody>
      </p:sp>
      <p:pic>
        <p:nvPicPr>
          <p:cNvPr id="34" name="Picture 33"/>
          <p:cNvPicPr/>
          <p:nvPr/>
        </p:nvPicPr>
        <p:blipFill>
          <a:blip r:embed="rId2" cstate="print">
            <a:extLst>
              <a:ext uri="{28A0092B-C50C-407E-A947-70E740481C1C}">
                <a14:useLocalDpi xmlns:a14="http://schemas.microsoft.com/office/drawing/2010/main" val="0"/>
              </a:ext>
            </a:extLst>
          </a:blip>
          <a:stretch>
            <a:fillRect/>
          </a:stretch>
        </p:blipFill>
        <p:spPr>
          <a:xfrm>
            <a:off x="2828925" y="457424"/>
            <a:ext cx="1730610" cy="660072"/>
          </a:xfrm>
          <a:prstGeom prst="rect">
            <a:avLst/>
          </a:prstGeom>
        </p:spPr>
      </p:pic>
    </p:spTree>
    <p:extLst>
      <p:ext uri="{BB962C8B-B14F-4D97-AF65-F5344CB8AC3E}">
        <p14:creationId xmlns:p14="http://schemas.microsoft.com/office/powerpoint/2010/main" val="108527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127</TotalTime>
  <Words>253</Words>
  <Application>Microsoft Office PowerPoint</Application>
  <PresentationFormat>Custom</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Modi</dc:creator>
  <cp:lastModifiedBy>Piyush Modi</cp:lastModifiedBy>
  <cp:revision>18</cp:revision>
  <dcterms:created xsi:type="dcterms:W3CDTF">2016-08-22T03:49:25Z</dcterms:created>
  <dcterms:modified xsi:type="dcterms:W3CDTF">2016-08-25T08:09:17Z</dcterms:modified>
</cp:coreProperties>
</file>