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 id="268"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C448164-61A2-4FA3-8D1F-432882D6B662}" type="datetimeFigureOut">
              <a:rPr lang="en-US" smtClean="0"/>
              <a:t>8/26/2016</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7961C443-4B93-449E-93F2-FC1C164ED4C2}"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1345823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8164-61A2-4FA3-8D1F-432882D6B662}"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40324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C448164-61A2-4FA3-8D1F-432882D6B662}" type="datetimeFigureOut">
              <a:rPr lang="en-US" smtClean="0"/>
              <a:t>8/26/2016</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7961C443-4B93-449E-93F2-FC1C164ED4C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06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8164-61A2-4FA3-8D1F-432882D6B662}"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33349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C448164-61A2-4FA3-8D1F-432882D6B662}" type="datetimeFigureOut">
              <a:rPr lang="en-US" smtClean="0"/>
              <a:t>8/26/2016</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7961C443-4B93-449E-93F2-FC1C164ED4C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5712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48164-61A2-4FA3-8D1F-432882D6B662}"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206821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48164-61A2-4FA3-8D1F-432882D6B662}"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49215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48164-61A2-4FA3-8D1F-432882D6B662}"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267698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C448164-61A2-4FA3-8D1F-432882D6B662}"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1C443-4B93-449E-93F2-FC1C164ED4C2}" type="slidenum">
              <a:rPr lang="en-US" smtClean="0"/>
              <a:t>‹#›</a:t>
            </a:fld>
            <a:endParaRPr lang="en-US"/>
          </a:p>
        </p:txBody>
      </p:sp>
    </p:spTree>
    <p:extLst>
      <p:ext uri="{BB962C8B-B14F-4D97-AF65-F5344CB8AC3E}">
        <p14:creationId xmlns:p14="http://schemas.microsoft.com/office/powerpoint/2010/main" val="11350007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C448164-61A2-4FA3-8D1F-432882D6B662}" type="datetimeFigureOut">
              <a:rPr lang="en-US" smtClean="0"/>
              <a:t>8/26/2016</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961C443-4B93-449E-93F2-FC1C164ED4C2}" type="slidenum">
              <a:rPr lang="en-US" smtClean="0"/>
              <a:t>‹#›</a:t>
            </a:fld>
            <a:endParaRPr lang="en-US"/>
          </a:p>
        </p:txBody>
      </p:sp>
    </p:spTree>
    <p:extLst>
      <p:ext uri="{BB962C8B-B14F-4D97-AF65-F5344CB8AC3E}">
        <p14:creationId xmlns:p14="http://schemas.microsoft.com/office/powerpoint/2010/main" val="350179190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C448164-61A2-4FA3-8D1F-432882D6B662}" type="datetimeFigureOut">
              <a:rPr lang="en-US" smtClean="0"/>
              <a:t>8/26/2016</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7961C443-4B93-449E-93F2-FC1C164ED4C2}" type="slidenum">
              <a:rPr lang="en-US" smtClean="0"/>
              <a:t>‹#›</a:t>
            </a:fld>
            <a:endParaRPr lang="en-US"/>
          </a:p>
        </p:txBody>
      </p:sp>
    </p:spTree>
    <p:extLst>
      <p:ext uri="{BB962C8B-B14F-4D97-AF65-F5344CB8AC3E}">
        <p14:creationId xmlns:p14="http://schemas.microsoft.com/office/powerpoint/2010/main" val="61928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C448164-61A2-4FA3-8D1F-432882D6B662}" type="datetimeFigureOut">
              <a:rPr lang="en-US" smtClean="0"/>
              <a:t>8/26/2016</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7961C443-4B93-449E-93F2-FC1C164ED4C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479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in/url?sa=i&amp;rct=j&amp;q=&amp;esrc=s&amp;source=images&amp;cd=&amp;ved=0ahUKEwjWodqNpt3OAhWLPY8KHfA4AYEQjRwIBw&amp;url=http://mediaprojects.biz/services/implementation/ui-prototyping/&amp;psig=AFQjCNFtnk1ZxdnYXj6gCWvKCMdAIpuzng&amp;ust=1472239606742645&amp;cad=rj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9073" y="803684"/>
            <a:ext cx="6796604"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Direct Methods For </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Requirement Gathering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6137140" y="3889420"/>
            <a:ext cx="3318537" cy="1477328"/>
          </a:xfrm>
          <a:prstGeom prst="rect">
            <a:avLst/>
          </a:prstGeom>
          <a:noFill/>
        </p:spPr>
        <p:txBody>
          <a:bodyPr wrap="none" rtlCol="0">
            <a:spAutoFit/>
          </a:bodyPr>
          <a:lstStyle/>
          <a:p>
            <a:r>
              <a:rPr lang="en-US" b="1" i="1" dirty="0"/>
              <a:t>By</a:t>
            </a:r>
          </a:p>
          <a:p>
            <a:r>
              <a:rPr lang="en-US" b="1" u="sng" dirty="0"/>
              <a:t>Piyush Modi</a:t>
            </a:r>
            <a:r>
              <a:rPr lang="en-US" b="1" dirty="0"/>
              <a:t>	 	14030121039</a:t>
            </a:r>
          </a:p>
          <a:p>
            <a:r>
              <a:rPr lang="en-US" b="1" u="sng" dirty="0" err="1"/>
              <a:t>Aakash</a:t>
            </a:r>
            <a:r>
              <a:rPr lang="en-US" b="1" u="sng" dirty="0"/>
              <a:t> </a:t>
            </a:r>
            <a:r>
              <a:rPr lang="en-US" b="1" u="sng" dirty="0" err="1"/>
              <a:t>Anand</a:t>
            </a:r>
            <a:r>
              <a:rPr lang="en-US" b="1" dirty="0"/>
              <a:t>		14030121032</a:t>
            </a:r>
          </a:p>
          <a:p>
            <a:r>
              <a:rPr lang="en-US" b="1" u="sng" dirty="0" err="1"/>
              <a:t>Atul</a:t>
            </a:r>
            <a:r>
              <a:rPr lang="en-US" b="1" u="sng" dirty="0"/>
              <a:t> Tiwari</a:t>
            </a:r>
            <a:r>
              <a:rPr lang="en-US" b="1" dirty="0"/>
              <a:t>  		14030121017</a:t>
            </a:r>
          </a:p>
          <a:p>
            <a:r>
              <a:rPr lang="en-US" b="1" u="sng" dirty="0"/>
              <a:t>Rohan </a:t>
            </a:r>
            <a:r>
              <a:rPr lang="en-US" b="1" u="sng" dirty="0" err="1"/>
              <a:t>Naik</a:t>
            </a:r>
            <a:r>
              <a:rPr lang="en-US" b="1" dirty="0"/>
              <a:t> 		14030121007</a:t>
            </a:r>
          </a:p>
        </p:txBody>
      </p:sp>
    </p:spTree>
    <p:extLst>
      <p:ext uri="{BB962C8B-B14F-4D97-AF65-F5344CB8AC3E}">
        <p14:creationId xmlns:p14="http://schemas.microsoft.com/office/powerpoint/2010/main" val="326758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1" y="1748273"/>
            <a:ext cx="3061855" cy="3785652"/>
          </a:xfrm>
          <a:prstGeom prst="rect">
            <a:avLst/>
          </a:prstGeom>
        </p:spPr>
        <p:txBody>
          <a:bodyPr wrap="square">
            <a:spAutoFit/>
          </a:bodyPr>
          <a:lstStyle/>
          <a:p>
            <a:pPr>
              <a:buFont typeface="Arial" panose="020B0604020202020204" pitchFamily="34" charset="0"/>
              <a:buChar char="•"/>
            </a:pPr>
            <a:r>
              <a:rPr lang="en-US" sz="4000" dirty="0" err="1"/>
              <a:t>Invision</a:t>
            </a:r>
            <a:endParaRPr lang="en-US" sz="4000" dirty="0"/>
          </a:p>
          <a:p>
            <a:pPr>
              <a:buFont typeface="Arial" panose="020B0604020202020204" pitchFamily="34" charset="0"/>
              <a:buChar char="•"/>
            </a:pPr>
            <a:r>
              <a:rPr lang="en-US" sz="4000" dirty="0"/>
              <a:t>Marvel</a:t>
            </a:r>
          </a:p>
          <a:p>
            <a:pPr>
              <a:buFont typeface="Arial" panose="020B0604020202020204" pitchFamily="34" charset="0"/>
              <a:buChar char="•"/>
            </a:pPr>
            <a:r>
              <a:rPr lang="en-US" sz="4000" dirty="0" err="1"/>
              <a:t>Justinmind</a:t>
            </a:r>
            <a:endParaRPr lang="en-US" sz="4000" dirty="0"/>
          </a:p>
          <a:p>
            <a:pPr>
              <a:buFont typeface="Arial" panose="020B0604020202020204" pitchFamily="34" charset="0"/>
              <a:buChar char="•"/>
            </a:pPr>
            <a:r>
              <a:rPr lang="en-US" sz="4000" dirty="0" err="1"/>
              <a:t>Axure</a:t>
            </a:r>
            <a:endParaRPr lang="en-US" sz="4000" dirty="0"/>
          </a:p>
          <a:p>
            <a:pPr>
              <a:buFont typeface="Arial" panose="020B0604020202020204" pitchFamily="34" charset="0"/>
              <a:buChar char="•"/>
            </a:pPr>
            <a:r>
              <a:rPr lang="en-US" sz="4000" dirty="0" err="1"/>
              <a:t>Proto.Io</a:t>
            </a:r>
            <a:endParaRPr lang="en-US" sz="4000" dirty="0"/>
          </a:p>
          <a:p>
            <a:pPr>
              <a:buFont typeface="Arial" panose="020B0604020202020204" pitchFamily="34" charset="0"/>
              <a:buChar char="•"/>
            </a:pPr>
            <a:r>
              <a:rPr lang="en-US" sz="4000" dirty="0" err="1"/>
              <a:t>Balsamiq</a:t>
            </a:r>
            <a:endParaRPr lang="en-US" sz="4000" dirty="0"/>
          </a:p>
        </p:txBody>
      </p:sp>
      <p:sp>
        <p:nvSpPr>
          <p:cNvPr id="4" name="TextBox 3"/>
          <p:cNvSpPr txBox="1"/>
          <p:nvPr/>
        </p:nvSpPr>
        <p:spPr>
          <a:xfrm>
            <a:off x="3299919" y="538571"/>
            <a:ext cx="5146345" cy="584775"/>
          </a:xfrm>
          <a:prstGeom prst="rect">
            <a:avLst/>
          </a:prstGeom>
          <a:noFill/>
        </p:spPr>
        <p:txBody>
          <a:bodyPr wrap="none" rtlCol="0">
            <a:spAutoFit/>
          </a:bodyPr>
          <a:lstStyle/>
          <a:p>
            <a:r>
              <a:rPr lang="en-US" sz="3200" b="1" dirty="0">
                <a:solidFill>
                  <a:schemeClr val="dk1"/>
                </a:solidFill>
              </a:rPr>
              <a:t>Example of Prototyping Tools</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317" y="1459801"/>
            <a:ext cx="3906682" cy="26062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694" y="1459801"/>
            <a:ext cx="4384306" cy="26062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929" y="4089030"/>
            <a:ext cx="5975530" cy="2768970"/>
          </a:xfrm>
          <a:prstGeom prst="rect">
            <a:avLst/>
          </a:prstGeom>
        </p:spPr>
      </p:pic>
    </p:spTree>
    <p:extLst>
      <p:ext uri="{BB962C8B-B14F-4D97-AF65-F5344CB8AC3E}">
        <p14:creationId xmlns:p14="http://schemas.microsoft.com/office/powerpoint/2010/main" val="418050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206062"/>
            <a:ext cx="4906471" cy="584775"/>
          </a:xfrm>
          <a:prstGeom prst="rect">
            <a:avLst/>
          </a:prstGeom>
          <a:noFill/>
        </p:spPr>
        <p:txBody>
          <a:bodyPr wrap="none" rtlCol="0">
            <a:spAutoFit/>
          </a:bodyPr>
          <a:lstStyle/>
          <a:p>
            <a:r>
              <a:rPr lang="en-US" sz="3200" b="1" dirty="0">
                <a:solidFill>
                  <a:schemeClr val="dk1"/>
                </a:solidFill>
              </a:rPr>
              <a:t>Usability Laboratory Testing</a:t>
            </a:r>
            <a:endParaRPr lang="en-US" sz="3200" b="1" dirty="0"/>
          </a:p>
        </p:txBody>
      </p:sp>
      <p:sp>
        <p:nvSpPr>
          <p:cNvPr id="3" name="TextBox 2"/>
          <p:cNvSpPr txBox="1"/>
          <p:nvPr/>
        </p:nvSpPr>
        <p:spPr>
          <a:xfrm>
            <a:off x="1052944" y="2313709"/>
            <a:ext cx="9878291" cy="1938992"/>
          </a:xfrm>
          <a:prstGeom prst="rect">
            <a:avLst/>
          </a:prstGeom>
          <a:noFill/>
        </p:spPr>
        <p:txBody>
          <a:bodyPr wrap="square" rtlCol="0">
            <a:spAutoFit/>
          </a:bodyPr>
          <a:lstStyle/>
          <a:p>
            <a:r>
              <a:rPr lang="en-US" sz="2400" dirty="0"/>
              <a:t>It Tests measure a users ability to complete task. In typical usability laboratory testing, a user attempts to complete a task using a website.</a:t>
            </a:r>
          </a:p>
          <a:p>
            <a:endParaRPr lang="en-US" sz="2400" dirty="0"/>
          </a:p>
          <a:p>
            <a:r>
              <a:rPr lang="en-US" sz="2400" dirty="0"/>
              <a:t>Each of these tests have a specified goal with effectiveness, efficiency and satisfaction identified in a specified context of use.</a:t>
            </a:r>
          </a:p>
        </p:txBody>
      </p:sp>
    </p:spTree>
    <p:extLst>
      <p:ext uri="{BB962C8B-B14F-4D97-AF65-F5344CB8AC3E}">
        <p14:creationId xmlns:p14="http://schemas.microsoft.com/office/powerpoint/2010/main" val="233395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206062"/>
            <a:ext cx="4507196" cy="584775"/>
          </a:xfrm>
          <a:prstGeom prst="rect">
            <a:avLst/>
          </a:prstGeom>
          <a:noFill/>
        </p:spPr>
        <p:txBody>
          <a:bodyPr wrap="none" rtlCol="0">
            <a:spAutoFit/>
          </a:bodyPr>
          <a:lstStyle/>
          <a:p>
            <a:r>
              <a:rPr lang="en-US" sz="3200" b="1" dirty="0">
                <a:solidFill>
                  <a:schemeClr val="dk1"/>
                </a:solidFill>
              </a:rPr>
              <a:t>Card Sorting for Websites</a:t>
            </a:r>
            <a:endParaRPr lang="en-US" sz="3200" b="1" dirty="0"/>
          </a:p>
        </p:txBody>
      </p:sp>
      <p:sp>
        <p:nvSpPr>
          <p:cNvPr id="3" name="TextBox 2"/>
          <p:cNvSpPr txBox="1"/>
          <p:nvPr/>
        </p:nvSpPr>
        <p:spPr>
          <a:xfrm>
            <a:off x="1052944" y="2313709"/>
            <a:ext cx="9878291" cy="1938992"/>
          </a:xfrm>
          <a:prstGeom prst="rect">
            <a:avLst/>
          </a:prstGeom>
          <a:noFill/>
        </p:spPr>
        <p:txBody>
          <a:bodyPr wrap="square" rtlCol="0">
            <a:spAutoFit/>
          </a:bodyPr>
          <a:lstStyle/>
          <a:p>
            <a:r>
              <a:rPr lang="en-US" sz="2400" dirty="0"/>
              <a:t>Card Sorting is a method used to help design or evaluate the information architecture of a site. </a:t>
            </a:r>
          </a:p>
          <a:p>
            <a:endParaRPr lang="en-US" sz="2400" dirty="0"/>
          </a:p>
          <a:p>
            <a:r>
              <a:rPr lang="en-US" sz="2400" dirty="0"/>
              <a:t>To conduct a card sort, we can use actual cards, piece of paper or one of the several online card sorting software tools. </a:t>
            </a:r>
          </a:p>
        </p:txBody>
      </p:sp>
    </p:spTree>
    <p:extLst>
      <p:ext uri="{BB962C8B-B14F-4D97-AF65-F5344CB8AC3E}">
        <p14:creationId xmlns:p14="http://schemas.microsoft.com/office/powerpoint/2010/main" val="252633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7709" y="2784763"/>
            <a:ext cx="4558146"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230507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26148376"/>
              </p:ext>
            </p:extLst>
          </p:nvPr>
        </p:nvGraphicFramePr>
        <p:xfrm>
          <a:off x="1327496" y="152398"/>
          <a:ext cx="9646278" cy="6387672"/>
        </p:xfrm>
        <a:graphic>
          <a:graphicData uri="http://schemas.openxmlformats.org/drawingml/2006/table">
            <a:tbl>
              <a:tblPr firstRow="1" bandRow="1">
                <a:tableStyleId>{5C22544A-7EE6-4342-B048-85BDC9FD1C3A}</a:tableStyleId>
              </a:tblPr>
              <a:tblGrid>
                <a:gridCol w="566673">
                  <a:extLst>
                    <a:ext uri="{9D8B030D-6E8A-4147-A177-3AD203B41FA5}">
                      <a16:colId xmlns:a16="http://schemas.microsoft.com/office/drawing/2014/main" val="20000"/>
                    </a:ext>
                  </a:extLst>
                </a:gridCol>
                <a:gridCol w="3142445">
                  <a:extLst>
                    <a:ext uri="{9D8B030D-6E8A-4147-A177-3AD203B41FA5}">
                      <a16:colId xmlns:a16="http://schemas.microsoft.com/office/drawing/2014/main" val="20001"/>
                    </a:ext>
                  </a:extLst>
                </a:gridCol>
                <a:gridCol w="5937160">
                  <a:extLst>
                    <a:ext uri="{9D8B030D-6E8A-4147-A177-3AD203B41FA5}">
                      <a16:colId xmlns:a16="http://schemas.microsoft.com/office/drawing/2014/main" val="20002"/>
                    </a:ext>
                  </a:extLst>
                </a:gridCol>
              </a:tblGrid>
              <a:tr h="307981">
                <a:tc>
                  <a:txBody>
                    <a:bodyPr/>
                    <a:lstStyle/>
                    <a:p>
                      <a:pPr algn="ctr"/>
                      <a:endParaRPr lang="en-US" sz="1400" b="1" dirty="0"/>
                    </a:p>
                  </a:txBody>
                  <a:tcPr/>
                </a:tc>
                <a:tc>
                  <a:txBody>
                    <a:bodyPr/>
                    <a:lstStyle/>
                    <a:p>
                      <a:pPr algn="ctr"/>
                      <a:r>
                        <a:rPr lang="en-US" sz="1400" b="1" dirty="0"/>
                        <a:t>Direct Methods</a:t>
                      </a:r>
                    </a:p>
                  </a:txBody>
                  <a:tcPr/>
                </a:tc>
                <a:tc>
                  <a:txBody>
                    <a:bodyPr/>
                    <a:lstStyle/>
                    <a:p>
                      <a:pPr algn="ctr"/>
                      <a:r>
                        <a:rPr lang="en-US" sz="1400" b="1" dirty="0"/>
                        <a:t>Short explanation</a:t>
                      </a:r>
                    </a:p>
                  </a:txBody>
                  <a:tcPr/>
                </a:tc>
                <a:extLst>
                  <a:ext uri="{0D108BD9-81ED-4DB2-BD59-A6C34878D82A}">
                    <a16:rowId xmlns:a16="http://schemas.microsoft.com/office/drawing/2014/main" val="10000"/>
                  </a:ext>
                </a:extLst>
              </a:tr>
              <a:tr h="851497">
                <a:tc>
                  <a:txBody>
                    <a:bodyPr/>
                    <a:lstStyle/>
                    <a:p>
                      <a:r>
                        <a:rPr lang="en-US" sz="1400" b="1" dirty="0"/>
                        <a:t>1)</a:t>
                      </a:r>
                    </a:p>
                  </a:txBody>
                  <a:tcPr/>
                </a:tc>
                <a:tc>
                  <a:txBody>
                    <a:bodyPr/>
                    <a:lstStyle/>
                    <a:p>
                      <a:r>
                        <a:rPr lang="en-US" sz="1400" b="1" dirty="0"/>
                        <a:t>Individual</a:t>
                      </a:r>
                      <a:r>
                        <a:rPr lang="en-US" sz="1400" b="1" baseline="0" dirty="0"/>
                        <a:t> face to face interview</a:t>
                      </a:r>
                      <a:endParaRPr lang="en-US" sz="1400" b="1" dirty="0"/>
                    </a:p>
                  </a:txBody>
                  <a:tcPr/>
                </a:tc>
                <a:tc>
                  <a:txBody>
                    <a:bodyPr/>
                    <a:lstStyle/>
                    <a:p>
                      <a:r>
                        <a:rPr lang="en-US" sz="1400" b="1" kern="1200" dirty="0">
                          <a:solidFill>
                            <a:schemeClr val="dk1"/>
                          </a:solidFill>
                          <a:effectLst/>
                          <a:latin typeface="+mn-lt"/>
                          <a:ea typeface="+mn-ea"/>
                          <a:cs typeface="+mn-cs"/>
                        </a:rPr>
                        <a:t>A one-on-one visit with the user to obtain information. It may be structured or somewhat open-ended.</a:t>
                      </a:r>
                      <a:endParaRPr lang="en-US" sz="1400" b="1" dirty="0"/>
                    </a:p>
                  </a:txBody>
                  <a:tcPr/>
                </a:tc>
                <a:extLst>
                  <a:ext uri="{0D108BD9-81ED-4DB2-BD59-A6C34878D82A}">
                    <a16:rowId xmlns:a16="http://schemas.microsoft.com/office/drawing/2014/main" val="10001"/>
                  </a:ext>
                </a:extLst>
              </a:tr>
              <a:tr h="454132">
                <a:tc>
                  <a:txBody>
                    <a:bodyPr/>
                    <a:lstStyle/>
                    <a:p>
                      <a:r>
                        <a:rPr lang="en-US" sz="1400" b="1" dirty="0"/>
                        <a:t>2)</a:t>
                      </a:r>
                    </a:p>
                  </a:txBody>
                  <a:tcPr/>
                </a:tc>
                <a:tc>
                  <a:txBody>
                    <a:bodyPr/>
                    <a:lstStyle/>
                    <a:p>
                      <a:r>
                        <a:rPr lang="en-US" sz="1400" b="1" kern="1200" dirty="0">
                          <a:solidFill>
                            <a:schemeClr val="dk1"/>
                          </a:solidFill>
                          <a:effectLst/>
                          <a:latin typeface="+mn-lt"/>
                          <a:ea typeface="+mn-ea"/>
                          <a:cs typeface="+mn-cs"/>
                        </a:rPr>
                        <a:t>Telephone Interview or Survey </a:t>
                      </a:r>
                      <a:endParaRPr lang="en-US" sz="1400" b="1" dirty="0"/>
                    </a:p>
                  </a:txBody>
                  <a:tcPr/>
                </a:tc>
                <a:tc>
                  <a:txBody>
                    <a:bodyPr/>
                    <a:lstStyle/>
                    <a:p>
                      <a:r>
                        <a:rPr lang="en-US" sz="1400" b="1" kern="1200" dirty="0">
                          <a:solidFill>
                            <a:schemeClr val="dk1"/>
                          </a:solidFill>
                          <a:effectLst/>
                          <a:latin typeface="+mn-lt"/>
                          <a:ea typeface="+mn-ea"/>
                          <a:cs typeface="+mn-cs"/>
                        </a:rPr>
                        <a:t>A structured interview conducted via telephone.</a:t>
                      </a:r>
                      <a:endParaRPr lang="en-US" sz="1400" b="1" dirty="0"/>
                    </a:p>
                  </a:txBody>
                  <a:tcPr/>
                </a:tc>
                <a:extLst>
                  <a:ext uri="{0D108BD9-81ED-4DB2-BD59-A6C34878D82A}">
                    <a16:rowId xmlns:a16="http://schemas.microsoft.com/office/drawing/2014/main" val="10002"/>
                  </a:ext>
                </a:extLst>
              </a:tr>
              <a:tr h="700101">
                <a:tc>
                  <a:txBody>
                    <a:bodyPr/>
                    <a:lstStyle/>
                    <a:p>
                      <a:r>
                        <a:rPr lang="en-US" sz="1400" b="1" dirty="0"/>
                        <a:t>3)</a:t>
                      </a:r>
                    </a:p>
                  </a:txBody>
                  <a:tcPr/>
                </a:tc>
                <a:tc>
                  <a:txBody>
                    <a:bodyPr/>
                    <a:lstStyle/>
                    <a:p>
                      <a:r>
                        <a:rPr lang="en-US" sz="1400" b="1" kern="1200" dirty="0">
                          <a:solidFill>
                            <a:schemeClr val="dk1"/>
                          </a:solidFill>
                          <a:effectLst/>
                          <a:latin typeface="+mn-lt"/>
                          <a:ea typeface="+mn-ea"/>
                          <a:cs typeface="+mn-cs"/>
                        </a:rPr>
                        <a:t>Traditional Focus Group</a:t>
                      </a:r>
                      <a:endParaRPr lang="en-US" sz="1400" b="1" dirty="0"/>
                    </a:p>
                  </a:txBody>
                  <a:tcPr/>
                </a:tc>
                <a:tc>
                  <a:txBody>
                    <a:bodyPr/>
                    <a:lstStyle/>
                    <a:p>
                      <a:r>
                        <a:rPr lang="en-US" sz="1400" b="1" kern="1200" dirty="0">
                          <a:solidFill>
                            <a:schemeClr val="dk1"/>
                          </a:solidFill>
                          <a:effectLst/>
                          <a:latin typeface="+mn-lt"/>
                          <a:ea typeface="+mn-ea"/>
                          <a:cs typeface="+mn-cs"/>
                        </a:rPr>
                        <a:t>A small group of users and a moderator brought together to verbally discuss the requirements.</a:t>
                      </a:r>
                      <a:endParaRPr lang="en-US" sz="1400" b="1" dirty="0"/>
                    </a:p>
                  </a:txBody>
                  <a:tcPr/>
                </a:tc>
                <a:extLst>
                  <a:ext uri="{0D108BD9-81ED-4DB2-BD59-A6C34878D82A}">
                    <a16:rowId xmlns:a16="http://schemas.microsoft.com/office/drawing/2014/main" val="10003"/>
                  </a:ext>
                </a:extLst>
              </a:tr>
              <a:tr h="665018">
                <a:tc>
                  <a:txBody>
                    <a:bodyPr/>
                    <a:lstStyle/>
                    <a:p>
                      <a:r>
                        <a:rPr lang="en-US" sz="1400" b="1" dirty="0"/>
                        <a:t>4)</a:t>
                      </a:r>
                    </a:p>
                  </a:txBody>
                  <a:tcPr/>
                </a:tc>
                <a:tc>
                  <a:txBody>
                    <a:bodyPr/>
                    <a:lstStyle/>
                    <a:p>
                      <a:r>
                        <a:rPr lang="en-US" sz="1400" b="1" kern="1200" dirty="0">
                          <a:solidFill>
                            <a:schemeClr val="dk1"/>
                          </a:solidFill>
                          <a:effectLst/>
                          <a:latin typeface="+mn-lt"/>
                          <a:ea typeface="+mn-ea"/>
                          <a:cs typeface="+mn-cs"/>
                        </a:rPr>
                        <a:t>Facilitated Team Workshop</a:t>
                      </a:r>
                      <a:endParaRPr lang="en-US" sz="1400" b="1" dirty="0"/>
                    </a:p>
                  </a:txBody>
                  <a:tcPr/>
                </a:tc>
                <a:tc>
                  <a:txBody>
                    <a:bodyPr/>
                    <a:lstStyle/>
                    <a:p>
                      <a:r>
                        <a:rPr lang="en-US" sz="1400" b="1" kern="1200" dirty="0">
                          <a:solidFill>
                            <a:schemeClr val="dk1"/>
                          </a:solidFill>
                          <a:effectLst/>
                          <a:latin typeface="+mn-lt"/>
                          <a:ea typeface="+mn-ea"/>
                          <a:cs typeface="+mn-cs"/>
                        </a:rPr>
                        <a:t>A facilitated, structured workshop held with users to obtain requirements information. Similar to the Traditional Focus Group.</a:t>
                      </a:r>
                      <a:endParaRPr lang="en-US" sz="1400" b="1" dirty="0"/>
                    </a:p>
                  </a:txBody>
                  <a:tcPr/>
                </a:tc>
                <a:extLst>
                  <a:ext uri="{0D108BD9-81ED-4DB2-BD59-A6C34878D82A}">
                    <a16:rowId xmlns:a16="http://schemas.microsoft.com/office/drawing/2014/main" val="10004"/>
                  </a:ext>
                </a:extLst>
              </a:tr>
              <a:tr h="586587">
                <a:tc>
                  <a:txBody>
                    <a:bodyPr/>
                    <a:lstStyle/>
                    <a:p>
                      <a:r>
                        <a:rPr lang="en-US" sz="1400" b="1" dirty="0"/>
                        <a:t>5)</a:t>
                      </a:r>
                    </a:p>
                  </a:txBody>
                  <a:tcPr/>
                </a:tc>
                <a:tc>
                  <a:txBody>
                    <a:bodyPr/>
                    <a:lstStyle/>
                    <a:p>
                      <a:r>
                        <a:rPr lang="en-US" sz="1400" b="1" kern="1200" dirty="0">
                          <a:solidFill>
                            <a:schemeClr val="dk1"/>
                          </a:solidFill>
                          <a:effectLst/>
                          <a:latin typeface="+mn-lt"/>
                          <a:ea typeface="+mn-ea"/>
                          <a:cs typeface="+mn-cs"/>
                        </a:rPr>
                        <a:t>Observational Field Study </a:t>
                      </a:r>
                      <a:endParaRPr lang="en-US" sz="1400" b="1" dirty="0"/>
                    </a:p>
                  </a:txBody>
                  <a:tcPr/>
                </a:tc>
                <a:tc>
                  <a:txBody>
                    <a:bodyPr/>
                    <a:lstStyle/>
                    <a:p>
                      <a:r>
                        <a:rPr lang="en-US" sz="1400" b="1" kern="1200" dirty="0">
                          <a:solidFill>
                            <a:schemeClr val="dk1"/>
                          </a:solidFill>
                          <a:effectLst/>
                          <a:latin typeface="+mn-lt"/>
                          <a:ea typeface="+mn-ea"/>
                          <a:cs typeface="+mn-cs"/>
                        </a:rPr>
                        <a:t>Users are observed and monitored for an extended time to learn what they do.</a:t>
                      </a:r>
                      <a:endParaRPr lang="en-US" sz="1400" b="1" dirty="0"/>
                    </a:p>
                  </a:txBody>
                  <a:tcPr/>
                </a:tc>
                <a:extLst>
                  <a:ext uri="{0D108BD9-81ED-4DB2-BD59-A6C34878D82A}">
                    <a16:rowId xmlns:a16="http://schemas.microsoft.com/office/drawing/2014/main" val="10005"/>
                  </a:ext>
                </a:extLst>
              </a:tr>
              <a:tr h="851497">
                <a:tc>
                  <a:txBody>
                    <a:bodyPr/>
                    <a:lstStyle/>
                    <a:p>
                      <a:r>
                        <a:rPr lang="en-US" sz="1400" b="1" dirty="0"/>
                        <a:t>6)</a:t>
                      </a:r>
                    </a:p>
                  </a:txBody>
                  <a:tcPr/>
                </a:tc>
                <a:tc>
                  <a:txBody>
                    <a:bodyPr/>
                    <a:lstStyle/>
                    <a:p>
                      <a:r>
                        <a:rPr lang="en-US" sz="1400" b="1" kern="1200" dirty="0">
                          <a:solidFill>
                            <a:schemeClr val="dk1"/>
                          </a:solidFill>
                          <a:effectLst/>
                          <a:latin typeface="+mn-lt"/>
                          <a:ea typeface="+mn-ea"/>
                          <a:cs typeface="+mn-cs"/>
                        </a:rPr>
                        <a:t>Requirements Prototyping</a:t>
                      </a:r>
                      <a:endParaRPr lang="en-US" sz="1400" b="1" dirty="0"/>
                    </a:p>
                  </a:txBody>
                  <a:tcPr/>
                </a:tc>
                <a:tc>
                  <a:txBody>
                    <a:bodyPr/>
                    <a:lstStyle/>
                    <a:p>
                      <a:r>
                        <a:rPr lang="en-US" sz="1400" b="1" kern="1200" dirty="0">
                          <a:solidFill>
                            <a:schemeClr val="dk1"/>
                          </a:solidFill>
                          <a:effectLst/>
                          <a:latin typeface="+mn-lt"/>
                          <a:ea typeface="+mn-ea"/>
                          <a:cs typeface="+mn-cs"/>
                        </a:rPr>
                        <a:t>A demo, or very early prototype, is presented to users for comments concerning functionality.</a:t>
                      </a:r>
                      <a:endParaRPr lang="en-US" sz="1400" b="1" dirty="0"/>
                    </a:p>
                  </a:txBody>
                  <a:tcPr/>
                </a:tc>
                <a:extLst>
                  <a:ext uri="{0D108BD9-81ED-4DB2-BD59-A6C34878D82A}">
                    <a16:rowId xmlns:a16="http://schemas.microsoft.com/office/drawing/2014/main" val="10006"/>
                  </a:ext>
                </a:extLst>
              </a:tr>
              <a:tr h="851497">
                <a:tc>
                  <a:txBody>
                    <a:bodyPr/>
                    <a:lstStyle/>
                    <a:p>
                      <a:r>
                        <a:rPr lang="en-US" sz="1400" b="1" dirty="0"/>
                        <a:t>7)</a:t>
                      </a:r>
                    </a:p>
                  </a:txBody>
                  <a:tcPr/>
                </a:tc>
                <a:tc>
                  <a:txBody>
                    <a:bodyPr/>
                    <a:lstStyle/>
                    <a:p>
                      <a:r>
                        <a:rPr lang="en-US" sz="1400" b="1" kern="1200" dirty="0">
                          <a:solidFill>
                            <a:schemeClr val="dk1"/>
                          </a:solidFill>
                          <a:effectLst/>
                          <a:latin typeface="+mn-lt"/>
                          <a:ea typeface="+mn-ea"/>
                          <a:cs typeface="+mn-cs"/>
                        </a:rPr>
                        <a:t>User-Interface Prototyping</a:t>
                      </a:r>
                      <a:endParaRPr lang="en-US" sz="1400" b="1" dirty="0"/>
                    </a:p>
                  </a:txBody>
                  <a:tcPr/>
                </a:tc>
                <a:tc>
                  <a:txBody>
                    <a:bodyPr/>
                    <a:lstStyle/>
                    <a:p>
                      <a:r>
                        <a:rPr lang="en-US" sz="1400" b="1" kern="1200" dirty="0">
                          <a:solidFill>
                            <a:schemeClr val="dk1"/>
                          </a:solidFill>
                          <a:effectLst/>
                          <a:latin typeface="+mn-lt"/>
                          <a:ea typeface="+mn-ea"/>
                          <a:cs typeface="+mn-cs"/>
                        </a:rPr>
                        <a:t>A demo, or early prototype, is presented to users to uncover user-interface issues and problems.</a:t>
                      </a:r>
                      <a:endParaRPr lang="en-US" sz="1400" b="1" dirty="0"/>
                    </a:p>
                  </a:txBody>
                  <a:tcPr/>
                </a:tc>
                <a:extLst>
                  <a:ext uri="{0D108BD9-81ED-4DB2-BD59-A6C34878D82A}">
                    <a16:rowId xmlns:a16="http://schemas.microsoft.com/office/drawing/2014/main" val="10007"/>
                  </a:ext>
                </a:extLst>
              </a:tr>
              <a:tr h="719042">
                <a:tc>
                  <a:txBody>
                    <a:bodyPr/>
                    <a:lstStyle/>
                    <a:p>
                      <a:r>
                        <a:rPr lang="en-US" sz="1400" b="1" dirty="0"/>
                        <a:t>8)</a:t>
                      </a:r>
                    </a:p>
                  </a:txBody>
                  <a:tcPr/>
                </a:tc>
                <a:tc>
                  <a:txBody>
                    <a:bodyPr/>
                    <a:lstStyle/>
                    <a:p>
                      <a:r>
                        <a:rPr lang="en-US" sz="1400" b="1" kern="1200" dirty="0">
                          <a:solidFill>
                            <a:schemeClr val="dk1"/>
                          </a:solidFill>
                          <a:effectLst/>
                          <a:latin typeface="+mn-lt"/>
                          <a:ea typeface="+mn-ea"/>
                          <a:cs typeface="+mn-cs"/>
                        </a:rPr>
                        <a:t>Usability Laboratory Testing</a:t>
                      </a:r>
                      <a:endParaRPr lang="en-US" sz="1400" b="1" dirty="0"/>
                    </a:p>
                  </a:txBody>
                  <a:tcPr/>
                </a:tc>
                <a:tc>
                  <a:txBody>
                    <a:bodyPr/>
                    <a:lstStyle/>
                    <a:p>
                      <a:r>
                        <a:rPr lang="en-US" sz="1400" b="1" kern="1200" dirty="0">
                          <a:solidFill>
                            <a:schemeClr val="dk1"/>
                          </a:solidFill>
                          <a:effectLst/>
                          <a:latin typeface="+mn-lt"/>
                          <a:ea typeface="+mn-ea"/>
                          <a:cs typeface="+mn-cs"/>
                        </a:rPr>
                        <a:t>Users at work are observed, evaluated, and measured in a specially constructed laboratory.</a:t>
                      </a:r>
                      <a:endParaRPr lang="en-US" sz="1400" b="1" dirty="0"/>
                    </a:p>
                  </a:txBody>
                  <a:tcPr/>
                </a:tc>
                <a:extLst>
                  <a:ext uri="{0D108BD9-81ED-4DB2-BD59-A6C34878D82A}">
                    <a16:rowId xmlns:a16="http://schemas.microsoft.com/office/drawing/2014/main" val="10008"/>
                  </a:ext>
                </a:extLst>
              </a:tr>
              <a:tr h="400320">
                <a:tc>
                  <a:txBody>
                    <a:bodyPr/>
                    <a:lstStyle/>
                    <a:p>
                      <a:r>
                        <a:rPr lang="en-US" sz="1400" b="1" dirty="0"/>
                        <a:t>9)</a:t>
                      </a:r>
                    </a:p>
                  </a:txBody>
                  <a:tcPr/>
                </a:tc>
                <a:tc>
                  <a:txBody>
                    <a:bodyPr/>
                    <a:lstStyle/>
                    <a:p>
                      <a:r>
                        <a:rPr lang="en-US" sz="1400" b="1" kern="1200" dirty="0">
                          <a:solidFill>
                            <a:schemeClr val="dk1"/>
                          </a:solidFill>
                          <a:effectLst/>
                          <a:latin typeface="+mn-lt"/>
                          <a:ea typeface="+mn-ea"/>
                          <a:cs typeface="+mn-cs"/>
                        </a:rPr>
                        <a:t>Card Sorting for Web Sites</a:t>
                      </a:r>
                      <a:endParaRPr lang="en-US" sz="1400" b="1" dirty="0"/>
                    </a:p>
                  </a:txBody>
                  <a:tcPr/>
                </a:tc>
                <a:tc>
                  <a:txBody>
                    <a:bodyPr/>
                    <a:lstStyle/>
                    <a:p>
                      <a:r>
                        <a:rPr lang="en-US" sz="1400" b="1" kern="1200" dirty="0">
                          <a:solidFill>
                            <a:schemeClr val="dk1"/>
                          </a:solidFill>
                          <a:effectLst/>
                          <a:latin typeface="+mn-lt"/>
                          <a:ea typeface="+mn-ea"/>
                          <a:cs typeface="+mn-cs"/>
                        </a:rPr>
                        <a:t>A technique to establish groupings of information for Web sites</a:t>
                      </a:r>
                      <a:endParaRPr lang="en-US" sz="1400" b="1"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4715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183" y="390973"/>
            <a:ext cx="10959921" cy="584775"/>
          </a:xfrm>
          <a:prstGeom prst="rect">
            <a:avLst/>
          </a:prstGeom>
          <a:noFill/>
        </p:spPr>
        <p:txBody>
          <a:bodyPr wrap="square" rtlCol="0">
            <a:spAutoFit/>
          </a:bodyPr>
          <a:lstStyle/>
          <a:p>
            <a:pPr algn="ctr"/>
            <a:r>
              <a:rPr lang="en-US" sz="3200" b="1" u="sng" dirty="0"/>
              <a:t>Individual </a:t>
            </a:r>
            <a:r>
              <a:rPr lang="en-US" sz="3200" b="1" i="1" u="sng" dirty="0"/>
              <a:t>Face-to-Face</a:t>
            </a:r>
            <a:r>
              <a:rPr lang="en-US" sz="3200" b="1" u="sng" dirty="0"/>
              <a:t> Interview</a:t>
            </a:r>
            <a:endParaRPr lang="en-US" b="1" u="sng" dirty="0"/>
          </a:p>
        </p:txBody>
      </p:sp>
      <p:sp>
        <p:nvSpPr>
          <p:cNvPr id="4" name="TextBox 3"/>
          <p:cNvSpPr txBox="1"/>
          <p:nvPr/>
        </p:nvSpPr>
        <p:spPr>
          <a:xfrm>
            <a:off x="360610" y="683360"/>
            <a:ext cx="10972800" cy="4893972"/>
          </a:xfrm>
          <a:prstGeom prst="rect">
            <a:avLst/>
          </a:prstGeom>
          <a:noFill/>
        </p:spPr>
        <p:txBody>
          <a:bodyPr wrap="square" rtlCol="0">
            <a:spAutoFit/>
          </a:bodyPr>
          <a:lstStyle/>
          <a:p>
            <a:endParaRPr lang="en-US" dirty="0"/>
          </a:p>
        </p:txBody>
      </p:sp>
      <p:sp>
        <p:nvSpPr>
          <p:cNvPr id="5" name="Rectangle 4"/>
          <p:cNvSpPr/>
          <p:nvPr/>
        </p:nvSpPr>
        <p:spPr>
          <a:xfrm>
            <a:off x="1777286" y="862885"/>
            <a:ext cx="8139448" cy="5909310"/>
          </a:xfrm>
          <a:prstGeom prst="rect">
            <a:avLst/>
          </a:prstGeom>
        </p:spPr>
        <p:txBody>
          <a:bodyPr wrap="square">
            <a:spAutoFit/>
          </a:bodyPr>
          <a:lstStyle/>
          <a:p>
            <a:pPr algn="just"/>
            <a:endParaRPr lang="en-US" dirty="0"/>
          </a:p>
          <a:p>
            <a:pPr algn="just"/>
            <a:endParaRPr lang="en-US" dirty="0"/>
          </a:p>
          <a:p>
            <a:pPr algn="just"/>
            <a:r>
              <a:rPr lang="en-US" dirty="0"/>
              <a:t>A one-on-one visit is held with the user. It may be structured or more open-ended. The interview must have focus and topics to be covered must be carefully planned so data is collected in a common framework, and to ensure that all important aspects are thoroughly covered. </a:t>
            </a:r>
            <a:r>
              <a:rPr lang="en-US" u="sng" dirty="0"/>
              <a:t>A formal questionnaire should not be used</a:t>
            </a:r>
            <a:r>
              <a:rPr lang="en-US" dirty="0"/>
              <a:t>.</a:t>
            </a:r>
          </a:p>
          <a:p>
            <a:pPr algn="just"/>
            <a:endParaRPr lang="en-US" dirty="0"/>
          </a:p>
          <a:p>
            <a:pPr algn="just"/>
            <a:r>
              <a:rPr lang="en-US" b="1" i="1" u="sng" dirty="0"/>
              <a:t>Example:-</a:t>
            </a:r>
          </a:p>
          <a:p>
            <a:pPr algn="just"/>
            <a:endParaRPr lang="en-US" b="1" i="1" u="sng" dirty="0"/>
          </a:p>
          <a:p>
            <a:pPr algn="just"/>
            <a:r>
              <a:rPr lang="en-US" dirty="0"/>
              <a:t>If designing a Web site, the following kinds of interview questions are appropriate for asking potential users: </a:t>
            </a:r>
          </a:p>
          <a:p>
            <a:pPr algn="just"/>
            <a:endParaRPr lang="en-US" dirty="0"/>
          </a:p>
          <a:p>
            <a:pPr algn="just"/>
            <a:r>
              <a:rPr lang="en-US" dirty="0"/>
              <a:t>-Present a site outline or proposal and then we can request comments from potential user on content coverage of website, and also suggestions for additional content. </a:t>
            </a:r>
          </a:p>
          <a:p>
            <a:pPr algn="just"/>
            <a:endParaRPr lang="en-US" dirty="0"/>
          </a:p>
          <a:p>
            <a:pPr algn="just"/>
            <a:r>
              <a:rPr lang="en-US" dirty="0"/>
              <a:t>-Ask users to describe situations in which the proposed Web site might be useful. </a:t>
            </a:r>
          </a:p>
          <a:p>
            <a:pPr algn="just"/>
            <a:endParaRPr lang="en-US" dirty="0"/>
          </a:p>
          <a:p>
            <a:pPr algn="just"/>
            <a:r>
              <a:rPr lang="en-US" dirty="0"/>
              <a:t>-Ask users to describe what is liked and disliked about the Web sites of potential competitors. </a:t>
            </a:r>
          </a:p>
          <a:p>
            <a:pPr algn="just"/>
            <a:endParaRPr lang="en-US" dirty="0"/>
          </a:p>
          <a:p>
            <a:pPr algn="just"/>
            <a:r>
              <a:rPr lang="en-US" dirty="0"/>
              <a:t>-Ask users to describe how particular Web site tasks should be accomplished. </a:t>
            </a:r>
          </a:p>
        </p:txBody>
      </p:sp>
    </p:spTree>
    <p:extLst>
      <p:ext uri="{BB962C8B-B14F-4D97-AF65-F5344CB8AC3E}">
        <p14:creationId xmlns:p14="http://schemas.microsoft.com/office/powerpoint/2010/main" val="390842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9250" y="1867436"/>
            <a:ext cx="1027734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interview is conducted using the telephone.</a:t>
            </a:r>
          </a:p>
          <a:p>
            <a:pPr marL="285750" indent="-285750">
              <a:buFont typeface="Arial" panose="020B0604020202020204" pitchFamily="34" charset="0"/>
              <a:buChar char="•"/>
            </a:pPr>
            <a:r>
              <a:rPr lang="en-US" dirty="0"/>
              <a:t> It must have structure and be well planned. </a:t>
            </a:r>
          </a:p>
          <a:p>
            <a:pPr marL="285750" indent="-285750">
              <a:buFont typeface="Arial" panose="020B0604020202020204" pitchFamily="34" charset="0"/>
              <a:buChar char="•"/>
            </a:pPr>
            <a:r>
              <a:rPr lang="en-US" dirty="0"/>
              <a:t>Arranging the interview in advance allows the user to prepare for it. </a:t>
            </a:r>
          </a:p>
          <a:p>
            <a:pPr marL="285750" indent="-285750">
              <a:buFont typeface="Arial" panose="020B0604020202020204" pitchFamily="34" charset="0"/>
              <a:buChar char="•"/>
            </a:pPr>
            <a:r>
              <a:rPr lang="en-US" dirty="0"/>
              <a:t>Telephone interviews are less expensive and less invasive than personal interviews. </a:t>
            </a:r>
          </a:p>
          <a:p>
            <a:pPr marL="285750" indent="-285750">
              <a:buFont typeface="Arial" panose="020B0604020202020204" pitchFamily="34" charset="0"/>
              <a:buChar char="•"/>
            </a:pPr>
            <a:r>
              <a:rPr lang="en-US" dirty="0"/>
              <a:t>They can be used much more frequently and are extremely effective for very specific information. </a:t>
            </a:r>
          </a:p>
          <a:p>
            <a:r>
              <a:rPr lang="en-US" dirty="0"/>
              <a:t>      Some Disadvantages:-</a:t>
            </a:r>
          </a:p>
          <a:p>
            <a:r>
              <a:rPr lang="en-US" dirty="0"/>
              <a:t>     Telephone interviews have some disadvantages. </a:t>
            </a:r>
          </a:p>
          <a:p>
            <a:pPr marL="285750" indent="-285750">
              <a:buFont typeface="Arial" panose="020B0604020202020204" pitchFamily="34" charset="0"/>
              <a:buChar char="•"/>
            </a:pPr>
            <a:r>
              <a:rPr lang="en-US" dirty="0"/>
              <a:t>It is impossible to gather contextual information, such as a description of the working environment, replies may be easily influenced by the interviewer’s comments, and body language cues are missing. </a:t>
            </a:r>
          </a:p>
          <a:p>
            <a:pPr marL="285750" indent="-285750">
              <a:buFont typeface="Arial" panose="020B0604020202020204" pitchFamily="34" charset="0"/>
              <a:buChar char="•"/>
            </a:pPr>
            <a:r>
              <a:rPr lang="en-US" dirty="0"/>
              <a:t>It may be difficult to contact the right person for the telephone interview.</a:t>
            </a:r>
          </a:p>
          <a:p>
            <a:endParaRPr lang="en-US" dirty="0"/>
          </a:p>
          <a:p>
            <a:r>
              <a:rPr lang="en-US" b="1" dirty="0"/>
              <a:t>Example:-</a:t>
            </a:r>
          </a:p>
          <a:p>
            <a:r>
              <a:rPr lang="en-US" dirty="0"/>
              <a:t>Sample Questions to be asked in telephone interview or survey.</a:t>
            </a:r>
          </a:p>
          <a:p>
            <a:r>
              <a:rPr lang="en-US" b="1" dirty="0"/>
              <a:t>Q1)  Why did you leave your previous job?</a:t>
            </a:r>
          </a:p>
          <a:p>
            <a:r>
              <a:rPr lang="en-US" b="1" dirty="0"/>
              <a:t>Q2)  What is your current position in the company?</a:t>
            </a:r>
          </a:p>
          <a:p>
            <a:r>
              <a:rPr lang="en-US" b="1" dirty="0"/>
              <a:t>Q3) </a:t>
            </a:r>
            <a:r>
              <a:rPr lang="en-US" dirty="0"/>
              <a:t> </a:t>
            </a:r>
            <a:r>
              <a:rPr lang="en-US" b="1" dirty="0"/>
              <a:t>What are your strength and weaknesses?</a:t>
            </a:r>
          </a:p>
          <a:p>
            <a:endParaRPr lang="en-US" dirty="0"/>
          </a:p>
        </p:txBody>
      </p:sp>
      <p:sp>
        <p:nvSpPr>
          <p:cNvPr id="3" name="TextBox 2"/>
          <p:cNvSpPr txBox="1"/>
          <p:nvPr/>
        </p:nvSpPr>
        <p:spPr>
          <a:xfrm>
            <a:off x="3271235" y="592430"/>
            <a:ext cx="5302927" cy="954107"/>
          </a:xfrm>
          <a:prstGeom prst="rect">
            <a:avLst/>
          </a:prstGeom>
          <a:noFill/>
        </p:spPr>
        <p:txBody>
          <a:bodyPr wrap="none" rtlCol="0">
            <a:spAutoFit/>
          </a:bodyPr>
          <a:lstStyle/>
          <a:p>
            <a:r>
              <a:rPr lang="en-US" sz="3200" b="1" u="sng" dirty="0"/>
              <a:t>Telephone</a:t>
            </a:r>
            <a:r>
              <a:rPr lang="en-US" sz="2400" b="1" u="sng" dirty="0"/>
              <a:t> </a:t>
            </a:r>
            <a:r>
              <a:rPr lang="en-US" sz="3200" b="1" u="sng" dirty="0"/>
              <a:t>Interview</a:t>
            </a:r>
            <a:r>
              <a:rPr lang="en-US" sz="2400" b="1" u="sng" dirty="0"/>
              <a:t> </a:t>
            </a:r>
            <a:r>
              <a:rPr lang="en-US" sz="3200" b="1" u="sng" dirty="0"/>
              <a:t>or</a:t>
            </a:r>
            <a:r>
              <a:rPr lang="en-US" sz="2400" b="1" u="sng" dirty="0"/>
              <a:t> </a:t>
            </a:r>
            <a:r>
              <a:rPr lang="en-US" sz="3200" b="1" u="sng" dirty="0"/>
              <a:t>Survey</a:t>
            </a:r>
          </a:p>
          <a:p>
            <a:endParaRPr lang="en-US" sz="2400" b="1" u="sng" dirty="0"/>
          </a:p>
        </p:txBody>
      </p:sp>
    </p:spTree>
    <p:extLst>
      <p:ext uri="{BB962C8B-B14F-4D97-AF65-F5344CB8AC3E}">
        <p14:creationId xmlns:p14="http://schemas.microsoft.com/office/powerpoint/2010/main" val="163713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123" y="790837"/>
            <a:ext cx="11539471" cy="6309420"/>
          </a:xfrm>
          <a:prstGeom prst="rect">
            <a:avLst/>
          </a:prstGeom>
          <a:noFill/>
        </p:spPr>
        <p:txBody>
          <a:bodyPr wrap="square" rtlCol="0">
            <a:spAutoFit/>
          </a:bodyPr>
          <a:lstStyle/>
          <a:p>
            <a:endParaRPr lang="en-US" dirty="0"/>
          </a:p>
          <a:p>
            <a:r>
              <a:rPr lang="en-US" sz="2000" b="1" dirty="0"/>
              <a:t>1)</a:t>
            </a:r>
            <a:r>
              <a:rPr lang="en-US" dirty="0"/>
              <a:t>A small group of users (8 to 12) and a mediator are brought together to discuss the requirements. </a:t>
            </a:r>
          </a:p>
          <a:p>
            <a:r>
              <a:rPr lang="en-US" sz="2000" b="1" dirty="0"/>
              <a:t>2)</a:t>
            </a:r>
            <a:r>
              <a:rPr lang="en-US" dirty="0"/>
              <a:t>The range of topics must be determined beforehand. </a:t>
            </a:r>
          </a:p>
          <a:p>
            <a:r>
              <a:rPr lang="en-US" sz="2000" b="1" dirty="0"/>
              <a:t>3)</a:t>
            </a:r>
            <a:r>
              <a:rPr lang="en-US" dirty="0"/>
              <a:t>The session lasts about two hours. </a:t>
            </a:r>
          </a:p>
          <a:p>
            <a:r>
              <a:rPr lang="en-US" sz="2000" b="1" dirty="0"/>
              <a:t>4)</a:t>
            </a:r>
            <a:r>
              <a:rPr lang="en-US" dirty="0"/>
              <a:t>The purpose of a focus group is to probe user’s experiences, attitudes, beliefs, and desires, and to obtain their reactions to ideas or prototypes.</a:t>
            </a:r>
          </a:p>
          <a:p>
            <a:r>
              <a:rPr lang="en-US" sz="2000" b="1" dirty="0"/>
              <a:t>5)</a:t>
            </a:r>
            <a:r>
              <a:rPr lang="en-US" dirty="0"/>
              <a:t>Focus group discussion can be influenced by group dynamics, for good or bad. </a:t>
            </a:r>
          </a:p>
          <a:p>
            <a:r>
              <a:rPr lang="en-US" sz="2000" b="1" dirty="0"/>
              <a:t>6)</a:t>
            </a:r>
            <a:r>
              <a:rPr lang="en-US" dirty="0"/>
              <a:t>Recording of the session, either video or audio, helps in detailed analysis of participant’s comments. The recording can also be played for the entire design team and for providing insights into user needs for all developers. </a:t>
            </a:r>
          </a:p>
          <a:p>
            <a:endParaRPr lang="en-US" dirty="0"/>
          </a:p>
          <a:p>
            <a:r>
              <a:rPr lang="en-US" sz="2000" b="1" u="sng" dirty="0"/>
              <a:t>Setting up focus group involves the following </a:t>
            </a:r>
            <a:r>
              <a:rPr lang="en-US" sz="2000" b="1" dirty="0"/>
              <a:t>:-</a:t>
            </a:r>
            <a:r>
              <a:rPr lang="en-US" dirty="0"/>
              <a:t> </a:t>
            </a:r>
          </a:p>
          <a:p>
            <a:endParaRPr lang="en-US" dirty="0"/>
          </a:p>
          <a:p>
            <a:r>
              <a:rPr lang="en-US" sz="2400" b="1" dirty="0"/>
              <a:t>-&gt;</a:t>
            </a:r>
            <a:r>
              <a:rPr lang="en-US" dirty="0"/>
              <a:t>Establish the objectives of the session. </a:t>
            </a:r>
          </a:p>
          <a:p>
            <a:r>
              <a:rPr lang="en-US" sz="2400" b="1" dirty="0"/>
              <a:t>-&gt;</a:t>
            </a:r>
            <a:r>
              <a:rPr lang="en-US" dirty="0"/>
              <a:t>Select participants representing typical users, or potential users. </a:t>
            </a:r>
          </a:p>
          <a:p>
            <a:r>
              <a:rPr lang="en-US" sz="2400" b="1" dirty="0"/>
              <a:t>-&gt;</a:t>
            </a:r>
            <a:r>
              <a:rPr lang="en-US" dirty="0"/>
              <a:t>Write a script for the moderator to follow. </a:t>
            </a:r>
          </a:p>
          <a:p>
            <a:r>
              <a:rPr lang="en-US" sz="2400" b="1" dirty="0"/>
              <a:t>-&gt;</a:t>
            </a:r>
            <a:r>
              <a:rPr lang="en-US" dirty="0"/>
              <a:t>Find a skilled moderator to facilitate discussion, to ensure that the discussion remains focused on relevant topics, and to    ensure that everyone participates. </a:t>
            </a:r>
          </a:p>
          <a:p>
            <a:r>
              <a:rPr lang="en-US" sz="2400" b="1" dirty="0"/>
              <a:t>-&gt;</a:t>
            </a:r>
            <a:r>
              <a:rPr lang="en-US" dirty="0"/>
              <a:t>Allow the moderator flexibility in using the script. </a:t>
            </a:r>
          </a:p>
          <a:p>
            <a:r>
              <a:rPr lang="en-US" dirty="0"/>
              <a:t>Take good notes, using the session recording for backup and clarification.</a:t>
            </a:r>
          </a:p>
          <a:p>
            <a:endParaRPr lang="en-US" dirty="0"/>
          </a:p>
        </p:txBody>
      </p:sp>
      <p:sp>
        <p:nvSpPr>
          <p:cNvPr id="4" name="TextBox 3"/>
          <p:cNvSpPr txBox="1"/>
          <p:nvPr/>
        </p:nvSpPr>
        <p:spPr>
          <a:xfrm>
            <a:off x="3258355" y="206062"/>
            <a:ext cx="4222631" cy="584775"/>
          </a:xfrm>
          <a:prstGeom prst="rect">
            <a:avLst/>
          </a:prstGeom>
          <a:noFill/>
        </p:spPr>
        <p:txBody>
          <a:bodyPr wrap="none" rtlCol="0">
            <a:spAutoFit/>
          </a:bodyPr>
          <a:lstStyle/>
          <a:p>
            <a:r>
              <a:rPr lang="en-US" sz="3200" b="1" u="sng" dirty="0"/>
              <a:t>Traditional Focus Group</a:t>
            </a:r>
          </a:p>
        </p:txBody>
      </p:sp>
    </p:spTree>
    <p:extLst>
      <p:ext uri="{BB962C8B-B14F-4D97-AF65-F5344CB8AC3E}">
        <p14:creationId xmlns:p14="http://schemas.microsoft.com/office/powerpoint/2010/main" val="26380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206062"/>
            <a:ext cx="4776885" cy="584775"/>
          </a:xfrm>
          <a:prstGeom prst="rect">
            <a:avLst/>
          </a:prstGeom>
          <a:noFill/>
        </p:spPr>
        <p:txBody>
          <a:bodyPr wrap="none" rtlCol="0">
            <a:spAutoFit/>
          </a:bodyPr>
          <a:lstStyle/>
          <a:p>
            <a:pPr algn="ctr"/>
            <a:r>
              <a:rPr lang="en-US" sz="3200" b="1" dirty="0">
                <a:solidFill>
                  <a:schemeClr val="dk1"/>
                </a:solidFill>
              </a:rPr>
              <a:t>Facilitated Team Workshop</a:t>
            </a:r>
            <a:endParaRPr lang="en-US" sz="3200" b="1" dirty="0"/>
          </a:p>
        </p:txBody>
      </p:sp>
      <p:sp>
        <p:nvSpPr>
          <p:cNvPr id="3" name="Rectangle 2"/>
          <p:cNvSpPr/>
          <p:nvPr/>
        </p:nvSpPr>
        <p:spPr>
          <a:xfrm>
            <a:off x="540327" y="2274837"/>
            <a:ext cx="11083637" cy="1938992"/>
          </a:xfrm>
          <a:prstGeom prst="rect">
            <a:avLst/>
          </a:prstGeom>
        </p:spPr>
        <p:txBody>
          <a:bodyPr wrap="square">
            <a:spAutoFit/>
          </a:bodyPr>
          <a:lstStyle/>
          <a:p>
            <a:r>
              <a:rPr lang="en-US" sz="2400" dirty="0"/>
              <a:t>A facilitated team workshop is similar in structure and content to a traditional focus group but is slightly less formal. A common technique used in system requirements determination for many years, it is now being replaced (at least in name) by focus groups. Team workshops have had the potential to provide much useful information. Like focus groups, they do require a great deal of time to organize and run.</a:t>
            </a:r>
          </a:p>
        </p:txBody>
      </p:sp>
    </p:spTree>
    <p:extLst>
      <p:ext uri="{BB962C8B-B14F-4D97-AF65-F5344CB8AC3E}">
        <p14:creationId xmlns:p14="http://schemas.microsoft.com/office/powerpoint/2010/main" val="39969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206062"/>
            <a:ext cx="4639219" cy="584775"/>
          </a:xfrm>
          <a:prstGeom prst="rect">
            <a:avLst/>
          </a:prstGeom>
          <a:noFill/>
        </p:spPr>
        <p:txBody>
          <a:bodyPr wrap="none" rtlCol="0">
            <a:spAutoFit/>
          </a:bodyPr>
          <a:lstStyle/>
          <a:p>
            <a:r>
              <a:rPr lang="en-US" sz="3200" b="1" dirty="0">
                <a:solidFill>
                  <a:schemeClr val="dk1"/>
                </a:solidFill>
              </a:rPr>
              <a:t>Observational Field Study </a:t>
            </a:r>
            <a:endParaRPr lang="en-US" sz="3200" b="1" dirty="0"/>
          </a:p>
        </p:txBody>
      </p:sp>
      <p:sp>
        <p:nvSpPr>
          <p:cNvPr id="3" name="Rectangle 2"/>
          <p:cNvSpPr/>
          <p:nvPr/>
        </p:nvSpPr>
        <p:spPr>
          <a:xfrm>
            <a:off x="623453" y="2025548"/>
            <a:ext cx="11236037" cy="3046988"/>
          </a:xfrm>
          <a:prstGeom prst="rect">
            <a:avLst/>
          </a:prstGeom>
        </p:spPr>
        <p:txBody>
          <a:bodyPr wrap="square">
            <a:spAutoFit/>
          </a:bodyPr>
          <a:lstStyle/>
          <a:p>
            <a:r>
              <a:rPr lang="en-US" sz="2400" dirty="0"/>
              <a:t>To see and learn what users actually do, they are watched and followed in their own environment, office, or home, in a range of contexts for a period of time. Observation provides good insight into tasks being performed, the working environment and conditions, the social environment, and working practices. It is more objective, natural, and realistic. Observation, however, can be time-consuming and expensive. Video recording of the observation sessions will permit detailed task analysis. Playing the recording for the entire design team again provides all involved with some insights into user tasks.</a:t>
            </a:r>
          </a:p>
        </p:txBody>
      </p:sp>
    </p:spTree>
    <p:extLst>
      <p:ext uri="{BB962C8B-B14F-4D97-AF65-F5344CB8AC3E}">
        <p14:creationId xmlns:p14="http://schemas.microsoft.com/office/powerpoint/2010/main" val="410821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206062"/>
            <a:ext cx="4670446" cy="584775"/>
          </a:xfrm>
          <a:prstGeom prst="rect">
            <a:avLst/>
          </a:prstGeom>
          <a:noFill/>
        </p:spPr>
        <p:txBody>
          <a:bodyPr wrap="none" rtlCol="0">
            <a:spAutoFit/>
          </a:bodyPr>
          <a:lstStyle/>
          <a:p>
            <a:r>
              <a:rPr lang="en-US" sz="3200" b="1" dirty="0">
                <a:solidFill>
                  <a:schemeClr val="dk1"/>
                </a:solidFill>
              </a:rPr>
              <a:t>Requirements Prototyping</a:t>
            </a:r>
            <a:endParaRPr lang="en-US" sz="3200" b="1" dirty="0"/>
          </a:p>
        </p:txBody>
      </p:sp>
      <p:sp>
        <p:nvSpPr>
          <p:cNvPr id="3" name="Rectangle 2"/>
          <p:cNvSpPr/>
          <p:nvPr/>
        </p:nvSpPr>
        <p:spPr>
          <a:xfrm>
            <a:off x="841469" y="2967289"/>
            <a:ext cx="10058399" cy="830997"/>
          </a:xfrm>
          <a:prstGeom prst="rect">
            <a:avLst/>
          </a:prstGeom>
        </p:spPr>
        <p:txBody>
          <a:bodyPr wrap="square">
            <a:spAutoFit/>
          </a:bodyPr>
          <a:lstStyle/>
          <a:p>
            <a:r>
              <a:rPr lang="en-US" sz="2400" dirty="0"/>
              <a:t>A demonstration model, or very early prototype, is presented to users for their comments concerning functionality.</a:t>
            </a:r>
          </a:p>
        </p:txBody>
      </p:sp>
    </p:spTree>
    <p:extLst>
      <p:ext uri="{BB962C8B-B14F-4D97-AF65-F5344CB8AC3E}">
        <p14:creationId xmlns:p14="http://schemas.microsoft.com/office/powerpoint/2010/main" val="281173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8355" y="206062"/>
            <a:ext cx="4715971" cy="584775"/>
          </a:xfrm>
          <a:prstGeom prst="rect">
            <a:avLst/>
          </a:prstGeom>
          <a:noFill/>
        </p:spPr>
        <p:txBody>
          <a:bodyPr wrap="none" rtlCol="0">
            <a:spAutoFit/>
          </a:bodyPr>
          <a:lstStyle/>
          <a:p>
            <a:r>
              <a:rPr lang="en-US" sz="3200" b="1" dirty="0">
                <a:solidFill>
                  <a:schemeClr val="dk1"/>
                </a:solidFill>
              </a:rPr>
              <a:t>User-Interface Prototyping</a:t>
            </a:r>
            <a:endParaRPr lang="en-US" sz="3200" b="1" dirty="0"/>
          </a:p>
        </p:txBody>
      </p:sp>
      <p:sp>
        <p:nvSpPr>
          <p:cNvPr id="4" name="Rectangle 3"/>
          <p:cNvSpPr/>
          <p:nvPr/>
        </p:nvSpPr>
        <p:spPr>
          <a:xfrm>
            <a:off x="765866" y="1928199"/>
            <a:ext cx="10529454" cy="830997"/>
          </a:xfrm>
          <a:prstGeom prst="rect">
            <a:avLst/>
          </a:prstGeom>
        </p:spPr>
        <p:txBody>
          <a:bodyPr wrap="square">
            <a:spAutoFit/>
          </a:bodyPr>
          <a:lstStyle/>
          <a:p>
            <a:r>
              <a:rPr lang="en-US" sz="2400" dirty="0"/>
              <a:t>A demonstration model, or early prototype, is presented to users to uncover user interface issues and problems.</a:t>
            </a:r>
          </a:p>
        </p:txBody>
      </p:sp>
      <p:pic>
        <p:nvPicPr>
          <p:cNvPr id="1026" name="Picture 2" descr="Image result for User Interface Prototyp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41" y="3105835"/>
            <a:ext cx="8942304" cy="358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304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162</TotalTime>
  <Words>1052</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Corbel</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berohan</dc:creator>
  <cp:lastModifiedBy>Piyush Modi</cp:lastModifiedBy>
  <cp:revision>25</cp:revision>
  <dcterms:created xsi:type="dcterms:W3CDTF">2016-08-25T16:20:27Z</dcterms:created>
  <dcterms:modified xsi:type="dcterms:W3CDTF">2016-08-26T07:22:37Z</dcterms:modified>
</cp:coreProperties>
</file>