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8"/>
  </p:notesMasterIdLst>
  <p:sldIdLst>
    <p:sldId id="256" r:id="rId2"/>
    <p:sldId id="257" r:id="rId3"/>
    <p:sldId id="258" r:id="rId4"/>
    <p:sldId id="259" r:id="rId5"/>
    <p:sldId id="265" r:id="rId6"/>
    <p:sldId id="266" r:id="rId7"/>
    <p:sldId id="260" r:id="rId8"/>
    <p:sldId id="262" r:id="rId9"/>
    <p:sldId id="263" r:id="rId10"/>
    <p:sldId id="261" r:id="rId11"/>
    <p:sldId id="275" r:id="rId12"/>
    <p:sldId id="267" r:id="rId13"/>
    <p:sldId id="268" r:id="rId14"/>
    <p:sldId id="269" r:id="rId15"/>
    <p:sldId id="271" r:id="rId16"/>
    <p:sldId id="272" r:id="rId17"/>
    <p:sldId id="270" r:id="rId18"/>
    <p:sldId id="273" r:id="rId19"/>
    <p:sldId id="277" r:id="rId20"/>
    <p:sldId id="276" r:id="rId21"/>
    <p:sldId id="278" r:id="rId22"/>
    <p:sldId id="279" r:id="rId23"/>
    <p:sldId id="280" r:id="rId24"/>
    <p:sldId id="281" r:id="rId25"/>
    <p:sldId id="282" r:id="rId26"/>
    <p:sldId id="288" r:id="rId27"/>
    <p:sldId id="283" r:id="rId28"/>
    <p:sldId id="284" r:id="rId29"/>
    <p:sldId id="285" r:id="rId30"/>
    <p:sldId id="286" r:id="rId31"/>
    <p:sldId id="290" r:id="rId32"/>
    <p:sldId id="289" r:id="rId33"/>
    <p:sldId id="291" r:id="rId34"/>
    <p:sldId id="292" r:id="rId35"/>
    <p:sldId id="293"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60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0" y="4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059A4F-4F58-42B5-9174-5BE89BAB6FDA}" type="datetimeFigureOut">
              <a:rPr lang="en-IN" smtClean="0"/>
              <a:pPr/>
              <a:t>06-02-2015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7D34EE-C91A-4DC4-BF6D-B7F34B87C821}" type="slidenum">
              <a:rPr lang="en-IN" smtClean="0"/>
              <a:pPr/>
              <a:t>‹#›</a:t>
            </a:fld>
            <a:endParaRPr lang="en-IN"/>
          </a:p>
        </p:txBody>
      </p:sp>
    </p:spTree>
    <p:extLst>
      <p:ext uri="{BB962C8B-B14F-4D97-AF65-F5344CB8AC3E}">
        <p14:creationId xmlns="" xmlns:p14="http://schemas.microsoft.com/office/powerpoint/2010/main" val="357635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D34EE-C91A-4DC4-BF6D-B7F34B87C821}" type="slidenum">
              <a:rPr lang="en-IN" smtClean="0"/>
              <a:pPr/>
              <a:t>6</a:t>
            </a:fld>
            <a:endParaRPr lang="en-IN"/>
          </a:p>
        </p:txBody>
      </p:sp>
    </p:spTree>
    <p:extLst>
      <p:ext uri="{BB962C8B-B14F-4D97-AF65-F5344CB8AC3E}">
        <p14:creationId xmlns="" xmlns:p14="http://schemas.microsoft.com/office/powerpoint/2010/main" val="222735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D34EE-C91A-4DC4-BF6D-B7F34B87C821}" type="slidenum">
              <a:rPr lang="en-IN" smtClean="0"/>
              <a:pPr/>
              <a:t>34</a:t>
            </a:fld>
            <a:endParaRPr lang="en-IN"/>
          </a:p>
        </p:txBody>
      </p:sp>
    </p:spTree>
    <p:extLst>
      <p:ext uri="{BB962C8B-B14F-4D97-AF65-F5344CB8AC3E}">
        <p14:creationId xmlns="" xmlns:p14="http://schemas.microsoft.com/office/powerpoint/2010/main" val="184592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1" y="2057400"/>
            <a:ext cx="5943600" cy="2209800"/>
          </a:xfrm>
        </p:spPr>
        <p:txBody>
          <a:bodyPr>
            <a:normAutofit fontScale="90000"/>
          </a:bodyPr>
          <a:lstStyle/>
          <a:p>
            <a:pPr algn="ctr"/>
            <a:r>
              <a:rPr lang="en-IN" sz="5000" dirty="0" smtClean="0">
                <a:latin typeface="Baskerville Old Face" pitchFamily="18" charset="0"/>
              </a:rPr>
              <a:t>INTRODUCTION TO LAW </a:t>
            </a:r>
            <a:br>
              <a:rPr lang="en-IN" sz="5000" dirty="0" smtClean="0">
                <a:latin typeface="Baskerville Old Face" pitchFamily="18" charset="0"/>
              </a:rPr>
            </a:br>
            <a:r>
              <a:rPr lang="en-IN" sz="5000" dirty="0" smtClean="0">
                <a:latin typeface="Baskerville Old Face" pitchFamily="18" charset="0"/>
              </a:rPr>
              <a:t>&amp;</a:t>
            </a:r>
            <a:br>
              <a:rPr lang="en-IN" sz="5000" dirty="0" smtClean="0">
                <a:latin typeface="Baskerville Old Face" pitchFamily="18" charset="0"/>
              </a:rPr>
            </a:br>
            <a:r>
              <a:rPr lang="en-IN" sz="5000" dirty="0" smtClean="0">
                <a:latin typeface="Baskerville Old Face" pitchFamily="18" charset="0"/>
              </a:rPr>
              <a:t>LEGAL SYSTEM</a:t>
            </a:r>
            <a:endParaRPr lang="en-IN" sz="5000" dirty="0">
              <a:latin typeface="Baskerville Old Face" pitchFamily="18" charset="0"/>
            </a:endParaRPr>
          </a:p>
        </p:txBody>
      </p:sp>
      <p:sp>
        <p:nvSpPr>
          <p:cNvPr id="3" name="Subtitle 2"/>
          <p:cNvSpPr>
            <a:spLocks noGrp="1"/>
          </p:cNvSpPr>
          <p:nvPr>
            <p:ph type="subTitle" idx="1"/>
          </p:nvPr>
        </p:nvSpPr>
        <p:spPr>
          <a:xfrm>
            <a:off x="685800" y="5257800"/>
            <a:ext cx="6461760" cy="1066800"/>
          </a:xfrm>
        </p:spPr>
        <p:txBody>
          <a:bodyPr/>
          <a:lstStyle/>
          <a:p>
            <a:r>
              <a:rPr lang="en-IN" sz="3000" b="1" dirty="0" smtClean="0">
                <a:solidFill>
                  <a:schemeClr val="tx1">
                    <a:lumMod val="85000"/>
                    <a:lumOff val="15000"/>
                  </a:schemeClr>
                </a:solidFill>
              </a:rPr>
              <a:t>By Prof. </a:t>
            </a:r>
            <a:r>
              <a:rPr lang="en-IN" sz="3000" b="1" dirty="0" err="1" smtClean="0">
                <a:solidFill>
                  <a:schemeClr val="tx1">
                    <a:lumMod val="85000"/>
                    <a:lumOff val="15000"/>
                  </a:schemeClr>
                </a:solidFill>
              </a:rPr>
              <a:t>Sagar</a:t>
            </a:r>
            <a:r>
              <a:rPr lang="en-IN" sz="3000" b="1" dirty="0" smtClean="0">
                <a:solidFill>
                  <a:schemeClr val="tx1">
                    <a:lumMod val="85000"/>
                    <a:lumOff val="15000"/>
                  </a:schemeClr>
                </a:solidFill>
              </a:rPr>
              <a:t> </a:t>
            </a:r>
            <a:r>
              <a:rPr lang="en-IN" sz="3000" b="1" dirty="0" err="1" smtClean="0">
                <a:solidFill>
                  <a:schemeClr val="tx1">
                    <a:lumMod val="85000"/>
                    <a:lumOff val="15000"/>
                  </a:schemeClr>
                </a:solidFill>
              </a:rPr>
              <a:t>Bedre</a:t>
            </a:r>
            <a:endParaRPr lang="en-IN" sz="3000" b="1" dirty="0">
              <a:solidFill>
                <a:schemeClr val="tx1">
                  <a:lumMod val="85000"/>
                  <a:lumOff val="15000"/>
                </a:schemeClr>
              </a:solidFill>
            </a:endParaRPr>
          </a:p>
        </p:txBody>
      </p:sp>
    </p:spTree>
    <p:extLst>
      <p:ext uri="{BB962C8B-B14F-4D97-AF65-F5344CB8AC3E}">
        <p14:creationId xmlns="" xmlns:p14="http://schemas.microsoft.com/office/powerpoint/2010/main" val="1011165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Legal Institutions</a:t>
            </a:r>
            <a:endParaRPr lang="en-IN" sz="44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ctr">
              <a:buNone/>
            </a:pPr>
            <a:endParaRPr lang="en-IN" dirty="0" smtClean="0">
              <a:solidFill>
                <a:srgbClr val="070605"/>
              </a:solidFill>
              <a:latin typeface="Baskerville Old Face" pitchFamily="18" charset="0"/>
            </a:endParaRPr>
          </a:p>
          <a:p>
            <a:pPr marL="114300" indent="0" algn="just">
              <a:buNone/>
            </a:pPr>
            <a:r>
              <a:rPr lang="en-IN" b="1" dirty="0" smtClean="0">
                <a:solidFill>
                  <a:srgbClr val="070605"/>
                </a:solidFill>
                <a:latin typeface="Baskerville Old Face" pitchFamily="18" charset="0"/>
              </a:rPr>
              <a:t>Legislature:</a:t>
            </a:r>
            <a:r>
              <a:rPr lang="en-IN" dirty="0" smtClean="0">
                <a:solidFill>
                  <a:srgbClr val="070605"/>
                </a:solidFill>
                <a:latin typeface="Baskerville Old Face" pitchFamily="18" charset="0"/>
              </a:rPr>
              <a:t> The body that forms the law. Example, the Parliament of India and </a:t>
            </a:r>
            <a:r>
              <a:rPr lang="en-IN" dirty="0">
                <a:solidFill>
                  <a:srgbClr val="070605"/>
                </a:solidFill>
                <a:latin typeface="Baskerville Old Face" pitchFamily="18" charset="0"/>
              </a:rPr>
              <a:t>E</a:t>
            </a:r>
            <a:r>
              <a:rPr lang="en-IN" dirty="0" smtClean="0">
                <a:solidFill>
                  <a:srgbClr val="070605"/>
                </a:solidFill>
                <a:latin typeface="Baskerville Old Face" pitchFamily="18" charset="0"/>
              </a:rPr>
              <a:t>ngland.</a:t>
            </a:r>
          </a:p>
          <a:p>
            <a:pPr marL="114300" indent="0" algn="just">
              <a:buNone/>
            </a:pPr>
            <a:r>
              <a:rPr lang="en-IN" b="1" dirty="0" smtClean="0">
                <a:solidFill>
                  <a:srgbClr val="070605"/>
                </a:solidFill>
                <a:latin typeface="Baskerville Old Face" pitchFamily="18" charset="0"/>
              </a:rPr>
              <a:t>Executive: </a:t>
            </a:r>
            <a:r>
              <a:rPr lang="en-IN" dirty="0" smtClean="0">
                <a:solidFill>
                  <a:srgbClr val="070605"/>
                </a:solidFill>
                <a:latin typeface="Baskerville Old Face" pitchFamily="18" charset="0"/>
              </a:rPr>
              <a:t>The body that executes or sanctions the law. Example, the Government of India.</a:t>
            </a:r>
          </a:p>
          <a:p>
            <a:pPr marL="114300" indent="0" algn="just">
              <a:buNone/>
            </a:pPr>
            <a:r>
              <a:rPr lang="en-IN" b="1" dirty="0" smtClean="0">
                <a:solidFill>
                  <a:srgbClr val="070605"/>
                </a:solidFill>
                <a:latin typeface="Baskerville Old Face" pitchFamily="18" charset="0"/>
              </a:rPr>
              <a:t>Judiciary:</a:t>
            </a:r>
            <a:r>
              <a:rPr lang="en-IN" dirty="0" smtClean="0">
                <a:solidFill>
                  <a:srgbClr val="070605"/>
                </a:solidFill>
                <a:latin typeface="Baskerville Old Face" pitchFamily="18" charset="0"/>
              </a:rPr>
              <a:t> The custodian or upholder of law and is responsible for imparting justice. Example, the Courts of India.</a:t>
            </a:r>
          </a:p>
          <a:p>
            <a:pPr marL="114300" indent="0" algn="just">
              <a:buNone/>
            </a:pPr>
            <a:r>
              <a:rPr lang="en-IN" b="1" dirty="0" smtClean="0">
                <a:solidFill>
                  <a:srgbClr val="070605"/>
                </a:solidFill>
                <a:latin typeface="Baskerville Old Face" pitchFamily="18" charset="0"/>
              </a:rPr>
              <a:t>Police and Military:</a:t>
            </a:r>
            <a:r>
              <a:rPr lang="en-IN" dirty="0" smtClean="0">
                <a:solidFill>
                  <a:srgbClr val="070605"/>
                </a:solidFill>
                <a:latin typeface="Baskerville Old Face" pitchFamily="18" charset="0"/>
              </a:rPr>
              <a:t> Responsible for enforcing the law and ensuring that the law is maintained. Example, the CRPF, the Army, etc.</a:t>
            </a:r>
          </a:p>
          <a:p>
            <a:pPr marL="114300" indent="0" algn="just">
              <a:buNone/>
            </a:pPr>
            <a:r>
              <a:rPr lang="en-IN" b="1" dirty="0" smtClean="0">
                <a:solidFill>
                  <a:srgbClr val="070605"/>
                </a:solidFill>
                <a:latin typeface="Baskerville Old Face" pitchFamily="18" charset="0"/>
              </a:rPr>
              <a:t>Bureaucracy:</a:t>
            </a:r>
            <a:r>
              <a:rPr lang="en-IN" dirty="0" smtClean="0">
                <a:solidFill>
                  <a:srgbClr val="070605"/>
                </a:solidFill>
                <a:latin typeface="Baskerville Old Face" pitchFamily="18" charset="0"/>
              </a:rPr>
              <a:t> Drafts the laws and various policies for the government. Example IAS, IFS Officers.</a:t>
            </a:r>
          </a:p>
          <a:p>
            <a:pPr marL="114300" indent="0" algn="just">
              <a:buNone/>
            </a:pPr>
            <a:r>
              <a:rPr lang="en-IN" b="1" dirty="0" smtClean="0">
                <a:solidFill>
                  <a:srgbClr val="070605"/>
                </a:solidFill>
                <a:latin typeface="Baskerville Old Face" pitchFamily="18" charset="0"/>
              </a:rPr>
              <a:t>Advocates:</a:t>
            </a:r>
            <a:r>
              <a:rPr lang="en-IN" dirty="0" smtClean="0">
                <a:solidFill>
                  <a:srgbClr val="070605"/>
                </a:solidFill>
                <a:latin typeface="Baskerville Old Face" pitchFamily="18" charset="0"/>
              </a:rPr>
              <a:t> Represent their clients in a court of law.</a:t>
            </a:r>
          </a:p>
          <a:p>
            <a:pPr marL="114300" indent="0" algn="just">
              <a:buNone/>
            </a:pPr>
            <a:endParaRPr lang="en-IN" dirty="0" smtClean="0">
              <a:solidFill>
                <a:srgbClr val="070605"/>
              </a:solidFill>
              <a:latin typeface="Baskerville Old Face" pitchFamily="18" charset="0"/>
            </a:endParaRPr>
          </a:p>
          <a:p>
            <a:pPr marL="114300" indent="0" algn="just">
              <a:buNone/>
            </a:pPr>
            <a:r>
              <a:rPr lang="en-IN" dirty="0" smtClean="0">
                <a:solidFill>
                  <a:srgbClr val="070605"/>
                </a:solidFill>
                <a:latin typeface="Baskerville Old Face" pitchFamily="18" charset="0"/>
              </a:rPr>
              <a:t> </a:t>
            </a:r>
          </a:p>
          <a:p>
            <a:pPr algn="just"/>
            <a:endParaRPr lang="en-IN" dirty="0" smtClean="0">
              <a:solidFill>
                <a:srgbClr val="070605"/>
              </a:solidFill>
              <a:latin typeface="Baskerville Old Face" pitchFamily="18" charset="0"/>
            </a:endParaRPr>
          </a:p>
          <a:p>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4252127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latin typeface="Baskerville Old Face" pitchFamily="18" charset="0"/>
              </a:rPr>
              <a:t>Court Hierarchy</a:t>
            </a:r>
            <a:endParaRPr lang="en-IN" dirty="0">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just">
              <a:buNone/>
            </a:pPr>
            <a:endParaRPr lang="en-IN" dirty="0" smtClean="0">
              <a:latin typeface="Baskerville Old Face" pitchFamily="18" charset="0"/>
            </a:endParaRPr>
          </a:p>
          <a:p>
            <a:pPr marL="114300" indent="0" algn="just">
              <a:buNone/>
            </a:pPr>
            <a:r>
              <a:rPr lang="en-IN" dirty="0" smtClean="0">
                <a:latin typeface="Baskerville Old Face" pitchFamily="18" charset="0"/>
              </a:rPr>
              <a:t> </a:t>
            </a:r>
          </a:p>
          <a:p>
            <a:pPr algn="just"/>
            <a:endParaRPr lang="en-IN" dirty="0" smtClean="0">
              <a:latin typeface="Baskerville Old Face" pitchFamily="18" charset="0"/>
            </a:endParaRPr>
          </a:p>
          <a:p>
            <a:endParaRPr lang="en-IN" dirty="0">
              <a:latin typeface="Baskerville Old Face" pitchFamily="18" charset="0"/>
            </a:endParaRPr>
          </a:p>
        </p:txBody>
      </p:sp>
      <p:pic>
        <p:nvPicPr>
          <p:cNvPr id="1027" name="Picture 3" descr="C:\Users\Sagar Bedre\Desktop\Untitled.png"/>
          <p:cNvPicPr>
            <a:picLocks noChangeAspect="1" noChangeArrowheads="1"/>
          </p:cNvPicPr>
          <p:nvPr/>
        </p:nvPicPr>
        <p:blipFill>
          <a:blip r:embed="rId2"/>
          <a:srcRect/>
          <a:stretch>
            <a:fillRect/>
          </a:stretch>
        </p:blipFill>
        <p:spPr bwMode="auto">
          <a:xfrm>
            <a:off x="0" y="1643050"/>
            <a:ext cx="9088913" cy="5214950"/>
          </a:xfrm>
          <a:prstGeom prst="rect">
            <a:avLst/>
          </a:prstGeom>
          <a:noFill/>
        </p:spPr>
      </p:pic>
    </p:spTree>
    <p:extLst>
      <p:ext uri="{BB962C8B-B14F-4D97-AF65-F5344CB8AC3E}">
        <p14:creationId xmlns="" xmlns:p14="http://schemas.microsoft.com/office/powerpoint/2010/main" val="2756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Court Hierarchy</a:t>
            </a:r>
            <a:endParaRPr lang="en-IN" sz="44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ctr">
              <a:buNone/>
            </a:pPr>
            <a:endParaRPr lang="en-IN" dirty="0" smtClean="0">
              <a:solidFill>
                <a:srgbClr val="070605"/>
              </a:solidFill>
              <a:latin typeface="Baskerville Old Face" pitchFamily="18" charset="0"/>
            </a:endParaRPr>
          </a:p>
          <a:p>
            <a:pPr marL="114300" indent="0" algn="just">
              <a:buNone/>
            </a:pPr>
            <a:r>
              <a:rPr lang="en-IN" sz="2800" b="1" spc="-100" dirty="0">
                <a:solidFill>
                  <a:srgbClr val="070605"/>
                </a:solidFill>
                <a:latin typeface="Baskerville Old Face" pitchFamily="18" charset="0"/>
                <a:ea typeface="+mj-ea"/>
                <a:cs typeface="+mj-cs"/>
              </a:rPr>
              <a:t>Supreme Court –</a:t>
            </a:r>
          </a:p>
          <a:p>
            <a:pPr algn="just"/>
            <a:r>
              <a:rPr lang="en-IN" sz="2400" spc="-100" dirty="0">
                <a:solidFill>
                  <a:srgbClr val="070605"/>
                </a:solidFill>
                <a:latin typeface="Baskerville Old Face" pitchFamily="18" charset="0"/>
                <a:ea typeface="+mj-ea"/>
                <a:cs typeface="+mj-cs"/>
              </a:rPr>
              <a:t>The Supreme Court of India is the </a:t>
            </a:r>
            <a:r>
              <a:rPr lang="en-IN" sz="2400" spc="-100" dirty="0" smtClean="0">
                <a:solidFill>
                  <a:srgbClr val="070605"/>
                </a:solidFill>
                <a:latin typeface="Baskerville Old Face" pitchFamily="18" charset="0"/>
                <a:ea typeface="+mj-ea"/>
                <a:cs typeface="+mj-cs"/>
              </a:rPr>
              <a:t>apex Judicial Body; </a:t>
            </a:r>
            <a:r>
              <a:rPr lang="en-IN" sz="2400" spc="-100" dirty="0" smtClean="0">
                <a:solidFill>
                  <a:srgbClr val="070605"/>
                </a:solidFill>
                <a:latin typeface="Baskerville Old Face" pitchFamily="18" charset="0"/>
              </a:rPr>
              <a:t>also </a:t>
            </a:r>
            <a:r>
              <a:rPr lang="en-IN" sz="2400" spc="-100" dirty="0">
                <a:solidFill>
                  <a:srgbClr val="070605"/>
                </a:solidFill>
                <a:latin typeface="Baskerville Old Face" pitchFamily="18" charset="0"/>
              </a:rPr>
              <a:t>the highest Court of </a:t>
            </a:r>
            <a:r>
              <a:rPr lang="en-IN" sz="2400" spc="-100" dirty="0" smtClean="0">
                <a:solidFill>
                  <a:srgbClr val="070605"/>
                </a:solidFill>
                <a:latin typeface="Baskerville Old Face" pitchFamily="18" charset="0"/>
              </a:rPr>
              <a:t>Appeal.</a:t>
            </a:r>
            <a:endParaRPr lang="en-IN" sz="2400" spc="-100" dirty="0" smtClean="0">
              <a:solidFill>
                <a:srgbClr val="070605"/>
              </a:solidFill>
              <a:latin typeface="Baskerville Old Face" pitchFamily="18" charset="0"/>
              <a:ea typeface="+mj-ea"/>
              <a:cs typeface="+mj-cs"/>
            </a:endParaRPr>
          </a:p>
          <a:p>
            <a:pPr algn="just"/>
            <a:r>
              <a:rPr lang="en-IN" sz="2400" spc="-100" dirty="0" smtClean="0">
                <a:solidFill>
                  <a:srgbClr val="070605"/>
                </a:solidFill>
                <a:latin typeface="Baskerville Old Face" pitchFamily="18" charset="0"/>
                <a:ea typeface="+mj-ea"/>
                <a:cs typeface="+mj-cs"/>
              </a:rPr>
              <a:t>Situated </a:t>
            </a:r>
            <a:r>
              <a:rPr lang="en-IN" sz="2400" spc="-100" dirty="0">
                <a:solidFill>
                  <a:srgbClr val="070605"/>
                </a:solidFill>
                <a:latin typeface="Baskerville Old Face" pitchFamily="18" charset="0"/>
                <a:ea typeface="+mj-ea"/>
                <a:cs typeface="+mj-cs"/>
              </a:rPr>
              <a:t>in New Delhi</a:t>
            </a:r>
            <a:r>
              <a:rPr lang="en-IN" sz="2400" spc="-100" dirty="0" smtClean="0">
                <a:solidFill>
                  <a:srgbClr val="070605"/>
                </a:solidFill>
                <a:latin typeface="Baskerville Old Face" pitchFamily="18" charset="0"/>
                <a:ea typeface="+mj-ea"/>
                <a:cs typeface="+mj-cs"/>
              </a:rPr>
              <a:t>.</a:t>
            </a:r>
          </a:p>
          <a:p>
            <a:pPr algn="just"/>
            <a:r>
              <a:rPr lang="en-IN" sz="2400" spc="-100" dirty="0" smtClean="0">
                <a:solidFill>
                  <a:srgbClr val="070605"/>
                </a:solidFill>
                <a:latin typeface="Baskerville Old Face" pitchFamily="18" charset="0"/>
                <a:ea typeface="+mj-ea"/>
                <a:cs typeface="+mj-cs"/>
              </a:rPr>
              <a:t>Orders passed are </a:t>
            </a:r>
            <a:r>
              <a:rPr lang="en-IN" sz="2400" spc="-100" dirty="0">
                <a:solidFill>
                  <a:srgbClr val="070605"/>
                </a:solidFill>
                <a:latin typeface="Baskerville Old Face" pitchFamily="18" charset="0"/>
              </a:rPr>
              <a:t>final</a:t>
            </a:r>
            <a:r>
              <a:rPr lang="en-IN" sz="2400" spc="-100" dirty="0" smtClean="0">
                <a:solidFill>
                  <a:srgbClr val="070605"/>
                </a:solidFill>
                <a:latin typeface="Baskerville Old Face" pitchFamily="18" charset="0"/>
                <a:ea typeface="+mj-ea"/>
                <a:cs typeface="+mj-cs"/>
              </a:rPr>
              <a:t> and </a:t>
            </a:r>
            <a:r>
              <a:rPr lang="en-IN" sz="2400" spc="-100" dirty="0">
                <a:solidFill>
                  <a:srgbClr val="070605"/>
                </a:solidFill>
                <a:latin typeface="Baskerville Old Face" pitchFamily="18" charset="0"/>
              </a:rPr>
              <a:t>the law of the </a:t>
            </a:r>
            <a:r>
              <a:rPr lang="en-IN" sz="2400" spc="-100" dirty="0" smtClean="0">
                <a:solidFill>
                  <a:srgbClr val="070605"/>
                </a:solidFill>
                <a:latin typeface="Baskerville Old Face" pitchFamily="18" charset="0"/>
              </a:rPr>
              <a:t>country</a:t>
            </a:r>
            <a:r>
              <a:rPr lang="en-IN" sz="2400" spc="-100" dirty="0" smtClean="0">
                <a:solidFill>
                  <a:srgbClr val="070605"/>
                </a:solidFill>
                <a:latin typeface="Baskerville Old Face" pitchFamily="18" charset="0"/>
                <a:ea typeface="+mj-ea"/>
                <a:cs typeface="+mj-cs"/>
              </a:rPr>
              <a:t>. </a:t>
            </a:r>
          </a:p>
          <a:p>
            <a:pPr algn="just"/>
            <a:r>
              <a:rPr lang="en-IN" sz="2400" spc="-100" dirty="0">
                <a:solidFill>
                  <a:srgbClr val="070605"/>
                </a:solidFill>
                <a:latin typeface="Baskerville Old Face" pitchFamily="18" charset="0"/>
              </a:rPr>
              <a:t>Presided by the Chief Justice of India with 25 </a:t>
            </a:r>
            <a:r>
              <a:rPr lang="en-IN" sz="2400" spc="-100" dirty="0" smtClean="0">
                <a:solidFill>
                  <a:srgbClr val="070605"/>
                </a:solidFill>
                <a:latin typeface="Baskerville Old Face" pitchFamily="18" charset="0"/>
              </a:rPr>
              <a:t>Judges.</a:t>
            </a:r>
          </a:p>
          <a:p>
            <a:pPr algn="just"/>
            <a:r>
              <a:rPr lang="en-IN" sz="2400" spc="-100" dirty="0" smtClean="0">
                <a:solidFill>
                  <a:srgbClr val="070605"/>
                </a:solidFill>
                <a:latin typeface="Baskerville Old Face" pitchFamily="18" charset="0"/>
                <a:ea typeface="+mj-ea"/>
                <a:cs typeface="+mj-cs"/>
              </a:rPr>
              <a:t>Consists of benches which are formed depending </a:t>
            </a:r>
            <a:r>
              <a:rPr lang="en-IN" sz="2400" spc="-100" dirty="0">
                <a:solidFill>
                  <a:srgbClr val="070605"/>
                </a:solidFill>
                <a:latin typeface="Baskerville Old Face" pitchFamily="18" charset="0"/>
                <a:ea typeface="+mj-ea"/>
                <a:cs typeface="+mj-cs"/>
              </a:rPr>
              <a:t>upon the nature and technicality of </a:t>
            </a:r>
            <a:r>
              <a:rPr lang="en-IN" sz="2400" spc="-100" dirty="0" smtClean="0">
                <a:solidFill>
                  <a:srgbClr val="070605"/>
                </a:solidFill>
                <a:latin typeface="Baskerville Old Face" pitchFamily="18" charset="0"/>
                <a:ea typeface="+mj-ea"/>
                <a:cs typeface="+mj-cs"/>
              </a:rPr>
              <a:t>the matter - Divisional </a:t>
            </a:r>
            <a:r>
              <a:rPr lang="en-IN" sz="2400" spc="-100" dirty="0">
                <a:solidFill>
                  <a:srgbClr val="070605"/>
                </a:solidFill>
                <a:latin typeface="Baskerville Old Face" pitchFamily="18" charset="0"/>
                <a:ea typeface="+mj-ea"/>
                <a:cs typeface="+mj-cs"/>
              </a:rPr>
              <a:t>B</a:t>
            </a:r>
            <a:r>
              <a:rPr lang="en-IN" sz="2400" spc="-100" dirty="0" smtClean="0">
                <a:solidFill>
                  <a:srgbClr val="070605"/>
                </a:solidFill>
                <a:latin typeface="Baskerville Old Face" pitchFamily="18" charset="0"/>
                <a:ea typeface="+mj-ea"/>
                <a:cs typeface="+mj-cs"/>
              </a:rPr>
              <a:t>enches </a:t>
            </a:r>
            <a:r>
              <a:rPr lang="en-IN" sz="2400" spc="-100" dirty="0">
                <a:solidFill>
                  <a:srgbClr val="070605"/>
                </a:solidFill>
                <a:latin typeface="Baskerville Old Face" pitchFamily="18" charset="0"/>
                <a:ea typeface="+mj-ea"/>
                <a:cs typeface="+mj-cs"/>
              </a:rPr>
              <a:t>of 2 and 3 judges; </a:t>
            </a:r>
            <a:r>
              <a:rPr lang="en-IN" sz="2400" spc="-100" dirty="0" smtClean="0">
                <a:solidFill>
                  <a:srgbClr val="070605"/>
                </a:solidFill>
                <a:latin typeface="Baskerville Old Face" pitchFamily="18" charset="0"/>
                <a:ea typeface="+mj-ea"/>
                <a:cs typeface="+mj-cs"/>
              </a:rPr>
              <a:t>Full </a:t>
            </a:r>
            <a:r>
              <a:rPr lang="en-IN" sz="2400" spc="-100" dirty="0">
                <a:solidFill>
                  <a:srgbClr val="070605"/>
                </a:solidFill>
                <a:latin typeface="Baskerville Old Face" pitchFamily="18" charset="0"/>
                <a:ea typeface="+mj-ea"/>
                <a:cs typeface="+mj-cs"/>
              </a:rPr>
              <a:t>B</a:t>
            </a:r>
            <a:r>
              <a:rPr lang="en-IN" sz="2400" spc="-100" dirty="0" smtClean="0">
                <a:solidFill>
                  <a:srgbClr val="070605"/>
                </a:solidFill>
                <a:latin typeface="Baskerville Old Face" pitchFamily="18" charset="0"/>
                <a:ea typeface="+mj-ea"/>
                <a:cs typeface="+mj-cs"/>
              </a:rPr>
              <a:t>enches </a:t>
            </a:r>
            <a:r>
              <a:rPr lang="en-IN" sz="2400" spc="-100" dirty="0">
                <a:solidFill>
                  <a:srgbClr val="070605"/>
                </a:solidFill>
                <a:latin typeface="Baskerville Old Face" pitchFamily="18" charset="0"/>
                <a:ea typeface="+mj-ea"/>
                <a:cs typeface="+mj-cs"/>
              </a:rPr>
              <a:t>of 3 or 5 judges or </a:t>
            </a:r>
            <a:r>
              <a:rPr lang="en-IN" sz="2400" spc="-100" dirty="0" smtClean="0">
                <a:solidFill>
                  <a:srgbClr val="070605"/>
                </a:solidFill>
                <a:latin typeface="Baskerville Old Face" pitchFamily="18" charset="0"/>
                <a:ea typeface="+mj-ea"/>
                <a:cs typeface="+mj-cs"/>
              </a:rPr>
              <a:t>Constitutional </a:t>
            </a:r>
            <a:r>
              <a:rPr lang="en-IN" sz="2400" spc="-100" dirty="0">
                <a:solidFill>
                  <a:srgbClr val="070605"/>
                </a:solidFill>
                <a:latin typeface="Baskerville Old Face" pitchFamily="18" charset="0"/>
                <a:ea typeface="+mj-ea"/>
                <a:cs typeface="+mj-cs"/>
              </a:rPr>
              <a:t>B</a:t>
            </a:r>
            <a:r>
              <a:rPr lang="en-IN" sz="2400" spc="-100" dirty="0" smtClean="0">
                <a:solidFill>
                  <a:srgbClr val="070605"/>
                </a:solidFill>
                <a:latin typeface="Baskerville Old Face" pitchFamily="18" charset="0"/>
                <a:ea typeface="+mj-ea"/>
                <a:cs typeface="+mj-cs"/>
              </a:rPr>
              <a:t>ench </a:t>
            </a:r>
            <a:r>
              <a:rPr lang="en-IN" sz="2400" spc="-100" dirty="0">
                <a:solidFill>
                  <a:srgbClr val="070605"/>
                </a:solidFill>
                <a:latin typeface="Baskerville Old Face" pitchFamily="18" charset="0"/>
                <a:ea typeface="+mj-ea"/>
                <a:cs typeface="+mj-cs"/>
              </a:rPr>
              <a:t>of 5 or 7 Judges. </a:t>
            </a:r>
          </a:p>
          <a:p>
            <a:pPr marL="114300" indent="0" algn="just">
              <a:buNone/>
            </a:pPr>
            <a:r>
              <a:rPr lang="en-IN" sz="2400" spc="-100" dirty="0">
                <a:solidFill>
                  <a:srgbClr val="070605"/>
                </a:solidFill>
                <a:latin typeface="Baskerville Old Face" pitchFamily="18" charset="0"/>
                <a:ea typeface="+mj-ea"/>
                <a:cs typeface="+mj-cs"/>
              </a:rPr>
              <a:t> </a:t>
            </a:r>
          </a:p>
          <a:p>
            <a:pPr algn="just"/>
            <a:endParaRPr lang="en-IN" dirty="0" smtClean="0">
              <a:solidFill>
                <a:srgbClr val="070605"/>
              </a:solidFill>
              <a:latin typeface="Baskerville Old Face" pitchFamily="18" charset="0"/>
            </a:endParaRPr>
          </a:p>
          <a:p>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10422684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Court Hierarchy</a:t>
            </a:r>
            <a:endParaRPr lang="en-IN" sz="44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ctr">
              <a:buNone/>
            </a:pPr>
            <a:endParaRPr lang="en-IN" dirty="0" smtClean="0">
              <a:solidFill>
                <a:srgbClr val="070605"/>
              </a:solidFill>
              <a:latin typeface="Baskerville Old Face" pitchFamily="18" charset="0"/>
            </a:endParaRPr>
          </a:p>
          <a:p>
            <a:pPr marL="114300" indent="0" algn="just">
              <a:buNone/>
            </a:pPr>
            <a:r>
              <a:rPr lang="en-IN" sz="2800" b="1" spc="-100" dirty="0" smtClean="0">
                <a:solidFill>
                  <a:srgbClr val="070605"/>
                </a:solidFill>
                <a:latin typeface="Baskerville Old Face" pitchFamily="18" charset="0"/>
                <a:ea typeface="+mj-ea"/>
                <a:cs typeface="+mj-cs"/>
              </a:rPr>
              <a:t>High Courts </a:t>
            </a:r>
            <a:r>
              <a:rPr lang="en-IN" sz="2800" b="1" spc="-100" dirty="0">
                <a:solidFill>
                  <a:srgbClr val="070605"/>
                </a:solidFill>
                <a:latin typeface="Baskerville Old Face" pitchFamily="18" charset="0"/>
                <a:ea typeface="+mj-ea"/>
                <a:cs typeface="+mj-cs"/>
              </a:rPr>
              <a:t>–</a:t>
            </a:r>
          </a:p>
          <a:p>
            <a:pPr algn="just"/>
            <a:r>
              <a:rPr lang="en-IN" sz="2400" spc="-100" dirty="0">
                <a:solidFill>
                  <a:srgbClr val="070605"/>
                </a:solidFill>
                <a:latin typeface="Baskerville Old Face" pitchFamily="18" charset="0"/>
                <a:ea typeface="+mj-ea"/>
                <a:cs typeface="+mj-cs"/>
              </a:rPr>
              <a:t>The High Court of every state is the highest court </a:t>
            </a:r>
            <a:r>
              <a:rPr lang="en-IN" sz="2400" spc="-100" dirty="0" smtClean="0">
                <a:solidFill>
                  <a:srgbClr val="070605"/>
                </a:solidFill>
                <a:latin typeface="Baskerville Old Face" pitchFamily="18" charset="0"/>
                <a:ea typeface="+mj-ea"/>
                <a:cs typeface="+mj-cs"/>
              </a:rPr>
              <a:t>of a state.</a:t>
            </a:r>
          </a:p>
          <a:p>
            <a:pPr algn="just"/>
            <a:r>
              <a:rPr lang="en-IN" sz="2400" spc="-100" dirty="0" smtClean="0">
                <a:solidFill>
                  <a:srgbClr val="070605"/>
                </a:solidFill>
                <a:latin typeface="Baskerville Old Face" pitchFamily="18" charset="0"/>
                <a:ea typeface="+mj-ea"/>
                <a:cs typeface="+mj-cs"/>
              </a:rPr>
              <a:t>Is subordinate to </a:t>
            </a:r>
            <a:r>
              <a:rPr lang="en-IN" sz="2400" spc="-100" dirty="0">
                <a:solidFill>
                  <a:srgbClr val="070605"/>
                </a:solidFill>
                <a:latin typeface="Baskerville Old Face" pitchFamily="18" charset="0"/>
                <a:ea typeface="+mj-ea"/>
                <a:cs typeface="+mj-cs"/>
              </a:rPr>
              <a:t>the Supreme </a:t>
            </a:r>
            <a:r>
              <a:rPr lang="en-IN" sz="2400" spc="-100" dirty="0" smtClean="0">
                <a:solidFill>
                  <a:srgbClr val="070605"/>
                </a:solidFill>
                <a:latin typeface="Baskerville Old Face" pitchFamily="18" charset="0"/>
                <a:ea typeface="+mj-ea"/>
                <a:cs typeface="+mj-cs"/>
              </a:rPr>
              <a:t>Court and works under the direct guidance and supervision </a:t>
            </a:r>
            <a:r>
              <a:rPr lang="en-IN" sz="2400" spc="-100" dirty="0">
                <a:solidFill>
                  <a:srgbClr val="070605"/>
                </a:solidFill>
                <a:latin typeface="Baskerville Old Face" pitchFamily="18" charset="0"/>
                <a:ea typeface="+mj-ea"/>
                <a:cs typeface="+mj-cs"/>
              </a:rPr>
              <a:t>of the Supreme Court</a:t>
            </a:r>
            <a:endParaRPr lang="en-IN" sz="2400" spc="-100" dirty="0" smtClean="0">
              <a:solidFill>
                <a:srgbClr val="070605"/>
              </a:solidFill>
              <a:latin typeface="Baskerville Old Face" pitchFamily="18" charset="0"/>
              <a:ea typeface="+mj-ea"/>
              <a:cs typeface="+mj-cs"/>
            </a:endParaRPr>
          </a:p>
          <a:p>
            <a:pPr algn="just"/>
            <a:r>
              <a:rPr lang="en-IN" sz="2400" spc="-100" dirty="0" smtClean="0">
                <a:solidFill>
                  <a:srgbClr val="070605"/>
                </a:solidFill>
                <a:latin typeface="Baskerville Old Face" pitchFamily="18" charset="0"/>
                <a:ea typeface="+mj-ea"/>
                <a:cs typeface="+mj-cs"/>
              </a:rPr>
              <a:t>Is generally </a:t>
            </a:r>
            <a:r>
              <a:rPr lang="en-IN" sz="2400" spc="-100" dirty="0">
                <a:solidFill>
                  <a:srgbClr val="070605"/>
                </a:solidFill>
                <a:latin typeface="Baskerville Old Face" pitchFamily="18" charset="0"/>
                <a:ea typeface="+mj-ea"/>
                <a:cs typeface="+mj-cs"/>
              </a:rPr>
              <a:t>the last court of regular </a:t>
            </a:r>
            <a:r>
              <a:rPr lang="en-IN" sz="2400" spc="-100" dirty="0" smtClean="0">
                <a:solidFill>
                  <a:srgbClr val="070605"/>
                </a:solidFill>
                <a:latin typeface="Baskerville Old Face" pitchFamily="18" charset="0"/>
                <a:ea typeface="+mj-ea"/>
                <a:cs typeface="+mj-cs"/>
              </a:rPr>
              <a:t>appeals in the State. </a:t>
            </a:r>
          </a:p>
          <a:p>
            <a:pPr algn="just"/>
            <a:r>
              <a:rPr lang="en-IN" sz="2400" spc="-100" dirty="0" smtClean="0">
                <a:solidFill>
                  <a:srgbClr val="070605"/>
                </a:solidFill>
                <a:latin typeface="Baskerville Old Face" pitchFamily="18" charset="0"/>
                <a:ea typeface="+mj-ea"/>
                <a:cs typeface="+mj-cs"/>
              </a:rPr>
              <a:t>Appeals from District Courts and Sessions (Criminal) Courts come to High Courts of the relevant state.</a:t>
            </a:r>
          </a:p>
          <a:p>
            <a:pPr algn="just"/>
            <a:r>
              <a:rPr lang="en-IN" sz="2400" spc="-100" dirty="0" smtClean="0">
                <a:solidFill>
                  <a:srgbClr val="070605"/>
                </a:solidFill>
                <a:latin typeface="Baskerville Old Face" pitchFamily="18" charset="0"/>
                <a:ea typeface="+mj-ea"/>
                <a:cs typeface="+mj-cs"/>
              </a:rPr>
              <a:t>In </a:t>
            </a:r>
            <a:r>
              <a:rPr lang="en-IN" sz="2400" spc="-100" dirty="0">
                <a:solidFill>
                  <a:srgbClr val="070605"/>
                </a:solidFill>
                <a:latin typeface="Baskerville Old Face" pitchFamily="18" charset="0"/>
                <a:ea typeface="+mj-ea"/>
                <a:cs typeface="+mj-cs"/>
              </a:rPr>
              <a:t>some states there are only one High Court and at some states there are Principal benches and </a:t>
            </a:r>
            <a:r>
              <a:rPr lang="en-IN" sz="2400" spc="-100" dirty="0" smtClean="0">
                <a:solidFill>
                  <a:srgbClr val="070605"/>
                </a:solidFill>
                <a:latin typeface="Baskerville Old Face" pitchFamily="18" charset="0"/>
                <a:ea typeface="+mj-ea"/>
                <a:cs typeface="+mj-cs"/>
              </a:rPr>
              <a:t>Circuit </a:t>
            </a:r>
            <a:r>
              <a:rPr lang="en-IN" sz="2400" spc="-100" dirty="0">
                <a:solidFill>
                  <a:srgbClr val="070605"/>
                </a:solidFill>
                <a:latin typeface="Baskerville Old Face" pitchFamily="18" charset="0"/>
                <a:ea typeface="+mj-ea"/>
                <a:cs typeface="+mj-cs"/>
              </a:rPr>
              <a:t>benches</a:t>
            </a:r>
            <a:r>
              <a:rPr lang="en-IN" sz="2400" spc="-100" dirty="0" smtClean="0">
                <a:solidFill>
                  <a:srgbClr val="070605"/>
                </a:solidFill>
                <a:latin typeface="Baskerville Old Face" pitchFamily="18" charset="0"/>
                <a:ea typeface="+mj-ea"/>
                <a:cs typeface="+mj-cs"/>
              </a:rPr>
              <a:t>. </a:t>
            </a:r>
            <a:endParaRPr lang="en-IN" sz="2400" spc="-100" dirty="0">
              <a:solidFill>
                <a:srgbClr val="070605"/>
              </a:solidFill>
              <a:latin typeface="Baskerville Old Face" pitchFamily="18" charset="0"/>
              <a:ea typeface="+mj-ea"/>
              <a:cs typeface="+mj-cs"/>
            </a:endParaRPr>
          </a:p>
          <a:p>
            <a:pPr marL="114300" indent="0" algn="just">
              <a:buNone/>
            </a:pPr>
            <a:r>
              <a:rPr lang="en-IN" sz="2400" spc="-100" dirty="0">
                <a:solidFill>
                  <a:srgbClr val="070605"/>
                </a:solidFill>
                <a:latin typeface="Baskerville Old Face" pitchFamily="18" charset="0"/>
                <a:ea typeface="+mj-ea"/>
                <a:cs typeface="+mj-cs"/>
              </a:rPr>
              <a:t> </a:t>
            </a:r>
          </a:p>
          <a:p>
            <a:pPr algn="just"/>
            <a:endParaRPr lang="en-IN" dirty="0" smtClean="0">
              <a:solidFill>
                <a:srgbClr val="070605"/>
              </a:solidFill>
              <a:latin typeface="Baskerville Old Face" pitchFamily="18" charset="0"/>
            </a:endParaRPr>
          </a:p>
          <a:p>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1241853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Court Hierarchy</a:t>
            </a:r>
            <a:endParaRPr lang="en-IN" sz="44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just">
              <a:buNone/>
            </a:pPr>
            <a:r>
              <a:rPr lang="en-IN" sz="2000" b="1" spc="-100" dirty="0" smtClean="0">
                <a:solidFill>
                  <a:srgbClr val="070605"/>
                </a:solidFill>
                <a:latin typeface="Baskerville Old Face" pitchFamily="18" charset="0"/>
                <a:ea typeface="+mj-ea"/>
                <a:cs typeface="+mj-cs"/>
              </a:rPr>
              <a:t>District  &amp; Session Courts  –</a:t>
            </a:r>
            <a:endParaRPr lang="en-IN" sz="2000" b="1" spc="-100" dirty="0">
              <a:solidFill>
                <a:srgbClr val="070605"/>
              </a:solidFill>
              <a:latin typeface="Baskerville Old Face" pitchFamily="18" charset="0"/>
              <a:ea typeface="+mj-ea"/>
              <a:cs typeface="+mj-cs"/>
            </a:endParaRPr>
          </a:p>
          <a:p>
            <a:pPr marL="114300" indent="0" algn="just">
              <a:buNone/>
            </a:pPr>
            <a:r>
              <a:rPr lang="en-IN" sz="2000" spc="-100" dirty="0" smtClean="0">
                <a:solidFill>
                  <a:srgbClr val="070605"/>
                </a:solidFill>
                <a:latin typeface="Baskerville Old Face" pitchFamily="18" charset="0"/>
                <a:ea typeface="+mj-ea"/>
                <a:cs typeface="+mj-cs"/>
              </a:rPr>
              <a:t>These are </a:t>
            </a:r>
            <a:r>
              <a:rPr lang="en-IN" sz="2000" spc="-100" dirty="0">
                <a:solidFill>
                  <a:srgbClr val="070605"/>
                </a:solidFill>
                <a:latin typeface="Baskerville Old Face" pitchFamily="18" charset="0"/>
                <a:ea typeface="+mj-ea"/>
                <a:cs typeface="+mj-cs"/>
              </a:rPr>
              <a:t>the highest courts of each </a:t>
            </a:r>
            <a:r>
              <a:rPr lang="en-IN" sz="2000" spc="-100" dirty="0" smtClean="0">
                <a:solidFill>
                  <a:srgbClr val="070605"/>
                </a:solidFill>
                <a:latin typeface="Baskerville Old Face" pitchFamily="18" charset="0"/>
                <a:ea typeface="+mj-ea"/>
                <a:cs typeface="+mj-cs"/>
              </a:rPr>
              <a:t>districts. </a:t>
            </a:r>
            <a:r>
              <a:rPr lang="en-IN" sz="2000" spc="-100" dirty="0">
                <a:solidFill>
                  <a:srgbClr val="070605"/>
                </a:solidFill>
                <a:latin typeface="Baskerville Old Face" pitchFamily="18" charset="0"/>
                <a:ea typeface="+mj-ea"/>
                <a:cs typeface="+mj-cs"/>
              </a:rPr>
              <a:t>District courts are primarily Civil Courts to hear generally the appeals from the courts of original civil jurisdiction in the Districts, whereas </a:t>
            </a:r>
            <a:r>
              <a:rPr lang="en-IN" sz="2000" spc="-100" dirty="0" smtClean="0">
                <a:solidFill>
                  <a:srgbClr val="070605"/>
                </a:solidFill>
                <a:latin typeface="Baskerville Old Face" pitchFamily="18" charset="0"/>
                <a:ea typeface="+mj-ea"/>
                <a:cs typeface="+mj-cs"/>
              </a:rPr>
              <a:t>Sessions courts </a:t>
            </a:r>
            <a:r>
              <a:rPr lang="en-IN" sz="2000" spc="-100" dirty="0">
                <a:solidFill>
                  <a:srgbClr val="070605"/>
                </a:solidFill>
                <a:latin typeface="Baskerville Old Face" pitchFamily="18" charset="0"/>
                <a:ea typeface="+mj-ea"/>
                <a:cs typeface="+mj-cs"/>
              </a:rPr>
              <a:t>are primarily Criminal </a:t>
            </a:r>
            <a:r>
              <a:rPr lang="en-IN" sz="2000" spc="-100" dirty="0" smtClean="0">
                <a:solidFill>
                  <a:srgbClr val="070605"/>
                </a:solidFill>
                <a:latin typeface="Baskerville Old Face" pitchFamily="18" charset="0"/>
                <a:ea typeface="+mj-ea"/>
                <a:cs typeface="+mj-cs"/>
              </a:rPr>
              <a:t>Courts. </a:t>
            </a:r>
            <a:endParaRPr lang="en-IN" sz="2000" spc="-100" dirty="0">
              <a:solidFill>
                <a:srgbClr val="070605"/>
              </a:solidFill>
              <a:latin typeface="Baskerville Old Face" pitchFamily="18" charset="0"/>
              <a:ea typeface="+mj-ea"/>
              <a:cs typeface="+mj-cs"/>
            </a:endParaRPr>
          </a:p>
          <a:p>
            <a:pPr marL="114300" indent="0" algn="just">
              <a:buNone/>
            </a:pPr>
            <a:r>
              <a:rPr lang="en-IN" sz="2000" spc="-100" dirty="0" smtClean="0">
                <a:solidFill>
                  <a:srgbClr val="070605"/>
                </a:solidFill>
                <a:latin typeface="Baskerville Old Face" pitchFamily="18" charset="0"/>
                <a:ea typeface="+mj-ea"/>
                <a:cs typeface="+mj-cs"/>
              </a:rPr>
              <a:t>In Civil Courts the </a:t>
            </a:r>
            <a:r>
              <a:rPr lang="en-IN" sz="2000" spc="-100" dirty="0" err="1">
                <a:solidFill>
                  <a:srgbClr val="070605"/>
                </a:solidFill>
                <a:latin typeface="Baskerville Old Face" pitchFamily="18" charset="0"/>
                <a:ea typeface="+mj-ea"/>
                <a:cs typeface="+mj-cs"/>
              </a:rPr>
              <a:t>Munsif's</a:t>
            </a:r>
            <a:r>
              <a:rPr lang="en-IN" sz="2000" spc="-100" dirty="0">
                <a:solidFill>
                  <a:srgbClr val="070605"/>
                </a:solidFill>
                <a:latin typeface="Baskerville Old Face" pitchFamily="18" charset="0"/>
                <a:ea typeface="+mj-ea"/>
                <a:cs typeface="+mj-cs"/>
              </a:rPr>
              <a:t> Court is the </a:t>
            </a:r>
            <a:r>
              <a:rPr lang="en-IN" sz="2000" spc="-100" dirty="0" smtClean="0">
                <a:solidFill>
                  <a:srgbClr val="070605"/>
                </a:solidFill>
                <a:latin typeface="Baskerville Old Face" pitchFamily="18" charset="0"/>
                <a:ea typeface="+mj-ea"/>
                <a:cs typeface="+mj-cs"/>
              </a:rPr>
              <a:t>lowest Court. </a:t>
            </a:r>
          </a:p>
          <a:p>
            <a:pPr marL="114300" indent="0" algn="just">
              <a:buNone/>
            </a:pPr>
            <a:endParaRPr lang="en-IN" sz="2000" spc="-100" dirty="0" smtClean="0">
              <a:solidFill>
                <a:schemeClr val="tx2"/>
              </a:solidFill>
              <a:latin typeface="Baskerville Old Face" pitchFamily="18" charset="0"/>
              <a:ea typeface="+mj-ea"/>
              <a:cs typeface="+mj-cs"/>
            </a:endParaRPr>
          </a:p>
          <a:p>
            <a:pPr marL="114300" indent="0" algn="just">
              <a:buNone/>
            </a:pPr>
            <a:endParaRPr lang="en-IN" sz="2000" spc="-100" dirty="0" smtClean="0">
              <a:solidFill>
                <a:schemeClr val="tx2"/>
              </a:solidFill>
              <a:latin typeface="Baskerville Old Face" pitchFamily="18" charset="0"/>
              <a:ea typeface="+mj-ea"/>
              <a:cs typeface="+mj-cs"/>
            </a:endParaRPr>
          </a:p>
          <a:p>
            <a:pPr marL="114300" indent="0" algn="just">
              <a:buNone/>
            </a:pPr>
            <a:endParaRPr lang="en-IN" sz="2000" spc="-100" dirty="0" smtClean="0">
              <a:solidFill>
                <a:schemeClr val="tx2"/>
              </a:solidFill>
              <a:latin typeface="Baskerville Old Face" pitchFamily="18" charset="0"/>
              <a:ea typeface="+mj-ea"/>
              <a:cs typeface="+mj-cs"/>
            </a:endParaRPr>
          </a:p>
          <a:p>
            <a:pPr marL="114300" indent="0" algn="just">
              <a:buNone/>
            </a:pPr>
            <a:endParaRPr lang="en-IN" sz="2000" spc="-100" dirty="0">
              <a:solidFill>
                <a:srgbClr val="070605"/>
              </a:solidFill>
              <a:latin typeface="Baskerville Old Face" pitchFamily="18" charset="0"/>
              <a:ea typeface="+mj-ea"/>
              <a:cs typeface="+mj-cs"/>
            </a:endParaRPr>
          </a:p>
          <a:p>
            <a:pPr marL="114300" indent="0" algn="just">
              <a:buNone/>
            </a:pPr>
            <a:r>
              <a:rPr lang="en-IN" sz="2000" spc="-100" dirty="0" smtClean="0">
                <a:solidFill>
                  <a:srgbClr val="070605"/>
                </a:solidFill>
                <a:latin typeface="Baskerville Old Face" pitchFamily="18" charset="0"/>
                <a:ea typeface="+mj-ea"/>
                <a:cs typeface="+mj-cs"/>
              </a:rPr>
              <a:t>An </a:t>
            </a:r>
            <a:r>
              <a:rPr lang="en-IN" sz="2000" spc="-100" dirty="0">
                <a:solidFill>
                  <a:srgbClr val="070605"/>
                </a:solidFill>
                <a:latin typeface="Baskerville Old Face" pitchFamily="18" charset="0"/>
                <a:ea typeface="+mj-ea"/>
                <a:cs typeface="+mj-cs"/>
              </a:rPr>
              <a:t>appeal from the decisions of the </a:t>
            </a:r>
            <a:r>
              <a:rPr lang="en-IN" sz="2000" spc="-100" dirty="0" err="1">
                <a:solidFill>
                  <a:srgbClr val="070605"/>
                </a:solidFill>
                <a:latin typeface="Baskerville Old Face" pitchFamily="18" charset="0"/>
                <a:ea typeface="+mj-ea"/>
                <a:cs typeface="+mj-cs"/>
              </a:rPr>
              <a:t>Munsiff</a:t>
            </a:r>
            <a:r>
              <a:rPr lang="en-IN" sz="2000" spc="-100" dirty="0">
                <a:solidFill>
                  <a:srgbClr val="070605"/>
                </a:solidFill>
                <a:latin typeface="Baskerville Old Face" pitchFamily="18" charset="0"/>
                <a:ea typeface="+mj-ea"/>
                <a:cs typeface="+mj-cs"/>
              </a:rPr>
              <a:t> is filed before the District Court. Appeals from the decisions of the Sub Court is filed before the District Court if the subject matter of the suit is of value up to rupees two lakhs. If the value is above two lakhs, the appeal should be filed before the High Court and next to the Supreme Court. </a:t>
            </a:r>
          </a:p>
          <a:p>
            <a:pPr algn="just"/>
            <a:endParaRPr lang="en-IN" dirty="0" smtClean="0">
              <a:latin typeface="Baskerville Old Face" pitchFamily="18" charset="0"/>
            </a:endParaRPr>
          </a:p>
          <a:p>
            <a:endParaRPr lang="en-IN" dirty="0">
              <a:latin typeface="Baskerville Old Face" pitchFamily="18"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131536009"/>
              </p:ext>
            </p:extLst>
          </p:nvPr>
        </p:nvGraphicFramePr>
        <p:xfrm>
          <a:off x="990600" y="3733800"/>
          <a:ext cx="6477000" cy="792480"/>
        </p:xfrm>
        <a:graphic>
          <a:graphicData uri="http://schemas.openxmlformats.org/drawingml/2006/table">
            <a:tbl>
              <a:tblPr firstRow="1" bandRow="1">
                <a:tableStyleId>{21E4AEA4-8DFA-4A89-87EB-49C32662AFE0}</a:tableStyleId>
              </a:tblPr>
              <a:tblGrid>
                <a:gridCol w="6477000"/>
              </a:tblGrid>
              <a:tr h="370840">
                <a:tc>
                  <a:txBody>
                    <a:bodyPr/>
                    <a:lstStyle/>
                    <a:p>
                      <a:pPr marL="114300" indent="0" algn="ctr">
                        <a:buNone/>
                      </a:pPr>
                      <a:r>
                        <a:rPr lang="en-IN" sz="2000" b="0" kern="1200" spc="-100" dirty="0" smtClean="0">
                          <a:solidFill>
                            <a:srgbClr val="070605"/>
                          </a:solidFill>
                          <a:latin typeface="Baskerville Old Face" pitchFamily="18" charset="0"/>
                        </a:rPr>
                        <a:t>If subject matter value is &gt; </a:t>
                      </a:r>
                      <a:r>
                        <a:rPr lang="en-IN" sz="2000" b="0" kern="1200" spc="-100" dirty="0" err="1" smtClean="0">
                          <a:solidFill>
                            <a:srgbClr val="070605"/>
                          </a:solidFill>
                          <a:latin typeface="Baskerville Old Face" pitchFamily="18" charset="0"/>
                        </a:rPr>
                        <a:t>Rs</a:t>
                      </a:r>
                      <a:r>
                        <a:rPr lang="en-IN" sz="2000" b="0" kern="1200" spc="-100" dirty="0" smtClean="0">
                          <a:solidFill>
                            <a:srgbClr val="070605"/>
                          </a:solidFill>
                          <a:latin typeface="Baskerville Old Face" pitchFamily="18" charset="0"/>
                        </a:rPr>
                        <a:t>. 1 Lakh  - Subordinate Judge’s Court</a:t>
                      </a:r>
                      <a:endParaRPr lang="en-IN" sz="2000" b="0" kern="1200" spc="-100" dirty="0" smtClean="0">
                        <a:solidFill>
                          <a:srgbClr val="070605"/>
                        </a:solidFill>
                        <a:latin typeface="Baskerville Old Face" pitchFamily="18" charset="0"/>
                        <a:ea typeface="+mn-ea"/>
                        <a:cs typeface="+mn-cs"/>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spc="-100" dirty="0" smtClean="0">
                          <a:solidFill>
                            <a:srgbClr val="070605"/>
                          </a:solidFill>
                          <a:latin typeface="Baskerville Old Face" pitchFamily="18" charset="0"/>
                        </a:rPr>
                        <a:t>If subject matter value is &lt; </a:t>
                      </a:r>
                      <a:r>
                        <a:rPr lang="en-IN" sz="2000" spc="-100" dirty="0" err="1" smtClean="0">
                          <a:solidFill>
                            <a:srgbClr val="070605"/>
                          </a:solidFill>
                          <a:latin typeface="Baskerville Old Face" pitchFamily="18" charset="0"/>
                        </a:rPr>
                        <a:t>Rs</a:t>
                      </a:r>
                      <a:r>
                        <a:rPr lang="en-IN" sz="2000" spc="-100" dirty="0" smtClean="0">
                          <a:solidFill>
                            <a:srgbClr val="070605"/>
                          </a:solidFill>
                          <a:latin typeface="Baskerville Old Face" pitchFamily="18" charset="0"/>
                        </a:rPr>
                        <a:t>. 1 Lakh  - </a:t>
                      </a:r>
                      <a:r>
                        <a:rPr lang="en-IN" sz="2000" spc="-100" dirty="0" err="1" smtClean="0">
                          <a:solidFill>
                            <a:srgbClr val="070605"/>
                          </a:solidFill>
                          <a:latin typeface="Baskerville Old Face" pitchFamily="18" charset="0"/>
                        </a:rPr>
                        <a:t>Munsif’s</a:t>
                      </a:r>
                      <a:r>
                        <a:rPr lang="en-IN" sz="2000" spc="-100" dirty="0" smtClean="0">
                          <a:solidFill>
                            <a:srgbClr val="070605"/>
                          </a:solidFill>
                          <a:latin typeface="Baskerville Old Face" pitchFamily="18" charset="0"/>
                        </a:rPr>
                        <a:t> Court</a:t>
                      </a:r>
                      <a:endParaRPr lang="en-IN" sz="2000" dirty="0">
                        <a:solidFill>
                          <a:srgbClr val="070605"/>
                        </a:solidFill>
                        <a:latin typeface="Baskerville Old Face" pitchFamily="18" charset="0"/>
                      </a:endParaRPr>
                    </a:p>
                  </a:txBody>
                  <a:tcPr/>
                </a:tc>
              </a:tr>
            </a:tbl>
          </a:graphicData>
        </a:graphic>
      </p:graphicFrame>
    </p:spTree>
    <p:extLst>
      <p:ext uri="{BB962C8B-B14F-4D97-AF65-F5344CB8AC3E}">
        <p14:creationId xmlns="" xmlns:p14="http://schemas.microsoft.com/office/powerpoint/2010/main" val="561222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Civil Courts</a:t>
            </a:r>
          </a:p>
        </p:txBody>
      </p:sp>
      <p:sp>
        <p:nvSpPr>
          <p:cNvPr id="3" name="Content Placeholder 2"/>
          <p:cNvSpPr>
            <a:spLocks noGrp="1"/>
          </p:cNvSpPr>
          <p:nvPr>
            <p:ph idx="1"/>
          </p:nvPr>
        </p:nvSpPr>
        <p:spPr/>
        <p:txBody>
          <a:bodyPr>
            <a:noAutofit/>
          </a:bodyPr>
          <a:lstStyle/>
          <a:p>
            <a:pPr marL="114300" indent="0" algn="just">
              <a:buNone/>
            </a:pPr>
            <a:endParaRPr lang="en-IN" sz="2000" spc="-100" dirty="0" smtClean="0">
              <a:solidFill>
                <a:srgbClr val="070605"/>
              </a:solidFill>
              <a:latin typeface="Baskerville Old Face" pitchFamily="18" charset="0"/>
              <a:ea typeface="+mj-ea"/>
              <a:cs typeface="+mj-cs"/>
            </a:endParaRPr>
          </a:p>
          <a:p>
            <a:pPr marL="114300" indent="0" algn="just">
              <a:buNone/>
            </a:pPr>
            <a:r>
              <a:rPr lang="en-IN" sz="2000" b="1" spc="-100" dirty="0" smtClean="0">
                <a:solidFill>
                  <a:srgbClr val="070605"/>
                </a:solidFill>
                <a:latin typeface="Baskerville Old Face" pitchFamily="18" charset="0"/>
              </a:rPr>
              <a:t>District and Sessions Judge. – </a:t>
            </a:r>
          </a:p>
          <a:p>
            <a:pPr marL="114300" indent="0" algn="just">
              <a:buNone/>
            </a:pPr>
            <a:endParaRPr lang="en-IN" sz="2000" b="1" spc="-100" dirty="0">
              <a:solidFill>
                <a:srgbClr val="070605"/>
              </a:solidFill>
              <a:latin typeface="Baskerville Old Face" pitchFamily="18" charset="0"/>
              <a:ea typeface="+mj-ea"/>
              <a:cs typeface="+mj-cs"/>
            </a:endParaRPr>
          </a:p>
          <a:p>
            <a:pPr marL="114300" indent="0" algn="just">
              <a:buNone/>
            </a:pPr>
            <a:r>
              <a:rPr lang="en-IN" sz="2000" spc="-100" dirty="0" smtClean="0">
                <a:solidFill>
                  <a:srgbClr val="070605"/>
                </a:solidFill>
                <a:latin typeface="Baskerville Old Face" pitchFamily="18" charset="0"/>
                <a:ea typeface="+mj-ea"/>
                <a:cs typeface="+mj-cs"/>
              </a:rPr>
              <a:t>The court of the District Judge is the highest civil court in a district. </a:t>
            </a:r>
          </a:p>
          <a:p>
            <a:pPr marL="114300" indent="0" algn="just">
              <a:buNone/>
            </a:pPr>
            <a:endParaRPr lang="en-IN" spc="-100" dirty="0">
              <a:solidFill>
                <a:srgbClr val="070605"/>
              </a:solidFill>
              <a:latin typeface="Baskerville Old Face" pitchFamily="18" charset="0"/>
              <a:ea typeface="+mj-ea"/>
              <a:cs typeface="+mj-cs"/>
            </a:endParaRPr>
          </a:p>
          <a:p>
            <a:pPr marL="114300" indent="0" algn="just">
              <a:buNone/>
            </a:pPr>
            <a:r>
              <a:rPr lang="en-IN" sz="2000" spc="-100" dirty="0" smtClean="0">
                <a:solidFill>
                  <a:srgbClr val="070605"/>
                </a:solidFill>
                <a:latin typeface="Baskerville Old Face" pitchFamily="18" charset="0"/>
                <a:ea typeface="+mj-ea"/>
                <a:cs typeface="+mj-cs"/>
              </a:rPr>
              <a:t>It exercises </a:t>
            </a:r>
            <a:r>
              <a:rPr lang="en-IN" sz="2000" u="sng" spc="-100" dirty="0" smtClean="0">
                <a:solidFill>
                  <a:srgbClr val="070605"/>
                </a:solidFill>
                <a:latin typeface="Baskerville Old Face" pitchFamily="18" charset="0"/>
                <a:ea typeface="+mj-ea"/>
                <a:cs typeface="+mj-cs"/>
              </a:rPr>
              <a:t>both judicial and administrative powers </a:t>
            </a:r>
            <a:r>
              <a:rPr lang="en-IN" sz="2000" spc="-100" dirty="0" smtClean="0">
                <a:solidFill>
                  <a:srgbClr val="070605"/>
                </a:solidFill>
                <a:latin typeface="Baskerville Old Face" pitchFamily="18" charset="0"/>
                <a:ea typeface="+mj-ea"/>
                <a:cs typeface="+mj-cs"/>
              </a:rPr>
              <a:t>and can try </a:t>
            </a:r>
            <a:r>
              <a:rPr lang="en-IN" sz="2000" u="sng" spc="-100" dirty="0" smtClean="0">
                <a:solidFill>
                  <a:srgbClr val="070605"/>
                </a:solidFill>
                <a:latin typeface="Baskerville Old Face" pitchFamily="18" charset="0"/>
                <a:ea typeface="+mj-ea"/>
                <a:cs typeface="+mj-cs"/>
              </a:rPr>
              <a:t>both criminal and civil matters</a:t>
            </a:r>
            <a:r>
              <a:rPr lang="en-IN" sz="2000" spc="-100" dirty="0" smtClean="0">
                <a:solidFill>
                  <a:srgbClr val="070605"/>
                </a:solidFill>
                <a:latin typeface="Baskerville Old Face" pitchFamily="18" charset="0"/>
                <a:ea typeface="+mj-ea"/>
                <a:cs typeface="+mj-cs"/>
              </a:rPr>
              <a:t>. The Court of the District Judge has </a:t>
            </a:r>
            <a:r>
              <a:rPr lang="en-IN" sz="2000" u="sng" spc="-100" dirty="0" smtClean="0">
                <a:solidFill>
                  <a:srgbClr val="070605"/>
                </a:solidFill>
                <a:latin typeface="Baskerville Old Face" pitchFamily="18" charset="0"/>
                <a:ea typeface="+mj-ea"/>
                <a:cs typeface="+mj-cs"/>
              </a:rPr>
              <a:t>both original and appellate jurisdiction</a:t>
            </a:r>
            <a:r>
              <a:rPr lang="en-IN" sz="2000" spc="-100" dirty="0" smtClean="0">
                <a:solidFill>
                  <a:srgbClr val="070605"/>
                </a:solidFill>
                <a:latin typeface="Baskerville Old Face" pitchFamily="18" charset="0"/>
                <a:ea typeface="+mj-ea"/>
                <a:cs typeface="+mj-cs"/>
              </a:rPr>
              <a:t>. </a:t>
            </a:r>
          </a:p>
          <a:p>
            <a:pPr marL="114300" indent="0" algn="just">
              <a:buNone/>
            </a:pPr>
            <a:endParaRPr lang="en-IN" spc="-100" dirty="0">
              <a:solidFill>
                <a:srgbClr val="070605"/>
              </a:solidFill>
              <a:latin typeface="Baskerville Old Face" pitchFamily="18" charset="0"/>
              <a:ea typeface="+mj-ea"/>
              <a:cs typeface="+mj-cs"/>
            </a:endParaRPr>
          </a:p>
          <a:p>
            <a:pPr marL="114300" indent="0" algn="just">
              <a:buNone/>
            </a:pPr>
            <a:r>
              <a:rPr lang="en-IN" sz="2000" spc="-100" dirty="0" smtClean="0">
                <a:solidFill>
                  <a:srgbClr val="070605"/>
                </a:solidFill>
                <a:latin typeface="Baskerville Old Face" pitchFamily="18" charset="0"/>
                <a:ea typeface="+mj-ea"/>
                <a:cs typeface="+mj-cs"/>
              </a:rPr>
              <a:t>Against the decision of the District judge an appeal-shall lie in the High Court.</a:t>
            </a:r>
          </a:p>
          <a:p>
            <a:pPr marL="114300" indent="0" algn="just">
              <a:buNone/>
            </a:pPr>
            <a:endParaRPr lang="en-IN" sz="2000" spc="-100" dirty="0" smtClean="0">
              <a:solidFill>
                <a:srgbClr val="070605"/>
              </a:solidFill>
              <a:latin typeface="Baskerville Old Face" pitchFamily="18" charset="0"/>
              <a:ea typeface="+mj-ea"/>
              <a:cs typeface="+mj-cs"/>
            </a:endParaRPr>
          </a:p>
          <a:p>
            <a:pPr marL="114300" indent="0" algn="just">
              <a:buNone/>
            </a:pPr>
            <a:r>
              <a:rPr lang="en-IN" sz="2000" spc="-100" dirty="0" smtClean="0">
                <a:solidFill>
                  <a:srgbClr val="070605"/>
                </a:solidFill>
                <a:latin typeface="Baskerville Old Face" pitchFamily="18" charset="0"/>
                <a:ea typeface="+mj-ea"/>
                <a:cs typeface="+mj-cs"/>
              </a:rPr>
              <a:t>Below the court of the District Judge are the courts of </a:t>
            </a:r>
            <a:r>
              <a:rPr lang="en-IN" sz="2000" u="sng" spc="-100" dirty="0" smtClean="0">
                <a:solidFill>
                  <a:srgbClr val="070605"/>
                </a:solidFill>
                <a:latin typeface="Baskerville Old Face" pitchFamily="18" charset="0"/>
                <a:ea typeface="+mj-ea"/>
                <a:cs typeface="+mj-cs"/>
              </a:rPr>
              <a:t>Sub-judge, Additional Sub-Judge and </a:t>
            </a:r>
            <a:r>
              <a:rPr lang="en-IN" sz="2000" u="sng" spc="-100" dirty="0" err="1" smtClean="0">
                <a:solidFill>
                  <a:srgbClr val="070605"/>
                </a:solidFill>
                <a:latin typeface="Baskerville Old Face" pitchFamily="18" charset="0"/>
                <a:ea typeface="+mj-ea"/>
                <a:cs typeface="+mj-cs"/>
              </a:rPr>
              <a:t>Munsif</a:t>
            </a:r>
            <a:r>
              <a:rPr lang="en-IN" sz="2000" u="sng" spc="-100" dirty="0" smtClean="0">
                <a:solidFill>
                  <a:srgbClr val="070605"/>
                </a:solidFill>
                <a:latin typeface="Baskerville Old Face" pitchFamily="18" charset="0"/>
                <a:ea typeface="+mj-ea"/>
                <a:cs typeface="+mj-cs"/>
              </a:rPr>
              <a:t> Courts</a:t>
            </a:r>
            <a:r>
              <a:rPr lang="en-IN" sz="2000" spc="-100" dirty="0" smtClean="0">
                <a:solidFill>
                  <a:srgbClr val="070605"/>
                </a:solidFill>
                <a:latin typeface="Baskerville Old Face" pitchFamily="18" charset="0"/>
                <a:ea typeface="+mj-ea"/>
                <a:cs typeface="+mj-cs"/>
              </a:rPr>
              <a:t>. Most of the civil cases are filed in the court of the </a:t>
            </a:r>
            <a:r>
              <a:rPr lang="en-IN" sz="2000" spc="-100" dirty="0" err="1" smtClean="0">
                <a:solidFill>
                  <a:srgbClr val="070605"/>
                </a:solidFill>
                <a:latin typeface="Baskerville Old Face" pitchFamily="18" charset="0"/>
                <a:ea typeface="+mj-ea"/>
                <a:cs typeface="+mj-cs"/>
              </a:rPr>
              <a:t>Munsif</a:t>
            </a:r>
            <a:r>
              <a:rPr lang="en-IN" sz="2000" spc="-100" dirty="0" smtClean="0">
                <a:solidFill>
                  <a:srgbClr val="070605"/>
                </a:solidFill>
                <a:latin typeface="Baskerville Old Face" pitchFamily="18" charset="0"/>
                <a:ea typeface="+mj-ea"/>
                <a:cs typeface="+mj-cs"/>
              </a:rPr>
              <a:t>. </a:t>
            </a:r>
            <a:endParaRPr lang="en-IN" sz="2000" dirty="0" smtClean="0">
              <a:solidFill>
                <a:srgbClr val="070605"/>
              </a:solidFill>
              <a:latin typeface="Baskerville Old Face" pitchFamily="18" charset="0"/>
            </a:endParaRPr>
          </a:p>
          <a:p>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30419860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Criminal Courts</a:t>
            </a:r>
          </a:p>
        </p:txBody>
      </p:sp>
      <p:sp>
        <p:nvSpPr>
          <p:cNvPr id="3" name="Content Placeholder 2"/>
          <p:cNvSpPr>
            <a:spLocks noGrp="1"/>
          </p:cNvSpPr>
          <p:nvPr>
            <p:ph idx="1"/>
          </p:nvPr>
        </p:nvSpPr>
        <p:spPr/>
        <p:txBody>
          <a:bodyPr>
            <a:noAutofit/>
          </a:bodyPr>
          <a:lstStyle/>
          <a:p>
            <a:pPr algn="just"/>
            <a:r>
              <a:rPr lang="en-IN" sz="2000" dirty="0" smtClean="0">
                <a:solidFill>
                  <a:srgbClr val="070605"/>
                </a:solidFill>
                <a:latin typeface="Baskerville Old Face" pitchFamily="18" charset="0"/>
              </a:rPr>
              <a:t>The </a:t>
            </a:r>
            <a:r>
              <a:rPr lang="en-IN" sz="2000" dirty="0">
                <a:solidFill>
                  <a:srgbClr val="070605"/>
                </a:solidFill>
                <a:latin typeface="Baskerville Old Face" pitchFamily="18" charset="0"/>
              </a:rPr>
              <a:t>court of </a:t>
            </a:r>
            <a:r>
              <a:rPr lang="en-IN" sz="2000" dirty="0" smtClean="0">
                <a:solidFill>
                  <a:srgbClr val="070605"/>
                </a:solidFill>
                <a:latin typeface="Baskerville Old Face" pitchFamily="18" charset="0"/>
              </a:rPr>
              <a:t>District </a:t>
            </a:r>
            <a:r>
              <a:rPr lang="en-IN" sz="2000" dirty="0">
                <a:solidFill>
                  <a:srgbClr val="070605"/>
                </a:solidFill>
                <a:latin typeface="Baskerville Old Face" pitchFamily="18" charset="0"/>
              </a:rPr>
              <a:t>and Sessions </a:t>
            </a:r>
            <a:r>
              <a:rPr lang="en-IN" sz="2000" dirty="0" smtClean="0">
                <a:solidFill>
                  <a:srgbClr val="070605"/>
                </a:solidFill>
                <a:latin typeface="Baskerville Old Face" pitchFamily="18" charset="0"/>
              </a:rPr>
              <a:t>Judge, is also highest criminal court </a:t>
            </a:r>
            <a:r>
              <a:rPr lang="en-IN" sz="2000" dirty="0">
                <a:solidFill>
                  <a:srgbClr val="070605"/>
                </a:solidFill>
                <a:latin typeface="Baskerville Old Face" pitchFamily="18" charset="0"/>
              </a:rPr>
              <a:t>in a </a:t>
            </a:r>
            <a:r>
              <a:rPr lang="en-IN" sz="2000" dirty="0" smtClean="0">
                <a:solidFill>
                  <a:srgbClr val="070605"/>
                </a:solidFill>
                <a:latin typeface="Baskerville Old Face" pitchFamily="18" charset="0"/>
              </a:rPr>
              <a:t>district. </a:t>
            </a:r>
          </a:p>
          <a:p>
            <a:pPr algn="just"/>
            <a:r>
              <a:rPr lang="en-IN" sz="2000" dirty="0" smtClean="0">
                <a:solidFill>
                  <a:srgbClr val="070605"/>
                </a:solidFill>
                <a:latin typeface="Baskerville Old Face" pitchFamily="18" charset="0"/>
              </a:rPr>
              <a:t>Below him –  Additional </a:t>
            </a:r>
            <a:r>
              <a:rPr lang="en-IN" sz="2000" dirty="0">
                <a:solidFill>
                  <a:srgbClr val="070605"/>
                </a:solidFill>
                <a:latin typeface="Baskerville Old Face" pitchFamily="18" charset="0"/>
              </a:rPr>
              <a:t>Sessions Judges, Assistant Sessions Judge and the courts of the </a:t>
            </a:r>
            <a:r>
              <a:rPr lang="en-IN" sz="2000" dirty="0" smtClean="0">
                <a:solidFill>
                  <a:srgbClr val="070605"/>
                </a:solidFill>
                <a:latin typeface="Baskerville Old Face" pitchFamily="18" charset="0"/>
              </a:rPr>
              <a:t>First Class Magistrates</a:t>
            </a:r>
            <a:r>
              <a:rPr lang="en-IN" sz="2000" dirty="0">
                <a:solidFill>
                  <a:srgbClr val="070605"/>
                </a:solidFill>
                <a:latin typeface="Baskerville Old Face" pitchFamily="18" charset="0"/>
              </a:rPr>
              <a:t>. </a:t>
            </a:r>
            <a:endParaRPr lang="en-IN" sz="2000" dirty="0" smtClean="0">
              <a:solidFill>
                <a:srgbClr val="070605"/>
              </a:solidFill>
              <a:latin typeface="Baskerville Old Face" pitchFamily="18" charset="0"/>
            </a:endParaRPr>
          </a:p>
          <a:p>
            <a:pPr algn="just"/>
            <a:r>
              <a:rPr lang="en-IN" sz="2000" dirty="0" smtClean="0">
                <a:solidFill>
                  <a:srgbClr val="070605"/>
                </a:solidFill>
                <a:latin typeface="Baskerville Old Face" pitchFamily="18" charset="0"/>
              </a:rPr>
              <a:t>District </a:t>
            </a:r>
            <a:r>
              <a:rPr lang="en-IN" sz="2000" dirty="0">
                <a:solidFill>
                  <a:srgbClr val="070605"/>
                </a:solidFill>
                <a:latin typeface="Baskerville Old Face" pitchFamily="18" charset="0"/>
              </a:rPr>
              <a:t>and Sessions </a:t>
            </a:r>
            <a:r>
              <a:rPr lang="en-IN" sz="2000" dirty="0" smtClean="0">
                <a:solidFill>
                  <a:srgbClr val="070605"/>
                </a:solidFill>
                <a:latin typeface="Baskerville Old Face" pitchFamily="18" charset="0"/>
              </a:rPr>
              <a:t>Judge - may </a:t>
            </a:r>
            <a:r>
              <a:rPr lang="en-IN" sz="2000" dirty="0">
                <a:solidFill>
                  <a:srgbClr val="070605"/>
                </a:solidFill>
                <a:latin typeface="Baskerville Old Face" pitchFamily="18" charset="0"/>
              </a:rPr>
              <a:t>pass any legal </a:t>
            </a:r>
            <a:r>
              <a:rPr lang="en-IN" sz="2000" dirty="0" smtClean="0">
                <a:solidFill>
                  <a:srgbClr val="070605"/>
                </a:solidFill>
                <a:latin typeface="Baskerville Old Face" pitchFamily="18" charset="0"/>
              </a:rPr>
              <a:t>sentence, not death sentence without confirmation of the High Court.</a:t>
            </a:r>
          </a:p>
          <a:p>
            <a:pPr algn="just"/>
            <a:r>
              <a:rPr lang="en-IN" sz="2000" dirty="0" smtClean="0">
                <a:solidFill>
                  <a:srgbClr val="070605"/>
                </a:solidFill>
                <a:latin typeface="Baskerville Old Face" pitchFamily="18" charset="0"/>
              </a:rPr>
              <a:t>Assistant-Sessions Judge – may pass legal sentence </a:t>
            </a:r>
            <a:r>
              <a:rPr lang="en-IN" sz="2000" dirty="0" err="1" smtClean="0">
                <a:solidFill>
                  <a:srgbClr val="070605"/>
                </a:solidFill>
                <a:latin typeface="Baskerville Old Face" pitchFamily="18" charset="0"/>
              </a:rPr>
              <a:t>upto</a:t>
            </a:r>
            <a:r>
              <a:rPr lang="en-IN" sz="2000" dirty="0" smtClean="0">
                <a:solidFill>
                  <a:srgbClr val="070605"/>
                </a:solidFill>
                <a:latin typeface="Baskerville Old Face" pitchFamily="18" charset="0"/>
              </a:rPr>
              <a:t> ten </a:t>
            </a:r>
            <a:r>
              <a:rPr lang="en-IN" sz="2000" dirty="0">
                <a:solidFill>
                  <a:srgbClr val="070605"/>
                </a:solidFill>
                <a:latin typeface="Baskerville Old Face" pitchFamily="18" charset="0"/>
              </a:rPr>
              <a:t>years </a:t>
            </a:r>
            <a:r>
              <a:rPr lang="en-IN" sz="2000" dirty="0" smtClean="0">
                <a:solidFill>
                  <a:srgbClr val="070605"/>
                </a:solidFill>
                <a:latin typeface="Baskerville Old Face" pitchFamily="18" charset="0"/>
              </a:rPr>
              <a:t>imprisonment.</a:t>
            </a:r>
          </a:p>
          <a:p>
            <a:pPr algn="just"/>
            <a:r>
              <a:rPr lang="en-IN" sz="2000" dirty="0" smtClean="0">
                <a:solidFill>
                  <a:srgbClr val="070605"/>
                </a:solidFill>
                <a:latin typeface="Baskerville Old Face" pitchFamily="18" charset="0"/>
              </a:rPr>
              <a:t>I Class </a:t>
            </a:r>
            <a:r>
              <a:rPr lang="en-IN" sz="2000" dirty="0">
                <a:solidFill>
                  <a:srgbClr val="070605"/>
                </a:solidFill>
                <a:latin typeface="Baskerville Old Face" pitchFamily="18" charset="0"/>
              </a:rPr>
              <a:t>Magistrate </a:t>
            </a:r>
            <a:r>
              <a:rPr lang="en-IN" sz="2000" dirty="0" smtClean="0">
                <a:solidFill>
                  <a:srgbClr val="070605"/>
                </a:solidFill>
                <a:latin typeface="Baskerville Old Face" pitchFamily="18" charset="0"/>
              </a:rPr>
              <a:t>- may </a:t>
            </a:r>
            <a:r>
              <a:rPr lang="en-IN" sz="2000" dirty="0">
                <a:solidFill>
                  <a:srgbClr val="070605"/>
                </a:solidFill>
                <a:latin typeface="Baskerville Old Face" pitchFamily="18" charset="0"/>
              </a:rPr>
              <a:t>pass </a:t>
            </a:r>
            <a:r>
              <a:rPr lang="en-IN" sz="2000" dirty="0" smtClean="0">
                <a:solidFill>
                  <a:srgbClr val="070605"/>
                </a:solidFill>
                <a:latin typeface="Baskerville Old Face" pitchFamily="18" charset="0"/>
              </a:rPr>
              <a:t>sentence </a:t>
            </a:r>
            <a:r>
              <a:rPr lang="en-IN" sz="2000" dirty="0">
                <a:solidFill>
                  <a:srgbClr val="070605"/>
                </a:solidFill>
                <a:latin typeface="Baskerville Old Face" pitchFamily="18" charset="0"/>
              </a:rPr>
              <a:t>of imprisonment not exceeding two years or a fine not exceeding one thousand rupees. </a:t>
            </a:r>
            <a:endParaRPr lang="en-IN" sz="2000" dirty="0" smtClean="0">
              <a:solidFill>
                <a:srgbClr val="070605"/>
              </a:solidFill>
              <a:latin typeface="Baskerville Old Face" pitchFamily="18" charset="0"/>
            </a:endParaRPr>
          </a:p>
          <a:p>
            <a:pPr algn="just"/>
            <a:r>
              <a:rPr lang="en-IN" sz="2000" dirty="0">
                <a:solidFill>
                  <a:srgbClr val="070605"/>
                </a:solidFill>
                <a:latin typeface="Baskerville Old Face" pitchFamily="18" charset="0"/>
              </a:rPr>
              <a:t>Besides this there are courts of II Class and III Class Magistrates also</a:t>
            </a:r>
          </a:p>
          <a:p>
            <a:pPr algn="just"/>
            <a:r>
              <a:rPr lang="en-IN" sz="2000" dirty="0">
                <a:solidFill>
                  <a:srgbClr val="070605"/>
                </a:solidFill>
                <a:latin typeface="Baskerville Old Face" pitchFamily="18" charset="0"/>
              </a:rPr>
              <a:t>In metropolitan cities like Delhi, Mumbai, Chennai and Kolkata these Magistrates are called Metropolitan Magistrates</a:t>
            </a:r>
            <a:r>
              <a:rPr lang="en-IN" sz="2000" dirty="0" smtClean="0">
                <a:solidFill>
                  <a:srgbClr val="070605"/>
                </a:solidFill>
                <a:latin typeface="Baskerville Old Face" pitchFamily="18" charset="0"/>
              </a:rPr>
              <a:t>.</a:t>
            </a:r>
            <a:endParaRPr lang="en-IN" sz="2000" dirty="0">
              <a:solidFill>
                <a:srgbClr val="070605"/>
              </a:solidFill>
              <a:latin typeface="Baskerville Old Face" pitchFamily="18" charset="0"/>
            </a:endParaRPr>
          </a:p>
          <a:p>
            <a:pPr marL="114300" indent="0" algn="just">
              <a:buNone/>
            </a:pPr>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21101602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a:solidFill>
                  <a:schemeClr val="accent2">
                    <a:lumMod val="75000"/>
                  </a:schemeClr>
                </a:solidFill>
                <a:latin typeface="Baskerville Old Face" pitchFamily="18" charset="0"/>
              </a:rPr>
              <a:t>Special Courts and Tribunals </a:t>
            </a:r>
          </a:p>
        </p:txBody>
      </p:sp>
      <p:sp>
        <p:nvSpPr>
          <p:cNvPr id="3" name="Content Placeholder 2"/>
          <p:cNvSpPr>
            <a:spLocks noGrp="1"/>
          </p:cNvSpPr>
          <p:nvPr>
            <p:ph idx="1"/>
          </p:nvPr>
        </p:nvSpPr>
        <p:spPr/>
        <p:txBody>
          <a:bodyPr>
            <a:noAutofit/>
          </a:bodyPr>
          <a:lstStyle/>
          <a:p>
            <a:pPr marL="114300" indent="0" algn="ctr">
              <a:buNone/>
            </a:pPr>
            <a:endParaRPr lang="en-IN" dirty="0" smtClean="0">
              <a:solidFill>
                <a:srgbClr val="070605"/>
              </a:solidFill>
              <a:latin typeface="Baskerville Old Face" pitchFamily="18" charset="0"/>
            </a:endParaRPr>
          </a:p>
          <a:p>
            <a:pPr marL="114300" indent="0" algn="just">
              <a:buNone/>
            </a:pPr>
            <a:r>
              <a:rPr lang="en-IN" sz="2000" spc="-100" dirty="0" smtClean="0">
                <a:solidFill>
                  <a:srgbClr val="070605"/>
                </a:solidFill>
                <a:latin typeface="Baskerville Old Face" pitchFamily="18" charset="0"/>
                <a:ea typeface="+mj-ea"/>
                <a:cs typeface="+mj-cs"/>
              </a:rPr>
              <a:t>To ease the burden on the main courts and to expedite proceedings, special courts and tribunals have been created. Courts like </a:t>
            </a:r>
            <a:r>
              <a:rPr lang="en-IN" sz="2000" b="1" spc="-100" dirty="0" smtClean="0">
                <a:solidFill>
                  <a:srgbClr val="070605"/>
                </a:solidFill>
                <a:latin typeface="Baskerville Old Face" pitchFamily="18" charset="0"/>
                <a:ea typeface="+mj-ea"/>
                <a:cs typeface="+mj-cs"/>
              </a:rPr>
              <a:t>Family courts </a:t>
            </a:r>
            <a:r>
              <a:rPr lang="en-IN" sz="2000" spc="-100" dirty="0" smtClean="0">
                <a:solidFill>
                  <a:srgbClr val="070605"/>
                </a:solidFill>
                <a:latin typeface="Baskerville Old Face" pitchFamily="18" charset="0"/>
                <a:ea typeface="+mj-ea"/>
                <a:cs typeface="+mj-cs"/>
              </a:rPr>
              <a:t>which preside over family issues, </a:t>
            </a:r>
            <a:r>
              <a:rPr lang="en-IN" sz="2000" b="1" spc="-100" dirty="0" smtClean="0">
                <a:solidFill>
                  <a:srgbClr val="070605"/>
                </a:solidFill>
                <a:latin typeface="Baskerville Old Face" pitchFamily="18" charset="0"/>
                <a:ea typeface="+mj-ea"/>
                <a:cs typeface="+mj-cs"/>
              </a:rPr>
              <a:t>Labour Courts </a:t>
            </a:r>
            <a:r>
              <a:rPr lang="en-IN" sz="2000" spc="-100" dirty="0" smtClean="0">
                <a:solidFill>
                  <a:srgbClr val="070605"/>
                </a:solidFill>
                <a:latin typeface="Baskerville Old Face" pitchFamily="18" charset="0"/>
                <a:ea typeface="+mj-ea"/>
                <a:cs typeface="+mj-cs"/>
              </a:rPr>
              <a:t>which settle labour union matters between employers and workmen, </a:t>
            </a:r>
            <a:r>
              <a:rPr lang="en-IN" sz="2000" b="1" spc="-100" dirty="0" smtClean="0">
                <a:solidFill>
                  <a:srgbClr val="070605"/>
                </a:solidFill>
                <a:latin typeface="Baskerville Old Face" pitchFamily="18" charset="0"/>
                <a:ea typeface="+mj-ea"/>
                <a:cs typeface="+mj-cs"/>
              </a:rPr>
              <a:t>Company Courts </a:t>
            </a:r>
            <a:r>
              <a:rPr lang="en-IN" sz="2000" spc="-100" dirty="0" smtClean="0">
                <a:solidFill>
                  <a:srgbClr val="070605"/>
                </a:solidFill>
                <a:latin typeface="Baskerville Old Face" pitchFamily="18" charset="0"/>
                <a:ea typeface="+mj-ea"/>
                <a:cs typeface="+mj-cs"/>
              </a:rPr>
              <a:t>which deal with companies, etc. are all forms of special courts. </a:t>
            </a:r>
          </a:p>
          <a:p>
            <a:pPr marL="114300" indent="0" algn="just">
              <a:buNone/>
            </a:pPr>
            <a:endParaRPr lang="en-IN" sz="2000" spc="-100" dirty="0" smtClean="0">
              <a:solidFill>
                <a:srgbClr val="070605"/>
              </a:solidFill>
              <a:latin typeface="Baskerville Old Face" pitchFamily="18" charset="0"/>
              <a:ea typeface="+mj-ea"/>
              <a:cs typeface="+mj-cs"/>
            </a:endParaRPr>
          </a:p>
          <a:p>
            <a:pPr marL="114300" indent="0" algn="just">
              <a:buNone/>
            </a:pPr>
            <a:r>
              <a:rPr lang="en-IN" sz="2000" spc="-100" dirty="0" smtClean="0">
                <a:solidFill>
                  <a:srgbClr val="070605"/>
                </a:solidFill>
                <a:latin typeface="Baskerville Old Face" pitchFamily="18" charset="0"/>
                <a:ea typeface="+mj-ea"/>
                <a:cs typeface="+mj-cs"/>
              </a:rPr>
              <a:t>These Courts are formed because of an Act passed by the Legislature. They may or may not allow appeals to the High Courts of the relevant state, but almost always have the Supreme Court as the highest appellate authority. </a:t>
            </a:r>
          </a:p>
          <a:p>
            <a:pPr marL="114300" indent="0" algn="just">
              <a:buNone/>
            </a:pPr>
            <a:endParaRPr lang="en-IN" sz="2000" dirty="0" smtClean="0">
              <a:solidFill>
                <a:srgbClr val="070605"/>
              </a:solidFill>
              <a:latin typeface="Baskerville Old Face" pitchFamily="18" charset="0"/>
            </a:endParaRPr>
          </a:p>
          <a:p>
            <a:pPr marL="114300" indent="0" algn="just">
              <a:buNone/>
            </a:pPr>
            <a:r>
              <a:rPr lang="en-IN" sz="2000" b="1" spc="-100" dirty="0">
                <a:solidFill>
                  <a:srgbClr val="070605"/>
                </a:solidFill>
                <a:latin typeface="Baskerville Old Face" pitchFamily="18" charset="0"/>
                <a:ea typeface="+mj-ea"/>
                <a:cs typeface="+mj-cs"/>
              </a:rPr>
              <a:t>Gram </a:t>
            </a:r>
            <a:r>
              <a:rPr lang="en-IN" sz="2000" b="1" spc="-100" dirty="0" err="1">
                <a:solidFill>
                  <a:srgbClr val="070605"/>
                </a:solidFill>
                <a:latin typeface="Baskerville Old Face" pitchFamily="18" charset="0"/>
                <a:ea typeface="+mj-ea"/>
                <a:cs typeface="+mj-cs"/>
              </a:rPr>
              <a:t>Nyayalayas</a:t>
            </a:r>
            <a:r>
              <a:rPr lang="en-IN" sz="2000" b="1" spc="-100" dirty="0">
                <a:solidFill>
                  <a:srgbClr val="070605"/>
                </a:solidFill>
                <a:latin typeface="Baskerville Old Face" pitchFamily="18" charset="0"/>
                <a:ea typeface="+mj-ea"/>
                <a:cs typeface="+mj-cs"/>
              </a:rPr>
              <a:t> </a:t>
            </a:r>
            <a:r>
              <a:rPr lang="en-IN" sz="2000" spc="-100" dirty="0">
                <a:solidFill>
                  <a:srgbClr val="070605"/>
                </a:solidFill>
                <a:latin typeface="Baskerville Old Face" pitchFamily="18" charset="0"/>
                <a:ea typeface="+mj-ea"/>
                <a:cs typeface="+mj-cs"/>
              </a:rPr>
              <a:t>having power of Judicial Magistrate of </a:t>
            </a:r>
            <a:r>
              <a:rPr lang="en-IN" sz="2000" spc="-100" dirty="0" smtClean="0">
                <a:solidFill>
                  <a:srgbClr val="070605"/>
                </a:solidFill>
                <a:latin typeface="Baskerville Old Face" pitchFamily="18" charset="0"/>
                <a:ea typeface="+mj-ea"/>
                <a:cs typeface="+mj-cs"/>
              </a:rPr>
              <a:t>First Class </a:t>
            </a:r>
            <a:r>
              <a:rPr lang="en-IN" sz="2000" spc="-100" dirty="0">
                <a:solidFill>
                  <a:srgbClr val="070605"/>
                </a:solidFill>
                <a:latin typeface="Baskerville Old Face" pitchFamily="18" charset="0"/>
                <a:ea typeface="+mj-ea"/>
                <a:cs typeface="+mj-cs"/>
              </a:rPr>
              <a:t>are </a:t>
            </a:r>
            <a:r>
              <a:rPr lang="en-IN" sz="2000" spc="-100" dirty="0" smtClean="0">
                <a:solidFill>
                  <a:srgbClr val="070605"/>
                </a:solidFill>
                <a:latin typeface="Baskerville Old Face" pitchFamily="18" charset="0"/>
                <a:ea typeface="+mj-ea"/>
                <a:cs typeface="+mj-cs"/>
              </a:rPr>
              <a:t>established </a:t>
            </a:r>
            <a:r>
              <a:rPr lang="en-IN" sz="2000" spc="-100" dirty="0">
                <a:solidFill>
                  <a:srgbClr val="070605"/>
                </a:solidFill>
                <a:latin typeface="Baskerville Old Face" pitchFamily="18" charset="0"/>
                <a:ea typeface="+mj-ea"/>
                <a:cs typeface="+mj-cs"/>
              </a:rPr>
              <a:t>in </a:t>
            </a:r>
            <a:r>
              <a:rPr lang="en-IN" sz="2000" spc="-100" dirty="0" smtClean="0">
                <a:solidFill>
                  <a:srgbClr val="070605"/>
                </a:solidFill>
                <a:latin typeface="Baskerville Old Face" pitchFamily="18" charset="0"/>
                <a:ea typeface="+mj-ea"/>
                <a:cs typeface="+mj-cs"/>
              </a:rPr>
              <a:t>the </a:t>
            </a:r>
            <a:r>
              <a:rPr lang="en-IN" sz="2000" spc="-100" dirty="0" err="1" smtClean="0">
                <a:solidFill>
                  <a:srgbClr val="070605"/>
                </a:solidFill>
                <a:latin typeface="Baskerville Old Face" pitchFamily="18" charset="0"/>
                <a:ea typeface="+mj-ea"/>
                <a:cs typeface="+mj-cs"/>
              </a:rPr>
              <a:t>Panchayat</a:t>
            </a:r>
            <a:r>
              <a:rPr lang="en-IN" sz="2000" spc="-100" dirty="0" smtClean="0">
                <a:solidFill>
                  <a:srgbClr val="070605"/>
                </a:solidFill>
                <a:latin typeface="Baskerville Old Face" pitchFamily="18" charset="0"/>
                <a:ea typeface="+mj-ea"/>
                <a:cs typeface="+mj-cs"/>
              </a:rPr>
              <a:t> levels in the villages.</a:t>
            </a:r>
            <a:endParaRPr lang="en-IN" sz="2000" spc="-100" dirty="0">
              <a:solidFill>
                <a:srgbClr val="070605"/>
              </a:solidFill>
              <a:latin typeface="Baskerville Old Face" pitchFamily="18" charset="0"/>
              <a:ea typeface="+mj-ea"/>
              <a:cs typeface="+mj-cs"/>
            </a:endParaRPr>
          </a:p>
          <a:p>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11075012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Rights &amp; Duties</a:t>
            </a:r>
          </a:p>
        </p:txBody>
      </p:sp>
      <p:sp>
        <p:nvSpPr>
          <p:cNvPr id="3" name="Content Placeholder 2"/>
          <p:cNvSpPr>
            <a:spLocks noGrp="1"/>
          </p:cNvSpPr>
          <p:nvPr>
            <p:ph idx="1"/>
          </p:nvPr>
        </p:nvSpPr>
        <p:spPr/>
        <p:txBody>
          <a:bodyPr>
            <a:noAutofit/>
          </a:bodyPr>
          <a:lstStyle/>
          <a:p>
            <a:pPr marL="114300" indent="0" algn="ctr">
              <a:buNone/>
            </a:pPr>
            <a:endParaRPr lang="en-IN" dirty="0" smtClean="0">
              <a:latin typeface="Baskerville Old Face" pitchFamily="18" charset="0"/>
            </a:endParaRPr>
          </a:p>
          <a:p>
            <a:pPr marL="114300" indent="0" algn="ctr">
              <a:buNone/>
            </a:pPr>
            <a:r>
              <a:rPr lang="en-IN" sz="2600" b="1" dirty="0" smtClean="0">
                <a:latin typeface="Baskerville Old Face" pitchFamily="18" charset="0"/>
              </a:rPr>
              <a:t>What is a Right?</a:t>
            </a:r>
            <a:r>
              <a:rPr lang="en-IN" dirty="0" smtClean="0">
                <a:latin typeface="Baskerville Old Face" pitchFamily="18" charset="0"/>
              </a:rPr>
              <a:t> </a:t>
            </a:r>
          </a:p>
          <a:p>
            <a:pPr marL="114300" indent="0" algn="just">
              <a:buNone/>
            </a:pPr>
            <a:endParaRPr lang="en-IN" b="1" dirty="0" smtClean="0">
              <a:latin typeface="Baskerville Old Face" pitchFamily="18" charset="0"/>
            </a:endParaRPr>
          </a:p>
          <a:p>
            <a:pPr marL="114300" indent="0" algn="just">
              <a:buNone/>
            </a:pPr>
            <a:r>
              <a:rPr lang="en-IN" b="1" dirty="0" err="1" smtClean="0">
                <a:latin typeface="Baskerville Old Face" pitchFamily="18" charset="0"/>
              </a:rPr>
              <a:t>Salmond</a:t>
            </a:r>
            <a:r>
              <a:rPr lang="en-IN" b="1" dirty="0" smtClean="0">
                <a:latin typeface="Baskerville Old Face" pitchFamily="18" charset="0"/>
              </a:rPr>
              <a:t> – </a:t>
            </a:r>
            <a:r>
              <a:rPr lang="en-IN" dirty="0" smtClean="0">
                <a:latin typeface="Baskerville Old Face" pitchFamily="18" charset="0"/>
              </a:rPr>
              <a:t>An interest recognised and protected by a rule of right. It is any </a:t>
            </a:r>
            <a:r>
              <a:rPr lang="en-IN" u="sng" dirty="0" smtClean="0">
                <a:latin typeface="Baskerville Old Face" pitchFamily="18" charset="0"/>
              </a:rPr>
              <a:t>interest</a:t>
            </a:r>
            <a:r>
              <a:rPr lang="en-IN" dirty="0" smtClean="0">
                <a:latin typeface="Baskerville Old Face" pitchFamily="18" charset="0"/>
              </a:rPr>
              <a:t>, </a:t>
            </a:r>
            <a:r>
              <a:rPr lang="en-IN" u="sng" dirty="0" smtClean="0">
                <a:latin typeface="Baskerville Old Face" pitchFamily="18" charset="0"/>
              </a:rPr>
              <a:t>respect for which is a duty</a:t>
            </a:r>
            <a:r>
              <a:rPr lang="en-IN" dirty="0" smtClean="0">
                <a:latin typeface="Baskerville Old Face" pitchFamily="18" charset="0"/>
              </a:rPr>
              <a:t> and the </a:t>
            </a:r>
            <a:r>
              <a:rPr lang="en-IN" u="sng" dirty="0" smtClean="0">
                <a:latin typeface="Baskerville Old Face" pitchFamily="18" charset="0"/>
              </a:rPr>
              <a:t>disregard</a:t>
            </a:r>
            <a:r>
              <a:rPr lang="en-IN" dirty="0" smtClean="0">
                <a:latin typeface="Baskerville Old Face" pitchFamily="18" charset="0"/>
              </a:rPr>
              <a:t> of which </a:t>
            </a:r>
            <a:r>
              <a:rPr lang="en-IN" u="sng" dirty="0" smtClean="0">
                <a:latin typeface="Baskerville Old Face" pitchFamily="18" charset="0"/>
              </a:rPr>
              <a:t>is a wrong</a:t>
            </a:r>
            <a:r>
              <a:rPr lang="en-IN" dirty="0" smtClean="0">
                <a:latin typeface="Baskerville Old Face" pitchFamily="18" charset="0"/>
              </a:rPr>
              <a:t>.</a:t>
            </a:r>
            <a:endParaRPr lang="en-IN" b="1" dirty="0" smtClean="0">
              <a:latin typeface="Baskerville Old Face" pitchFamily="18" charset="0"/>
            </a:endParaRPr>
          </a:p>
          <a:p>
            <a:pPr marL="114300" indent="0" algn="just">
              <a:buNone/>
            </a:pPr>
            <a:endParaRPr lang="en-IN" b="1" dirty="0" smtClean="0">
              <a:latin typeface="Baskerville Old Face" pitchFamily="18" charset="0"/>
            </a:endParaRPr>
          </a:p>
          <a:p>
            <a:pPr marL="114300" indent="0" algn="just">
              <a:buNone/>
            </a:pPr>
            <a:r>
              <a:rPr lang="en-IN" b="1" dirty="0" smtClean="0">
                <a:latin typeface="Baskerville Old Face" pitchFamily="18" charset="0"/>
              </a:rPr>
              <a:t>Holland</a:t>
            </a:r>
            <a:r>
              <a:rPr lang="en-IN" dirty="0" smtClean="0">
                <a:latin typeface="Baskerville Old Face" pitchFamily="18" charset="0"/>
              </a:rPr>
              <a:t> – One person’s </a:t>
            </a:r>
            <a:r>
              <a:rPr lang="en-IN" u="sng" dirty="0" smtClean="0">
                <a:latin typeface="Baskerville Old Face" pitchFamily="18" charset="0"/>
              </a:rPr>
              <a:t>capacity of influencing the acts of another</a:t>
            </a:r>
            <a:r>
              <a:rPr lang="en-IN" dirty="0" smtClean="0">
                <a:latin typeface="Baskerville Old Face" pitchFamily="18" charset="0"/>
              </a:rPr>
              <a:t>, by means, not of his own strength, but of the </a:t>
            </a:r>
            <a:r>
              <a:rPr lang="en-IN" u="sng" dirty="0" smtClean="0">
                <a:latin typeface="Baskerville Old Face" pitchFamily="18" charset="0"/>
              </a:rPr>
              <a:t>opinions or the force of society</a:t>
            </a:r>
            <a:r>
              <a:rPr lang="en-IN" dirty="0" smtClean="0">
                <a:latin typeface="Baskerville Old Face" pitchFamily="18" charset="0"/>
              </a:rPr>
              <a:t>.</a:t>
            </a:r>
            <a:endParaRPr lang="en-IN" dirty="0">
              <a:latin typeface="Baskerville Old Face" pitchFamily="18" charset="0"/>
            </a:endParaRPr>
          </a:p>
        </p:txBody>
      </p:sp>
    </p:spTree>
    <p:extLst>
      <p:ext uri="{BB962C8B-B14F-4D97-AF65-F5344CB8AC3E}">
        <p14:creationId xmlns="" xmlns:p14="http://schemas.microsoft.com/office/powerpoint/2010/main" val="9011453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Rights &amp; Duties</a:t>
            </a:r>
          </a:p>
        </p:txBody>
      </p:sp>
      <p:sp>
        <p:nvSpPr>
          <p:cNvPr id="3" name="Content Placeholder 2"/>
          <p:cNvSpPr>
            <a:spLocks noGrp="1"/>
          </p:cNvSpPr>
          <p:nvPr>
            <p:ph idx="1"/>
          </p:nvPr>
        </p:nvSpPr>
        <p:spPr/>
        <p:txBody>
          <a:bodyPr>
            <a:noAutofit/>
          </a:bodyPr>
          <a:lstStyle/>
          <a:p>
            <a:pPr marL="114300" indent="0" algn="just">
              <a:buNone/>
            </a:pPr>
            <a:endParaRPr lang="en-IN" dirty="0" smtClean="0">
              <a:latin typeface="Baskerville Old Face" pitchFamily="18" charset="0"/>
            </a:endParaRPr>
          </a:p>
          <a:p>
            <a:pPr marL="114300" indent="0" algn="just">
              <a:buNone/>
            </a:pPr>
            <a:r>
              <a:rPr lang="en-IN" dirty="0" smtClean="0">
                <a:latin typeface="Baskerville Old Face" pitchFamily="18" charset="0"/>
              </a:rPr>
              <a:t>A </a:t>
            </a:r>
            <a:r>
              <a:rPr lang="en-IN" dirty="0">
                <a:latin typeface="Baskerville Old Face" pitchFamily="18" charset="0"/>
              </a:rPr>
              <a:t>right is the sovereignty </a:t>
            </a:r>
            <a:r>
              <a:rPr lang="en-IN" u="sng" dirty="0">
                <a:latin typeface="Baskerville Old Face" pitchFamily="18" charset="0"/>
              </a:rPr>
              <a:t>to act without the permission of others</a:t>
            </a:r>
            <a:r>
              <a:rPr lang="en-IN" dirty="0">
                <a:latin typeface="Baskerville Old Face" pitchFamily="18" charset="0"/>
              </a:rPr>
              <a:t>. The concept of a right carries with it an implicit, unstated footnote; </a:t>
            </a:r>
            <a:r>
              <a:rPr lang="en-IN" u="sng" dirty="0">
                <a:latin typeface="Baskerville Old Face" pitchFamily="18" charset="0"/>
              </a:rPr>
              <a:t>you may exercise your right as long as you do not violate the same rights of another</a:t>
            </a:r>
            <a:r>
              <a:rPr lang="en-IN" dirty="0">
                <a:latin typeface="Baskerville Old Face" pitchFamily="18" charset="0"/>
              </a:rPr>
              <a:t> – </a:t>
            </a:r>
            <a:r>
              <a:rPr lang="en-IN" u="sng" dirty="0">
                <a:latin typeface="Baskerville Old Face" pitchFamily="18" charset="0"/>
              </a:rPr>
              <a:t>within this context rights are an absolute</a:t>
            </a:r>
            <a:r>
              <a:rPr lang="en-IN" dirty="0">
                <a:latin typeface="Baskerville Old Face" pitchFamily="18" charset="0"/>
              </a:rPr>
              <a:t>. </a:t>
            </a:r>
          </a:p>
          <a:p>
            <a:pPr marL="114300" indent="0" algn="just">
              <a:buNone/>
            </a:pPr>
            <a:endParaRPr lang="en-IN" dirty="0" smtClean="0">
              <a:latin typeface="Baskerville Old Face" pitchFamily="18" charset="0"/>
            </a:endParaRPr>
          </a:p>
          <a:p>
            <a:pPr marL="114300" indent="0" algn="ctr">
              <a:buNone/>
            </a:pPr>
            <a:r>
              <a:rPr lang="en-IN" i="1" dirty="0" smtClean="0">
                <a:latin typeface="Baskerville Old Face" pitchFamily="18" charset="0"/>
              </a:rPr>
              <a:t>The price of having a right means respecting the rights of others, which is a duty. </a:t>
            </a:r>
          </a:p>
          <a:p>
            <a:pPr marL="114300" indent="0" algn="ctr">
              <a:buNone/>
            </a:pPr>
            <a:r>
              <a:rPr lang="en-IN" i="1" dirty="0" smtClean="0">
                <a:latin typeface="Baskerville Old Face" pitchFamily="18" charset="0"/>
              </a:rPr>
              <a:t>This is the basis of the correlation between rights and duties.</a:t>
            </a:r>
            <a:endParaRPr lang="en-IN" i="1" dirty="0">
              <a:latin typeface="Baskerville Old Face" pitchFamily="18" charset="0"/>
            </a:endParaRPr>
          </a:p>
          <a:p>
            <a:pPr marL="114300" indent="0" algn="ctr">
              <a:buNone/>
            </a:pPr>
            <a:endParaRPr lang="en-IN" dirty="0">
              <a:latin typeface="Baskerville Old Face" pitchFamily="18" charset="0"/>
            </a:endParaRPr>
          </a:p>
        </p:txBody>
      </p:sp>
    </p:spTree>
    <p:extLst>
      <p:ext uri="{BB962C8B-B14F-4D97-AF65-F5344CB8AC3E}">
        <p14:creationId xmlns="" xmlns:p14="http://schemas.microsoft.com/office/powerpoint/2010/main" val="11701312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3600" dirty="0" smtClean="0">
                <a:solidFill>
                  <a:schemeClr val="accent2">
                    <a:lumMod val="75000"/>
                  </a:schemeClr>
                </a:solidFill>
                <a:latin typeface="Baskerville Old Face" pitchFamily="18" charset="0"/>
              </a:rPr>
              <a:t>Main Heads of Discussion</a:t>
            </a:r>
            <a:endParaRPr lang="en-IN" sz="36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a:xfrm>
            <a:off x="457200" y="2133600"/>
            <a:ext cx="7620000" cy="4267200"/>
          </a:xfrm>
        </p:spPr>
        <p:txBody>
          <a:bodyPr>
            <a:normAutofit/>
          </a:bodyPr>
          <a:lstStyle/>
          <a:p>
            <a:r>
              <a:rPr lang="en-IN" sz="3600" dirty="0" smtClean="0">
                <a:latin typeface="Baskerville Old Face" pitchFamily="18" charset="0"/>
              </a:rPr>
              <a:t>Definition of Law</a:t>
            </a:r>
            <a:endParaRPr lang="en-IN" sz="3600" dirty="0">
              <a:latin typeface="Baskerville Old Face" pitchFamily="18" charset="0"/>
            </a:endParaRPr>
          </a:p>
          <a:p>
            <a:r>
              <a:rPr lang="en-IN" sz="3600" dirty="0" smtClean="0">
                <a:latin typeface="Baskerville Old Face" pitchFamily="18" charset="0"/>
              </a:rPr>
              <a:t>Types </a:t>
            </a:r>
            <a:r>
              <a:rPr lang="en-IN" sz="3600" dirty="0">
                <a:latin typeface="Baskerville Old Face" pitchFamily="18" charset="0"/>
              </a:rPr>
              <a:t>of Laws</a:t>
            </a:r>
          </a:p>
          <a:p>
            <a:r>
              <a:rPr lang="en-IN" sz="3600" dirty="0" smtClean="0">
                <a:latin typeface="Baskerville Old Face" pitchFamily="18" charset="0"/>
              </a:rPr>
              <a:t>Hierarchy </a:t>
            </a:r>
            <a:r>
              <a:rPr lang="en-IN" sz="3600" dirty="0">
                <a:latin typeface="Baskerville Old Face" pitchFamily="18" charset="0"/>
              </a:rPr>
              <a:t>of Courts</a:t>
            </a:r>
          </a:p>
          <a:p>
            <a:r>
              <a:rPr lang="en-IN" sz="3600" dirty="0" smtClean="0">
                <a:latin typeface="Baskerville Old Face" pitchFamily="18" charset="0"/>
              </a:rPr>
              <a:t>Rights </a:t>
            </a:r>
            <a:r>
              <a:rPr lang="en-IN" sz="3600" dirty="0">
                <a:latin typeface="Baskerville Old Face" pitchFamily="18" charset="0"/>
              </a:rPr>
              <a:t>&amp; </a:t>
            </a:r>
            <a:r>
              <a:rPr lang="en-IN" sz="3600" dirty="0" smtClean="0">
                <a:latin typeface="Baskerville Old Face" pitchFamily="18" charset="0"/>
              </a:rPr>
              <a:t>Duties</a:t>
            </a:r>
            <a:endParaRPr lang="en-IN" sz="3600" dirty="0">
              <a:latin typeface="Baskerville Old Face" pitchFamily="18" charset="0"/>
            </a:endParaRPr>
          </a:p>
          <a:p>
            <a:r>
              <a:rPr lang="en-IN" sz="3600" dirty="0" smtClean="0">
                <a:latin typeface="Baskerville Old Face" pitchFamily="18" charset="0"/>
              </a:rPr>
              <a:t>Basics </a:t>
            </a:r>
            <a:r>
              <a:rPr lang="en-IN" sz="3600" dirty="0">
                <a:latin typeface="Baskerville Old Face" pitchFamily="18" charset="0"/>
              </a:rPr>
              <a:t>of Indian Constitution.</a:t>
            </a:r>
          </a:p>
        </p:txBody>
      </p:sp>
    </p:spTree>
    <p:extLst>
      <p:ext uri="{BB962C8B-B14F-4D97-AF65-F5344CB8AC3E}">
        <p14:creationId xmlns="" xmlns:p14="http://schemas.microsoft.com/office/powerpoint/2010/main" val="641217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Kinds of Rights </a:t>
            </a:r>
          </a:p>
        </p:txBody>
      </p:sp>
      <p:sp>
        <p:nvSpPr>
          <p:cNvPr id="3" name="Content Placeholder 2"/>
          <p:cNvSpPr>
            <a:spLocks noGrp="1"/>
          </p:cNvSpPr>
          <p:nvPr>
            <p:ph idx="1"/>
          </p:nvPr>
        </p:nvSpPr>
        <p:spPr/>
        <p:txBody>
          <a:bodyPr>
            <a:noAutofit/>
          </a:bodyPr>
          <a:lstStyle/>
          <a:p>
            <a:pPr marL="114300" indent="0" algn="just">
              <a:buNone/>
            </a:pPr>
            <a:endParaRPr lang="en-IN" dirty="0" smtClean="0">
              <a:latin typeface="Baskerville Old Face" pitchFamily="18" charset="0"/>
            </a:endParaRPr>
          </a:p>
          <a:p>
            <a:pPr marL="114300" indent="0" algn="just">
              <a:buNone/>
            </a:pPr>
            <a:r>
              <a:rPr lang="en-IN" b="1" dirty="0" smtClean="0">
                <a:latin typeface="Baskerville Old Face" pitchFamily="18" charset="0"/>
              </a:rPr>
              <a:t>Legal Rights </a:t>
            </a:r>
            <a:r>
              <a:rPr lang="en-IN" dirty="0" smtClean="0">
                <a:latin typeface="Baskerville Old Face" pitchFamily="18" charset="0"/>
              </a:rPr>
              <a:t>– Rights recognised and protected by law. Hence these rights must be backed by legal sanction. </a:t>
            </a:r>
          </a:p>
          <a:p>
            <a:pPr marL="114300" indent="0" algn="just">
              <a:buNone/>
            </a:pPr>
            <a:r>
              <a:rPr lang="en-IN" dirty="0" smtClean="0">
                <a:latin typeface="Baskerville Old Face" pitchFamily="18" charset="0"/>
              </a:rPr>
              <a:t>Example – Right to vote, right to life, which are provided for and protected by  the Constitution.</a:t>
            </a: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Legal Rights are of many kinds – </a:t>
            </a:r>
          </a:p>
          <a:p>
            <a:pPr marL="114300" indent="0" algn="just">
              <a:buNone/>
            </a:pPr>
            <a:r>
              <a:rPr lang="en-IN" dirty="0" smtClean="0">
                <a:latin typeface="Baskerville Old Face" pitchFamily="18" charset="0"/>
              </a:rPr>
              <a:t>Perfect and Imperfect Rights; Positive and Negative Rights; Real and Personal Rights; Rights in Rem and Rights in </a:t>
            </a:r>
            <a:r>
              <a:rPr lang="en-IN" dirty="0" err="1" smtClean="0">
                <a:latin typeface="Baskerville Old Face" pitchFamily="18" charset="0"/>
              </a:rPr>
              <a:t>Personam</a:t>
            </a:r>
            <a:r>
              <a:rPr lang="en-IN" dirty="0" smtClean="0">
                <a:latin typeface="Baskerville Old Face" pitchFamily="18" charset="0"/>
              </a:rPr>
              <a:t>; Proprietary and Personal Rights; Inheritable and </a:t>
            </a:r>
            <a:r>
              <a:rPr lang="en-IN" dirty="0" err="1" smtClean="0">
                <a:latin typeface="Baskerville Old Face" pitchFamily="18" charset="0"/>
              </a:rPr>
              <a:t>Uninheritable</a:t>
            </a:r>
            <a:r>
              <a:rPr lang="en-IN" dirty="0" smtClean="0">
                <a:latin typeface="Baskerville Old Face" pitchFamily="18" charset="0"/>
              </a:rPr>
              <a:t> Rights; Principal and Accessory Rights; Legal </a:t>
            </a:r>
            <a:r>
              <a:rPr lang="en-IN" dirty="0">
                <a:latin typeface="Baskerville Old Face" pitchFamily="18" charset="0"/>
              </a:rPr>
              <a:t>and Equitable </a:t>
            </a:r>
            <a:r>
              <a:rPr lang="en-IN" dirty="0" smtClean="0">
                <a:latin typeface="Baskerville Old Face" pitchFamily="18" charset="0"/>
              </a:rPr>
              <a:t>Rights.</a:t>
            </a:r>
            <a:endParaRPr lang="en-IN" dirty="0">
              <a:latin typeface="Baskerville Old Face" pitchFamily="18" charset="0"/>
            </a:endParaRPr>
          </a:p>
          <a:p>
            <a:pPr marL="114300" indent="0" algn="just">
              <a:buNone/>
            </a:pPr>
            <a:endParaRPr lang="en-IN" dirty="0" smtClean="0">
              <a:latin typeface="Baskerville Old Face" pitchFamily="18" charset="0"/>
            </a:endParaRPr>
          </a:p>
        </p:txBody>
      </p:sp>
    </p:spTree>
    <p:extLst>
      <p:ext uri="{BB962C8B-B14F-4D97-AF65-F5344CB8AC3E}">
        <p14:creationId xmlns="" xmlns:p14="http://schemas.microsoft.com/office/powerpoint/2010/main" val="24738444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Kinds of Rights </a:t>
            </a:r>
          </a:p>
        </p:txBody>
      </p:sp>
      <p:sp>
        <p:nvSpPr>
          <p:cNvPr id="3" name="Content Placeholder 2"/>
          <p:cNvSpPr>
            <a:spLocks noGrp="1"/>
          </p:cNvSpPr>
          <p:nvPr>
            <p:ph idx="1"/>
          </p:nvPr>
        </p:nvSpPr>
        <p:spPr/>
        <p:txBody>
          <a:bodyPr>
            <a:noAutofit/>
          </a:bodyPr>
          <a:lstStyle/>
          <a:p>
            <a:pPr marL="114300" indent="0" algn="just">
              <a:buNone/>
            </a:pPr>
            <a:r>
              <a:rPr lang="en-IN" b="1" dirty="0" smtClean="0">
                <a:latin typeface="Baskerville Old Face" pitchFamily="18" charset="0"/>
              </a:rPr>
              <a:t>Moral Rights </a:t>
            </a:r>
            <a:r>
              <a:rPr lang="en-IN" dirty="0" smtClean="0">
                <a:latin typeface="Baskerville Old Face" pitchFamily="18" charset="0"/>
              </a:rPr>
              <a:t>– Those rights which are not necessarily backed by the sanction of the State. Moral rights may be recognised by the society but may not have recognition from the state. </a:t>
            </a:r>
            <a:r>
              <a:rPr lang="en-IN" u="sng" dirty="0" smtClean="0">
                <a:latin typeface="Baskerville Old Face" pitchFamily="18" charset="0"/>
              </a:rPr>
              <a:t>It is this absence of legal sanction which bars them from being enforced by courts</a:t>
            </a:r>
            <a:r>
              <a:rPr lang="en-IN" dirty="0" smtClean="0">
                <a:latin typeface="Baskerville Old Face" pitchFamily="18" charset="0"/>
              </a:rPr>
              <a:t>.</a:t>
            </a: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Example - A child has a moral right to receive nutritious food from his parents; or an aged person has the moral right to be supported by his children. But in both cases, the state does not force the parents or the children of the aged person to provide food or support.</a:t>
            </a:r>
          </a:p>
          <a:p>
            <a:pPr marL="114300" indent="0" algn="just">
              <a:buNone/>
            </a:pPr>
            <a:endParaRPr lang="en-IN" dirty="0">
              <a:latin typeface="Baskerville Old Face" pitchFamily="18" charset="0"/>
            </a:endParaRPr>
          </a:p>
        </p:txBody>
      </p:sp>
    </p:spTree>
    <p:extLst>
      <p:ext uri="{BB962C8B-B14F-4D97-AF65-F5344CB8AC3E}">
        <p14:creationId xmlns="" xmlns:p14="http://schemas.microsoft.com/office/powerpoint/2010/main" val="11473485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Kinds of Rights </a:t>
            </a:r>
          </a:p>
        </p:txBody>
      </p:sp>
      <p:sp>
        <p:nvSpPr>
          <p:cNvPr id="3" name="Content Placeholder 2"/>
          <p:cNvSpPr>
            <a:spLocks noGrp="1"/>
          </p:cNvSpPr>
          <p:nvPr>
            <p:ph idx="1"/>
          </p:nvPr>
        </p:nvSpPr>
        <p:spPr/>
        <p:txBody>
          <a:bodyPr>
            <a:noAutofit/>
          </a:bodyPr>
          <a:lstStyle/>
          <a:p>
            <a:pPr marL="114300" indent="0" algn="just">
              <a:buNone/>
            </a:pPr>
            <a:r>
              <a:rPr lang="en-IN" b="1" dirty="0" smtClean="0">
                <a:latin typeface="Baskerville Old Face" pitchFamily="18" charset="0"/>
              </a:rPr>
              <a:t>Natural Rights </a:t>
            </a:r>
            <a:r>
              <a:rPr lang="en-IN" dirty="0" smtClean="0">
                <a:latin typeface="Baskerville Old Face" pitchFamily="18" charset="0"/>
              </a:rPr>
              <a:t>– These rights exist by virtue of someone being a human being and are not fettered by the sanction of a state, society or country. They are not contingent upon the laws, customs, or beliefs of any particular culture or government and are therefore universal and inalienable. </a:t>
            </a: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Example – An alien will have the right to life in any country, however such an alien may not have the right to property in a foreign country, because right to property is a legal right, and not a natural right.</a:t>
            </a:r>
            <a:endParaRPr lang="en-IN" dirty="0">
              <a:latin typeface="Baskerville Old Face" pitchFamily="18" charset="0"/>
            </a:endParaRPr>
          </a:p>
        </p:txBody>
      </p:sp>
    </p:spTree>
    <p:extLst>
      <p:ext uri="{BB962C8B-B14F-4D97-AF65-F5344CB8AC3E}">
        <p14:creationId xmlns="" xmlns:p14="http://schemas.microsoft.com/office/powerpoint/2010/main" val="42881858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Rights &amp; Duties</a:t>
            </a:r>
          </a:p>
        </p:txBody>
      </p:sp>
      <p:sp>
        <p:nvSpPr>
          <p:cNvPr id="3" name="Content Placeholder 2"/>
          <p:cNvSpPr>
            <a:spLocks noGrp="1"/>
          </p:cNvSpPr>
          <p:nvPr>
            <p:ph idx="1"/>
          </p:nvPr>
        </p:nvSpPr>
        <p:spPr/>
        <p:txBody>
          <a:bodyPr>
            <a:noAutofit/>
          </a:bodyPr>
          <a:lstStyle/>
          <a:p>
            <a:pPr marL="114300" indent="0" algn="ctr">
              <a:buNone/>
            </a:pPr>
            <a:r>
              <a:rPr lang="en-IN" sz="2600" b="1" dirty="0" smtClean="0">
                <a:latin typeface="Baskerville Old Face" pitchFamily="18" charset="0"/>
              </a:rPr>
              <a:t>What is a Duty?</a:t>
            </a:r>
            <a:r>
              <a:rPr lang="en-IN" dirty="0" smtClean="0">
                <a:latin typeface="Baskerville Old Face" pitchFamily="18" charset="0"/>
              </a:rPr>
              <a:t> </a:t>
            </a:r>
          </a:p>
          <a:p>
            <a:pPr marL="114300" indent="0" algn="just">
              <a:buNone/>
            </a:pPr>
            <a:r>
              <a:rPr lang="en-IN" b="1" dirty="0" smtClean="0">
                <a:latin typeface="Baskerville Old Face" pitchFamily="18" charset="0"/>
              </a:rPr>
              <a:t>John </a:t>
            </a:r>
            <a:r>
              <a:rPr lang="en-IN" b="1" dirty="0" err="1" smtClean="0">
                <a:latin typeface="Baskerville Old Face" pitchFamily="18" charset="0"/>
              </a:rPr>
              <a:t>Salmond</a:t>
            </a:r>
            <a:r>
              <a:rPr lang="en-IN" b="1" dirty="0" smtClean="0">
                <a:latin typeface="Baskerville Old Face" pitchFamily="18" charset="0"/>
              </a:rPr>
              <a:t> </a:t>
            </a:r>
            <a:r>
              <a:rPr lang="en-IN" dirty="0" smtClean="0">
                <a:latin typeface="Baskerville Old Face" pitchFamily="18" charset="0"/>
              </a:rPr>
              <a:t>– A duty is an </a:t>
            </a:r>
            <a:r>
              <a:rPr lang="en-IN" u="sng" dirty="0" smtClean="0">
                <a:latin typeface="Baskerville Old Face" pitchFamily="18" charset="0"/>
              </a:rPr>
              <a:t>obligatory act</a:t>
            </a:r>
            <a:r>
              <a:rPr lang="en-IN" dirty="0" smtClean="0">
                <a:latin typeface="Baskerville Old Face" pitchFamily="18" charset="0"/>
              </a:rPr>
              <a:t>; an act opposite of which would be a wrong.</a:t>
            </a:r>
            <a:endParaRPr lang="en-IN" dirty="0">
              <a:latin typeface="Baskerville Old Face" pitchFamily="18" charset="0"/>
            </a:endParaRPr>
          </a:p>
          <a:p>
            <a:pPr marL="114300" indent="0" algn="just">
              <a:buNone/>
            </a:pPr>
            <a:r>
              <a:rPr lang="en-IN" dirty="0" smtClean="0">
                <a:latin typeface="Baskerville Old Face" pitchFamily="18" charset="0"/>
              </a:rPr>
              <a:t>It is a legal obligation, the breach of which can result in liability. </a:t>
            </a: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A duty is different from a legal obligation or legal duty. Duty may not be necessarily enforceable by law, but a legal obligation or legal duty is.  </a:t>
            </a: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Duties may be positive or negative. When the law obliges us to do an act, it is a positive duty, and when the law obliges us not to do an act, it  is a negative duty. </a:t>
            </a:r>
            <a:endParaRPr lang="en-IN" dirty="0">
              <a:latin typeface="Baskerville Old Face" pitchFamily="18" charset="0"/>
            </a:endParaRPr>
          </a:p>
        </p:txBody>
      </p:sp>
    </p:spTree>
    <p:extLst>
      <p:ext uri="{BB962C8B-B14F-4D97-AF65-F5344CB8AC3E}">
        <p14:creationId xmlns="" xmlns:p14="http://schemas.microsoft.com/office/powerpoint/2010/main" val="715790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dirty="0">
                <a:solidFill>
                  <a:schemeClr val="accent2">
                    <a:lumMod val="75000"/>
                  </a:schemeClr>
                </a:solidFill>
                <a:latin typeface="Baskerville Old Face" pitchFamily="18" charset="0"/>
              </a:rPr>
              <a:t>Relation between Right &amp; Duties</a:t>
            </a:r>
          </a:p>
        </p:txBody>
      </p:sp>
      <p:sp>
        <p:nvSpPr>
          <p:cNvPr id="3" name="Content Placeholder 2"/>
          <p:cNvSpPr>
            <a:spLocks noGrp="1"/>
          </p:cNvSpPr>
          <p:nvPr>
            <p:ph idx="1"/>
          </p:nvPr>
        </p:nvSpPr>
        <p:spPr/>
        <p:txBody>
          <a:bodyPr>
            <a:noAutofit/>
          </a:bodyPr>
          <a:lstStyle/>
          <a:p>
            <a:pPr marL="114300" indent="0" algn="just">
              <a:buNone/>
            </a:pPr>
            <a:r>
              <a:rPr lang="en-IN" dirty="0" smtClean="0">
                <a:latin typeface="Baskerville Old Face" pitchFamily="18" charset="0"/>
              </a:rPr>
              <a:t> </a:t>
            </a:r>
          </a:p>
          <a:p>
            <a:pPr marL="114300" indent="0" algn="just">
              <a:buNone/>
            </a:pPr>
            <a:endParaRPr lang="en-IN" dirty="0" smtClean="0">
              <a:latin typeface="Baskerville Old Face" pitchFamily="18" charset="0"/>
            </a:endParaRP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 </a:t>
            </a:r>
          </a:p>
          <a:p>
            <a:pPr marL="114300" indent="0" algn="just">
              <a:buNone/>
            </a:pPr>
            <a:endParaRPr lang="en-IN" dirty="0">
              <a:latin typeface="Baskerville Old Face" pitchFamily="18" charset="0"/>
            </a:endParaRPr>
          </a:p>
          <a:p>
            <a:pPr marL="114300" indent="0" algn="just">
              <a:buNone/>
            </a:pPr>
            <a:endParaRPr lang="en-IN" dirty="0">
              <a:latin typeface="Baskerville Old Face" pitchFamily="18"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780915565"/>
              </p:ext>
            </p:extLst>
          </p:nvPr>
        </p:nvGraphicFramePr>
        <p:xfrm>
          <a:off x="990600" y="2133600"/>
          <a:ext cx="6781800" cy="3295338"/>
        </p:xfrm>
        <a:graphic>
          <a:graphicData uri="http://schemas.openxmlformats.org/drawingml/2006/table">
            <a:tbl>
              <a:tblPr firstRow="1" bandRow="1">
                <a:tableStyleId>{21E4AEA4-8DFA-4A89-87EB-49C32662AFE0}</a:tableStyleId>
              </a:tblPr>
              <a:tblGrid>
                <a:gridCol w="6781800"/>
              </a:tblGrid>
              <a:tr h="1752600">
                <a:tc>
                  <a:txBody>
                    <a:bodyPr/>
                    <a:lstStyle/>
                    <a:p>
                      <a:endParaRPr kumimoji="0" lang="en-IN" sz="2200" b="0" i="0" u="none" strike="noStrike" kern="1200" cap="none" spc="0" normalizeH="0" baseline="0" noProof="0" dirty="0" smtClean="0">
                        <a:ln>
                          <a:noFill/>
                        </a:ln>
                        <a:solidFill>
                          <a:srgbClr val="2F2B20"/>
                        </a:solidFill>
                        <a:effectLst/>
                        <a:uLnTx/>
                        <a:uFillTx/>
                        <a:latin typeface="Baskerville Old Face" pitchFamily="18" charset="0"/>
                        <a:ea typeface="+mn-ea"/>
                        <a:cs typeface="+mn-cs"/>
                      </a:endParaRPr>
                    </a:p>
                    <a:p>
                      <a:pPr algn="ctr"/>
                      <a:r>
                        <a:rPr kumimoji="0" lang="en-IN" sz="2200" b="0" i="0" u="none" strike="noStrike" kern="1200" cap="none" spc="0" normalizeH="0" baseline="0" noProof="0" dirty="0" smtClean="0">
                          <a:ln>
                            <a:noFill/>
                          </a:ln>
                          <a:solidFill>
                            <a:srgbClr val="2F2B20"/>
                          </a:solidFill>
                          <a:effectLst/>
                          <a:uLnTx/>
                          <a:uFillTx/>
                          <a:latin typeface="Baskerville Old Face" pitchFamily="18" charset="0"/>
                          <a:ea typeface="+mn-ea"/>
                          <a:cs typeface="+mn-cs"/>
                        </a:rPr>
                        <a:t>Every right has a corresponding duty. Every duty is a duty towards some persons or persons in whom a corresponding right is vested.</a:t>
                      </a:r>
                      <a:endParaRPr lang="en-IN" dirty="0"/>
                    </a:p>
                  </a:txBody>
                  <a:tcPr/>
                </a:tc>
              </a:tr>
              <a:tr h="1542738">
                <a:tc>
                  <a:txBody>
                    <a:bodyPr/>
                    <a:lstStyle/>
                    <a:p>
                      <a:pPr algn="ctr"/>
                      <a:r>
                        <a:rPr kumimoji="0" lang="en-IN" sz="2200" b="0" i="0" u="none" strike="noStrike" kern="1200" cap="none" spc="0" normalizeH="0" baseline="0" noProof="0" dirty="0" smtClean="0">
                          <a:ln>
                            <a:noFill/>
                          </a:ln>
                          <a:solidFill>
                            <a:srgbClr val="2F2B20"/>
                          </a:solidFill>
                          <a:effectLst/>
                          <a:uLnTx/>
                          <a:uFillTx/>
                          <a:latin typeface="Baskerville Old Face" pitchFamily="18" charset="0"/>
                          <a:ea typeface="+mn-ea"/>
                          <a:cs typeface="+mn-cs"/>
                        </a:rPr>
                        <a:t>Example</a:t>
                      </a:r>
                    </a:p>
                    <a:p>
                      <a:pPr algn="ctr"/>
                      <a:endParaRPr kumimoji="0" lang="en-IN" sz="2200" b="0" i="0" u="none" strike="noStrike" kern="1200" cap="none" spc="0" normalizeH="0" baseline="0" noProof="0" dirty="0" smtClean="0">
                        <a:ln>
                          <a:noFill/>
                        </a:ln>
                        <a:solidFill>
                          <a:srgbClr val="2F2B20"/>
                        </a:solidFill>
                        <a:effectLst/>
                        <a:uLnTx/>
                        <a:uFillTx/>
                        <a:latin typeface="Baskerville Old Face" pitchFamily="18" charset="0"/>
                        <a:ea typeface="+mn-ea"/>
                        <a:cs typeface="+mn-cs"/>
                      </a:endParaRPr>
                    </a:p>
                    <a:p>
                      <a:pPr algn="ctr"/>
                      <a:r>
                        <a:rPr kumimoji="0" lang="en-IN" sz="2200" b="0" i="0" u="none" strike="noStrike" kern="1200" cap="none" spc="0" normalizeH="0" baseline="0" noProof="0" dirty="0" smtClean="0">
                          <a:ln>
                            <a:noFill/>
                          </a:ln>
                          <a:solidFill>
                            <a:srgbClr val="2F2B20"/>
                          </a:solidFill>
                          <a:effectLst/>
                          <a:uLnTx/>
                          <a:uFillTx/>
                          <a:latin typeface="Baskerville Old Face" pitchFamily="18" charset="0"/>
                          <a:ea typeface="+mn-ea"/>
                          <a:cs typeface="+mn-cs"/>
                        </a:rPr>
                        <a:t>I have a right to life, and the rest of the society has the duty not to take my life</a:t>
                      </a:r>
                      <a:endParaRPr lang="en-IN" dirty="0"/>
                    </a:p>
                  </a:txBody>
                  <a:tcPr/>
                </a:tc>
              </a:tr>
            </a:tbl>
          </a:graphicData>
        </a:graphic>
      </p:graphicFrame>
    </p:spTree>
    <p:extLst>
      <p:ext uri="{BB962C8B-B14F-4D97-AF65-F5344CB8AC3E}">
        <p14:creationId xmlns="" xmlns:p14="http://schemas.microsoft.com/office/powerpoint/2010/main" val="20896674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4800" dirty="0" smtClean="0">
                <a:solidFill>
                  <a:schemeClr val="accent2">
                    <a:lumMod val="75000"/>
                  </a:schemeClr>
                </a:solidFill>
                <a:latin typeface="Baskerville Old Face" pitchFamily="18" charset="0"/>
              </a:rPr>
              <a:t>Basics of Indian Constitution</a:t>
            </a:r>
            <a:endParaRPr lang="en-IN"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algn="just">
              <a:spcAft>
                <a:spcPts val="600"/>
              </a:spcAft>
            </a:pPr>
            <a:r>
              <a:rPr lang="en-IN" sz="2400" dirty="0" smtClean="0">
                <a:latin typeface="Baskerville Old Face" pitchFamily="18" charset="0"/>
              </a:rPr>
              <a:t>Constitution of India is the supreme law of India, the fountainhead from where all law in India gains recognition.</a:t>
            </a:r>
          </a:p>
          <a:p>
            <a:pPr algn="just">
              <a:spcAft>
                <a:spcPts val="600"/>
              </a:spcAft>
            </a:pPr>
            <a:r>
              <a:rPr lang="en-IN" sz="2400" dirty="0" smtClean="0">
                <a:latin typeface="Baskerville Old Face" pitchFamily="18" charset="0"/>
              </a:rPr>
              <a:t>A constituent assembly was appointed to draft the Constitution and it came into force in 1950</a:t>
            </a:r>
          </a:p>
          <a:p>
            <a:pPr algn="just">
              <a:spcAft>
                <a:spcPts val="600"/>
              </a:spcAft>
            </a:pPr>
            <a:r>
              <a:rPr lang="en-IN" sz="2400" dirty="0" smtClean="0">
                <a:latin typeface="Baskerville Old Face" pitchFamily="18" charset="0"/>
              </a:rPr>
              <a:t>Consists of : 22 Parts, 12 schedules and 2 Appendices</a:t>
            </a:r>
            <a:endParaRPr lang="en-IN" sz="2400" dirty="0">
              <a:latin typeface="Baskerville Old Face" pitchFamily="18" charset="0"/>
            </a:endParaRPr>
          </a:p>
          <a:p>
            <a:pPr algn="just">
              <a:spcAft>
                <a:spcPts val="600"/>
              </a:spcAft>
            </a:pPr>
            <a:r>
              <a:rPr lang="en-IN" sz="2400" dirty="0" smtClean="0">
                <a:latin typeface="Baskerville Old Face" pitchFamily="18" charset="0"/>
              </a:rPr>
              <a:t>Is the longest Constitution in the world consisting of 395 Articles.</a:t>
            </a:r>
          </a:p>
          <a:p>
            <a:pPr algn="just">
              <a:spcAft>
                <a:spcPts val="600"/>
              </a:spcAft>
            </a:pPr>
            <a:r>
              <a:rPr lang="en-IN" sz="2400" dirty="0" smtClean="0">
                <a:latin typeface="Baskerville Old Face" pitchFamily="18" charset="0"/>
              </a:rPr>
              <a:t>Has been derived from the Constitutions of the U.S., Germany, Ireland, among others.</a:t>
            </a:r>
          </a:p>
          <a:p>
            <a:pPr marL="114300" indent="0" algn="just">
              <a:buNone/>
            </a:pPr>
            <a:endParaRPr lang="en-IN" dirty="0" smtClean="0">
              <a:latin typeface="Baskerville Old Face" pitchFamily="18" charset="0"/>
            </a:endParaRPr>
          </a:p>
          <a:p>
            <a:pPr marL="114300" indent="0" algn="just">
              <a:buNone/>
            </a:pPr>
            <a:endParaRPr lang="en-IN" dirty="0" smtClean="0">
              <a:latin typeface="Baskerville Old Face" pitchFamily="18" charset="0"/>
            </a:endParaRPr>
          </a:p>
          <a:p>
            <a:pPr marL="114300" indent="0" algn="just">
              <a:buNone/>
            </a:pPr>
            <a:endParaRPr lang="en-IN" dirty="0">
              <a:latin typeface="Baskerville Old Face" pitchFamily="18" charset="0"/>
            </a:endParaRPr>
          </a:p>
        </p:txBody>
      </p:sp>
    </p:spTree>
    <p:extLst>
      <p:ext uri="{BB962C8B-B14F-4D97-AF65-F5344CB8AC3E}">
        <p14:creationId xmlns="" xmlns:p14="http://schemas.microsoft.com/office/powerpoint/2010/main" val="14478210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dirty="0" smtClean="0">
                <a:solidFill>
                  <a:schemeClr val="accent2">
                    <a:lumMod val="75000"/>
                  </a:schemeClr>
                </a:solidFill>
                <a:latin typeface="Baskerville Old Face" pitchFamily="18" charset="0"/>
              </a:rPr>
              <a:t>The Preamble</a:t>
            </a:r>
            <a:endParaRPr lang="en-IN" sz="3600" dirty="0">
              <a:solidFill>
                <a:schemeClr val="accent2">
                  <a:lumMod val="75000"/>
                </a:schemeClr>
              </a:solidFill>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70000" lnSpcReduction="20000"/>
          </a:bodyPr>
          <a:lstStyle/>
          <a:p>
            <a:pPr marL="114300" indent="0" algn="just">
              <a:buNone/>
            </a:pPr>
            <a:r>
              <a:rPr lang="en-IN" dirty="0" smtClean="0">
                <a:latin typeface="Baskerville Old Face" pitchFamily="18" charset="0"/>
              </a:rPr>
              <a:t>WE, THE PEOPLE OF INDIA, having solemnly resolved to constitute India into a SOVEREIGN SOCIALIST SECULAR DEMOCRATIC REPUBLIC and to secure to all its citizens:</a:t>
            </a:r>
          </a:p>
          <a:p>
            <a:pPr algn="just"/>
            <a:endParaRPr lang="en-IN" dirty="0">
              <a:latin typeface="Baskerville Old Face" pitchFamily="18" charset="0"/>
            </a:endParaRPr>
          </a:p>
          <a:p>
            <a:pPr marL="114300" indent="0" algn="just">
              <a:buNone/>
            </a:pPr>
            <a:r>
              <a:rPr lang="en-IN" dirty="0" smtClean="0">
                <a:latin typeface="Baskerville Old Face" pitchFamily="18" charset="0"/>
              </a:rPr>
              <a:t>JUSTICE, social, economic and political;</a:t>
            </a:r>
          </a:p>
          <a:p>
            <a:pPr marL="114300" indent="0" algn="just">
              <a:buNone/>
            </a:pPr>
            <a:r>
              <a:rPr lang="en-IN" dirty="0" smtClean="0">
                <a:latin typeface="Baskerville Old Face" pitchFamily="18" charset="0"/>
              </a:rPr>
              <a:t>LIBERTY of thought, expression, belief, faith and worship;</a:t>
            </a:r>
          </a:p>
          <a:p>
            <a:pPr marL="114300" indent="0" algn="just">
              <a:buNone/>
            </a:pPr>
            <a:r>
              <a:rPr lang="en-IN" dirty="0">
                <a:latin typeface="Baskerville Old Face" pitchFamily="18" charset="0"/>
              </a:rPr>
              <a:t>a</a:t>
            </a:r>
            <a:r>
              <a:rPr lang="en-IN" dirty="0" smtClean="0">
                <a:latin typeface="Baskerville Old Face" pitchFamily="18" charset="0"/>
              </a:rPr>
              <a:t>nd to promote among all</a:t>
            </a:r>
          </a:p>
          <a:p>
            <a:pPr marL="114300" indent="0" algn="just">
              <a:buNone/>
            </a:pPr>
            <a:r>
              <a:rPr lang="en-IN" dirty="0" smtClean="0">
                <a:latin typeface="Baskerville Old Face" pitchFamily="18" charset="0"/>
              </a:rPr>
              <a:t>FRATERNITY assuring the dignity of the individual and the unity and integrity of the Nation;</a:t>
            </a: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IN OUR CONSTITUENT ASSEMBLY this twenty-sixth day of November, 1949, do HEREBY ADOPT, ENACT AND GIVE TO OURSELVES THIS CONSTITUTION.</a:t>
            </a:r>
            <a:endParaRPr lang="en-IN" dirty="0">
              <a:latin typeface="Baskerville Old Face" pitchFamily="18" charset="0"/>
            </a:endParaRPr>
          </a:p>
        </p:txBody>
      </p:sp>
    </p:spTree>
    <p:extLst>
      <p:ext uri="{BB962C8B-B14F-4D97-AF65-F5344CB8AC3E}">
        <p14:creationId xmlns="" xmlns:p14="http://schemas.microsoft.com/office/powerpoint/2010/main" val="3530642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800" dirty="0">
                <a:solidFill>
                  <a:schemeClr val="accent2">
                    <a:lumMod val="75000"/>
                  </a:schemeClr>
                </a:solidFill>
                <a:latin typeface="Baskerville Old Face" pitchFamily="18" charset="0"/>
              </a:rPr>
              <a:t>Separation of Power </a:t>
            </a:r>
            <a:endParaRPr lang="en-IN"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just">
              <a:buNone/>
            </a:pPr>
            <a:r>
              <a:rPr lang="en-IN" sz="2000" dirty="0" smtClean="0">
                <a:latin typeface="Baskerville Old Face" pitchFamily="18" charset="0"/>
              </a:rPr>
              <a:t>The Constitution espouses separation of power in a State in order to keep a check on each institution by the other. It also leads to ease of governance. The Powers of the State are divided in the following ways –</a:t>
            </a:r>
          </a:p>
          <a:p>
            <a:pPr marL="114300" indent="0" algn="just">
              <a:buNone/>
            </a:pPr>
            <a:endParaRPr lang="en-IN" dirty="0">
              <a:latin typeface="Baskerville Old Face" pitchFamily="18" charset="0"/>
            </a:endParaRPr>
          </a:p>
          <a:p>
            <a:pPr marL="114300" indent="0" algn="just">
              <a:buNone/>
            </a:pPr>
            <a:endParaRPr lang="en-IN" dirty="0">
              <a:latin typeface="Baskerville Old Face" pitchFamily="18"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846216046"/>
              </p:ext>
            </p:extLst>
          </p:nvPr>
        </p:nvGraphicFramePr>
        <p:xfrm>
          <a:off x="857224" y="2928934"/>
          <a:ext cx="7315200" cy="2407920"/>
        </p:xfrm>
        <a:graphic>
          <a:graphicData uri="http://schemas.openxmlformats.org/drawingml/2006/table">
            <a:tbl>
              <a:tblPr firstRow="1" bandRow="1">
                <a:tableStyleId>{21E4AEA4-8DFA-4A89-87EB-49C32662AFE0}</a:tableStyleId>
              </a:tblPr>
              <a:tblGrid>
                <a:gridCol w="7315200"/>
              </a:tblGrid>
              <a:tr h="266695">
                <a:tc>
                  <a:txBody>
                    <a:bodyPr/>
                    <a:lstStyle/>
                    <a:p>
                      <a:r>
                        <a:rPr lang="en-IN" sz="2000" b="1" dirty="0" smtClean="0">
                          <a:solidFill>
                            <a:schemeClr val="tx1"/>
                          </a:solidFill>
                          <a:latin typeface="Baskerville Old Face" pitchFamily="18" charset="0"/>
                        </a:rPr>
                        <a:t>The Legislature </a:t>
                      </a:r>
                      <a:r>
                        <a:rPr lang="en-IN" sz="2000" b="0" dirty="0" smtClean="0">
                          <a:solidFill>
                            <a:schemeClr val="tx1"/>
                          </a:solidFill>
                          <a:latin typeface="Baskerville Old Face" pitchFamily="18" charset="0"/>
                        </a:rPr>
                        <a:t>– Responsible for framing and assenting to laws. Represented by the Parliament and State Legislatures</a:t>
                      </a:r>
                      <a:endParaRPr lang="en-IN" sz="2000" b="0" dirty="0">
                        <a:solidFill>
                          <a:schemeClr val="tx1"/>
                        </a:solidFill>
                      </a:endParaRPr>
                    </a:p>
                  </a:txBody>
                  <a:tcPr/>
                </a:tc>
              </a:tr>
              <a:tr h="266695">
                <a:tc>
                  <a:txBody>
                    <a:bodyPr/>
                    <a:lstStyle/>
                    <a:p>
                      <a:r>
                        <a:rPr lang="en-IN" sz="2000" b="1" dirty="0" smtClean="0">
                          <a:latin typeface="Baskerville Old Face" pitchFamily="18" charset="0"/>
                        </a:rPr>
                        <a:t>The Executive </a:t>
                      </a:r>
                      <a:r>
                        <a:rPr lang="en-IN" sz="2000" dirty="0" smtClean="0">
                          <a:latin typeface="Baskerville Old Face" pitchFamily="18" charset="0"/>
                        </a:rPr>
                        <a:t>– Responsible for enforcing the laws. It is formed by the Government of India and the Governments of States</a:t>
                      </a:r>
                      <a:endParaRPr lang="en-IN" sz="2000" dirty="0"/>
                    </a:p>
                  </a:txBody>
                  <a:tcPr/>
                </a:tc>
              </a:tr>
              <a:tr h="380993">
                <a:tc>
                  <a:txBody>
                    <a:bodyPr/>
                    <a:lstStyle/>
                    <a:p>
                      <a:r>
                        <a:rPr lang="en-IN" sz="2000" b="1" dirty="0" smtClean="0">
                          <a:latin typeface="Baskerville Old Face" pitchFamily="18" charset="0"/>
                        </a:rPr>
                        <a:t>The Judiciary </a:t>
                      </a:r>
                      <a:r>
                        <a:rPr lang="en-IN" sz="2000" dirty="0" smtClean="0">
                          <a:latin typeface="Baskerville Old Face" pitchFamily="18" charset="0"/>
                        </a:rPr>
                        <a:t>– Responsible for upholding the law and for imparting justice. Represented by the Supreme Court, high Courts and other Subordinate Courts in India</a:t>
                      </a:r>
                      <a:endParaRPr lang="en-IN" sz="2000" dirty="0"/>
                    </a:p>
                  </a:txBody>
                  <a:tcPr/>
                </a:tc>
              </a:tr>
            </a:tbl>
          </a:graphicData>
        </a:graphic>
      </p:graphicFrame>
    </p:spTree>
    <p:extLst>
      <p:ext uri="{BB962C8B-B14F-4D97-AF65-F5344CB8AC3E}">
        <p14:creationId xmlns="" xmlns:p14="http://schemas.microsoft.com/office/powerpoint/2010/main" val="5476825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800" dirty="0">
                <a:solidFill>
                  <a:schemeClr val="accent2">
                    <a:lumMod val="75000"/>
                  </a:schemeClr>
                </a:solidFill>
                <a:latin typeface="Baskerville Old Face" pitchFamily="18" charset="0"/>
              </a:rPr>
              <a:t>Fundamental Rights </a:t>
            </a:r>
            <a:endParaRPr lang="en-IN"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Contained in Part III of the Constitution. These rights are </a:t>
            </a:r>
            <a:r>
              <a:rPr lang="en-IN" u="sng" dirty="0" smtClean="0">
                <a:latin typeface="Baskerville Old Face" pitchFamily="18" charset="0"/>
              </a:rPr>
              <a:t>inalienable</a:t>
            </a:r>
            <a:r>
              <a:rPr lang="en-IN" dirty="0" smtClean="0">
                <a:latin typeface="Baskerville Old Face" pitchFamily="18" charset="0"/>
              </a:rPr>
              <a:t> and each citizen has the right to demand </a:t>
            </a:r>
            <a:r>
              <a:rPr lang="en-IN" u="sng" dirty="0" smtClean="0">
                <a:latin typeface="Baskerville Old Face" pitchFamily="18" charset="0"/>
              </a:rPr>
              <a:t>enforcement of these rights through the Courts</a:t>
            </a:r>
            <a:r>
              <a:rPr lang="en-IN" dirty="0" smtClean="0">
                <a:latin typeface="Baskerville Old Face" pitchFamily="18" charset="0"/>
              </a:rPr>
              <a:t>. </a:t>
            </a: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These rights apply irrespective of race, place of birth, religion, caste, sex, or creed. </a:t>
            </a:r>
          </a:p>
          <a:p>
            <a:pPr marL="114300" indent="0" algn="just">
              <a:buNone/>
            </a:pPr>
            <a:endParaRPr lang="en-IN" dirty="0">
              <a:latin typeface="Baskerville Old Face" pitchFamily="18" charset="0"/>
            </a:endParaRPr>
          </a:p>
          <a:p>
            <a:pPr marL="114300" indent="0" algn="just">
              <a:buNone/>
            </a:pPr>
            <a:r>
              <a:rPr lang="en-IN" dirty="0" smtClean="0">
                <a:latin typeface="Baskerville Old Face" pitchFamily="18" charset="0"/>
              </a:rPr>
              <a:t>They may be restricted only in certain specified conditions like national emergency or for public benefit or health.  </a:t>
            </a:r>
          </a:p>
          <a:p>
            <a:pPr marL="114300" indent="0" algn="just">
              <a:buNone/>
            </a:pPr>
            <a:endParaRPr lang="en-IN" dirty="0">
              <a:latin typeface="Baskerville Old Face" pitchFamily="18" charset="0"/>
            </a:endParaRPr>
          </a:p>
          <a:p>
            <a:pPr marL="114300" indent="0" algn="just">
              <a:buNone/>
            </a:pPr>
            <a:endParaRPr lang="en-IN" dirty="0">
              <a:latin typeface="Baskerville Old Face" pitchFamily="18" charset="0"/>
            </a:endParaRPr>
          </a:p>
          <a:p>
            <a:pPr marL="114300" indent="0" algn="just">
              <a:buNone/>
            </a:pPr>
            <a:endParaRPr lang="en-IN" dirty="0" smtClean="0">
              <a:latin typeface="Baskerville Old Face" pitchFamily="18" charset="0"/>
            </a:endParaRPr>
          </a:p>
          <a:p>
            <a:pPr marL="114300" indent="0" algn="just">
              <a:buNone/>
            </a:pPr>
            <a:endParaRPr lang="en-IN" dirty="0">
              <a:latin typeface="Baskerville Old Face" pitchFamily="18" charset="0"/>
            </a:endParaRPr>
          </a:p>
        </p:txBody>
      </p:sp>
    </p:spTree>
    <p:extLst>
      <p:ext uri="{BB962C8B-B14F-4D97-AF65-F5344CB8AC3E}">
        <p14:creationId xmlns="" xmlns:p14="http://schemas.microsoft.com/office/powerpoint/2010/main" val="36292825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 xmlns:p14="http://schemas.microsoft.com/office/powerpoint/2010/main" val="3645050954"/>
              </p:ext>
            </p:extLst>
          </p:nvPr>
        </p:nvGraphicFramePr>
        <p:xfrm>
          <a:off x="152400" y="228600"/>
          <a:ext cx="8839200" cy="6477003"/>
        </p:xfrm>
        <a:graphic>
          <a:graphicData uri="http://schemas.openxmlformats.org/drawingml/2006/table">
            <a:tbl>
              <a:tblPr firstRow="1" bandRow="1">
                <a:tableStyleId>{5C22544A-7EE6-4342-B048-85BDC9FD1C3A}</a:tableStyleId>
              </a:tblPr>
              <a:tblGrid>
                <a:gridCol w="1736272"/>
                <a:gridCol w="7102928"/>
              </a:tblGrid>
              <a:tr h="387241">
                <a:tc>
                  <a:txBody>
                    <a:bodyPr/>
                    <a:lstStyle/>
                    <a:p>
                      <a:pPr algn="ctr"/>
                      <a:r>
                        <a:rPr lang="en-IN" dirty="0" smtClean="0">
                          <a:latin typeface="Baskerville Old Face" pitchFamily="18" charset="0"/>
                        </a:rPr>
                        <a:t>Article</a:t>
                      </a:r>
                      <a:endParaRPr lang="en-IN" dirty="0">
                        <a:latin typeface="Baskerville Old Face" pitchFamily="18" charset="0"/>
                      </a:endParaRPr>
                    </a:p>
                  </a:txBody>
                  <a:tcPr/>
                </a:tc>
                <a:tc>
                  <a:txBody>
                    <a:bodyPr/>
                    <a:lstStyle/>
                    <a:p>
                      <a:pPr algn="ctr"/>
                      <a:r>
                        <a:rPr lang="en-IN" dirty="0" smtClean="0">
                          <a:latin typeface="Baskerville Old Face" pitchFamily="18" charset="0"/>
                        </a:rPr>
                        <a:t>Right</a:t>
                      </a:r>
                      <a:endParaRPr lang="en-IN" dirty="0">
                        <a:latin typeface="Baskerville Old Face" pitchFamily="18" charset="0"/>
                      </a:endParaRPr>
                    </a:p>
                  </a:txBody>
                  <a:tcPr/>
                </a:tc>
              </a:tr>
              <a:tr h="387241">
                <a:tc>
                  <a:txBody>
                    <a:bodyPr/>
                    <a:lstStyle/>
                    <a:p>
                      <a:pPr algn="ctr"/>
                      <a:r>
                        <a:rPr lang="en-IN" dirty="0" smtClean="0">
                          <a:latin typeface="Baskerville Old Face" pitchFamily="18" charset="0"/>
                        </a:rPr>
                        <a:t>14</a:t>
                      </a:r>
                      <a:endParaRPr lang="en-IN" dirty="0">
                        <a:latin typeface="Baskerville Old Face" pitchFamily="18" charset="0"/>
                      </a:endParaRPr>
                    </a:p>
                  </a:txBody>
                  <a:tcPr/>
                </a:tc>
                <a:tc>
                  <a:txBody>
                    <a:bodyPr/>
                    <a:lstStyle/>
                    <a:p>
                      <a:pPr algn="just"/>
                      <a:r>
                        <a:rPr lang="en-IN" dirty="0" smtClean="0">
                          <a:latin typeface="Baskerville Old Face" pitchFamily="18" charset="0"/>
                        </a:rPr>
                        <a:t>Right</a:t>
                      </a:r>
                      <a:r>
                        <a:rPr lang="en-IN" baseline="0" dirty="0" smtClean="0">
                          <a:latin typeface="Baskerville Old Face" pitchFamily="18" charset="0"/>
                        </a:rPr>
                        <a:t> to Equality</a:t>
                      </a:r>
                      <a:endParaRPr lang="en-IN" dirty="0">
                        <a:latin typeface="Baskerville Old Face" pitchFamily="18" charset="0"/>
                      </a:endParaRPr>
                    </a:p>
                  </a:txBody>
                  <a:tcPr/>
                </a:tc>
              </a:tr>
              <a:tr h="668388">
                <a:tc>
                  <a:txBody>
                    <a:bodyPr/>
                    <a:lstStyle/>
                    <a:p>
                      <a:pPr algn="ctr"/>
                      <a:r>
                        <a:rPr lang="en-IN" dirty="0" smtClean="0">
                          <a:latin typeface="Baskerville Old Face" pitchFamily="18" charset="0"/>
                        </a:rPr>
                        <a:t>15</a:t>
                      </a:r>
                      <a:endParaRPr lang="en-IN" dirty="0">
                        <a:latin typeface="Baskerville Old Face" pitchFamily="18" charset="0"/>
                      </a:endParaRPr>
                    </a:p>
                  </a:txBody>
                  <a:tcPr/>
                </a:tc>
                <a:tc>
                  <a:txBody>
                    <a:bodyPr/>
                    <a:lstStyle/>
                    <a:p>
                      <a:pPr algn="just"/>
                      <a:r>
                        <a:rPr lang="en-IN" dirty="0" smtClean="0">
                          <a:latin typeface="Baskerville Old Face" pitchFamily="18" charset="0"/>
                        </a:rPr>
                        <a:t>Prohibition of discrimination on grounds of race, place of birth, religion, caste, sex, or creed,</a:t>
                      </a:r>
                      <a:r>
                        <a:rPr lang="en-IN" baseline="0" dirty="0" smtClean="0">
                          <a:latin typeface="Baskerville Old Face" pitchFamily="18" charset="0"/>
                        </a:rPr>
                        <a:t> except in certain cases.</a:t>
                      </a:r>
                      <a:endParaRPr lang="en-IN" dirty="0">
                        <a:latin typeface="Baskerville Old Face" pitchFamily="18" charset="0"/>
                      </a:endParaRPr>
                    </a:p>
                  </a:txBody>
                  <a:tcPr/>
                </a:tc>
              </a:tr>
              <a:tr h="387241">
                <a:tc>
                  <a:txBody>
                    <a:bodyPr/>
                    <a:lstStyle/>
                    <a:p>
                      <a:pPr algn="ctr"/>
                      <a:r>
                        <a:rPr lang="en-IN" dirty="0" smtClean="0">
                          <a:latin typeface="Baskerville Old Face" pitchFamily="18" charset="0"/>
                        </a:rPr>
                        <a:t>16</a:t>
                      </a:r>
                      <a:endParaRPr lang="en-IN" dirty="0">
                        <a:latin typeface="Baskerville Old Face" pitchFamily="18" charset="0"/>
                      </a:endParaRPr>
                    </a:p>
                  </a:txBody>
                  <a:tcPr/>
                </a:tc>
                <a:tc>
                  <a:txBody>
                    <a:bodyPr/>
                    <a:lstStyle/>
                    <a:p>
                      <a:pPr algn="just"/>
                      <a:r>
                        <a:rPr lang="en-IN" dirty="0" smtClean="0">
                          <a:latin typeface="Baskerville Old Face" pitchFamily="18" charset="0"/>
                        </a:rPr>
                        <a:t>Equality of Opportunity in matters of Public Employment</a:t>
                      </a:r>
                      <a:endParaRPr lang="en-IN" dirty="0">
                        <a:latin typeface="Baskerville Old Face" pitchFamily="18" charset="0"/>
                      </a:endParaRPr>
                    </a:p>
                  </a:txBody>
                  <a:tcPr/>
                </a:tc>
              </a:tr>
              <a:tr h="387241">
                <a:tc>
                  <a:txBody>
                    <a:bodyPr/>
                    <a:lstStyle/>
                    <a:p>
                      <a:pPr algn="ctr"/>
                      <a:r>
                        <a:rPr lang="en-IN" dirty="0" smtClean="0">
                          <a:latin typeface="Baskerville Old Face" pitchFamily="18" charset="0"/>
                        </a:rPr>
                        <a:t>17</a:t>
                      </a:r>
                      <a:endParaRPr lang="en-IN" dirty="0">
                        <a:latin typeface="Baskerville Old Face" pitchFamily="18" charset="0"/>
                      </a:endParaRPr>
                    </a:p>
                  </a:txBody>
                  <a:tcPr/>
                </a:tc>
                <a:tc>
                  <a:txBody>
                    <a:bodyPr/>
                    <a:lstStyle/>
                    <a:p>
                      <a:pPr algn="just"/>
                      <a:r>
                        <a:rPr lang="en-IN" dirty="0" smtClean="0">
                          <a:latin typeface="Baskerville Old Face" pitchFamily="18" charset="0"/>
                        </a:rPr>
                        <a:t>Abolition of </a:t>
                      </a:r>
                      <a:r>
                        <a:rPr lang="en-IN" dirty="0" err="1" smtClean="0">
                          <a:latin typeface="Baskerville Old Face" pitchFamily="18" charset="0"/>
                        </a:rPr>
                        <a:t>Untouchability</a:t>
                      </a:r>
                      <a:endParaRPr lang="en-IN" dirty="0">
                        <a:latin typeface="Baskerville Old Face" pitchFamily="18" charset="0"/>
                      </a:endParaRPr>
                    </a:p>
                  </a:txBody>
                  <a:tcPr/>
                </a:tc>
              </a:tr>
              <a:tr h="387241">
                <a:tc>
                  <a:txBody>
                    <a:bodyPr/>
                    <a:lstStyle/>
                    <a:p>
                      <a:pPr algn="ctr"/>
                      <a:r>
                        <a:rPr lang="en-IN" dirty="0" smtClean="0">
                          <a:latin typeface="Baskerville Old Face" pitchFamily="18" charset="0"/>
                        </a:rPr>
                        <a:t>18</a:t>
                      </a:r>
                      <a:endParaRPr lang="en-IN" dirty="0">
                        <a:latin typeface="Baskerville Old Face" pitchFamily="18" charset="0"/>
                      </a:endParaRPr>
                    </a:p>
                  </a:txBody>
                  <a:tcPr/>
                </a:tc>
                <a:tc>
                  <a:txBody>
                    <a:bodyPr/>
                    <a:lstStyle/>
                    <a:p>
                      <a:pPr algn="just"/>
                      <a:r>
                        <a:rPr lang="en-IN" dirty="0" smtClean="0">
                          <a:latin typeface="Baskerville Old Face" pitchFamily="18" charset="0"/>
                        </a:rPr>
                        <a:t>Abolition of titles</a:t>
                      </a:r>
                    </a:p>
                  </a:txBody>
                  <a:tcPr/>
                </a:tc>
              </a:tr>
              <a:tr h="387241">
                <a:tc>
                  <a:txBody>
                    <a:bodyPr/>
                    <a:lstStyle/>
                    <a:p>
                      <a:pPr algn="ctr"/>
                      <a:r>
                        <a:rPr lang="en-IN" dirty="0" smtClean="0">
                          <a:latin typeface="Baskerville Old Face" pitchFamily="18" charset="0"/>
                        </a:rPr>
                        <a:t>19</a:t>
                      </a:r>
                      <a:endParaRPr lang="en-IN" dirty="0">
                        <a:latin typeface="Baskerville Old Face" pitchFamily="18" charset="0"/>
                      </a:endParaRPr>
                    </a:p>
                  </a:txBody>
                  <a:tcPr/>
                </a:tc>
                <a:tc>
                  <a:txBody>
                    <a:bodyPr/>
                    <a:lstStyle/>
                    <a:p>
                      <a:pPr algn="just"/>
                      <a:r>
                        <a:rPr lang="en-IN" dirty="0" smtClean="0">
                          <a:latin typeface="Baskerville Old Face" pitchFamily="18" charset="0"/>
                        </a:rPr>
                        <a:t>Right to Freedom</a:t>
                      </a:r>
                    </a:p>
                  </a:txBody>
                  <a:tcPr/>
                </a:tc>
              </a:tr>
              <a:tr h="387241">
                <a:tc>
                  <a:txBody>
                    <a:bodyPr/>
                    <a:lstStyle/>
                    <a:p>
                      <a:pPr algn="ctr"/>
                      <a:r>
                        <a:rPr lang="en-IN" dirty="0" smtClean="0">
                          <a:latin typeface="Baskerville Old Face" pitchFamily="18" charset="0"/>
                        </a:rPr>
                        <a:t>20</a:t>
                      </a:r>
                      <a:endParaRPr lang="en-IN" dirty="0">
                        <a:latin typeface="Baskerville Old Face" pitchFamily="18" charset="0"/>
                      </a:endParaRPr>
                    </a:p>
                  </a:txBody>
                  <a:tcPr/>
                </a:tc>
                <a:tc>
                  <a:txBody>
                    <a:bodyPr/>
                    <a:lstStyle/>
                    <a:p>
                      <a:pPr algn="just"/>
                      <a:r>
                        <a:rPr lang="en-IN" dirty="0" smtClean="0">
                          <a:latin typeface="Baskerville Old Face" pitchFamily="18" charset="0"/>
                        </a:rPr>
                        <a:t>Protection in Respect of Conviction</a:t>
                      </a:r>
                      <a:r>
                        <a:rPr lang="en-IN" baseline="0" dirty="0" smtClean="0">
                          <a:latin typeface="Baskerville Old Face" pitchFamily="18" charset="0"/>
                        </a:rPr>
                        <a:t> for Offences</a:t>
                      </a:r>
                      <a:endParaRPr lang="en-IN" dirty="0" smtClean="0">
                        <a:latin typeface="Baskerville Old Face" pitchFamily="18" charset="0"/>
                      </a:endParaRPr>
                    </a:p>
                  </a:txBody>
                  <a:tcPr/>
                </a:tc>
              </a:tr>
              <a:tr h="387241">
                <a:tc>
                  <a:txBody>
                    <a:bodyPr/>
                    <a:lstStyle/>
                    <a:p>
                      <a:pPr algn="ctr"/>
                      <a:r>
                        <a:rPr lang="en-IN" dirty="0" smtClean="0">
                          <a:latin typeface="Baskerville Old Face" pitchFamily="18" charset="0"/>
                        </a:rPr>
                        <a:t>21</a:t>
                      </a:r>
                      <a:endParaRPr lang="en-IN" dirty="0">
                        <a:latin typeface="Baskerville Old Face" pitchFamily="18" charset="0"/>
                      </a:endParaRPr>
                    </a:p>
                  </a:txBody>
                  <a:tcPr/>
                </a:tc>
                <a:tc>
                  <a:txBody>
                    <a:bodyPr/>
                    <a:lstStyle/>
                    <a:p>
                      <a:pPr algn="just"/>
                      <a:r>
                        <a:rPr lang="en-IN" dirty="0" smtClean="0">
                          <a:latin typeface="Baskerville Old Face" pitchFamily="18" charset="0"/>
                        </a:rPr>
                        <a:t>Right to Life and Personal Liberty</a:t>
                      </a:r>
                    </a:p>
                  </a:txBody>
                  <a:tcPr/>
                </a:tc>
              </a:tr>
              <a:tr h="387241">
                <a:tc>
                  <a:txBody>
                    <a:bodyPr/>
                    <a:lstStyle/>
                    <a:p>
                      <a:pPr algn="ctr"/>
                      <a:r>
                        <a:rPr lang="en-IN" dirty="0" smtClean="0">
                          <a:latin typeface="Baskerville Old Face" pitchFamily="18" charset="0"/>
                        </a:rPr>
                        <a:t>21</a:t>
                      </a:r>
                      <a:r>
                        <a:rPr lang="en-IN" baseline="0" dirty="0" smtClean="0">
                          <a:latin typeface="Baskerville Old Face" pitchFamily="18" charset="0"/>
                        </a:rPr>
                        <a:t> A</a:t>
                      </a:r>
                      <a:endParaRPr lang="en-IN" dirty="0">
                        <a:latin typeface="Baskerville Old Face" pitchFamily="18" charset="0"/>
                      </a:endParaRPr>
                    </a:p>
                  </a:txBody>
                  <a:tcPr/>
                </a:tc>
                <a:tc>
                  <a:txBody>
                    <a:bodyPr/>
                    <a:lstStyle/>
                    <a:p>
                      <a:pPr algn="just"/>
                      <a:r>
                        <a:rPr lang="en-IN" dirty="0" smtClean="0">
                          <a:latin typeface="Baskerville Old Face" pitchFamily="18" charset="0"/>
                        </a:rPr>
                        <a:t>Right to Education</a:t>
                      </a:r>
                    </a:p>
                  </a:txBody>
                  <a:tcPr/>
                </a:tc>
              </a:tr>
              <a:tr h="387241">
                <a:tc>
                  <a:txBody>
                    <a:bodyPr/>
                    <a:lstStyle/>
                    <a:p>
                      <a:pPr algn="ctr"/>
                      <a:r>
                        <a:rPr lang="en-IN" dirty="0" smtClean="0">
                          <a:latin typeface="Baskerville Old Face" pitchFamily="18" charset="0"/>
                        </a:rPr>
                        <a:t>22</a:t>
                      </a:r>
                      <a:endParaRPr lang="en-IN" dirty="0">
                        <a:latin typeface="Baskerville Old Face" pitchFamily="18" charset="0"/>
                      </a:endParaRPr>
                    </a:p>
                  </a:txBody>
                  <a:tcPr/>
                </a:tc>
                <a:tc>
                  <a:txBody>
                    <a:bodyPr/>
                    <a:lstStyle/>
                    <a:p>
                      <a:pPr algn="just"/>
                      <a:r>
                        <a:rPr lang="en-IN" dirty="0" smtClean="0">
                          <a:latin typeface="Baskerville Old Face" pitchFamily="18" charset="0"/>
                        </a:rPr>
                        <a:t>Protection against arrest and Detention</a:t>
                      </a:r>
                    </a:p>
                  </a:txBody>
                  <a:tcPr/>
                </a:tc>
              </a:tr>
              <a:tr h="387241">
                <a:tc>
                  <a:txBody>
                    <a:bodyPr/>
                    <a:lstStyle/>
                    <a:p>
                      <a:pPr algn="ctr"/>
                      <a:r>
                        <a:rPr lang="en-IN" dirty="0" smtClean="0">
                          <a:latin typeface="Baskerville Old Face" pitchFamily="18" charset="0"/>
                        </a:rPr>
                        <a:t>23 – 24 </a:t>
                      </a:r>
                      <a:endParaRPr lang="en-IN" dirty="0">
                        <a:latin typeface="Baskerville Old Face" pitchFamily="18" charset="0"/>
                      </a:endParaRPr>
                    </a:p>
                  </a:txBody>
                  <a:tcPr/>
                </a:tc>
                <a:tc>
                  <a:txBody>
                    <a:bodyPr/>
                    <a:lstStyle/>
                    <a:p>
                      <a:pPr algn="just"/>
                      <a:r>
                        <a:rPr lang="en-IN" dirty="0" smtClean="0">
                          <a:latin typeface="Baskerville Old Face" pitchFamily="18" charset="0"/>
                        </a:rPr>
                        <a:t>Right</a:t>
                      </a:r>
                      <a:r>
                        <a:rPr lang="en-IN" baseline="0" dirty="0" smtClean="0">
                          <a:latin typeface="Baskerville Old Face" pitchFamily="18" charset="0"/>
                        </a:rPr>
                        <a:t> against Exploitation</a:t>
                      </a:r>
                      <a:endParaRPr lang="en-IN" dirty="0" smtClean="0">
                        <a:latin typeface="Baskerville Old Face" pitchFamily="18" charset="0"/>
                      </a:endParaRPr>
                    </a:p>
                  </a:txBody>
                  <a:tcPr/>
                </a:tc>
              </a:tr>
              <a:tr h="387241">
                <a:tc>
                  <a:txBody>
                    <a:bodyPr/>
                    <a:lstStyle/>
                    <a:p>
                      <a:pPr algn="ctr"/>
                      <a:r>
                        <a:rPr lang="en-IN" dirty="0" smtClean="0">
                          <a:latin typeface="Baskerville Old Face" pitchFamily="18" charset="0"/>
                        </a:rPr>
                        <a:t>25 – 28 </a:t>
                      </a:r>
                      <a:endParaRPr lang="en-IN" dirty="0">
                        <a:latin typeface="Baskerville Old Face" pitchFamily="18" charset="0"/>
                      </a:endParaRPr>
                    </a:p>
                  </a:txBody>
                  <a:tcPr/>
                </a:tc>
                <a:tc>
                  <a:txBody>
                    <a:bodyPr/>
                    <a:lstStyle/>
                    <a:p>
                      <a:pPr algn="just"/>
                      <a:r>
                        <a:rPr lang="en-IN" dirty="0" smtClean="0">
                          <a:latin typeface="Baskerville Old Face" pitchFamily="18" charset="0"/>
                        </a:rPr>
                        <a:t>Right</a:t>
                      </a:r>
                      <a:r>
                        <a:rPr lang="en-IN" baseline="0" dirty="0" smtClean="0">
                          <a:latin typeface="Baskerville Old Face" pitchFamily="18" charset="0"/>
                        </a:rPr>
                        <a:t> to Freedom of Religion</a:t>
                      </a:r>
                      <a:endParaRPr lang="en-IN" dirty="0" smtClean="0">
                        <a:latin typeface="Baskerville Old Face" pitchFamily="18" charset="0"/>
                      </a:endParaRPr>
                    </a:p>
                  </a:txBody>
                  <a:tcPr/>
                </a:tc>
              </a:tr>
              <a:tr h="387241">
                <a:tc>
                  <a:txBody>
                    <a:bodyPr/>
                    <a:lstStyle/>
                    <a:p>
                      <a:pPr algn="ctr"/>
                      <a:r>
                        <a:rPr lang="en-IN" dirty="0" smtClean="0">
                          <a:latin typeface="Baskerville Old Face" pitchFamily="18" charset="0"/>
                        </a:rPr>
                        <a:t>29 – 30</a:t>
                      </a:r>
                      <a:endParaRPr lang="en-IN" dirty="0">
                        <a:latin typeface="Baskerville Old Face" pitchFamily="18" charset="0"/>
                      </a:endParaRPr>
                    </a:p>
                  </a:txBody>
                  <a:tcPr/>
                </a:tc>
                <a:tc>
                  <a:txBody>
                    <a:bodyPr/>
                    <a:lstStyle/>
                    <a:p>
                      <a:pPr algn="just"/>
                      <a:r>
                        <a:rPr lang="en-IN" dirty="0" smtClean="0">
                          <a:latin typeface="Baskerville Old Face" pitchFamily="18" charset="0"/>
                        </a:rPr>
                        <a:t>Cultural and Educational Rights of Minorities</a:t>
                      </a:r>
                    </a:p>
                  </a:txBody>
                  <a:tcPr/>
                </a:tc>
              </a:tr>
              <a:tr h="387241">
                <a:tc>
                  <a:txBody>
                    <a:bodyPr/>
                    <a:lstStyle/>
                    <a:p>
                      <a:pPr algn="ctr"/>
                      <a:r>
                        <a:rPr lang="en-IN" dirty="0" smtClean="0">
                          <a:latin typeface="Baskerville Old Face" pitchFamily="18" charset="0"/>
                        </a:rPr>
                        <a:t>31</a:t>
                      </a:r>
                      <a:endParaRPr lang="en-IN" dirty="0">
                        <a:latin typeface="Baskerville Old Face" pitchFamily="18" charset="0"/>
                      </a:endParaRPr>
                    </a:p>
                  </a:txBody>
                  <a:tcPr/>
                </a:tc>
                <a:tc>
                  <a:txBody>
                    <a:bodyPr/>
                    <a:lstStyle/>
                    <a:p>
                      <a:pPr algn="just"/>
                      <a:r>
                        <a:rPr lang="en-IN" dirty="0" smtClean="0">
                          <a:latin typeface="Baskerville Old Face" pitchFamily="18" charset="0"/>
                        </a:rPr>
                        <a:t>Right to Property (Abolished)</a:t>
                      </a:r>
                    </a:p>
                  </a:txBody>
                  <a:tcPr/>
                </a:tc>
              </a:tr>
              <a:tr h="387241">
                <a:tc>
                  <a:txBody>
                    <a:bodyPr/>
                    <a:lstStyle/>
                    <a:p>
                      <a:pPr algn="ctr"/>
                      <a:r>
                        <a:rPr lang="en-IN" dirty="0" smtClean="0">
                          <a:latin typeface="Baskerville Old Face" pitchFamily="18" charset="0"/>
                        </a:rPr>
                        <a:t>32</a:t>
                      </a:r>
                      <a:endParaRPr lang="en-IN" dirty="0">
                        <a:latin typeface="Baskerville Old Face" pitchFamily="18" charset="0"/>
                      </a:endParaRPr>
                    </a:p>
                  </a:txBody>
                  <a:tcPr/>
                </a:tc>
                <a:tc>
                  <a:txBody>
                    <a:bodyPr/>
                    <a:lstStyle/>
                    <a:p>
                      <a:pPr algn="just"/>
                      <a:r>
                        <a:rPr lang="en-IN" dirty="0" smtClean="0">
                          <a:latin typeface="Baskerville Old Face" pitchFamily="18" charset="0"/>
                        </a:rPr>
                        <a:t>Right to Constitutional Remedies</a:t>
                      </a:r>
                      <a:r>
                        <a:rPr lang="en-IN" baseline="0" dirty="0" smtClean="0">
                          <a:latin typeface="Baskerville Old Face" pitchFamily="18" charset="0"/>
                        </a:rPr>
                        <a:t> (Apply for relief from courts)</a:t>
                      </a:r>
                      <a:endParaRPr lang="en-IN" dirty="0" smtClean="0">
                        <a:latin typeface="Baskerville Old Face" pitchFamily="18" charset="0"/>
                      </a:endParaRPr>
                    </a:p>
                  </a:txBody>
                  <a:tcPr/>
                </a:tc>
              </a:tr>
            </a:tbl>
          </a:graphicData>
        </a:graphic>
      </p:graphicFrame>
    </p:spTree>
    <p:extLst>
      <p:ext uri="{BB962C8B-B14F-4D97-AF65-F5344CB8AC3E}">
        <p14:creationId xmlns="" xmlns:p14="http://schemas.microsoft.com/office/powerpoint/2010/main" val="5655535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800" dirty="0" smtClean="0">
                <a:latin typeface="Baskerville Old Face" pitchFamily="18" charset="0"/>
              </a:rPr>
              <a:t/>
            </a:r>
            <a:br>
              <a:rPr lang="en-IN" sz="4800" dirty="0" smtClean="0">
                <a:latin typeface="Baskerville Old Face" pitchFamily="18" charset="0"/>
              </a:rPr>
            </a:br>
            <a:r>
              <a:rPr lang="en-IN" sz="4800" dirty="0" smtClean="0">
                <a:solidFill>
                  <a:schemeClr val="accent2">
                    <a:lumMod val="75000"/>
                  </a:schemeClr>
                </a:solidFill>
                <a:latin typeface="Baskerville Old Face" pitchFamily="18" charset="0"/>
              </a:rPr>
              <a:t>Definition </a:t>
            </a:r>
            <a:r>
              <a:rPr lang="en-IN" sz="4800" dirty="0">
                <a:solidFill>
                  <a:schemeClr val="accent2">
                    <a:lumMod val="75000"/>
                  </a:schemeClr>
                </a:solidFill>
                <a:latin typeface="Baskerville Old Face" pitchFamily="18" charset="0"/>
              </a:rPr>
              <a:t>of Law</a:t>
            </a:r>
            <a:r>
              <a:rPr lang="en-IN" sz="4800" dirty="0">
                <a:latin typeface="Baskerville Old Face" pitchFamily="18" charset="0"/>
              </a:rPr>
              <a:t/>
            </a:r>
            <a:br>
              <a:rPr lang="en-IN" sz="4800" dirty="0">
                <a:latin typeface="Baskerville Old Face" pitchFamily="18" charset="0"/>
              </a:rPr>
            </a:br>
            <a:endParaRPr lang="en-IN" dirty="0">
              <a:latin typeface="Baskerville Old Face"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IN" dirty="0">
                <a:solidFill>
                  <a:srgbClr val="070605"/>
                </a:solidFill>
                <a:latin typeface="Baskerville Old Face" pitchFamily="18" charset="0"/>
              </a:rPr>
              <a:t>Oxford Dictionary – </a:t>
            </a:r>
            <a:r>
              <a:rPr lang="en-IN" dirty="0" smtClean="0">
                <a:solidFill>
                  <a:srgbClr val="070605"/>
                </a:solidFill>
                <a:latin typeface="Baskerville Old Face" pitchFamily="18" charset="0"/>
              </a:rPr>
              <a:t>The </a:t>
            </a:r>
            <a:r>
              <a:rPr lang="en-IN" dirty="0">
                <a:solidFill>
                  <a:srgbClr val="070605"/>
                </a:solidFill>
                <a:latin typeface="Baskerville Old Face" pitchFamily="18" charset="0"/>
              </a:rPr>
              <a:t>system of rules which a particular country or community recognizes as regulating the actions of its members and which it may enforce by the imposition of </a:t>
            </a:r>
            <a:r>
              <a:rPr lang="en-IN" dirty="0" smtClean="0">
                <a:solidFill>
                  <a:srgbClr val="070605"/>
                </a:solidFill>
                <a:latin typeface="Baskerville Old Face" pitchFamily="18" charset="0"/>
              </a:rPr>
              <a:t>penalties.</a:t>
            </a:r>
          </a:p>
          <a:p>
            <a:pPr marL="114300" indent="0" algn="just">
              <a:buNone/>
            </a:pPr>
            <a:endParaRPr lang="en-IN" dirty="0">
              <a:solidFill>
                <a:srgbClr val="070605"/>
              </a:solidFill>
              <a:latin typeface="Baskerville Old Face" pitchFamily="18" charset="0"/>
            </a:endParaRPr>
          </a:p>
          <a:p>
            <a:pPr algn="just"/>
            <a:r>
              <a:rPr lang="en-IN" dirty="0" smtClean="0">
                <a:solidFill>
                  <a:srgbClr val="070605"/>
                </a:solidFill>
                <a:latin typeface="Baskerville Old Face" pitchFamily="18" charset="0"/>
              </a:rPr>
              <a:t>Sir </a:t>
            </a:r>
            <a:r>
              <a:rPr lang="en-IN" dirty="0">
                <a:solidFill>
                  <a:srgbClr val="070605"/>
                </a:solidFill>
                <a:latin typeface="Baskerville Old Face" pitchFamily="18" charset="0"/>
              </a:rPr>
              <a:t>John </a:t>
            </a:r>
            <a:r>
              <a:rPr lang="en-IN" dirty="0" err="1" smtClean="0">
                <a:solidFill>
                  <a:srgbClr val="070605"/>
                </a:solidFill>
                <a:latin typeface="Baskerville Old Face" pitchFamily="18" charset="0"/>
              </a:rPr>
              <a:t>Salmond</a:t>
            </a:r>
            <a:r>
              <a:rPr lang="en-IN" dirty="0" smtClean="0">
                <a:solidFill>
                  <a:srgbClr val="070605"/>
                </a:solidFill>
                <a:latin typeface="Baskerville Old Face" pitchFamily="18" charset="0"/>
              </a:rPr>
              <a:t>, a noted legal thinker – The </a:t>
            </a:r>
            <a:r>
              <a:rPr lang="en-IN" dirty="0">
                <a:solidFill>
                  <a:srgbClr val="070605"/>
                </a:solidFill>
                <a:latin typeface="Baskerville Old Face" pitchFamily="18" charset="0"/>
              </a:rPr>
              <a:t>body of principles recognised and applied by the state in the </a:t>
            </a:r>
            <a:r>
              <a:rPr lang="en-IN" dirty="0" smtClean="0">
                <a:solidFill>
                  <a:srgbClr val="070605"/>
                </a:solidFill>
                <a:latin typeface="Baskerville Old Face" pitchFamily="18" charset="0"/>
              </a:rPr>
              <a:t>administration </a:t>
            </a:r>
            <a:r>
              <a:rPr lang="en-IN" dirty="0">
                <a:solidFill>
                  <a:srgbClr val="070605"/>
                </a:solidFill>
                <a:latin typeface="Baskerville Old Face" pitchFamily="18" charset="0"/>
              </a:rPr>
              <a:t>of </a:t>
            </a:r>
            <a:r>
              <a:rPr lang="en-IN" dirty="0" smtClean="0">
                <a:solidFill>
                  <a:srgbClr val="070605"/>
                </a:solidFill>
                <a:latin typeface="Baskerville Old Face" pitchFamily="18" charset="0"/>
              </a:rPr>
              <a:t>justice.</a:t>
            </a:r>
          </a:p>
          <a:p>
            <a:pPr algn="just"/>
            <a:endParaRPr lang="en-IN" dirty="0">
              <a:solidFill>
                <a:srgbClr val="070605"/>
              </a:solidFill>
              <a:latin typeface="Baskerville Old Face" pitchFamily="18" charset="0"/>
            </a:endParaRPr>
          </a:p>
          <a:p>
            <a:pPr algn="just"/>
            <a:r>
              <a:rPr lang="en-IN" dirty="0" smtClean="0">
                <a:solidFill>
                  <a:srgbClr val="070605"/>
                </a:solidFill>
                <a:latin typeface="Baskerville Old Face" pitchFamily="18" charset="0"/>
              </a:rPr>
              <a:t>Geoffrey Robertson</a:t>
            </a:r>
            <a:r>
              <a:rPr lang="en-IN" dirty="0">
                <a:solidFill>
                  <a:srgbClr val="070605"/>
                </a:solidFill>
                <a:latin typeface="Baskerville Old Face" pitchFamily="18" charset="0"/>
              </a:rPr>
              <a:t>, </a:t>
            </a:r>
            <a:r>
              <a:rPr lang="en-IN" dirty="0" smtClean="0">
                <a:solidFill>
                  <a:srgbClr val="070605"/>
                </a:solidFill>
                <a:latin typeface="Baskerville Old Face" pitchFamily="18" charset="0"/>
              </a:rPr>
              <a:t>a noted Human Rights Lawyer – Law </a:t>
            </a:r>
            <a:r>
              <a:rPr lang="en-IN" dirty="0">
                <a:solidFill>
                  <a:srgbClr val="070605"/>
                </a:solidFill>
                <a:latin typeface="Baskerville Old Face" pitchFamily="18" charset="0"/>
              </a:rPr>
              <a:t>is a system of rules and guidelines which are enforced through social institutions to govern </a:t>
            </a:r>
            <a:r>
              <a:rPr lang="en-IN" dirty="0" smtClean="0">
                <a:solidFill>
                  <a:srgbClr val="070605"/>
                </a:solidFill>
                <a:latin typeface="Baskerville Old Face" pitchFamily="18" charset="0"/>
              </a:rPr>
              <a:t>behaviour</a:t>
            </a:r>
            <a:r>
              <a:rPr lang="en-IN" dirty="0" smtClean="0">
                <a:latin typeface="Baskerville Old Face" pitchFamily="18" charset="0"/>
              </a:rPr>
              <a:t>.</a:t>
            </a:r>
          </a:p>
          <a:p>
            <a:pPr algn="just"/>
            <a:endParaRPr lang="en-IN" dirty="0" smtClean="0">
              <a:latin typeface="Baskerville Old Face" pitchFamily="18" charset="0"/>
            </a:endParaRPr>
          </a:p>
          <a:p>
            <a:endParaRPr lang="en-IN" dirty="0">
              <a:latin typeface="Baskerville Old Face" pitchFamily="18" charset="0"/>
            </a:endParaRPr>
          </a:p>
        </p:txBody>
      </p:sp>
    </p:spTree>
    <p:extLst>
      <p:ext uri="{BB962C8B-B14F-4D97-AF65-F5344CB8AC3E}">
        <p14:creationId xmlns="" xmlns:p14="http://schemas.microsoft.com/office/powerpoint/2010/main" val="2207586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Right to Freedom</a:t>
            </a:r>
            <a:endParaRPr lang="en-IN" dirty="0">
              <a:solidFill>
                <a:schemeClr val="accent2">
                  <a:lumMod val="75000"/>
                </a:schemeClr>
              </a:solidFill>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086723983"/>
              </p:ext>
            </p:extLst>
          </p:nvPr>
        </p:nvGraphicFramePr>
        <p:xfrm>
          <a:off x="381000" y="1905000"/>
          <a:ext cx="8407400" cy="2865120"/>
        </p:xfrm>
        <a:graphic>
          <a:graphicData uri="http://schemas.openxmlformats.org/drawingml/2006/table">
            <a:tbl>
              <a:tblPr firstRow="1" bandRow="1">
                <a:tableStyleId>{2A488322-F2BA-4B5B-9748-0D474271808F}</a:tableStyleId>
              </a:tblPr>
              <a:tblGrid>
                <a:gridCol w="1429258"/>
                <a:gridCol w="6978142"/>
              </a:tblGrid>
              <a:tr h="370840">
                <a:tc>
                  <a:txBody>
                    <a:bodyPr/>
                    <a:lstStyle/>
                    <a:p>
                      <a:pPr algn="ctr"/>
                      <a:r>
                        <a:rPr lang="en-IN" dirty="0" smtClean="0">
                          <a:latin typeface="Baskerville Old Face" pitchFamily="18" charset="0"/>
                        </a:rPr>
                        <a:t>Article</a:t>
                      </a:r>
                      <a:endParaRPr lang="en-IN" dirty="0">
                        <a:latin typeface="Baskerville Old Face" pitchFamily="18" charset="0"/>
                      </a:endParaRPr>
                    </a:p>
                  </a:txBody>
                  <a:tcPr marL="100889" marR="100889"/>
                </a:tc>
                <a:tc>
                  <a:txBody>
                    <a:bodyPr/>
                    <a:lstStyle/>
                    <a:p>
                      <a:pPr algn="ctr"/>
                      <a:r>
                        <a:rPr lang="en-IN" dirty="0" smtClean="0">
                          <a:latin typeface="Baskerville Old Face" pitchFamily="18" charset="0"/>
                        </a:rPr>
                        <a:t>Freedom</a:t>
                      </a:r>
                      <a:endParaRPr lang="en-IN" dirty="0">
                        <a:latin typeface="Baskerville Old Face" pitchFamily="18" charset="0"/>
                      </a:endParaRPr>
                    </a:p>
                  </a:txBody>
                  <a:tcPr marL="100889" marR="100889"/>
                </a:tc>
              </a:tr>
              <a:tr h="370840">
                <a:tc>
                  <a:txBody>
                    <a:bodyPr/>
                    <a:lstStyle/>
                    <a:p>
                      <a:pPr algn="ctr"/>
                      <a:r>
                        <a:rPr lang="en-IN" dirty="0" smtClean="0">
                          <a:latin typeface="Baskerville Old Face" pitchFamily="18" charset="0"/>
                        </a:rPr>
                        <a:t>19</a:t>
                      </a:r>
                      <a:r>
                        <a:rPr lang="en-IN" baseline="0" dirty="0" smtClean="0">
                          <a:latin typeface="Baskerville Old Face" pitchFamily="18" charset="0"/>
                        </a:rPr>
                        <a:t> (1) (a)</a:t>
                      </a:r>
                      <a:endParaRPr lang="en-IN" dirty="0">
                        <a:latin typeface="Baskerville Old Face" pitchFamily="18" charset="0"/>
                      </a:endParaRPr>
                    </a:p>
                  </a:txBody>
                  <a:tcPr marL="100889" marR="100889"/>
                </a:tc>
                <a:tc>
                  <a:txBody>
                    <a:bodyPr/>
                    <a:lstStyle/>
                    <a:p>
                      <a:pPr algn="just"/>
                      <a:r>
                        <a:rPr lang="en-IN" dirty="0" smtClean="0">
                          <a:latin typeface="Baskerville Old Face" pitchFamily="18" charset="0"/>
                        </a:rPr>
                        <a:t>Freedom to Speech and Expression</a:t>
                      </a:r>
                      <a:endParaRPr lang="en-IN" dirty="0">
                        <a:latin typeface="Baskerville Old Face" pitchFamily="18" charset="0"/>
                      </a:endParaRPr>
                    </a:p>
                  </a:txBody>
                  <a:tcPr marL="100889" marR="100889"/>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19</a:t>
                      </a:r>
                      <a:r>
                        <a:rPr lang="en-IN" baseline="0" dirty="0" smtClean="0">
                          <a:latin typeface="Baskerville Old Face" pitchFamily="18" charset="0"/>
                        </a:rPr>
                        <a:t> (1) (b)</a:t>
                      </a:r>
                      <a:endParaRPr lang="en-IN" dirty="0" smtClean="0">
                        <a:latin typeface="Baskerville Old Face" pitchFamily="18" charset="0"/>
                      </a:endParaRPr>
                    </a:p>
                  </a:txBody>
                  <a:tcPr marL="100889" marR="100889"/>
                </a:tc>
                <a:tc>
                  <a:txBody>
                    <a:bodyPr/>
                    <a:lstStyle/>
                    <a:p>
                      <a:pPr algn="just"/>
                      <a:r>
                        <a:rPr lang="en-IN" dirty="0" smtClean="0">
                          <a:latin typeface="Baskerville Old Face" pitchFamily="18" charset="0"/>
                        </a:rPr>
                        <a:t>Freedom to Assemble Peacefully</a:t>
                      </a:r>
                      <a:r>
                        <a:rPr lang="en-IN" baseline="0" dirty="0" smtClean="0">
                          <a:latin typeface="Baskerville Old Face" pitchFamily="18" charset="0"/>
                        </a:rPr>
                        <a:t> and Without Arms</a:t>
                      </a:r>
                      <a:endParaRPr lang="en-IN" dirty="0">
                        <a:latin typeface="Baskerville Old Face" pitchFamily="18" charset="0"/>
                      </a:endParaRPr>
                    </a:p>
                  </a:txBody>
                  <a:tcPr marL="100889" marR="100889"/>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19</a:t>
                      </a:r>
                      <a:r>
                        <a:rPr lang="en-IN" baseline="0" dirty="0" smtClean="0">
                          <a:latin typeface="Baskerville Old Face" pitchFamily="18" charset="0"/>
                        </a:rPr>
                        <a:t> (1) (c)</a:t>
                      </a:r>
                      <a:endParaRPr lang="en-IN" dirty="0" smtClean="0">
                        <a:latin typeface="Baskerville Old Face" pitchFamily="18" charset="0"/>
                      </a:endParaRPr>
                    </a:p>
                  </a:txBody>
                  <a:tcPr marL="100889" marR="100889"/>
                </a:tc>
                <a:tc>
                  <a:txBody>
                    <a:bodyPr/>
                    <a:lstStyle/>
                    <a:p>
                      <a:pPr algn="just"/>
                      <a:r>
                        <a:rPr lang="en-IN" dirty="0" smtClean="0">
                          <a:latin typeface="Baskerville Old Face" pitchFamily="18" charset="0"/>
                        </a:rPr>
                        <a:t>Freedom to form</a:t>
                      </a:r>
                      <a:r>
                        <a:rPr lang="en-IN" baseline="0" dirty="0" smtClean="0">
                          <a:latin typeface="Baskerville Old Face" pitchFamily="18" charset="0"/>
                        </a:rPr>
                        <a:t> Associations or Unions</a:t>
                      </a:r>
                      <a:endParaRPr lang="en-IN" dirty="0">
                        <a:latin typeface="Baskerville Old Face" pitchFamily="18" charset="0"/>
                      </a:endParaRPr>
                    </a:p>
                  </a:txBody>
                  <a:tcPr marL="100889" marR="100889"/>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19</a:t>
                      </a:r>
                      <a:r>
                        <a:rPr lang="en-IN" baseline="0" dirty="0" smtClean="0">
                          <a:latin typeface="Baskerville Old Face" pitchFamily="18" charset="0"/>
                        </a:rPr>
                        <a:t> (1) (d)</a:t>
                      </a:r>
                      <a:endParaRPr lang="en-IN" dirty="0" smtClean="0">
                        <a:latin typeface="Baskerville Old Face" pitchFamily="18" charset="0"/>
                      </a:endParaRPr>
                    </a:p>
                  </a:txBody>
                  <a:tcPr marL="100889" marR="100889"/>
                </a:tc>
                <a:tc>
                  <a:txBody>
                    <a:bodyPr/>
                    <a:lstStyle/>
                    <a:p>
                      <a:pPr algn="just"/>
                      <a:r>
                        <a:rPr lang="en-IN" dirty="0" smtClean="0">
                          <a:latin typeface="Baskerville Old Face" pitchFamily="18" charset="0"/>
                        </a:rPr>
                        <a:t>Freedom to move Freely throughout the territory of India</a:t>
                      </a:r>
                      <a:endParaRPr lang="en-IN" dirty="0">
                        <a:latin typeface="Baskerville Old Face" pitchFamily="18" charset="0"/>
                      </a:endParaRPr>
                    </a:p>
                  </a:txBody>
                  <a:tcPr marL="100889" marR="100889"/>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19</a:t>
                      </a:r>
                      <a:r>
                        <a:rPr lang="en-IN" baseline="0" dirty="0" smtClean="0">
                          <a:latin typeface="Baskerville Old Face" pitchFamily="18" charset="0"/>
                        </a:rPr>
                        <a:t> (1) (e)</a:t>
                      </a:r>
                      <a:endParaRPr lang="en-IN" dirty="0" smtClean="0">
                        <a:latin typeface="Baskerville Old Face" pitchFamily="18" charset="0"/>
                      </a:endParaRPr>
                    </a:p>
                  </a:txBody>
                  <a:tcPr marL="100889" marR="100889"/>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Freedom to Reside and Settle in any part of the territory of India</a:t>
                      </a:r>
                      <a:endParaRPr lang="en-IN" dirty="0">
                        <a:latin typeface="Baskerville Old Face" pitchFamily="18" charset="0"/>
                      </a:endParaRPr>
                    </a:p>
                  </a:txBody>
                  <a:tcPr marL="100889" marR="100889"/>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19</a:t>
                      </a:r>
                      <a:r>
                        <a:rPr lang="en-IN" baseline="0" dirty="0" smtClean="0">
                          <a:latin typeface="Baskerville Old Face" pitchFamily="18" charset="0"/>
                        </a:rPr>
                        <a:t> (1) (g)</a:t>
                      </a:r>
                      <a:endParaRPr lang="en-IN" dirty="0" smtClean="0">
                        <a:latin typeface="Baskerville Old Face" pitchFamily="18" charset="0"/>
                      </a:endParaRPr>
                    </a:p>
                    <a:p>
                      <a:pPr algn="ctr"/>
                      <a:endParaRPr lang="en-IN" dirty="0">
                        <a:latin typeface="Baskerville Old Face" pitchFamily="18" charset="0"/>
                      </a:endParaRPr>
                    </a:p>
                  </a:txBody>
                  <a:tcPr marL="100889" marR="100889"/>
                </a:tc>
                <a:tc>
                  <a:txBody>
                    <a:bodyPr/>
                    <a:lstStyle/>
                    <a:p>
                      <a:pPr algn="just"/>
                      <a:r>
                        <a:rPr lang="en-IN" dirty="0" smtClean="0">
                          <a:latin typeface="Baskerville Old Face" pitchFamily="18" charset="0"/>
                        </a:rPr>
                        <a:t>Freedom to Practice any</a:t>
                      </a:r>
                      <a:r>
                        <a:rPr lang="en-IN" baseline="0" dirty="0" smtClean="0">
                          <a:latin typeface="Baskerville Old Face" pitchFamily="18" charset="0"/>
                        </a:rPr>
                        <a:t> Profession or carry on any Occupation, Trade or Business</a:t>
                      </a:r>
                      <a:endParaRPr lang="en-IN" dirty="0">
                        <a:latin typeface="Baskerville Old Face" pitchFamily="18" charset="0"/>
                      </a:endParaRPr>
                    </a:p>
                  </a:txBody>
                  <a:tcPr marL="100889" marR="100889"/>
                </a:tc>
              </a:tr>
            </a:tbl>
          </a:graphicData>
        </a:graphic>
      </p:graphicFrame>
      <p:sp>
        <p:nvSpPr>
          <p:cNvPr id="6" name="TextBox 5"/>
          <p:cNvSpPr txBox="1"/>
          <p:nvPr/>
        </p:nvSpPr>
        <p:spPr>
          <a:xfrm>
            <a:off x="457200" y="4953000"/>
            <a:ext cx="8229600" cy="1200329"/>
          </a:xfrm>
          <a:prstGeom prst="rect">
            <a:avLst/>
          </a:prstGeom>
          <a:noFill/>
        </p:spPr>
        <p:txBody>
          <a:bodyPr wrap="square" rtlCol="0">
            <a:spAutoFit/>
          </a:bodyPr>
          <a:lstStyle/>
          <a:p>
            <a:pPr algn="just"/>
            <a:r>
              <a:rPr lang="en-IN" dirty="0" smtClean="0">
                <a:latin typeface="Baskerville Old Face" pitchFamily="18" charset="0"/>
              </a:rPr>
              <a:t>These freedoms may be curbed by the State by imposing reasonable restrictions in the interest of sovereignty and Integrity of India, Security of the State, friendly relations with Foreign States, Public order, Decency, Morality, or in relation to Contempt of Court, Defamation or Incitement to an Offence.</a:t>
            </a:r>
            <a:endParaRPr lang="en-IN" dirty="0">
              <a:latin typeface="Baskerville Old Face" pitchFamily="18" charset="0"/>
            </a:endParaRPr>
          </a:p>
        </p:txBody>
      </p:sp>
    </p:spTree>
    <p:extLst>
      <p:ext uri="{BB962C8B-B14F-4D97-AF65-F5344CB8AC3E}">
        <p14:creationId xmlns="" xmlns:p14="http://schemas.microsoft.com/office/powerpoint/2010/main" val="1065340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solidFill>
                  <a:schemeClr val="accent2">
                    <a:lumMod val="75000"/>
                  </a:schemeClr>
                </a:solidFill>
                <a:latin typeface="Baskerville Old Face" pitchFamily="18" charset="0"/>
              </a:rPr>
              <a:t>Directive Principles</a:t>
            </a:r>
            <a:endParaRPr lang="en-IN" sz="40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rmAutofit/>
          </a:bodyPr>
          <a:lstStyle/>
          <a:p>
            <a:pPr marL="114300" indent="0">
              <a:buNone/>
            </a:pPr>
            <a:endParaRPr lang="en-IN" dirty="0" smtClean="0">
              <a:latin typeface="Baskerville Old Face" pitchFamily="18" charset="0"/>
            </a:endParaRPr>
          </a:p>
          <a:p>
            <a:pPr algn="just"/>
            <a:r>
              <a:rPr lang="en-IN" sz="2600" dirty="0" smtClean="0">
                <a:latin typeface="Baskerville Old Face" pitchFamily="18" charset="0"/>
              </a:rPr>
              <a:t>Contained in Part IV of the Constitution.</a:t>
            </a:r>
            <a:endParaRPr lang="en-IN" sz="2600" dirty="0">
              <a:latin typeface="Baskerville Old Face" pitchFamily="18" charset="0"/>
            </a:endParaRPr>
          </a:p>
          <a:p>
            <a:pPr algn="just"/>
            <a:r>
              <a:rPr lang="en-IN" sz="2600" dirty="0" smtClean="0">
                <a:latin typeface="Baskerville Old Face" pitchFamily="18" charset="0"/>
              </a:rPr>
              <a:t>They are not enforceable by courts, they are not rights, hence they can not be breached or violated.</a:t>
            </a:r>
            <a:endParaRPr lang="en-IN" sz="2600" dirty="0">
              <a:latin typeface="Baskerville Old Face" pitchFamily="18" charset="0"/>
            </a:endParaRPr>
          </a:p>
          <a:p>
            <a:pPr algn="just"/>
            <a:r>
              <a:rPr lang="en-IN" sz="2600" dirty="0" smtClean="0">
                <a:latin typeface="Baskerville Old Face" pitchFamily="18" charset="0"/>
              </a:rPr>
              <a:t>They are only principles to be kept in mind by the Government while formulating any policy in India. It is the duty of the State to apply these principles while making any laws.</a:t>
            </a:r>
          </a:p>
          <a:p>
            <a:pPr algn="just"/>
            <a:r>
              <a:rPr lang="en-IN" sz="2600" dirty="0" smtClean="0">
                <a:latin typeface="Baskerville Old Face" pitchFamily="18" charset="0"/>
              </a:rPr>
              <a:t>Their objective is to embody the concept of a welfare state.</a:t>
            </a:r>
            <a:endParaRPr lang="en-IN" sz="2600" dirty="0">
              <a:latin typeface="Baskerville Old Face" pitchFamily="18" charset="0"/>
            </a:endParaRPr>
          </a:p>
        </p:txBody>
      </p:sp>
    </p:spTree>
    <p:extLst>
      <p:ext uri="{BB962C8B-B14F-4D97-AF65-F5344CB8AC3E}">
        <p14:creationId xmlns="" xmlns:p14="http://schemas.microsoft.com/office/powerpoint/2010/main" val="160222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Directive Principles</a:t>
            </a:r>
            <a:endParaRPr lang="en-IN" dirty="0">
              <a:solidFill>
                <a:schemeClr val="accent2">
                  <a:lumMod val="75000"/>
                </a:schemeClr>
              </a:solidFill>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15029136"/>
              </p:ext>
            </p:extLst>
          </p:nvPr>
        </p:nvGraphicFramePr>
        <p:xfrm>
          <a:off x="457200" y="2209798"/>
          <a:ext cx="8153400" cy="4328163"/>
        </p:xfrm>
        <a:graphic>
          <a:graphicData uri="http://schemas.openxmlformats.org/drawingml/2006/table">
            <a:tbl>
              <a:tblPr firstRow="1" bandRow="1">
                <a:tableStyleId>{2A488322-F2BA-4B5B-9748-0D474271808F}</a:tableStyleId>
              </a:tblPr>
              <a:tblGrid>
                <a:gridCol w="8153400"/>
              </a:tblGrid>
              <a:tr h="480907">
                <a:tc>
                  <a:txBody>
                    <a:bodyPr/>
                    <a:lstStyle/>
                    <a:p>
                      <a:pPr algn="ctr"/>
                      <a:r>
                        <a:rPr lang="en-IN" dirty="0" smtClean="0">
                          <a:latin typeface="Baskerville Old Face" pitchFamily="18" charset="0"/>
                        </a:rPr>
                        <a:t>Directive principle</a:t>
                      </a:r>
                      <a:endParaRPr lang="en-IN" dirty="0">
                        <a:latin typeface="Baskerville Old Face" pitchFamily="18" charset="0"/>
                      </a:endParaRPr>
                    </a:p>
                  </a:txBody>
                  <a:tcPr/>
                </a:tc>
              </a:tr>
              <a:tr h="480907">
                <a:tc>
                  <a:txBody>
                    <a:bodyPr/>
                    <a:lstStyle/>
                    <a:p>
                      <a:pPr algn="just"/>
                      <a:r>
                        <a:rPr lang="en-IN" dirty="0" smtClean="0">
                          <a:latin typeface="Baskerville Old Face" pitchFamily="18" charset="0"/>
                        </a:rPr>
                        <a:t>Right to an Adequate means of</a:t>
                      </a:r>
                      <a:r>
                        <a:rPr lang="en-IN" baseline="0" dirty="0" smtClean="0">
                          <a:latin typeface="Baskerville Old Face" pitchFamily="18" charset="0"/>
                        </a:rPr>
                        <a:t> livelihood</a:t>
                      </a:r>
                      <a:endParaRPr lang="en-IN" dirty="0">
                        <a:latin typeface="Baskerville Old Face" pitchFamily="18" charset="0"/>
                      </a:endParaRPr>
                    </a:p>
                  </a:txBody>
                  <a:tcPr/>
                </a:tc>
              </a:tr>
              <a:tr h="480907">
                <a:tc>
                  <a:txBody>
                    <a:bodyPr/>
                    <a:lstStyle/>
                    <a:p>
                      <a:pPr algn="just"/>
                      <a:r>
                        <a:rPr lang="en-IN" dirty="0" smtClean="0">
                          <a:latin typeface="Baskerville Old Face" pitchFamily="18" charset="0"/>
                        </a:rPr>
                        <a:t>Equal pay for equal</a:t>
                      </a:r>
                      <a:r>
                        <a:rPr lang="en-IN" baseline="0" dirty="0" smtClean="0">
                          <a:latin typeface="Baskerville Old Face" pitchFamily="18" charset="0"/>
                        </a:rPr>
                        <a:t> work for both men and women</a:t>
                      </a:r>
                      <a:endParaRPr lang="en-IN" dirty="0">
                        <a:latin typeface="Baskerville Old Face" pitchFamily="18" charset="0"/>
                      </a:endParaRPr>
                    </a:p>
                  </a:txBody>
                  <a:tcPr/>
                </a:tc>
              </a:tr>
              <a:tr h="480907">
                <a:tc>
                  <a:txBody>
                    <a:bodyPr/>
                    <a:lstStyle/>
                    <a:p>
                      <a:pPr algn="just"/>
                      <a:r>
                        <a:rPr lang="en-IN" dirty="0" smtClean="0">
                          <a:latin typeface="Baskerville Old Face" pitchFamily="18" charset="0"/>
                        </a:rPr>
                        <a:t>Equal Justice and Free Legal Aid</a:t>
                      </a:r>
                      <a:endParaRPr lang="en-IN" dirty="0">
                        <a:latin typeface="Baskerville Old Face" pitchFamily="18" charset="0"/>
                      </a:endParaRPr>
                    </a:p>
                  </a:txBody>
                  <a:tcPr/>
                </a:tc>
              </a:tr>
              <a:tr h="480907">
                <a:tc>
                  <a:txBody>
                    <a:bodyPr/>
                    <a:lstStyle/>
                    <a:p>
                      <a:pPr algn="just"/>
                      <a:r>
                        <a:rPr lang="en-IN" dirty="0" smtClean="0">
                          <a:latin typeface="Baskerville Old Face" pitchFamily="18" charset="0"/>
                        </a:rPr>
                        <a:t>Organisation of Village </a:t>
                      </a:r>
                      <a:r>
                        <a:rPr lang="en-IN" dirty="0" err="1" smtClean="0">
                          <a:latin typeface="Baskerville Old Face" pitchFamily="18" charset="0"/>
                        </a:rPr>
                        <a:t>Panchayats</a:t>
                      </a:r>
                      <a:endParaRPr lang="en-IN" dirty="0">
                        <a:latin typeface="Baskerville Old Face" pitchFamily="18" charset="0"/>
                      </a:endParaRPr>
                    </a:p>
                  </a:txBody>
                  <a:tcPr/>
                </a:tc>
              </a:tr>
              <a:tr h="48090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Right to</a:t>
                      </a:r>
                      <a:r>
                        <a:rPr lang="en-IN" baseline="0" dirty="0" smtClean="0">
                          <a:latin typeface="Baskerville Old Face" pitchFamily="18" charset="0"/>
                        </a:rPr>
                        <a:t> work, to education and to public assistance in certain cases</a:t>
                      </a:r>
                      <a:endParaRPr lang="en-IN" dirty="0">
                        <a:latin typeface="Baskerville Old Face" pitchFamily="18" charset="0"/>
                      </a:endParaRPr>
                    </a:p>
                  </a:txBody>
                  <a:tcPr/>
                </a:tc>
              </a:tr>
              <a:tr h="480907">
                <a:tc>
                  <a:txBody>
                    <a:bodyPr/>
                    <a:lstStyle/>
                    <a:p>
                      <a:pPr algn="just"/>
                      <a:r>
                        <a:rPr lang="en-IN" dirty="0" smtClean="0">
                          <a:latin typeface="Baskerville Old Face" pitchFamily="18" charset="0"/>
                        </a:rPr>
                        <a:t>Right to Education (now a Fundamental Right under Article 21A)</a:t>
                      </a:r>
                      <a:endParaRPr lang="en-IN" dirty="0">
                        <a:latin typeface="Baskerville Old Face" pitchFamily="18" charset="0"/>
                      </a:endParaRPr>
                    </a:p>
                  </a:txBody>
                  <a:tcPr/>
                </a:tc>
              </a:tr>
              <a:tr h="480907">
                <a:tc>
                  <a:txBody>
                    <a:bodyPr/>
                    <a:lstStyle/>
                    <a:p>
                      <a:pPr algn="just"/>
                      <a:r>
                        <a:rPr lang="en-IN" dirty="0" smtClean="0">
                          <a:latin typeface="Baskerville Old Face" pitchFamily="18" charset="0"/>
                        </a:rPr>
                        <a:t>Uniform Civil Code for Citizens</a:t>
                      </a:r>
                      <a:endParaRPr lang="en-IN" dirty="0">
                        <a:latin typeface="Baskerville Old Face" pitchFamily="18" charset="0"/>
                      </a:endParaRPr>
                    </a:p>
                  </a:txBody>
                  <a:tcPr/>
                </a:tc>
              </a:tr>
              <a:tr h="480907">
                <a:tc>
                  <a:txBody>
                    <a:bodyPr/>
                    <a:lstStyle/>
                    <a:p>
                      <a:pPr algn="just"/>
                      <a:r>
                        <a:rPr lang="en-IN" dirty="0" smtClean="0">
                          <a:latin typeface="Baskerville Old Face" pitchFamily="18" charset="0"/>
                        </a:rPr>
                        <a:t>Promotion of International Peace and Security</a:t>
                      </a:r>
                      <a:endParaRPr lang="en-IN" dirty="0">
                        <a:latin typeface="Baskerville Old Face" pitchFamily="18" charset="0"/>
                      </a:endParaRPr>
                    </a:p>
                  </a:txBody>
                  <a:tcPr/>
                </a:tc>
              </a:tr>
            </a:tbl>
          </a:graphicData>
        </a:graphic>
      </p:graphicFrame>
      <p:sp>
        <p:nvSpPr>
          <p:cNvPr id="5" name="TextBox 4"/>
          <p:cNvSpPr txBox="1"/>
          <p:nvPr/>
        </p:nvSpPr>
        <p:spPr>
          <a:xfrm>
            <a:off x="457200" y="1600200"/>
            <a:ext cx="7620000" cy="430887"/>
          </a:xfrm>
          <a:prstGeom prst="rect">
            <a:avLst/>
          </a:prstGeom>
          <a:noFill/>
        </p:spPr>
        <p:txBody>
          <a:bodyPr wrap="square" rtlCol="0">
            <a:spAutoFit/>
          </a:bodyPr>
          <a:lstStyle/>
          <a:p>
            <a:pPr algn="just"/>
            <a:r>
              <a:rPr lang="en-IN" dirty="0">
                <a:latin typeface="Baskerville Old Face" pitchFamily="18" charset="0"/>
              </a:rPr>
              <a:t> </a:t>
            </a:r>
            <a:r>
              <a:rPr lang="en-IN" sz="2200" dirty="0" smtClean="0">
                <a:latin typeface="Baskerville Old Face" pitchFamily="18" charset="0"/>
              </a:rPr>
              <a:t>A few examples –</a:t>
            </a:r>
          </a:p>
        </p:txBody>
      </p:sp>
    </p:spTree>
    <p:extLst>
      <p:ext uri="{BB962C8B-B14F-4D97-AF65-F5344CB8AC3E}">
        <p14:creationId xmlns="" xmlns:p14="http://schemas.microsoft.com/office/powerpoint/2010/main" val="3744991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Fundamental Duties</a:t>
            </a:r>
            <a:endParaRPr lang="en-IN" dirty="0">
              <a:solidFill>
                <a:schemeClr val="accent2">
                  <a:lumMod val="75000"/>
                </a:schemeClr>
              </a:solidFill>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202912663"/>
              </p:ext>
            </p:extLst>
          </p:nvPr>
        </p:nvGraphicFramePr>
        <p:xfrm>
          <a:off x="457200" y="2209798"/>
          <a:ext cx="8229600" cy="4267203"/>
        </p:xfrm>
        <a:graphic>
          <a:graphicData uri="http://schemas.openxmlformats.org/drawingml/2006/table">
            <a:tbl>
              <a:tblPr firstRow="1" bandRow="1">
                <a:tableStyleId>{2A488322-F2BA-4B5B-9748-0D474271808F}</a:tableStyleId>
              </a:tblPr>
              <a:tblGrid>
                <a:gridCol w="1442301"/>
                <a:gridCol w="6787299"/>
              </a:tblGrid>
              <a:tr h="540538">
                <a:tc>
                  <a:txBody>
                    <a:bodyPr/>
                    <a:lstStyle/>
                    <a:p>
                      <a:pPr algn="ctr"/>
                      <a:r>
                        <a:rPr lang="en-IN" dirty="0" smtClean="0">
                          <a:latin typeface="Baskerville Old Face" pitchFamily="18" charset="0"/>
                        </a:rPr>
                        <a:t>Article</a:t>
                      </a:r>
                      <a:endParaRPr lang="en-IN" dirty="0">
                        <a:latin typeface="Baskerville Old Face" pitchFamily="18" charset="0"/>
                      </a:endParaRPr>
                    </a:p>
                  </a:txBody>
                  <a:tcPr/>
                </a:tc>
                <a:tc>
                  <a:txBody>
                    <a:bodyPr/>
                    <a:lstStyle/>
                    <a:p>
                      <a:pPr algn="ctr"/>
                      <a:r>
                        <a:rPr lang="en-IN" dirty="0" smtClean="0">
                          <a:latin typeface="Baskerville Old Face" pitchFamily="18" charset="0"/>
                        </a:rPr>
                        <a:t>Duty</a:t>
                      </a:r>
                      <a:endParaRPr lang="en-IN" dirty="0">
                        <a:latin typeface="Baskerville Old Face" pitchFamily="18" charset="0"/>
                      </a:endParaRPr>
                    </a:p>
                  </a:txBody>
                  <a:tcPr/>
                </a:tc>
              </a:tr>
              <a:tr h="719448">
                <a:tc>
                  <a:txBody>
                    <a:bodyPr/>
                    <a:lstStyle/>
                    <a:p>
                      <a:pPr algn="ctr"/>
                      <a:r>
                        <a:rPr lang="en-IN" dirty="0" smtClean="0">
                          <a:latin typeface="Baskerville Old Face" pitchFamily="18" charset="0"/>
                        </a:rPr>
                        <a:t>51A</a:t>
                      </a:r>
                      <a:r>
                        <a:rPr lang="en-IN" baseline="0" dirty="0" smtClean="0">
                          <a:latin typeface="Baskerville Old Face" pitchFamily="18" charset="0"/>
                        </a:rPr>
                        <a:t> (a)</a:t>
                      </a:r>
                      <a:endParaRPr lang="en-IN" dirty="0">
                        <a:latin typeface="Baskerville Old Face" pitchFamily="18" charset="0"/>
                      </a:endParaRPr>
                    </a:p>
                  </a:txBody>
                  <a:tcPr/>
                </a:tc>
                <a:tc>
                  <a:txBody>
                    <a:bodyPr/>
                    <a:lstStyle/>
                    <a:p>
                      <a:pPr algn="just"/>
                      <a:r>
                        <a:rPr lang="en-IN" dirty="0" smtClean="0">
                          <a:latin typeface="Baskerville Old Face" pitchFamily="18" charset="0"/>
                        </a:rPr>
                        <a:t>To abide by the constitution and respect its ideals and institutions,</a:t>
                      </a:r>
                      <a:r>
                        <a:rPr lang="en-IN" baseline="0" dirty="0" smtClean="0">
                          <a:latin typeface="Baskerville Old Face" pitchFamily="18" charset="0"/>
                        </a:rPr>
                        <a:t> the National Flag and the National Anthem</a:t>
                      </a:r>
                      <a:endParaRPr lang="en-IN" dirty="0">
                        <a:latin typeface="Baskerville Old Face" pitchFamily="18" charset="0"/>
                      </a:endParaRPr>
                    </a:p>
                  </a:txBody>
                  <a:tcPr/>
                </a:tc>
              </a:tr>
              <a:tr h="719448">
                <a:tc>
                  <a:txBody>
                    <a:bodyPr/>
                    <a:lstStyle/>
                    <a:p>
                      <a:pPr algn="ctr"/>
                      <a:r>
                        <a:rPr lang="en-IN" dirty="0" smtClean="0">
                          <a:latin typeface="Baskerville Old Face" pitchFamily="18" charset="0"/>
                        </a:rPr>
                        <a:t>51A</a:t>
                      </a:r>
                      <a:r>
                        <a:rPr lang="en-IN" baseline="0" dirty="0" smtClean="0">
                          <a:latin typeface="Baskerville Old Face" pitchFamily="18" charset="0"/>
                        </a:rPr>
                        <a:t> (b)</a:t>
                      </a:r>
                      <a:endParaRPr lang="en-IN" dirty="0">
                        <a:latin typeface="Baskerville Old Face" pitchFamily="18" charset="0"/>
                      </a:endParaRPr>
                    </a:p>
                  </a:txBody>
                  <a:tcPr/>
                </a:tc>
                <a:tc>
                  <a:txBody>
                    <a:bodyPr/>
                    <a:lstStyle/>
                    <a:p>
                      <a:pPr algn="just"/>
                      <a:r>
                        <a:rPr lang="en-IN" dirty="0" smtClean="0">
                          <a:latin typeface="Baskerville Old Face" pitchFamily="18" charset="0"/>
                        </a:rPr>
                        <a:t>To cherish and follow the noble ideals</a:t>
                      </a:r>
                      <a:r>
                        <a:rPr lang="en-IN" baseline="0" dirty="0" smtClean="0">
                          <a:latin typeface="Baskerville Old Face" pitchFamily="18" charset="0"/>
                        </a:rPr>
                        <a:t> which inspired our national struggle for freedom</a:t>
                      </a:r>
                      <a:endParaRPr lang="en-IN" dirty="0">
                        <a:latin typeface="Baskerville Old Face" pitchFamily="18" charset="0"/>
                      </a:endParaRPr>
                    </a:p>
                  </a:txBody>
                  <a:tcPr/>
                </a:tc>
              </a:tr>
              <a:tr h="540538">
                <a:tc>
                  <a:txBody>
                    <a:bodyPr/>
                    <a:lstStyle/>
                    <a:p>
                      <a:pPr algn="ctr"/>
                      <a:r>
                        <a:rPr lang="en-IN" dirty="0" smtClean="0">
                          <a:latin typeface="Baskerville Old Face" pitchFamily="18" charset="0"/>
                        </a:rPr>
                        <a:t>51A</a:t>
                      </a:r>
                      <a:r>
                        <a:rPr lang="en-IN" baseline="0" dirty="0" smtClean="0">
                          <a:latin typeface="Baskerville Old Face" pitchFamily="18" charset="0"/>
                        </a:rPr>
                        <a:t> (c)</a:t>
                      </a:r>
                      <a:endParaRPr lang="en-IN" dirty="0">
                        <a:latin typeface="Baskerville Old Face" pitchFamily="18" charset="0"/>
                      </a:endParaRPr>
                    </a:p>
                  </a:txBody>
                  <a:tcPr/>
                </a:tc>
                <a:tc>
                  <a:txBody>
                    <a:bodyPr/>
                    <a:lstStyle/>
                    <a:p>
                      <a:pPr algn="just"/>
                      <a:r>
                        <a:rPr lang="en-IN" dirty="0" smtClean="0">
                          <a:latin typeface="Baskerville Old Face" pitchFamily="18" charset="0"/>
                        </a:rPr>
                        <a:t>To uphold and protect the unity, sovereignty and integrity</a:t>
                      </a:r>
                      <a:r>
                        <a:rPr lang="en-IN" baseline="0" dirty="0" smtClean="0">
                          <a:latin typeface="Baskerville Old Face" pitchFamily="18" charset="0"/>
                        </a:rPr>
                        <a:t> of India</a:t>
                      </a:r>
                      <a:endParaRPr lang="en-IN" dirty="0">
                        <a:latin typeface="Baskerville Old Face" pitchFamily="18" charset="0"/>
                      </a:endParaRPr>
                    </a:p>
                  </a:txBody>
                  <a:tcPr/>
                </a:tc>
              </a:tr>
              <a:tr h="719448">
                <a:tc>
                  <a:txBody>
                    <a:bodyPr/>
                    <a:lstStyle/>
                    <a:p>
                      <a:pPr algn="ctr"/>
                      <a:r>
                        <a:rPr lang="en-IN" dirty="0" smtClean="0">
                          <a:latin typeface="Baskerville Old Face" pitchFamily="18" charset="0"/>
                        </a:rPr>
                        <a:t>51A</a:t>
                      </a:r>
                      <a:r>
                        <a:rPr lang="en-IN" baseline="0" dirty="0" smtClean="0">
                          <a:latin typeface="Baskerville Old Face" pitchFamily="18" charset="0"/>
                        </a:rPr>
                        <a:t> (d)</a:t>
                      </a:r>
                      <a:endParaRPr lang="en-IN" dirty="0">
                        <a:latin typeface="Baskerville Old Face" pitchFamily="18" charset="0"/>
                      </a:endParaRPr>
                    </a:p>
                  </a:txBody>
                  <a:tcPr/>
                </a:tc>
                <a:tc>
                  <a:txBody>
                    <a:bodyPr/>
                    <a:lstStyle/>
                    <a:p>
                      <a:pPr algn="just"/>
                      <a:r>
                        <a:rPr lang="en-IN" dirty="0" smtClean="0">
                          <a:latin typeface="Baskerville Old Face" pitchFamily="18" charset="0"/>
                        </a:rPr>
                        <a:t>To defend the country</a:t>
                      </a:r>
                      <a:r>
                        <a:rPr lang="en-IN" baseline="0" dirty="0" smtClean="0">
                          <a:latin typeface="Baskerville Old Face" pitchFamily="18" charset="0"/>
                        </a:rPr>
                        <a:t> and render national service when called upon to do so</a:t>
                      </a:r>
                      <a:endParaRPr lang="en-IN" dirty="0">
                        <a:latin typeface="Baskerville Old Face" pitchFamily="18" charset="0"/>
                      </a:endParaRPr>
                    </a:p>
                  </a:txBody>
                  <a:tcPr/>
                </a:tc>
              </a:tr>
              <a:tr h="10277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51A</a:t>
                      </a:r>
                      <a:r>
                        <a:rPr lang="en-IN" baseline="0" dirty="0" smtClean="0">
                          <a:latin typeface="Baskerville Old Face" pitchFamily="18" charset="0"/>
                        </a:rPr>
                        <a:t> (e)</a:t>
                      </a:r>
                      <a:endParaRPr lang="en-IN" dirty="0">
                        <a:latin typeface="Baskerville Old Face"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To promote harmony and the spirit of common brotherhood amongst</a:t>
                      </a:r>
                      <a:r>
                        <a:rPr lang="en-IN" baseline="0" dirty="0" smtClean="0">
                          <a:latin typeface="Baskerville Old Face" pitchFamily="18" charset="0"/>
                        </a:rPr>
                        <a:t> people of India transcending religious, linguistic and regional or sectional diversities; to renounce practices derogatory to the dignity of women</a:t>
                      </a:r>
                      <a:endParaRPr lang="en-IN" dirty="0">
                        <a:latin typeface="Baskerville Old Face" pitchFamily="18" charset="0"/>
                      </a:endParaRPr>
                    </a:p>
                  </a:txBody>
                  <a:tcPr/>
                </a:tc>
              </a:tr>
            </a:tbl>
          </a:graphicData>
        </a:graphic>
      </p:graphicFrame>
      <p:sp>
        <p:nvSpPr>
          <p:cNvPr id="5" name="TextBox 4"/>
          <p:cNvSpPr txBox="1"/>
          <p:nvPr/>
        </p:nvSpPr>
        <p:spPr>
          <a:xfrm>
            <a:off x="457200" y="1600200"/>
            <a:ext cx="7620000" cy="430887"/>
          </a:xfrm>
          <a:prstGeom prst="rect">
            <a:avLst/>
          </a:prstGeom>
          <a:noFill/>
        </p:spPr>
        <p:txBody>
          <a:bodyPr wrap="square" rtlCol="0">
            <a:spAutoFit/>
          </a:bodyPr>
          <a:lstStyle/>
          <a:p>
            <a:pPr algn="just"/>
            <a:r>
              <a:rPr lang="en-IN" dirty="0">
                <a:latin typeface="Baskerville Old Face" pitchFamily="18" charset="0"/>
              </a:rPr>
              <a:t> </a:t>
            </a:r>
            <a:r>
              <a:rPr lang="en-IN" sz="2200" dirty="0" smtClean="0">
                <a:latin typeface="Baskerville Old Face" pitchFamily="18" charset="0"/>
              </a:rPr>
              <a:t>Contained in Part IV A, these Duties are </a:t>
            </a:r>
          </a:p>
        </p:txBody>
      </p:sp>
    </p:spTree>
    <p:extLst>
      <p:ext uri="{BB962C8B-B14F-4D97-AF65-F5344CB8AC3E}">
        <p14:creationId xmlns="" xmlns:p14="http://schemas.microsoft.com/office/powerpoint/2010/main" val="3305251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Fundamental Duties</a:t>
            </a:r>
            <a:endParaRPr lang="en-IN" dirty="0">
              <a:solidFill>
                <a:schemeClr val="accent2">
                  <a:lumMod val="75000"/>
                </a:schemeClr>
              </a:solidFill>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21738871"/>
              </p:ext>
            </p:extLst>
          </p:nvPr>
        </p:nvGraphicFramePr>
        <p:xfrm>
          <a:off x="457200" y="2286000"/>
          <a:ext cx="8305800" cy="4287860"/>
        </p:xfrm>
        <a:graphic>
          <a:graphicData uri="http://schemas.openxmlformats.org/drawingml/2006/table">
            <a:tbl>
              <a:tblPr firstRow="1" bandRow="1">
                <a:tableStyleId>{2A488322-F2BA-4B5B-9748-0D474271808F}</a:tableStyleId>
              </a:tblPr>
              <a:tblGrid>
                <a:gridCol w="1295400"/>
                <a:gridCol w="7010400"/>
              </a:tblGrid>
              <a:tr h="196442">
                <a:tc>
                  <a:txBody>
                    <a:bodyPr/>
                    <a:lstStyle/>
                    <a:p>
                      <a:pPr algn="ctr"/>
                      <a:r>
                        <a:rPr lang="en-IN" dirty="0" smtClean="0">
                          <a:latin typeface="Baskerville Old Face" pitchFamily="18" charset="0"/>
                        </a:rPr>
                        <a:t>Article</a:t>
                      </a:r>
                      <a:endParaRPr lang="en-IN" dirty="0">
                        <a:latin typeface="Baskerville Old Face" pitchFamily="18" charset="0"/>
                      </a:endParaRPr>
                    </a:p>
                  </a:txBody>
                  <a:tcPr/>
                </a:tc>
                <a:tc>
                  <a:txBody>
                    <a:bodyPr/>
                    <a:lstStyle/>
                    <a:p>
                      <a:pPr algn="ctr"/>
                      <a:r>
                        <a:rPr lang="en-IN" dirty="0" smtClean="0">
                          <a:latin typeface="Baskerville Old Face" pitchFamily="18" charset="0"/>
                        </a:rPr>
                        <a:t>Duty</a:t>
                      </a:r>
                      <a:endParaRPr lang="en-IN" dirty="0">
                        <a:latin typeface="Baskerville Old Face" pitchFamily="18" charset="0"/>
                      </a:endParaRPr>
                    </a:p>
                  </a:txBody>
                  <a:tcPr/>
                </a:tc>
              </a:tr>
              <a:tr h="442799">
                <a:tc>
                  <a:txBody>
                    <a:bodyPr/>
                    <a:lstStyle/>
                    <a:p>
                      <a:pPr algn="ctr"/>
                      <a:r>
                        <a:rPr lang="en-IN" dirty="0" smtClean="0">
                          <a:latin typeface="Baskerville Old Face" pitchFamily="18" charset="0"/>
                        </a:rPr>
                        <a:t>51A</a:t>
                      </a:r>
                      <a:r>
                        <a:rPr lang="en-IN" baseline="0" dirty="0" smtClean="0">
                          <a:latin typeface="Baskerville Old Face" pitchFamily="18" charset="0"/>
                        </a:rPr>
                        <a:t> (f)</a:t>
                      </a:r>
                      <a:endParaRPr lang="en-IN" dirty="0">
                        <a:latin typeface="Baskerville Old Face" pitchFamily="18" charset="0"/>
                      </a:endParaRPr>
                    </a:p>
                  </a:txBody>
                  <a:tcPr/>
                </a:tc>
                <a:tc>
                  <a:txBody>
                    <a:bodyPr/>
                    <a:lstStyle/>
                    <a:p>
                      <a:pPr algn="just"/>
                      <a:r>
                        <a:rPr lang="en-IN" dirty="0" smtClean="0">
                          <a:latin typeface="Baskerville Old Face" pitchFamily="18" charset="0"/>
                        </a:rPr>
                        <a:t>To value and preserve the rich heritage of our composite culture</a:t>
                      </a:r>
                      <a:endParaRPr lang="en-IN" dirty="0">
                        <a:latin typeface="Baskerville Old Face" pitchFamily="18" charset="0"/>
                      </a:endParaRPr>
                    </a:p>
                  </a:txBody>
                  <a:tcPr/>
                </a:tc>
              </a:tr>
              <a:tr h="589359">
                <a:tc>
                  <a:txBody>
                    <a:bodyPr/>
                    <a:lstStyle/>
                    <a:p>
                      <a:pPr algn="ctr"/>
                      <a:r>
                        <a:rPr lang="en-IN" dirty="0" smtClean="0">
                          <a:latin typeface="Baskerville Old Face" pitchFamily="18" charset="0"/>
                        </a:rPr>
                        <a:t>51A</a:t>
                      </a:r>
                      <a:r>
                        <a:rPr lang="en-IN" baseline="0" dirty="0" smtClean="0">
                          <a:latin typeface="Baskerville Old Face" pitchFamily="18" charset="0"/>
                        </a:rPr>
                        <a:t> (g)</a:t>
                      </a:r>
                      <a:endParaRPr lang="en-IN" dirty="0">
                        <a:latin typeface="Baskerville Old Face" pitchFamily="18" charset="0"/>
                      </a:endParaRPr>
                    </a:p>
                  </a:txBody>
                  <a:tcPr/>
                </a:tc>
                <a:tc>
                  <a:txBody>
                    <a:bodyPr/>
                    <a:lstStyle/>
                    <a:p>
                      <a:pPr algn="just"/>
                      <a:r>
                        <a:rPr lang="en-IN" dirty="0" smtClean="0">
                          <a:latin typeface="Baskerville Old Face" pitchFamily="18" charset="0"/>
                        </a:rPr>
                        <a:t>To protect</a:t>
                      </a:r>
                      <a:r>
                        <a:rPr lang="en-IN" baseline="0" dirty="0" smtClean="0">
                          <a:latin typeface="Baskerville Old Face" pitchFamily="18" charset="0"/>
                        </a:rPr>
                        <a:t> and improve the natural environment and to have compassion for living creatures</a:t>
                      </a:r>
                      <a:endParaRPr lang="en-IN" dirty="0">
                        <a:latin typeface="Baskerville Old Face" pitchFamily="18" charset="0"/>
                      </a:endParaRPr>
                    </a:p>
                  </a:txBody>
                  <a:tcPr/>
                </a:tc>
              </a:tr>
              <a:tr h="589359">
                <a:tc>
                  <a:txBody>
                    <a:bodyPr/>
                    <a:lstStyle/>
                    <a:p>
                      <a:pPr algn="ctr"/>
                      <a:r>
                        <a:rPr lang="en-IN" dirty="0" smtClean="0">
                          <a:latin typeface="Baskerville Old Face" pitchFamily="18" charset="0"/>
                        </a:rPr>
                        <a:t>51A</a:t>
                      </a:r>
                      <a:r>
                        <a:rPr lang="en-IN" baseline="0" dirty="0" smtClean="0">
                          <a:latin typeface="Baskerville Old Face" pitchFamily="18" charset="0"/>
                        </a:rPr>
                        <a:t> (h)</a:t>
                      </a:r>
                      <a:endParaRPr lang="en-IN" dirty="0">
                        <a:latin typeface="Baskerville Old Face" pitchFamily="18" charset="0"/>
                      </a:endParaRPr>
                    </a:p>
                  </a:txBody>
                  <a:tcPr/>
                </a:tc>
                <a:tc>
                  <a:txBody>
                    <a:bodyPr/>
                    <a:lstStyle/>
                    <a:p>
                      <a:pPr algn="just"/>
                      <a:r>
                        <a:rPr lang="en-IN" dirty="0" smtClean="0">
                          <a:latin typeface="Baskerville Old Face" pitchFamily="18" charset="0"/>
                        </a:rPr>
                        <a:t>To develop scientific temper, humanism and the spirit of enquiry and reform</a:t>
                      </a:r>
                      <a:endParaRPr lang="en-IN" dirty="0">
                        <a:latin typeface="Baskerville Old Face" pitchFamily="18" charset="0"/>
                      </a:endParaRPr>
                    </a:p>
                  </a:txBody>
                  <a:tcPr/>
                </a:tc>
              </a:tr>
              <a:tr h="442799">
                <a:tc>
                  <a:txBody>
                    <a:bodyPr/>
                    <a:lstStyle/>
                    <a:p>
                      <a:pPr algn="ctr"/>
                      <a:r>
                        <a:rPr lang="en-IN" dirty="0" smtClean="0">
                          <a:latin typeface="Baskerville Old Face" pitchFamily="18" charset="0"/>
                        </a:rPr>
                        <a:t>51A</a:t>
                      </a:r>
                      <a:r>
                        <a:rPr lang="en-IN" baseline="0" dirty="0" smtClean="0">
                          <a:latin typeface="Baskerville Old Face" pitchFamily="18" charset="0"/>
                        </a:rPr>
                        <a:t> (i)</a:t>
                      </a:r>
                      <a:endParaRPr lang="en-IN" dirty="0">
                        <a:latin typeface="Baskerville Old Face" pitchFamily="18" charset="0"/>
                      </a:endParaRPr>
                    </a:p>
                  </a:txBody>
                  <a:tcPr/>
                </a:tc>
                <a:tc>
                  <a:txBody>
                    <a:bodyPr/>
                    <a:lstStyle/>
                    <a:p>
                      <a:pPr algn="just"/>
                      <a:r>
                        <a:rPr lang="en-IN" dirty="0" smtClean="0">
                          <a:latin typeface="Baskerville Old Face" pitchFamily="18" charset="0"/>
                        </a:rPr>
                        <a:t>To safeguard public property and abjure violence</a:t>
                      </a:r>
                      <a:endParaRPr lang="en-IN" dirty="0">
                        <a:latin typeface="Baskerville Old Face" pitchFamily="18" charset="0"/>
                      </a:endParaRPr>
                    </a:p>
                  </a:txBody>
                  <a:tcPr/>
                </a:tc>
              </a:tr>
              <a:tr h="841942">
                <a:tc>
                  <a:txBody>
                    <a:bodyPr/>
                    <a:lstStyle/>
                    <a:p>
                      <a:pPr algn="ctr"/>
                      <a:r>
                        <a:rPr lang="en-IN" dirty="0" smtClean="0">
                          <a:latin typeface="Baskerville Old Face" pitchFamily="18" charset="0"/>
                        </a:rPr>
                        <a:t>51A</a:t>
                      </a:r>
                      <a:r>
                        <a:rPr lang="en-IN" baseline="0" dirty="0" smtClean="0">
                          <a:latin typeface="Baskerville Old Face" pitchFamily="18" charset="0"/>
                        </a:rPr>
                        <a:t> (j)</a:t>
                      </a:r>
                      <a:endParaRPr lang="en-IN" dirty="0">
                        <a:latin typeface="Baskerville Old Face" pitchFamily="18" charset="0"/>
                      </a:endParaRPr>
                    </a:p>
                  </a:txBody>
                  <a:tcPr/>
                </a:tc>
                <a:tc>
                  <a:txBody>
                    <a:bodyPr/>
                    <a:lstStyle/>
                    <a:p>
                      <a:pPr algn="just"/>
                      <a:r>
                        <a:rPr lang="en-IN" dirty="0" smtClean="0">
                          <a:latin typeface="Baskerville Old Face" pitchFamily="18" charset="0"/>
                        </a:rPr>
                        <a:t>To</a:t>
                      </a:r>
                      <a:r>
                        <a:rPr lang="en-IN" baseline="0" dirty="0" smtClean="0">
                          <a:latin typeface="Baskerville Old Face" pitchFamily="18" charset="0"/>
                        </a:rPr>
                        <a:t> strive towards excellence in all spheres of individual and collective activity so that the national constantly rises to higher levels of endeavour and achievement</a:t>
                      </a:r>
                      <a:endParaRPr lang="en-IN" dirty="0">
                        <a:latin typeface="Baskerville Old Face" pitchFamily="18" charset="0"/>
                      </a:endParaRPr>
                    </a:p>
                  </a:txBody>
                  <a:tcPr/>
                </a:tc>
              </a:tr>
              <a:tr h="8419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Baskerville Old Face" pitchFamily="18" charset="0"/>
                        </a:rPr>
                        <a:t>51A</a:t>
                      </a:r>
                      <a:r>
                        <a:rPr lang="en-IN" baseline="0" dirty="0" smtClean="0">
                          <a:latin typeface="Baskerville Old Face" pitchFamily="18" charset="0"/>
                        </a:rPr>
                        <a:t> (k)</a:t>
                      </a:r>
                      <a:endParaRPr lang="en-IN" dirty="0" smtClean="0">
                        <a:latin typeface="Baskerville Old Face" pitchFamily="18" charset="0"/>
                      </a:endParaRPr>
                    </a:p>
                    <a:p>
                      <a:pPr algn="ctr"/>
                      <a:endParaRPr lang="en-IN" dirty="0">
                        <a:latin typeface="Baskerville Old Face" pitchFamily="18" charset="0"/>
                      </a:endParaRPr>
                    </a:p>
                  </a:txBody>
                  <a:tcPr/>
                </a:tc>
                <a:tc>
                  <a:txBody>
                    <a:bodyPr/>
                    <a:lstStyle/>
                    <a:p>
                      <a:pPr algn="just"/>
                      <a:r>
                        <a:rPr lang="en-IN" dirty="0" smtClean="0">
                          <a:latin typeface="Baskerville Old Face" pitchFamily="18" charset="0"/>
                        </a:rPr>
                        <a:t>Who is a parent or guardian to provide opportunities</a:t>
                      </a:r>
                      <a:r>
                        <a:rPr lang="en-IN" baseline="0" dirty="0" smtClean="0">
                          <a:latin typeface="Baskerville Old Face" pitchFamily="18" charset="0"/>
                        </a:rPr>
                        <a:t> for education to his child or ward between the age of six and fourteen years</a:t>
                      </a:r>
                      <a:endParaRPr lang="en-IN" dirty="0">
                        <a:latin typeface="Baskerville Old Face" pitchFamily="18" charset="0"/>
                      </a:endParaRPr>
                    </a:p>
                  </a:txBody>
                  <a:tcPr/>
                </a:tc>
              </a:tr>
            </a:tbl>
          </a:graphicData>
        </a:graphic>
      </p:graphicFrame>
      <p:sp>
        <p:nvSpPr>
          <p:cNvPr id="5" name="TextBox 4"/>
          <p:cNvSpPr txBox="1"/>
          <p:nvPr/>
        </p:nvSpPr>
        <p:spPr>
          <a:xfrm>
            <a:off x="457200" y="1600200"/>
            <a:ext cx="7620000" cy="430887"/>
          </a:xfrm>
          <a:prstGeom prst="rect">
            <a:avLst/>
          </a:prstGeom>
          <a:noFill/>
        </p:spPr>
        <p:txBody>
          <a:bodyPr wrap="square" rtlCol="0">
            <a:spAutoFit/>
          </a:bodyPr>
          <a:lstStyle/>
          <a:p>
            <a:pPr algn="just"/>
            <a:r>
              <a:rPr lang="en-IN" dirty="0">
                <a:latin typeface="Baskerville Old Face" pitchFamily="18" charset="0"/>
              </a:rPr>
              <a:t> </a:t>
            </a:r>
            <a:r>
              <a:rPr lang="en-IN" sz="2200" dirty="0" smtClean="0">
                <a:latin typeface="Baskerville Old Face" pitchFamily="18" charset="0"/>
              </a:rPr>
              <a:t>Contained in Part IV A, these Duties are – </a:t>
            </a:r>
          </a:p>
        </p:txBody>
      </p:sp>
    </p:spTree>
    <p:extLst>
      <p:ext uri="{BB962C8B-B14F-4D97-AF65-F5344CB8AC3E}">
        <p14:creationId xmlns="" xmlns:p14="http://schemas.microsoft.com/office/powerpoint/2010/main" val="1840208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Basics of Indian Constitution</a:t>
            </a:r>
            <a:endParaRPr lang="en-IN" dirty="0">
              <a:solidFill>
                <a:schemeClr val="accent2">
                  <a:lumMod val="75000"/>
                </a:schemeClr>
              </a:solidFill>
            </a:endParaRPr>
          </a:p>
        </p:txBody>
      </p:sp>
      <p:sp>
        <p:nvSpPr>
          <p:cNvPr id="3" name="Content Placeholder 2"/>
          <p:cNvSpPr>
            <a:spLocks noGrp="1"/>
          </p:cNvSpPr>
          <p:nvPr>
            <p:ph idx="1"/>
          </p:nvPr>
        </p:nvSpPr>
        <p:spPr/>
        <p:txBody>
          <a:bodyPr>
            <a:normAutofit fontScale="92500" lnSpcReduction="10000"/>
          </a:bodyPr>
          <a:lstStyle/>
          <a:p>
            <a:pPr marL="114300" indent="0">
              <a:buNone/>
            </a:pPr>
            <a:r>
              <a:rPr lang="en-IN" sz="2400" b="1" dirty="0" smtClean="0">
                <a:latin typeface="Baskerville Old Face" pitchFamily="18" charset="0"/>
              </a:rPr>
              <a:t>Other Important Provisions</a:t>
            </a:r>
            <a:r>
              <a:rPr lang="en-IN" sz="2400" dirty="0" smtClean="0">
                <a:latin typeface="Baskerville Old Face" pitchFamily="18" charset="0"/>
              </a:rPr>
              <a:t> –</a:t>
            </a:r>
          </a:p>
          <a:p>
            <a:pPr marL="45720" indent="0">
              <a:buNone/>
            </a:pPr>
            <a:endParaRPr lang="en-IN" dirty="0" smtClean="0">
              <a:latin typeface="Baskerville Old Face" pitchFamily="18" charset="0"/>
            </a:endParaRPr>
          </a:p>
          <a:p>
            <a:r>
              <a:rPr lang="en-IN" sz="2400" dirty="0" smtClean="0">
                <a:latin typeface="Baskerville Old Face" pitchFamily="18" charset="0"/>
              </a:rPr>
              <a:t>Powers, Privileges and role of the Union and State Governments.</a:t>
            </a:r>
          </a:p>
          <a:p>
            <a:r>
              <a:rPr lang="en-IN" sz="2400" dirty="0">
                <a:latin typeface="Baskerville Old Face" pitchFamily="18" charset="0"/>
              </a:rPr>
              <a:t>Powers, Privileges and role </a:t>
            </a:r>
            <a:r>
              <a:rPr lang="en-IN" sz="2400" dirty="0" smtClean="0">
                <a:latin typeface="Baskerville Old Face" pitchFamily="18" charset="0"/>
              </a:rPr>
              <a:t>of the Courts of India and their Judges.</a:t>
            </a:r>
          </a:p>
          <a:p>
            <a:r>
              <a:rPr lang="en-IN" sz="2400" dirty="0">
                <a:latin typeface="Baskerville Old Face" pitchFamily="18" charset="0"/>
              </a:rPr>
              <a:t>Powers, Privileges and role </a:t>
            </a:r>
            <a:r>
              <a:rPr lang="en-IN" sz="2400" dirty="0" smtClean="0">
                <a:latin typeface="Baskerville Old Face" pitchFamily="18" charset="0"/>
              </a:rPr>
              <a:t>of the President, Governors, Vice-President, Council of Ministers, Attorney General of India, Advocate General for the State.</a:t>
            </a:r>
          </a:p>
          <a:p>
            <a:r>
              <a:rPr lang="en-IN" sz="2400" dirty="0" smtClean="0">
                <a:latin typeface="Baskerville Old Face" pitchFamily="18" charset="0"/>
              </a:rPr>
              <a:t>Constitution and functions of Municipalities, </a:t>
            </a:r>
            <a:r>
              <a:rPr lang="en-IN" sz="2400" dirty="0" err="1" smtClean="0">
                <a:latin typeface="Baskerville Old Face" pitchFamily="18" charset="0"/>
              </a:rPr>
              <a:t>Panchayats</a:t>
            </a:r>
            <a:r>
              <a:rPr lang="en-IN" sz="2400" dirty="0" smtClean="0">
                <a:latin typeface="Baskerville Old Face" pitchFamily="18" charset="0"/>
              </a:rPr>
              <a:t>, Scheduled and Tribal Areas and Union Territories.</a:t>
            </a:r>
          </a:p>
          <a:p>
            <a:r>
              <a:rPr lang="en-IN" sz="2400" dirty="0" smtClean="0">
                <a:latin typeface="Baskerville Old Face" pitchFamily="18" charset="0"/>
              </a:rPr>
              <a:t>Services under the Union and States.</a:t>
            </a:r>
          </a:p>
          <a:p>
            <a:r>
              <a:rPr lang="en-IN" sz="2400" dirty="0" smtClean="0">
                <a:latin typeface="Baskerville Old Face" pitchFamily="18" charset="0"/>
              </a:rPr>
              <a:t>Election commission and officers and procedure to be followed during elections.</a:t>
            </a:r>
            <a:endParaRPr lang="en-IN" sz="2400" dirty="0">
              <a:latin typeface="Baskerville Old Face" pitchFamily="18" charset="0"/>
            </a:endParaRPr>
          </a:p>
        </p:txBody>
      </p:sp>
    </p:spTree>
    <p:extLst>
      <p:ext uri="{BB962C8B-B14F-4D97-AF65-F5344CB8AC3E}">
        <p14:creationId xmlns="" xmlns:p14="http://schemas.microsoft.com/office/powerpoint/2010/main" val="1947953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7620000" cy="1143000"/>
          </a:xfrm>
        </p:spPr>
        <p:txBody>
          <a:bodyPr/>
          <a:lstStyle/>
          <a:p>
            <a:pPr algn="ctr"/>
            <a:r>
              <a:rPr lang="en-IN" sz="6600" dirty="0" smtClean="0">
                <a:latin typeface="Baskerville Old Face" pitchFamily="18" charset="0"/>
              </a:rPr>
              <a:t>THANK YOU</a:t>
            </a:r>
            <a:endParaRPr lang="en-IN" sz="6600" dirty="0">
              <a:latin typeface="Baskerville Old Face" pitchFamily="18" charset="0"/>
            </a:endParaRPr>
          </a:p>
        </p:txBody>
      </p:sp>
    </p:spTree>
    <p:extLst>
      <p:ext uri="{BB962C8B-B14F-4D97-AF65-F5344CB8AC3E}">
        <p14:creationId xmlns="" xmlns:p14="http://schemas.microsoft.com/office/powerpoint/2010/main" val="268974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solidFill>
                  <a:schemeClr val="accent2">
                    <a:lumMod val="75000"/>
                  </a:schemeClr>
                </a:solidFill>
                <a:latin typeface="Baskerville Old Face" pitchFamily="18" charset="0"/>
              </a:rPr>
              <a:t>Definition of Law</a:t>
            </a:r>
          </a:p>
        </p:txBody>
      </p:sp>
      <p:sp>
        <p:nvSpPr>
          <p:cNvPr id="3" name="Content Placeholder 2"/>
          <p:cNvSpPr>
            <a:spLocks noGrp="1"/>
          </p:cNvSpPr>
          <p:nvPr>
            <p:ph idx="1"/>
          </p:nvPr>
        </p:nvSpPr>
        <p:spPr/>
        <p:txBody>
          <a:bodyPr>
            <a:noAutofit/>
          </a:bodyPr>
          <a:lstStyle/>
          <a:p>
            <a:pPr marL="114300" indent="0" algn="ctr">
              <a:buNone/>
            </a:pPr>
            <a:r>
              <a:rPr lang="en-IN" sz="2000" dirty="0" smtClean="0">
                <a:solidFill>
                  <a:srgbClr val="070605"/>
                </a:solidFill>
                <a:latin typeface="Baskerville Old Face" pitchFamily="18" charset="0"/>
              </a:rPr>
              <a:t>“</a:t>
            </a:r>
            <a:r>
              <a:rPr lang="en-IN" sz="2000" i="1" dirty="0" smtClean="0">
                <a:solidFill>
                  <a:srgbClr val="070605"/>
                </a:solidFill>
                <a:latin typeface="Baskerville Old Face" pitchFamily="18" charset="0"/>
              </a:rPr>
              <a:t>Law is system, or framework, of rules, backed by sanction of the government or the ruling authority, made for the governance  of people and imparting justice, to the people of the country or a region.</a:t>
            </a:r>
            <a:r>
              <a:rPr lang="en-IN" sz="2000" dirty="0" smtClean="0">
                <a:solidFill>
                  <a:srgbClr val="070605"/>
                </a:solidFill>
                <a:latin typeface="Baskerville Old Face" pitchFamily="18" charset="0"/>
              </a:rPr>
              <a:t>”</a:t>
            </a:r>
          </a:p>
          <a:p>
            <a:pPr marL="114300" indent="0" algn="just">
              <a:buNone/>
            </a:pPr>
            <a:endParaRPr lang="en-IN" sz="2000" dirty="0">
              <a:solidFill>
                <a:srgbClr val="070605"/>
              </a:solidFill>
              <a:latin typeface="Baskerville Old Face" pitchFamily="18" charset="0"/>
            </a:endParaRPr>
          </a:p>
          <a:p>
            <a:pPr marL="114300" indent="0" algn="just">
              <a:buNone/>
            </a:pPr>
            <a:r>
              <a:rPr lang="en-IN" sz="2000" b="1" dirty="0" smtClean="0">
                <a:solidFill>
                  <a:srgbClr val="070605"/>
                </a:solidFill>
                <a:latin typeface="Baskerville Old Face" pitchFamily="18" charset="0"/>
              </a:rPr>
              <a:t>Functions of Law:</a:t>
            </a:r>
            <a:endParaRPr lang="en-IN" sz="2000" dirty="0">
              <a:solidFill>
                <a:srgbClr val="070605"/>
              </a:solidFill>
              <a:latin typeface="Baskerville Old Face" pitchFamily="18" charset="0"/>
            </a:endParaRPr>
          </a:p>
          <a:p>
            <a:pPr algn="just"/>
            <a:r>
              <a:rPr lang="en-IN" sz="2000" dirty="0" smtClean="0">
                <a:solidFill>
                  <a:srgbClr val="070605"/>
                </a:solidFill>
                <a:latin typeface="Baskerville Old Face" pitchFamily="18" charset="0"/>
              </a:rPr>
              <a:t>To maintain </a:t>
            </a:r>
            <a:r>
              <a:rPr lang="en-IN" sz="2000" dirty="0">
                <a:solidFill>
                  <a:srgbClr val="070605"/>
                </a:solidFill>
                <a:latin typeface="Baskerville Old Face" pitchFamily="18" charset="0"/>
              </a:rPr>
              <a:t>peace and order in the society</a:t>
            </a:r>
            <a:endParaRPr lang="en-IN" sz="2000" dirty="0" smtClean="0">
              <a:solidFill>
                <a:srgbClr val="070605"/>
              </a:solidFill>
              <a:latin typeface="Baskerville Old Face" pitchFamily="18" charset="0"/>
            </a:endParaRPr>
          </a:p>
          <a:p>
            <a:pPr algn="just"/>
            <a:r>
              <a:rPr lang="en-IN" sz="2000" dirty="0" smtClean="0">
                <a:solidFill>
                  <a:srgbClr val="070605"/>
                </a:solidFill>
                <a:latin typeface="Baskerville Old Face" pitchFamily="18" charset="0"/>
              </a:rPr>
              <a:t>To impart justice</a:t>
            </a:r>
          </a:p>
          <a:p>
            <a:pPr algn="just"/>
            <a:r>
              <a:rPr lang="en-IN" sz="2000" dirty="0" smtClean="0">
                <a:solidFill>
                  <a:srgbClr val="070605"/>
                </a:solidFill>
                <a:latin typeface="Baskerville Old Face" pitchFamily="18" charset="0"/>
              </a:rPr>
              <a:t>To enforce the law</a:t>
            </a:r>
            <a:endParaRPr lang="en-IN" sz="2000" dirty="0">
              <a:solidFill>
                <a:srgbClr val="070605"/>
              </a:solidFill>
              <a:latin typeface="Baskerville Old Face" pitchFamily="18" charset="0"/>
            </a:endParaRPr>
          </a:p>
          <a:p>
            <a:pPr marL="114300" indent="0" algn="just">
              <a:buNone/>
            </a:pPr>
            <a:r>
              <a:rPr lang="en-IN" sz="2000" dirty="0" smtClean="0">
                <a:solidFill>
                  <a:srgbClr val="070605"/>
                </a:solidFill>
                <a:latin typeface="Baskerville Old Face" pitchFamily="18" charset="0"/>
              </a:rPr>
              <a:t>Law influences and in turn is influenced by politics</a:t>
            </a:r>
            <a:r>
              <a:rPr lang="en-IN" sz="2000" dirty="0">
                <a:solidFill>
                  <a:srgbClr val="070605"/>
                </a:solidFill>
                <a:latin typeface="Baskerville Old Face" pitchFamily="18" charset="0"/>
              </a:rPr>
              <a:t>, economics and society in countless </a:t>
            </a:r>
            <a:r>
              <a:rPr lang="en-IN" sz="2000" dirty="0" smtClean="0">
                <a:solidFill>
                  <a:srgbClr val="070605"/>
                </a:solidFill>
                <a:latin typeface="Baskerville Old Face" pitchFamily="18" charset="0"/>
              </a:rPr>
              <a:t>ways. It serves </a:t>
            </a:r>
            <a:r>
              <a:rPr lang="en-IN" sz="2000" dirty="0">
                <a:solidFill>
                  <a:srgbClr val="070605"/>
                </a:solidFill>
                <a:latin typeface="Baskerville Old Face" pitchFamily="18" charset="0"/>
              </a:rPr>
              <a:t>as a social mediator of relations between </a:t>
            </a:r>
            <a:r>
              <a:rPr lang="en-IN" sz="2000" dirty="0" smtClean="0">
                <a:solidFill>
                  <a:srgbClr val="070605"/>
                </a:solidFill>
                <a:latin typeface="Baskerville Old Face" pitchFamily="18" charset="0"/>
              </a:rPr>
              <a:t>people.</a:t>
            </a:r>
          </a:p>
          <a:p>
            <a:pPr marL="114300" indent="0" algn="just">
              <a:buNone/>
            </a:pPr>
            <a:endParaRPr lang="en-IN" sz="2000" dirty="0">
              <a:solidFill>
                <a:srgbClr val="070605"/>
              </a:solidFill>
              <a:latin typeface="Baskerville Old Face" pitchFamily="18" charset="0"/>
            </a:endParaRPr>
          </a:p>
          <a:p>
            <a:pPr marL="114300" indent="0" algn="ctr">
              <a:buNone/>
            </a:pPr>
            <a:r>
              <a:rPr lang="en-IN" sz="2000" i="1" dirty="0" smtClean="0">
                <a:solidFill>
                  <a:srgbClr val="070605"/>
                </a:solidFill>
                <a:latin typeface="Baskerville Old Face" pitchFamily="18" charset="0"/>
              </a:rPr>
              <a:t>Law </a:t>
            </a:r>
            <a:r>
              <a:rPr lang="en-IN" sz="2000" i="1" dirty="0">
                <a:solidFill>
                  <a:srgbClr val="070605"/>
                </a:solidFill>
                <a:latin typeface="Baskerville Old Face" pitchFamily="18" charset="0"/>
              </a:rPr>
              <a:t>is never permanent. </a:t>
            </a:r>
            <a:r>
              <a:rPr lang="en-IN" sz="2000" i="1" dirty="0" smtClean="0">
                <a:solidFill>
                  <a:srgbClr val="070605"/>
                </a:solidFill>
                <a:latin typeface="Baskerville Old Face" pitchFamily="18" charset="0"/>
              </a:rPr>
              <a:t>It changes with the times.</a:t>
            </a:r>
            <a:endParaRPr lang="en-IN" sz="2000" i="1" dirty="0">
              <a:solidFill>
                <a:srgbClr val="070605"/>
              </a:solidFill>
              <a:latin typeface="Baskerville Old Face" pitchFamily="18" charset="0"/>
            </a:endParaRPr>
          </a:p>
          <a:p>
            <a:pPr marL="114300" indent="0" algn="just">
              <a:buNone/>
            </a:pPr>
            <a:endParaRPr lang="en-IN" dirty="0" smtClean="0">
              <a:solidFill>
                <a:srgbClr val="070605"/>
              </a:solidFill>
              <a:latin typeface="Baskerville Old Face" pitchFamily="18" charset="0"/>
            </a:endParaRPr>
          </a:p>
          <a:p>
            <a:pPr marL="114300" indent="0" algn="just">
              <a:buNone/>
            </a:pPr>
            <a:endParaRPr lang="en-IN" dirty="0">
              <a:solidFill>
                <a:srgbClr val="070605"/>
              </a:solidFill>
              <a:latin typeface="Baskerville Old Face" pitchFamily="18" charset="0"/>
            </a:endParaRPr>
          </a:p>
          <a:p>
            <a:pPr marL="114300" indent="0" algn="just">
              <a:buNone/>
            </a:pPr>
            <a:r>
              <a:rPr lang="en-IN" dirty="0" smtClean="0">
                <a:solidFill>
                  <a:srgbClr val="070605"/>
                </a:solidFill>
                <a:latin typeface="Baskerville Old Face" pitchFamily="18" charset="0"/>
              </a:rPr>
              <a:t> </a:t>
            </a:r>
          </a:p>
          <a:p>
            <a:pPr algn="just"/>
            <a:endParaRPr lang="en-IN" dirty="0" smtClean="0">
              <a:solidFill>
                <a:srgbClr val="070605"/>
              </a:solidFill>
              <a:latin typeface="Baskerville Old Face" pitchFamily="18" charset="0"/>
            </a:endParaRPr>
          </a:p>
          <a:p>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1048001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Sources of Law</a:t>
            </a:r>
            <a:endParaRPr lang="en-IN" sz="44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a:xfrm>
            <a:off x="428596" y="1571612"/>
            <a:ext cx="8407893" cy="5286388"/>
          </a:xfrm>
        </p:spPr>
        <p:txBody>
          <a:bodyPr>
            <a:noAutofit/>
          </a:bodyPr>
          <a:lstStyle/>
          <a:p>
            <a:pPr algn="just"/>
            <a:r>
              <a:rPr lang="en-IN" sz="2000" b="1" dirty="0" smtClean="0">
                <a:solidFill>
                  <a:srgbClr val="070605"/>
                </a:solidFill>
                <a:latin typeface="Baskerville Old Face" pitchFamily="18" charset="0"/>
              </a:rPr>
              <a:t>Customs – </a:t>
            </a:r>
            <a:r>
              <a:rPr lang="en-IN" sz="2000" dirty="0" smtClean="0">
                <a:solidFill>
                  <a:srgbClr val="070605"/>
                </a:solidFill>
                <a:latin typeface="Baskerville Old Face" pitchFamily="18" charset="0"/>
              </a:rPr>
              <a:t>When a particular habit is followed for a long time by the people regularly and habitually, the custom comes into being. Examples are laws on marriage and succession to ancestral property. </a:t>
            </a:r>
          </a:p>
          <a:p>
            <a:pPr algn="just"/>
            <a:endParaRPr lang="en-IN" sz="2000" dirty="0" smtClean="0">
              <a:solidFill>
                <a:srgbClr val="070605"/>
              </a:solidFill>
              <a:latin typeface="Baskerville Old Face" pitchFamily="18" charset="0"/>
            </a:endParaRPr>
          </a:p>
          <a:p>
            <a:pPr algn="just"/>
            <a:r>
              <a:rPr lang="en-IN" sz="2000" b="1" dirty="0" smtClean="0">
                <a:solidFill>
                  <a:srgbClr val="070605"/>
                </a:solidFill>
                <a:latin typeface="Baskerville Old Face" pitchFamily="18" charset="0"/>
              </a:rPr>
              <a:t>Religion – </a:t>
            </a:r>
            <a:r>
              <a:rPr lang="en-IN" sz="2000" dirty="0" smtClean="0">
                <a:solidFill>
                  <a:srgbClr val="070605"/>
                </a:solidFill>
                <a:latin typeface="Baskerville Old Face" pitchFamily="18" charset="0"/>
              </a:rPr>
              <a:t>In </a:t>
            </a:r>
            <a:r>
              <a:rPr lang="en-IN" sz="2000" dirty="0">
                <a:solidFill>
                  <a:srgbClr val="070605"/>
                </a:solidFill>
                <a:latin typeface="Baskerville Old Face" pitchFamily="18" charset="0"/>
              </a:rPr>
              <a:t>the absence of written laws the primitive people obeyed religion thinking it </a:t>
            </a:r>
            <a:r>
              <a:rPr lang="en-IN" sz="2000" dirty="0" smtClean="0">
                <a:solidFill>
                  <a:srgbClr val="070605"/>
                </a:solidFill>
                <a:latin typeface="Baskerville Old Face" pitchFamily="18" charset="0"/>
              </a:rPr>
              <a:t>is of </a:t>
            </a:r>
            <a:r>
              <a:rPr lang="en-IN" sz="2000" dirty="0">
                <a:solidFill>
                  <a:srgbClr val="070605"/>
                </a:solidFill>
                <a:latin typeface="Baskerville Old Face" pitchFamily="18" charset="0"/>
              </a:rPr>
              <a:t>divine origin. </a:t>
            </a:r>
            <a:r>
              <a:rPr lang="en-IN" sz="2000" dirty="0" smtClean="0">
                <a:solidFill>
                  <a:srgbClr val="070605"/>
                </a:solidFill>
                <a:latin typeface="Baskerville Old Face" pitchFamily="18" charset="0"/>
              </a:rPr>
              <a:t>Examples are Hindu </a:t>
            </a:r>
            <a:r>
              <a:rPr lang="en-IN" sz="2000" dirty="0">
                <a:solidFill>
                  <a:srgbClr val="070605"/>
                </a:solidFill>
                <a:latin typeface="Baskerville Old Face" pitchFamily="18" charset="0"/>
              </a:rPr>
              <a:t>Laws </a:t>
            </a:r>
            <a:r>
              <a:rPr lang="en-IN" sz="2000" dirty="0" smtClean="0">
                <a:solidFill>
                  <a:srgbClr val="070605"/>
                </a:solidFill>
                <a:latin typeface="Baskerville Old Face" pitchFamily="18" charset="0"/>
              </a:rPr>
              <a:t>based on the </a:t>
            </a:r>
            <a:r>
              <a:rPr lang="en-IN" sz="2000" dirty="0">
                <a:solidFill>
                  <a:srgbClr val="070605"/>
                </a:solidFill>
                <a:latin typeface="Baskerville Old Face" pitchFamily="18" charset="0"/>
              </a:rPr>
              <a:t>code of Manu and </a:t>
            </a:r>
            <a:r>
              <a:rPr lang="en-IN" sz="2000" dirty="0" smtClean="0">
                <a:solidFill>
                  <a:srgbClr val="070605"/>
                </a:solidFill>
                <a:latin typeface="Baskerville Old Face" pitchFamily="18" charset="0"/>
              </a:rPr>
              <a:t>Mohammedan </a:t>
            </a:r>
            <a:r>
              <a:rPr lang="en-IN" sz="2000" dirty="0">
                <a:solidFill>
                  <a:srgbClr val="070605"/>
                </a:solidFill>
                <a:latin typeface="Baskerville Old Face" pitchFamily="18" charset="0"/>
              </a:rPr>
              <a:t>Laws </a:t>
            </a:r>
            <a:r>
              <a:rPr lang="en-IN" sz="2000" dirty="0" smtClean="0">
                <a:solidFill>
                  <a:srgbClr val="070605"/>
                </a:solidFill>
                <a:latin typeface="Baskerville Old Face" pitchFamily="18" charset="0"/>
              </a:rPr>
              <a:t>based </a:t>
            </a:r>
            <a:r>
              <a:rPr lang="en-IN" sz="2000" dirty="0">
                <a:solidFill>
                  <a:srgbClr val="070605"/>
                </a:solidFill>
                <a:latin typeface="Baskerville Old Face" pitchFamily="18" charset="0"/>
              </a:rPr>
              <a:t>on the Holy </a:t>
            </a:r>
            <a:r>
              <a:rPr lang="en-IN" sz="2000" dirty="0" smtClean="0">
                <a:solidFill>
                  <a:srgbClr val="070605"/>
                </a:solidFill>
                <a:latin typeface="Baskerville Old Face" pitchFamily="18" charset="0"/>
              </a:rPr>
              <a:t>Quran.</a:t>
            </a:r>
          </a:p>
          <a:p>
            <a:pPr algn="just"/>
            <a:endParaRPr lang="en-IN" sz="2000" b="1" dirty="0" smtClean="0">
              <a:solidFill>
                <a:srgbClr val="070605"/>
              </a:solidFill>
              <a:latin typeface="Baskerville Old Face" pitchFamily="18" charset="0"/>
            </a:endParaRPr>
          </a:p>
          <a:p>
            <a:pPr algn="just"/>
            <a:r>
              <a:rPr lang="en-IN" sz="2000" b="1" dirty="0" smtClean="0">
                <a:solidFill>
                  <a:srgbClr val="070605"/>
                </a:solidFill>
                <a:latin typeface="Baskerville Old Face" pitchFamily="18" charset="0"/>
              </a:rPr>
              <a:t>Judicial Decisions –</a:t>
            </a:r>
            <a:r>
              <a:rPr lang="en-IN" sz="2000" dirty="0" smtClean="0">
                <a:solidFill>
                  <a:srgbClr val="070605"/>
                </a:solidFill>
                <a:latin typeface="Baskerville Old Face" pitchFamily="18" charset="0"/>
              </a:rPr>
              <a:t> All judgments of courts become precedents or sources of law for posterity and for courts inferior to them. This  </a:t>
            </a:r>
            <a:r>
              <a:rPr lang="en-IN" sz="2000" dirty="0">
                <a:solidFill>
                  <a:srgbClr val="070605"/>
                </a:solidFill>
                <a:latin typeface="Baskerville Old Face" pitchFamily="18" charset="0"/>
              </a:rPr>
              <a:t>principle </a:t>
            </a:r>
            <a:r>
              <a:rPr lang="en-IN" sz="2000" dirty="0" smtClean="0">
                <a:solidFill>
                  <a:srgbClr val="070605"/>
                </a:solidFill>
                <a:latin typeface="Baskerville Old Face" pitchFamily="18" charset="0"/>
              </a:rPr>
              <a:t>is called “</a:t>
            </a:r>
            <a:r>
              <a:rPr lang="en-IN" sz="2000" i="1" dirty="0" smtClean="0">
                <a:solidFill>
                  <a:srgbClr val="070605"/>
                </a:solidFill>
                <a:latin typeface="Baskerville Old Face" pitchFamily="18" charset="0"/>
              </a:rPr>
              <a:t>Stare </a:t>
            </a:r>
            <a:r>
              <a:rPr lang="en-IN" sz="2000" i="1" dirty="0" err="1" smtClean="0">
                <a:solidFill>
                  <a:srgbClr val="070605"/>
                </a:solidFill>
                <a:latin typeface="Baskerville Old Face" pitchFamily="18" charset="0"/>
              </a:rPr>
              <a:t>Decisis</a:t>
            </a:r>
            <a:r>
              <a:rPr lang="en-IN" sz="2000" dirty="0" smtClean="0">
                <a:solidFill>
                  <a:srgbClr val="070605"/>
                </a:solidFill>
                <a:latin typeface="Baskerville Old Face" pitchFamily="18" charset="0"/>
              </a:rPr>
              <a:t>”. Sometimes, where no law exists, judges may decide the matter by applying common </a:t>
            </a:r>
            <a:r>
              <a:rPr lang="en-IN" sz="2000" dirty="0">
                <a:solidFill>
                  <a:srgbClr val="070605"/>
                </a:solidFill>
                <a:latin typeface="Baskerville Old Face" pitchFamily="18" charset="0"/>
              </a:rPr>
              <a:t>sense and </a:t>
            </a:r>
            <a:r>
              <a:rPr lang="en-IN" sz="2000" dirty="0" smtClean="0">
                <a:solidFill>
                  <a:srgbClr val="070605"/>
                </a:solidFill>
                <a:latin typeface="Baskerville Old Face" pitchFamily="18" charset="0"/>
              </a:rPr>
              <a:t>principles of natural justice. This principle is called “</a:t>
            </a:r>
            <a:r>
              <a:rPr lang="en-IN" sz="2000" i="1" dirty="0" smtClean="0">
                <a:solidFill>
                  <a:srgbClr val="070605"/>
                </a:solidFill>
                <a:latin typeface="Baskerville Old Face" pitchFamily="18" charset="0"/>
              </a:rPr>
              <a:t>Law of Equity</a:t>
            </a:r>
            <a:r>
              <a:rPr lang="en-IN" sz="2000" dirty="0" smtClean="0">
                <a:solidFill>
                  <a:srgbClr val="070605"/>
                </a:solidFill>
                <a:latin typeface="Baskerville Old Face" pitchFamily="18" charset="0"/>
              </a:rPr>
              <a:t>”.</a:t>
            </a:r>
          </a:p>
        </p:txBody>
      </p:sp>
    </p:spTree>
    <p:extLst>
      <p:ext uri="{BB962C8B-B14F-4D97-AF65-F5344CB8AC3E}">
        <p14:creationId xmlns="" xmlns:p14="http://schemas.microsoft.com/office/powerpoint/2010/main" val="3413151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Sources of Law</a:t>
            </a:r>
            <a:endParaRPr lang="en-IN" sz="44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algn="just"/>
            <a:r>
              <a:rPr lang="en-IN" sz="1900" b="1" dirty="0">
                <a:solidFill>
                  <a:srgbClr val="070605"/>
                </a:solidFill>
                <a:latin typeface="Baskerville Old Face" pitchFamily="18" charset="0"/>
              </a:rPr>
              <a:t>Scientific C</a:t>
            </a:r>
            <a:r>
              <a:rPr lang="en-IN" sz="1900" b="1" dirty="0" smtClean="0">
                <a:solidFill>
                  <a:srgbClr val="070605"/>
                </a:solidFill>
                <a:latin typeface="Baskerville Old Face" pitchFamily="18" charset="0"/>
              </a:rPr>
              <a:t>ommentaries –</a:t>
            </a:r>
            <a:r>
              <a:rPr lang="en-IN" sz="1900" b="1" dirty="0">
                <a:solidFill>
                  <a:srgbClr val="070605"/>
                </a:solidFill>
                <a:latin typeface="Baskerville Old Face" pitchFamily="18" charset="0"/>
              </a:rPr>
              <a:t> </a:t>
            </a:r>
            <a:r>
              <a:rPr lang="en-IN" sz="1900" dirty="0" smtClean="0">
                <a:solidFill>
                  <a:srgbClr val="070605"/>
                </a:solidFill>
                <a:latin typeface="Baskerville Old Face" pitchFamily="18" charset="0"/>
              </a:rPr>
              <a:t>Scientific </a:t>
            </a:r>
            <a:r>
              <a:rPr lang="en-IN" sz="1900" dirty="0">
                <a:solidFill>
                  <a:srgbClr val="070605"/>
                </a:solidFill>
                <a:latin typeface="Baskerville Old Face" pitchFamily="18" charset="0"/>
              </a:rPr>
              <a:t>commentaries and interpretations by </a:t>
            </a:r>
            <a:r>
              <a:rPr lang="en-IN" sz="1900" dirty="0" smtClean="0">
                <a:solidFill>
                  <a:srgbClr val="070605"/>
                </a:solidFill>
                <a:latin typeface="Baskerville Old Face" pitchFamily="18" charset="0"/>
              </a:rPr>
              <a:t>jurists and other persons learned contributed to evolution </a:t>
            </a:r>
            <a:r>
              <a:rPr lang="en-IN" sz="1900" dirty="0">
                <a:solidFill>
                  <a:srgbClr val="070605"/>
                </a:solidFill>
                <a:latin typeface="Baskerville Old Face" pitchFamily="18" charset="0"/>
              </a:rPr>
              <a:t>of </a:t>
            </a:r>
            <a:r>
              <a:rPr lang="en-IN" sz="1900" dirty="0" smtClean="0">
                <a:solidFill>
                  <a:srgbClr val="070605"/>
                </a:solidFill>
                <a:latin typeface="Baskerville Old Face" pitchFamily="18" charset="0"/>
              </a:rPr>
              <a:t>legal systems. </a:t>
            </a:r>
            <a:r>
              <a:rPr lang="en-IN" sz="1900" dirty="0">
                <a:solidFill>
                  <a:srgbClr val="070605"/>
                </a:solidFill>
                <a:latin typeface="Baskerville Old Face" pitchFamily="18" charset="0"/>
              </a:rPr>
              <a:t>The opinions of these expert legal </a:t>
            </a:r>
            <a:r>
              <a:rPr lang="en-IN" sz="1900" dirty="0" smtClean="0">
                <a:solidFill>
                  <a:srgbClr val="070605"/>
                </a:solidFill>
                <a:latin typeface="Baskerville Old Face" pitchFamily="18" charset="0"/>
              </a:rPr>
              <a:t>persons are </a:t>
            </a:r>
            <a:r>
              <a:rPr lang="en-IN" sz="1900" dirty="0">
                <a:solidFill>
                  <a:srgbClr val="070605"/>
                </a:solidFill>
                <a:latin typeface="Baskerville Old Face" pitchFamily="18" charset="0"/>
              </a:rPr>
              <a:t>always kept in high esteem by the judges and the courts</a:t>
            </a:r>
            <a:r>
              <a:rPr lang="en-IN" sz="1900" dirty="0" smtClean="0">
                <a:solidFill>
                  <a:srgbClr val="070605"/>
                </a:solidFill>
                <a:latin typeface="Baskerville Old Face" pitchFamily="18" charset="0"/>
              </a:rPr>
              <a:t>. Examples are Black’s Legal Lexicon or </a:t>
            </a:r>
            <a:r>
              <a:rPr lang="en-IN" sz="1900" dirty="0" err="1" smtClean="0">
                <a:solidFill>
                  <a:srgbClr val="070605"/>
                </a:solidFill>
                <a:latin typeface="Baskerville Old Face" pitchFamily="18" charset="0"/>
              </a:rPr>
              <a:t>Halsbury’s</a:t>
            </a:r>
            <a:r>
              <a:rPr lang="en-IN" sz="1900" dirty="0" smtClean="0">
                <a:solidFill>
                  <a:srgbClr val="070605"/>
                </a:solidFill>
                <a:latin typeface="Baskerville Old Face" pitchFamily="18" charset="0"/>
              </a:rPr>
              <a:t> Laws of England.</a:t>
            </a:r>
          </a:p>
          <a:p>
            <a:pPr algn="just"/>
            <a:endParaRPr lang="en-IN" sz="1900" dirty="0">
              <a:solidFill>
                <a:srgbClr val="070605"/>
              </a:solidFill>
              <a:latin typeface="Baskerville Old Face" pitchFamily="18" charset="0"/>
            </a:endParaRPr>
          </a:p>
          <a:p>
            <a:pPr algn="just"/>
            <a:r>
              <a:rPr lang="en-IN" sz="1900" b="1" dirty="0" smtClean="0">
                <a:solidFill>
                  <a:srgbClr val="070605"/>
                </a:solidFill>
                <a:latin typeface="Baskerville Old Face" pitchFamily="18" charset="0"/>
              </a:rPr>
              <a:t>Equity – </a:t>
            </a:r>
            <a:r>
              <a:rPr lang="en-IN" sz="1900" dirty="0" smtClean="0">
                <a:solidFill>
                  <a:srgbClr val="070605"/>
                </a:solidFill>
                <a:latin typeface="Baskerville Old Face" pitchFamily="18" charset="0"/>
              </a:rPr>
              <a:t>The </a:t>
            </a:r>
            <a:r>
              <a:rPr lang="en-IN" sz="1900" dirty="0">
                <a:solidFill>
                  <a:srgbClr val="070605"/>
                </a:solidFill>
                <a:latin typeface="Baskerville Old Face" pitchFamily="18" charset="0"/>
              </a:rPr>
              <a:t>term </a:t>
            </a:r>
            <a:r>
              <a:rPr lang="en-IN" sz="1900" i="1" dirty="0" smtClean="0">
                <a:solidFill>
                  <a:srgbClr val="070605"/>
                </a:solidFill>
                <a:latin typeface="Baskerville Old Face" pitchFamily="18" charset="0"/>
              </a:rPr>
              <a:t>equity</a:t>
            </a:r>
            <a:r>
              <a:rPr lang="en-IN" sz="1900" dirty="0" smtClean="0">
                <a:solidFill>
                  <a:srgbClr val="070605"/>
                </a:solidFill>
                <a:latin typeface="Baskerville Old Face" pitchFamily="18" charset="0"/>
              </a:rPr>
              <a:t> </a:t>
            </a:r>
            <a:r>
              <a:rPr lang="en-IN" sz="1900" dirty="0">
                <a:solidFill>
                  <a:srgbClr val="070605"/>
                </a:solidFill>
                <a:latin typeface="Baskerville Old Face" pitchFamily="18" charset="0"/>
              </a:rPr>
              <a:t>literally means </a:t>
            </a:r>
            <a:r>
              <a:rPr lang="en-IN" sz="1900" i="1" dirty="0" smtClean="0">
                <a:solidFill>
                  <a:srgbClr val="070605"/>
                </a:solidFill>
                <a:latin typeface="Baskerville Old Face" pitchFamily="18" charset="0"/>
              </a:rPr>
              <a:t>just</a:t>
            </a:r>
            <a:r>
              <a:rPr lang="en-IN" sz="1900" dirty="0" smtClean="0">
                <a:solidFill>
                  <a:srgbClr val="070605"/>
                </a:solidFill>
                <a:latin typeface="Baskerville Old Face" pitchFamily="18" charset="0"/>
              </a:rPr>
              <a:t>, </a:t>
            </a:r>
            <a:r>
              <a:rPr lang="en-IN" sz="1900" i="1" dirty="0" smtClean="0">
                <a:solidFill>
                  <a:srgbClr val="070605"/>
                </a:solidFill>
                <a:latin typeface="Baskerville Old Face" pitchFamily="18" charset="0"/>
              </a:rPr>
              <a:t>fairness</a:t>
            </a:r>
            <a:r>
              <a:rPr lang="en-IN" sz="1900" dirty="0" smtClean="0">
                <a:solidFill>
                  <a:srgbClr val="070605"/>
                </a:solidFill>
                <a:latin typeface="Baskerville Old Face" pitchFamily="18" charset="0"/>
              </a:rPr>
              <a:t> </a:t>
            </a:r>
            <a:r>
              <a:rPr lang="en-IN" sz="1900" dirty="0">
                <a:solidFill>
                  <a:srgbClr val="070605"/>
                </a:solidFill>
                <a:latin typeface="Baskerville Old Face" pitchFamily="18" charset="0"/>
              </a:rPr>
              <a:t>and according to </a:t>
            </a:r>
            <a:r>
              <a:rPr lang="en-IN" sz="1900" i="1" dirty="0" smtClean="0">
                <a:solidFill>
                  <a:srgbClr val="070605"/>
                </a:solidFill>
                <a:latin typeface="Baskerville Old Face" pitchFamily="18" charset="0"/>
              </a:rPr>
              <a:t>good conscience</a:t>
            </a:r>
            <a:r>
              <a:rPr lang="en-IN" sz="1900" dirty="0" smtClean="0">
                <a:solidFill>
                  <a:srgbClr val="070605"/>
                </a:solidFill>
                <a:latin typeface="Baskerville Old Face" pitchFamily="18" charset="0"/>
              </a:rPr>
              <a:t>. </a:t>
            </a:r>
            <a:r>
              <a:rPr lang="en-IN" sz="1900" dirty="0">
                <a:solidFill>
                  <a:srgbClr val="070605"/>
                </a:solidFill>
                <a:latin typeface="Baskerville Old Face" pitchFamily="18" charset="0"/>
              </a:rPr>
              <a:t>When the existing law is inadequate or silent with regard to a particular case, the judges generally apply their common sense, justice and fairness in dealing with such cases. </a:t>
            </a:r>
            <a:endParaRPr lang="en-IN" sz="1900" dirty="0" smtClean="0">
              <a:solidFill>
                <a:srgbClr val="070605"/>
              </a:solidFill>
              <a:latin typeface="Baskerville Old Face" pitchFamily="18" charset="0"/>
            </a:endParaRPr>
          </a:p>
          <a:p>
            <a:pPr algn="just"/>
            <a:endParaRPr lang="en-IN" sz="1900" dirty="0">
              <a:solidFill>
                <a:srgbClr val="070605"/>
              </a:solidFill>
              <a:latin typeface="Baskerville Old Face" pitchFamily="18" charset="0"/>
            </a:endParaRPr>
          </a:p>
          <a:p>
            <a:pPr algn="just"/>
            <a:r>
              <a:rPr lang="en-IN" sz="1900" b="1" dirty="0" smtClean="0">
                <a:solidFill>
                  <a:srgbClr val="070605"/>
                </a:solidFill>
                <a:latin typeface="Baskerville Old Face" pitchFamily="18" charset="0"/>
              </a:rPr>
              <a:t>Legislation or Acts –</a:t>
            </a:r>
            <a:r>
              <a:rPr lang="en-IN" sz="1900" dirty="0">
                <a:solidFill>
                  <a:srgbClr val="070605"/>
                </a:solidFill>
                <a:latin typeface="Baskerville Old Face" pitchFamily="18" charset="0"/>
              </a:rPr>
              <a:t> The legislature </a:t>
            </a:r>
            <a:r>
              <a:rPr lang="en-IN" sz="1900" dirty="0" smtClean="0">
                <a:solidFill>
                  <a:srgbClr val="070605"/>
                </a:solidFill>
                <a:latin typeface="Baskerville Old Face" pitchFamily="18" charset="0"/>
              </a:rPr>
              <a:t>proposes, discusses and makes or amends laws in the form of Acts. Sometimes, </a:t>
            </a:r>
            <a:r>
              <a:rPr lang="en-IN" sz="1900" dirty="0">
                <a:solidFill>
                  <a:srgbClr val="070605"/>
                </a:solidFill>
                <a:latin typeface="Baskerville Old Face" pitchFamily="18" charset="0"/>
              </a:rPr>
              <a:t>when the </a:t>
            </a:r>
            <a:r>
              <a:rPr lang="en-IN" sz="1900" dirty="0" smtClean="0">
                <a:solidFill>
                  <a:srgbClr val="070605"/>
                </a:solidFill>
                <a:latin typeface="Baskerville Old Face" pitchFamily="18" charset="0"/>
              </a:rPr>
              <a:t>Legislature </a:t>
            </a:r>
            <a:r>
              <a:rPr lang="en-IN" sz="1900" dirty="0">
                <a:solidFill>
                  <a:srgbClr val="070605"/>
                </a:solidFill>
                <a:latin typeface="Baskerville Old Face" pitchFamily="18" charset="0"/>
              </a:rPr>
              <a:t>is not in </a:t>
            </a:r>
            <a:r>
              <a:rPr lang="en-IN" sz="1900" dirty="0" smtClean="0">
                <a:solidFill>
                  <a:srgbClr val="070605"/>
                </a:solidFill>
                <a:latin typeface="Baskerville Old Face" pitchFamily="18" charset="0"/>
              </a:rPr>
              <a:t>session and an emergency occurs, even Executive is allowed to make laws call Ordinances</a:t>
            </a:r>
            <a:r>
              <a:rPr lang="en-IN" sz="1900" dirty="0">
                <a:solidFill>
                  <a:srgbClr val="070605"/>
                </a:solidFill>
                <a:latin typeface="Baskerville Old Face" pitchFamily="18" charset="0"/>
              </a:rPr>
              <a:t>. Thus Acts </a:t>
            </a:r>
            <a:r>
              <a:rPr lang="en-IN" sz="1900" dirty="0" smtClean="0">
                <a:solidFill>
                  <a:srgbClr val="070605"/>
                </a:solidFill>
                <a:latin typeface="Baskerville Old Face" pitchFamily="18" charset="0"/>
              </a:rPr>
              <a:t>and Ordinances are sources </a:t>
            </a:r>
            <a:r>
              <a:rPr lang="en-IN" sz="1900" dirty="0">
                <a:solidFill>
                  <a:srgbClr val="070605"/>
                </a:solidFill>
                <a:latin typeface="Baskerville Old Face" pitchFamily="18" charset="0"/>
              </a:rPr>
              <a:t>of laws.</a:t>
            </a:r>
            <a:r>
              <a:rPr lang="en-IN" sz="2000" dirty="0">
                <a:solidFill>
                  <a:srgbClr val="070605"/>
                </a:solidFill>
                <a:latin typeface="Baskerville Old Face" pitchFamily="18" charset="0"/>
              </a:rPr>
              <a:t> </a:t>
            </a:r>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2301403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800" dirty="0" smtClean="0">
                <a:solidFill>
                  <a:schemeClr val="accent2">
                    <a:lumMod val="75000"/>
                  </a:schemeClr>
                </a:solidFill>
                <a:latin typeface="Baskerville Old Face" pitchFamily="18" charset="0"/>
              </a:rPr>
              <a:t>Types of Laws</a:t>
            </a:r>
            <a:endParaRPr lang="en-IN" sz="48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just">
              <a:buNone/>
            </a:pPr>
            <a:r>
              <a:rPr lang="en-IN" sz="2400" b="1" u="sng" dirty="0" smtClean="0">
                <a:solidFill>
                  <a:srgbClr val="070605"/>
                </a:solidFill>
                <a:latin typeface="Baskerville Old Face" pitchFamily="18" charset="0"/>
              </a:rPr>
              <a:t>Broad Categories: </a:t>
            </a:r>
            <a:endParaRPr lang="en-IN" sz="2400" b="1" u="sng" dirty="0">
              <a:solidFill>
                <a:srgbClr val="070605"/>
              </a:solidFill>
              <a:latin typeface="Baskerville Old Face" pitchFamily="18" charset="0"/>
            </a:endParaRPr>
          </a:p>
          <a:p>
            <a:pPr marL="114300" indent="0" algn="just">
              <a:buNone/>
            </a:pPr>
            <a:endParaRPr lang="en-IN" sz="2400" b="1" dirty="0" smtClean="0">
              <a:solidFill>
                <a:srgbClr val="070605"/>
              </a:solidFill>
              <a:latin typeface="Baskerville Old Face" pitchFamily="18" charset="0"/>
            </a:endParaRPr>
          </a:p>
          <a:p>
            <a:pPr marL="114300" indent="0" algn="just">
              <a:buNone/>
            </a:pPr>
            <a:r>
              <a:rPr lang="en-IN" sz="2000" b="1" dirty="0" smtClean="0">
                <a:solidFill>
                  <a:srgbClr val="070605"/>
                </a:solidFill>
                <a:latin typeface="Baskerville Old Face" pitchFamily="18" charset="0"/>
              </a:rPr>
              <a:t>Criminal:</a:t>
            </a:r>
            <a:r>
              <a:rPr lang="en-IN" sz="2000" dirty="0" smtClean="0">
                <a:solidFill>
                  <a:srgbClr val="070605"/>
                </a:solidFill>
                <a:latin typeface="Baskerville Old Face" pitchFamily="18" charset="0"/>
              </a:rPr>
              <a:t>  Deals with conduct that is considered harmful to social order and in which the guilty party may be imprisoned or fined. All laws on murder, domestic violence, dowry, theft, robbery etc. are criminal laws.</a:t>
            </a:r>
          </a:p>
          <a:p>
            <a:pPr marL="114300" indent="0" algn="just">
              <a:buNone/>
            </a:pPr>
            <a:endParaRPr lang="en-IN" sz="2000" b="1" dirty="0" smtClean="0">
              <a:solidFill>
                <a:srgbClr val="070605"/>
              </a:solidFill>
              <a:latin typeface="Baskerville Old Face" pitchFamily="18" charset="0"/>
            </a:endParaRPr>
          </a:p>
          <a:p>
            <a:pPr marL="114300" indent="0" algn="just">
              <a:buNone/>
            </a:pPr>
            <a:r>
              <a:rPr lang="en-IN" sz="2000" b="1" dirty="0" smtClean="0">
                <a:solidFill>
                  <a:srgbClr val="070605"/>
                </a:solidFill>
                <a:latin typeface="Baskerville Old Face" pitchFamily="18" charset="0"/>
              </a:rPr>
              <a:t>Civil Law:</a:t>
            </a:r>
            <a:r>
              <a:rPr lang="en-IN" sz="2000" dirty="0" smtClean="0">
                <a:solidFill>
                  <a:srgbClr val="070605"/>
                </a:solidFill>
                <a:latin typeface="Baskerville Old Face" pitchFamily="18" charset="0"/>
              </a:rPr>
              <a:t> Deals with the resolution of disputes between individuals or organizations. All laws on property, business, insurance, banking, marriage, divorce, etc. are civil laws.</a:t>
            </a:r>
          </a:p>
          <a:p>
            <a:pPr marL="114300" indent="0" algn="just">
              <a:buNone/>
            </a:pPr>
            <a:endParaRPr lang="en-IN" sz="2000" dirty="0" smtClean="0">
              <a:solidFill>
                <a:srgbClr val="070605"/>
              </a:solidFill>
              <a:latin typeface="Baskerville Old Face" pitchFamily="18" charset="0"/>
            </a:endParaRPr>
          </a:p>
          <a:p>
            <a:pPr marL="114300" indent="0" algn="just">
              <a:buNone/>
            </a:pPr>
            <a:r>
              <a:rPr lang="en-IN" sz="2000" dirty="0" smtClean="0">
                <a:solidFill>
                  <a:srgbClr val="070605"/>
                </a:solidFill>
                <a:latin typeface="Baskerville Old Face" pitchFamily="18" charset="0"/>
              </a:rPr>
              <a:t>In India, based on these two broad categories, there are two major forms of Courts – Criminal Courts, which adjudicate on Criminal matters and Civil Courts, which adjudicate on Civil matters.</a:t>
            </a:r>
          </a:p>
          <a:p>
            <a:pPr algn="just"/>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1862877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Types of Laws</a:t>
            </a:r>
            <a:endParaRPr lang="en-IN" sz="44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just">
              <a:buNone/>
            </a:pPr>
            <a:endParaRPr lang="en-IN" sz="1800" dirty="0" smtClean="0">
              <a:solidFill>
                <a:srgbClr val="070605"/>
              </a:solidFill>
              <a:latin typeface="Baskerville Old Face" pitchFamily="18" charset="0"/>
            </a:endParaRPr>
          </a:p>
          <a:p>
            <a:pPr marL="114300" indent="0" algn="just">
              <a:buNone/>
            </a:pPr>
            <a:r>
              <a:rPr lang="en-IN" sz="2000" b="1" dirty="0" smtClean="0">
                <a:solidFill>
                  <a:srgbClr val="070605"/>
                </a:solidFill>
                <a:latin typeface="Baskerville Old Face" pitchFamily="18" charset="0"/>
              </a:rPr>
              <a:t>Other Categories based on subject matter:</a:t>
            </a:r>
          </a:p>
          <a:p>
            <a:pPr marL="114300" indent="0" algn="just">
              <a:buNone/>
            </a:pPr>
            <a:endParaRPr lang="en-IN" sz="2000" b="1" dirty="0">
              <a:solidFill>
                <a:srgbClr val="070605"/>
              </a:solidFill>
              <a:latin typeface="Baskerville Old Face" pitchFamily="18" charset="0"/>
            </a:endParaRPr>
          </a:p>
          <a:p>
            <a:pPr marL="114300" indent="0" algn="just">
              <a:buNone/>
            </a:pPr>
            <a:r>
              <a:rPr lang="en-IN" b="1" dirty="0" smtClean="0">
                <a:solidFill>
                  <a:srgbClr val="070605"/>
                </a:solidFill>
                <a:latin typeface="Baskerville Old Face" pitchFamily="18" charset="0"/>
              </a:rPr>
              <a:t>Contract law</a:t>
            </a:r>
            <a:r>
              <a:rPr lang="en-IN" dirty="0" smtClean="0">
                <a:solidFill>
                  <a:srgbClr val="070605"/>
                </a:solidFill>
                <a:latin typeface="Baskerville Old Face" pitchFamily="18" charset="0"/>
              </a:rPr>
              <a:t>: Controls all the trading activities in a state. Like Insurance, Partnership, Company law, etc.</a:t>
            </a:r>
          </a:p>
          <a:p>
            <a:pPr marL="114300" indent="0" algn="just">
              <a:buNone/>
            </a:pPr>
            <a:endParaRPr lang="en-IN" dirty="0" smtClean="0">
              <a:solidFill>
                <a:srgbClr val="070605"/>
              </a:solidFill>
              <a:latin typeface="Baskerville Old Face" pitchFamily="18" charset="0"/>
            </a:endParaRPr>
          </a:p>
          <a:p>
            <a:pPr marL="114300" indent="0" algn="just">
              <a:buNone/>
            </a:pPr>
            <a:r>
              <a:rPr lang="en-IN" b="1" dirty="0" smtClean="0">
                <a:solidFill>
                  <a:srgbClr val="070605"/>
                </a:solidFill>
                <a:latin typeface="Baskerville Old Face" pitchFamily="18" charset="0"/>
              </a:rPr>
              <a:t>Property law</a:t>
            </a:r>
            <a:r>
              <a:rPr lang="en-IN" dirty="0" smtClean="0">
                <a:solidFill>
                  <a:srgbClr val="070605"/>
                </a:solidFill>
                <a:latin typeface="Baskerville Old Face" pitchFamily="18" charset="0"/>
              </a:rPr>
              <a:t>: Identifies the rights and commitments related to the buying and selling of all personal properties. Sale of Goods and Transfer of Property.</a:t>
            </a:r>
          </a:p>
          <a:p>
            <a:pPr marL="114300" indent="0" algn="just">
              <a:buNone/>
            </a:pPr>
            <a:endParaRPr lang="en-IN" dirty="0" smtClean="0">
              <a:solidFill>
                <a:srgbClr val="070605"/>
              </a:solidFill>
              <a:latin typeface="Baskerville Old Face" pitchFamily="18" charset="0"/>
            </a:endParaRPr>
          </a:p>
          <a:p>
            <a:pPr marL="114300" indent="0" algn="just">
              <a:buNone/>
            </a:pPr>
            <a:r>
              <a:rPr lang="en-IN" b="1" dirty="0">
                <a:solidFill>
                  <a:srgbClr val="070605"/>
                </a:solidFill>
                <a:latin typeface="Baskerville Old Face" pitchFamily="18" charset="0"/>
              </a:rPr>
              <a:t>Tort law </a:t>
            </a:r>
            <a:r>
              <a:rPr lang="en-IN" b="1" dirty="0" smtClean="0">
                <a:solidFill>
                  <a:srgbClr val="070605"/>
                </a:solidFill>
                <a:latin typeface="Baskerville Old Face" pitchFamily="18" charset="0"/>
              </a:rPr>
              <a:t>: </a:t>
            </a:r>
            <a:r>
              <a:rPr lang="en-IN" dirty="0">
                <a:solidFill>
                  <a:srgbClr val="070605"/>
                </a:solidFill>
                <a:latin typeface="Baskerville Old Face" pitchFamily="18" charset="0"/>
              </a:rPr>
              <a:t>A</a:t>
            </a:r>
            <a:r>
              <a:rPr lang="en-IN" dirty="0" smtClean="0">
                <a:solidFill>
                  <a:srgbClr val="070605"/>
                </a:solidFill>
                <a:latin typeface="Baskerville Old Face" pitchFamily="18" charset="0"/>
              </a:rPr>
              <a:t>llows </a:t>
            </a:r>
            <a:r>
              <a:rPr lang="en-IN" dirty="0">
                <a:solidFill>
                  <a:srgbClr val="070605"/>
                </a:solidFill>
                <a:latin typeface="Baskerville Old Face" pitchFamily="18" charset="0"/>
              </a:rPr>
              <a:t>claims for compensation if a person's property is </a:t>
            </a:r>
            <a:r>
              <a:rPr lang="en-IN" dirty="0" smtClean="0">
                <a:solidFill>
                  <a:srgbClr val="070605"/>
                </a:solidFill>
                <a:latin typeface="Baskerville Old Face" pitchFamily="18" charset="0"/>
              </a:rPr>
              <a:t>harmed or another civil harm has been done. Laws on trespass, defamation, negligence, etc.</a:t>
            </a:r>
          </a:p>
          <a:p>
            <a:pPr marL="114300" indent="0" algn="just">
              <a:buNone/>
            </a:pPr>
            <a:r>
              <a:rPr lang="en-IN" sz="1800" dirty="0" smtClean="0">
                <a:solidFill>
                  <a:srgbClr val="070605"/>
                </a:solidFill>
                <a:latin typeface="Baskerville Old Face" pitchFamily="18" charset="0"/>
              </a:rPr>
              <a:t> </a:t>
            </a:r>
          </a:p>
          <a:p>
            <a:pPr algn="just"/>
            <a:endParaRPr lang="en-IN" dirty="0" smtClean="0">
              <a:solidFill>
                <a:srgbClr val="070605"/>
              </a:solidFill>
              <a:latin typeface="Baskerville Old Face" pitchFamily="18" charset="0"/>
            </a:endParaRPr>
          </a:p>
          <a:p>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2905376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smtClean="0">
                <a:solidFill>
                  <a:schemeClr val="accent2">
                    <a:lumMod val="75000"/>
                  </a:schemeClr>
                </a:solidFill>
                <a:latin typeface="Baskerville Old Face" pitchFamily="18" charset="0"/>
              </a:rPr>
              <a:t>Types of Laws</a:t>
            </a:r>
            <a:endParaRPr lang="en-IN" sz="4400" dirty="0">
              <a:solidFill>
                <a:schemeClr val="accent2">
                  <a:lumMod val="75000"/>
                </a:schemeClr>
              </a:solidFill>
              <a:latin typeface="Baskerville Old Face" pitchFamily="18" charset="0"/>
            </a:endParaRPr>
          </a:p>
        </p:txBody>
      </p:sp>
      <p:sp>
        <p:nvSpPr>
          <p:cNvPr id="3" name="Content Placeholder 2"/>
          <p:cNvSpPr>
            <a:spLocks noGrp="1"/>
          </p:cNvSpPr>
          <p:nvPr>
            <p:ph idx="1"/>
          </p:nvPr>
        </p:nvSpPr>
        <p:spPr/>
        <p:txBody>
          <a:bodyPr>
            <a:noAutofit/>
          </a:bodyPr>
          <a:lstStyle/>
          <a:p>
            <a:pPr marL="114300" indent="0" algn="just">
              <a:buNone/>
            </a:pPr>
            <a:r>
              <a:rPr lang="en-IN" sz="2000" b="1" dirty="0" smtClean="0">
                <a:solidFill>
                  <a:srgbClr val="070605"/>
                </a:solidFill>
                <a:latin typeface="Baskerville Old Face" pitchFamily="18" charset="0"/>
              </a:rPr>
              <a:t>Constitutional and Administrative law</a:t>
            </a:r>
            <a:r>
              <a:rPr lang="en-IN" sz="2000" dirty="0">
                <a:solidFill>
                  <a:srgbClr val="070605"/>
                </a:solidFill>
                <a:latin typeface="Baskerville Old Face" pitchFamily="18" charset="0"/>
              </a:rPr>
              <a:t>: Constitutional law concerns both the relationships between the executive, legislature and judiciary and the human rights or civil liberties of individuals against the </a:t>
            </a:r>
            <a:r>
              <a:rPr lang="en-IN" sz="2000" dirty="0" smtClean="0">
                <a:solidFill>
                  <a:srgbClr val="070605"/>
                </a:solidFill>
                <a:latin typeface="Baskerville Old Face" pitchFamily="18" charset="0"/>
              </a:rPr>
              <a:t>state. Administrative law is used </a:t>
            </a:r>
            <a:r>
              <a:rPr lang="en-IN" sz="2000" dirty="0">
                <a:solidFill>
                  <a:srgbClr val="070605"/>
                </a:solidFill>
                <a:latin typeface="Baskerville Old Face" pitchFamily="18" charset="0"/>
              </a:rPr>
              <a:t>to review the decisions of government </a:t>
            </a:r>
            <a:r>
              <a:rPr lang="en-IN" sz="2000" dirty="0" smtClean="0">
                <a:solidFill>
                  <a:srgbClr val="070605"/>
                </a:solidFill>
                <a:latin typeface="Baskerville Old Face" pitchFamily="18" charset="0"/>
              </a:rPr>
              <a:t>agencies. Example, Constitution of India.</a:t>
            </a:r>
          </a:p>
          <a:p>
            <a:pPr marL="114300" indent="0" algn="just">
              <a:buNone/>
            </a:pPr>
            <a:endParaRPr lang="en-IN" sz="2000" dirty="0" smtClean="0">
              <a:solidFill>
                <a:srgbClr val="070605"/>
              </a:solidFill>
              <a:latin typeface="Baskerville Old Face" pitchFamily="18" charset="0"/>
            </a:endParaRPr>
          </a:p>
          <a:p>
            <a:pPr marL="114300" indent="0" algn="just">
              <a:buNone/>
            </a:pPr>
            <a:r>
              <a:rPr lang="en-IN" sz="2000" b="1" dirty="0" smtClean="0">
                <a:solidFill>
                  <a:srgbClr val="070605"/>
                </a:solidFill>
                <a:latin typeface="Baskerville Old Face" pitchFamily="18" charset="0"/>
              </a:rPr>
              <a:t>International law</a:t>
            </a:r>
            <a:r>
              <a:rPr lang="en-IN" sz="2000" dirty="0" smtClean="0">
                <a:solidFill>
                  <a:srgbClr val="070605"/>
                </a:solidFill>
                <a:latin typeface="Baskerville Old Face" pitchFamily="18" charset="0"/>
              </a:rPr>
              <a:t>: Law governing Inter-State relations between people and countries. International Private Law, Laws implemented by International bodies like the UN, WTO etc. </a:t>
            </a:r>
          </a:p>
          <a:p>
            <a:pPr marL="114300" indent="0" algn="just">
              <a:buNone/>
            </a:pPr>
            <a:endParaRPr lang="en-IN" sz="2000" dirty="0" smtClean="0">
              <a:solidFill>
                <a:srgbClr val="070605"/>
              </a:solidFill>
              <a:latin typeface="Baskerville Old Face" pitchFamily="18" charset="0"/>
            </a:endParaRPr>
          </a:p>
          <a:p>
            <a:pPr marL="114300" indent="0" algn="just">
              <a:buNone/>
            </a:pPr>
            <a:r>
              <a:rPr lang="en-IN" sz="2000" b="1" dirty="0" smtClean="0">
                <a:solidFill>
                  <a:srgbClr val="070605"/>
                </a:solidFill>
                <a:latin typeface="Baskerville Old Face" pitchFamily="18" charset="0"/>
              </a:rPr>
              <a:t>Equity law:</a:t>
            </a:r>
            <a:r>
              <a:rPr lang="en-IN" sz="2000" dirty="0" smtClean="0">
                <a:solidFill>
                  <a:srgbClr val="070605"/>
                </a:solidFill>
                <a:latin typeface="Baskerville Old Face" pitchFamily="18" charset="0"/>
              </a:rPr>
              <a:t> Equity </a:t>
            </a:r>
            <a:r>
              <a:rPr lang="en-IN" sz="2000" dirty="0">
                <a:solidFill>
                  <a:srgbClr val="070605"/>
                </a:solidFill>
                <a:latin typeface="Baskerville Old Face" pitchFamily="18" charset="0"/>
              </a:rPr>
              <a:t>is a body of rules that </a:t>
            </a:r>
            <a:r>
              <a:rPr lang="en-IN" sz="2000" dirty="0" smtClean="0">
                <a:solidFill>
                  <a:srgbClr val="070605"/>
                </a:solidFill>
                <a:latin typeface="Baskerville Old Face" pitchFamily="18" charset="0"/>
              </a:rPr>
              <a:t>is based more on principles of natural justice and good conscience than rules or laws. Where no law exists the courts may decide matters on the basis of equity. </a:t>
            </a:r>
            <a:endParaRPr lang="en-IN" sz="1800" dirty="0" smtClean="0">
              <a:solidFill>
                <a:srgbClr val="070605"/>
              </a:solidFill>
              <a:latin typeface="Baskerville Old Face" pitchFamily="18" charset="0"/>
            </a:endParaRPr>
          </a:p>
          <a:p>
            <a:pPr algn="just"/>
            <a:endParaRPr lang="en-IN" dirty="0" smtClean="0">
              <a:solidFill>
                <a:srgbClr val="070605"/>
              </a:solidFill>
              <a:latin typeface="Baskerville Old Face" pitchFamily="18" charset="0"/>
            </a:endParaRPr>
          </a:p>
          <a:p>
            <a:endParaRPr lang="en-IN" dirty="0">
              <a:solidFill>
                <a:srgbClr val="070605"/>
              </a:solidFill>
              <a:latin typeface="Baskerville Old Face" pitchFamily="18" charset="0"/>
            </a:endParaRPr>
          </a:p>
        </p:txBody>
      </p:sp>
    </p:spTree>
    <p:extLst>
      <p:ext uri="{BB962C8B-B14F-4D97-AF65-F5344CB8AC3E}">
        <p14:creationId xmlns="" xmlns:p14="http://schemas.microsoft.com/office/powerpoint/2010/main" val="3775107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TotalTime>
  <Words>3420</Words>
  <Application>Microsoft Office PowerPoint</Application>
  <PresentationFormat>On-screen Show (4:3)</PresentationFormat>
  <Paragraphs>314</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INTRODUCTION TO LAW  &amp; LEGAL SYSTEM</vt:lpstr>
      <vt:lpstr>Main Heads of Discussion</vt:lpstr>
      <vt:lpstr> Definition of Law </vt:lpstr>
      <vt:lpstr>Definition of Law</vt:lpstr>
      <vt:lpstr>Sources of Law</vt:lpstr>
      <vt:lpstr>Sources of Law</vt:lpstr>
      <vt:lpstr>Types of Laws</vt:lpstr>
      <vt:lpstr>Types of Laws</vt:lpstr>
      <vt:lpstr>Types of Laws</vt:lpstr>
      <vt:lpstr>Legal Institutions</vt:lpstr>
      <vt:lpstr>Court Hierarchy</vt:lpstr>
      <vt:lpstr>Court Hierarchy</vt:lpstr>
      <vt:lpstr>Court Hierarchy</vt:lpstr>
      <vt:lpstr>Court Hierarchy</vt:lpstr>
      <vt:lpstr>Civil Courts</vt:lpstr>
      <vt:lpstr>Criminal Courts</vt:lpstr>
      <vt:lpstr>Special Courts and Tribunals </vt:lpstr>
      <vt:lpstr>Rights &amp; Duties</vt:lpstr>
      <vt:lpstr>Rights &amp; Duties</vt:lpstr>
      <vt:lpstr>Kinds of Rights </vt:lpstr>
      <vt:lpstr>Kinds of Rights </vt:lpstr>
      <vt:lpstr>Kinds of Rights </vt:lpstr>
      <vt:lpstr>Rights &amp; Duties</vt:lpstr>
      <vt:lpstr>Relation between Right &amp; Duties</vt:lpstr>
      <vt:lpstr>Basics of Indian Constitution</vt:lpstr>
      <vt:lpstr>The Preamble</vt:lpstr>
      <vt:lpstr>Separation of Power </vt:lpstr>
      <vt:lpstr>Fundamental Rights </vt:lpstr>
      <vt:lpstr>Slide 29</vt:lpstr>
      <vt:lpstr>Right to Freedom</vt:lpstr>
      <vt:lpstr>Directive Principles</vt:lpstr>
      <vt:lpstr>Directive Principles</vt:lpstr>
      <vt:lpstr>Fundamental Duties</vt:lpstr>
      <vt:lpstr>Fundamental Duties</vt:lpstr>
      <vt:lpstr>Basics of Indian Constitution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Law</dc:title>
  <dc:creator>Sagar Bedre</dc:creator>
  <cp:lastModifiedBy>Miami</cp:lastModifiedBy>
  <cp:revision>326</cp:revision>
  <dcterms:created xsi:type="dcterms:W3CDTF">2006-08-16T00:00:00Z</dcterms:created>
  <dcterms:modified xsi:type="dcterms:W3CDTF">2015-02-06T05:39:55Z</dcterms:modified>
</cp:coreProperties>
</file>