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5"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830484-A33D-4E46-AE0F-0F0909A00984}" type="datetimeFigureOut">
              <a:rPr lang="en-US" smtClean="0"/>
              <a:pPr/>
              <a:t>6/18/2016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734FD-2A6E-4149-A38D-612F69D257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830484-A33D-4E46-AE0F-0F0909A00984}" type="datetimeFigureOut">
              <a:rPr lang="en-US" smtClean="0"/>
              <a:pPr/>
              <a:t>6/18/2016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734FD-2A6E-4149-A38D-612F69D257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830484-A33D-4E46-AE0F-0F0909A00984}" type="datetimeFigureOut">
              <a:rPr lang="en-US" smtClean="0"/>
              <a:pPr/>
              <a:t>6/18/2016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734FD-2A6E-4149-A38D-612F69D257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830484-A33D-4E46-AE0F-0F0909A00984}" type="datetimeFigureOut">
              <a:rPr lang="en-US" smtClean="0"/>
              <a:pPr/>
              <a:t>6/18/2016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734FD-2A6E-4149-A38D-612F69D257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830484-A33D-4E46-AE0F-0F0909A00984}" type="datetimeFigureOut">
              <a:rPr lang="en-US" smtClean="0"/>
              <a:pPr/>
              <a:t>6/18/2016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734FD-2A6E-4149-A38D-612F69D257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830484-A33D-4E46-AE0F-0F0909A00984}" type="datetimeFigureOut">
              <a:rPr lang="en-US" smtClean="0"/>
              <a:pPr/>
              <a:t>6/18/2016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734FD-2A6E-4149-A38D-612F69D257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830484-A33D-4E46-AE0F-0F0909A00984}" type="datetimeFigureOut">
              <a:rPr lang="en-US" smtClean="0"/>
              <a:pPr/>
              <a:t>6/18/2016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734FD-2A6E-4149-A38D-612F69D257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830484-A33D-4E46-AE0F-0F0909A00984}" type="datetimeFigureOut">
              <a:rPr lang="en-US" smtClean="0"/>
              <a:pPr/>
              <a:t>6/18/2016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734FD-2A6E-4149-A38D-612F69D257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30484-A33D-4E46-AE0F-0F0909A00984}" type="datetimeFigureOut">
              <a:rPr lang="en-US" smtClean="0"/>
              <a:pPr/>
              <a:t>6/18/2016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734FD-2A6E-4149-A38D-612F69D257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830484-A33D-4E46-AE0F-0F0909A00984}" type="datetimeFigureOut">
              <a:rPr lang="en-US" smtClean="0"/>
              <a:pPr/>
              <a:t>6/18/2016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734FD-2A6E-4149-A38D-612F69D257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830484-A33D-4E46-AE0F-0F0909A00984}" type="datetimeFigureOut">
              <a:rPr lang="en-US" smtClean="0"/>
              <a:pPr/>
              <a:t>6/18/2016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734FD-2A6E-4149-A38D-612F69D257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30484-A33D-4E46-AE0F-0F0909A00984}" type="datetimeFigureOut">
              <a:rPr lang="en-US" smtClean="0"/>
              <a:pPr/>
              <a:t>6/18/2016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8734FD-2A6E-4149-A38D-612F69D257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diffen.com/difference/Common_Law_vs_Statutory_Law" TargetMode="External"/><Relationship Id="rId2" Type="http://schemas.openxmlformats.org/officeDocument/2006/relationships/hyperlink" Target="http://en.wikipedia.org/wiki/Due_proces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duhaime.org/LegalDictionary/A/AbInitio.aspx" TargetMode="External"/><Relationship Id="rId2" Type="http://schemas.openxmlformats.org/officeDocument/2006/relationships/hyperlink" Target="http://www.duhaime.org/LegalDictionary/A/AbAbsurdo.aspx" TargetMode="External"/><Relationship Id="rId1" Type="http://schemas.openxmlformats.org/officeDocument/2006/relationships/slideLayout" Target="../slideLayouts/slideLayout2.xml"/><Relationship Id="rId6" Type="http://schemas.openxmlformats.org/officeDocument/2006/relationships/hyperlink" Target="http://www.duhaime.org/LegalDictionary/P/ProSe.aspx" TargetMode="External"/><Relationship Id="rId5" Type="http://schemas.openxmlformats.org/officeDocument/2006/relationships/hyperlink" Target="http://www.duhaime.org/LegalDictionary/M/ModusOperandi.aspx" TargetMode="External"/><Relationship Id="rId4" Type="http://schemas.openxmlformats.org/officeDocument/2006/relationships/hyperlink" Target="http://www.duhaime.org/LegalDictionary/A/Alibi.aspx"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www.businessdictionary.com/definition/agency.html" TargetMode="External"/><Relationship Id="rId13" Type="http://schemas.openxmlformats.org/officeDocument/2006/relationships/hyperlink" Target="http://www.businessdictionary.com/definition/employer.html" TargetMode="External"/><Relationship Id="rId18" Type="http://schemas.openxmlformats.org/officeDocument/2006/relationships/hyperlink" Target="http://www.businessdictionary.com/definition/standard.html" TargetMode="External"/><Relationship Id="rId3" Type="http://schemas.openxmlformats.org/officeDocument/2006/relationships/hyperlink" Target="http://www.businessdictionary.com/definition/organization.html" TargetMode="External"/><Relationship Id="rId21" Type="http://schemas.openxmlformats.org/officeDocument/2006/relationships/hyperlink" Target="http://www.businessdictionary.com/definition/employment.html" TargetMode="External"/><Relationship Id="rId7" Type="http://schemas.openxmlformats.org/officeDocument/2006/relationships/hyperlink" Target="http://www.businessdictionary.com/definition/government.html" TargetMode="External"/><Relationship Id="rId12" Type="http://schemas.openxmlformats.org/officeDocument/2006/relationships/hyperlink" Target="http://www.businessdictionary.com/definition/relationship.html" TargetMode="External"/><Relationship Id="rId17" Type="http://schemas.openxmlformats.org/officeDocument/2006/relationships/hyperlink" Target="http://www.businessdictionary.com/definition/workplace.html" TargetMode="External"/><Relationship Id="rId2" Type="http://schemas.openxmlformats.org/officeDocument/2006/relationships/hyperlink" Target="http://www.businessdictionary.com/definition/worker.html" TargetMode="External"/><Relationship Id="rId16" Type="http://schemas.openxmlformats.org/officeDocument/2006/relationships/hyperlink" Target="http://www.businessdictionary.com/definition/right.html" TargetMode="External"/><Relationship Id="rId20" Type="http://schemas.openxmlformats.org/officeDocument/2006/relationships/hyperlink" Target="http://www.businessdictionary.com/definition/call.html" TargetMode="External"/><Relationship Id="rId1" Type="http://schemas.openxmlformats.org/officeDocument/2006/relationships/slideLayout" Target="../slideLayouts/slideLayout2.xml"/><Relationship Id="rId6" Type="http://schemas.openxmlformats.org/officeDocument/2006/relationships/hyperlink" Target="http://www.businessdictionary.com/definition/enforce.html" TargetMode="External"/><Relationship Id="rId11" Type="http://schemas.openxmlformats.org/officeDocument/2006/relationships/hyperlink" Target="http://www.businessdictionary.com/definition/individual.html" TargetMode="External"/><Relationship Id="rId5" Type="http://schemas.openxmlformats.org/officeDocument/2006/relationships/hyperlink" Target="http://www.businessdictionary.com/definition/union.html" TargetMode="External"/><Relationship Id="rId15" Type="http://schemas.openxmlformats.org/officeDocument/2006/relationships/hyperlink" Target="http://www.businessdictionary.com/definition/employee.html" TargetMode="External"/><Relationship Id="rId10" Type="http://schemas.openxmlformats.org/officeDocument/2006/relationships/hyperlink" Target="http://www.businessdictionary.com/definition/law.html" TargetMode="External"/><Relationship Id="rId19" Type="http://schemas.openxmlformats.org/officeDocument/2006/relationships/hyperlink" Target="http://www.businessdictionary.com/definition/industrial-revolution.html" TargetMode="External"/><Relationship Id="rId4" Type="http://schemas.openxmlformats.org/officeDocument/2006/relationships/hyperlink" Target="http://www.businessdictionary.com/definition/trade-union.html" TargetMode="External"/><Relationship Id="rId9" Type="http://schemas.openxmlformats.org/officeDocument/2006/relationships/hyperlink" Target="http://www.businessdictionary.com/definition/labor.html" TargetMode="External"/><Relationship Id="rId14" Type="http://schemas.openxmlformats.org/officeDocument/2006/relationships/hyperlink" Target="http://www.businessdictionary.com/definition/concern.html"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en.wikipedia.org/wiki/Indian_Constitution" TargetMode="External"/><Relationship Id="rId2" Type="http://schemas.openxmlformats.org/officeDocument/2006/relationships/hyperlink" Target="https://en.wikipedia.org/wiki/Labour_in_India"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UNIT 1 - INTRODUCTION</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Overview of Constitution</a:t>
            </a:r>
            <a:endParaRPr lang="en-US" dirty="0"/>
          </a:p>
        </p:txBody>
      </p:sp>
      <p:sp>
        <p:nvSpPr>
          <p:cNvPr id="9" name="Content Placeholder 8"/>
          <p:cNvSpPr>
            <a:spLocks noGrp="1"/>
          </p:cNvSpPr>
          <p:nvPr>
            <p:ph idx="1"/>
          </p:nvPr>
        </p:nvSpPr>
        <p:spPr/>
        <p:txBody>
          <a:bodyPr>
            <a:normAutofit fontScale="92500" lnSpcReduction="10000"/>
          </a:bodyPr>
          <a:lstStyle/>
          <a:p>
            <a:pPr>
              <a:buNone/>
            </a:pPr>
            <a:r>
              <a:rPr lang="en-US" dirty="0" smtClean="0"/>
              <a:t>   What </a:t>
            </a:r>
            <a:r>
              <a:rPr lang="en-US" dirty="0"/>
              <a:t>is a Constitution ?</a:t>
            </a:r>
          </a:p>
          <a:p>
            <a:pPr>
              <a:buNone/>
            </a:pPr>
            <a:r>
              <a:rPr lang="en-US" dirty="0" smtClean="0"/>
              <a:t>    A </a:t>
            </a:r>
            <a:r>
              <a:rPr lang="en-US" dirty="0"/>
              <a:t>constitution is a written document that contains a set of rules for a government. It defines the fundamental political principles, and establishing the structure, procedures, powers and duties, of a government. By limiting the government's own reach, most constitutions guarantee certain rights to the people. The term constitution can be applied to any overall law that defines the functioning of a government.</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Why do we need Constitution?</a:t>
            </a:r>
            <a:endParaRPr lang="en-US" sz="4000" dirty="0"/>
          </a:p>
        </p:txBody>
      </p:sp>
      <p:sp>
        <p:nvSpPr>
          <p:cNvPr id="3" name="Content Placeholder 2"/>
          <p:cNvSpPr>
            <a:spLocks noGrp="1"/>
          </p:cNvSpPr>
          <p:nvPr>
            <p:ph idx="1"/>
          </p:nvPr>
        </p:nvSpPr>
        <p:spPr/>
        <p:txBody>
          <a:bodyPr>
            <a:normAutofit fontScale="62500" lnSpcReduction="20000"/>
          </a:bodyPr>
          <a:lstStyle/>
          <a:p>
            <a:pPr marL="457200" indent="-457200"/>
            <a:r>
              <a:rPr lang="en-US" b="1" u="sng" dirty="0" smtClean="0"/>
              <a:t>To perform following Functions we need Constitution-</a:t>
            </a:r>
          </a:p>
          <a:p>
            <a:pPr marL="457200" indent="-457200"/>
            <a:endParaRPr lang="en-US" b="1" u="sng" dirty="0" smtClean="0"/>
          </a:p>
          <a:p>
            <a:pPr marL="457200" indent="-457200">
              <a:buFontTx/>
              <a:buAutoNum type="romanUcPeriod"/>
            </a:pPr>
            <a:r>
              <a:rPr lang="en-US" b="1" u="sng" dirty="0" smtClean="0">
                <a:solidFill>
                  <a:srgbClr val="000000"/>
                </a:solidFill>
                <a:cs typeface="Times New Roman" pitchFamily="18" charset="0"/>
              </a:rPr>
              <a:t>The first function</a:t>
            </a:r>
            <a:r>
              <a:rPr lang="en-US" dirty="0" smtClean="0">
                <a:solidFill>
                  <a:srgbClr val="000000"/>
                </a:solidFill>
                <a:cs typeface="Times New Roman" pitchFamily="18" charset="0"/>
              </a:rPr>
              <a:t> of a constitution is to provide a set of basic rules that allow for minimal coordination amongst members of a society.</a:t>
            </a:r>
          </a:p>
          <a:p>
            <a:pPr marL="457200" indent="-457200">
              <a:buFontTx/>
              <a:buAutoNum type="romanUcPeriod"/>
            </a:pPr>
            <a:endParaRPr lang="en-US" dirty="0" smtClean="0">
              <a:solidFill>
                <a:srgbClr val="000000"/>
              </a:solidFill>
              <a:cs typeface="Times New Roman" pitchFamily="18" charset="0"/>
            </a:endParaRPr>
          </a:p>
          <a:p>
            <a:pPr marL="457200" indent="-457200" algn="just">
              <a:buFontTx/>
              <a:buAutoNum type="romanUcPeriod"/>
            </a:pPr>
            <a:r>
              <a:rPr lang="en-US" b="1" u="sng" dirty="0" smtClean="0">
                <a:solidFill>
                  <a:srgbClr val="000000"/>
                </a:solidFill>
                <a:cs typeface="Times New Roman" pitchFamily="18" charset="0"/>
              </a:rPr>
              <a:t>The second function</a:t>
            </a:r>
            <a:r>
              <a:rPr lang="en-US" dirty="0" smtClean="0">
                <a:solidFill>
                  <a:srgbClr val="000000"/>
                </a:solidFill>
                <a:cs typeface="Times New Roman" pitchFamily="18" charset="0"/>
              </a:rPr>
              <a:t> of a constitution is to specify who has the power to make decisions in a society. It decides how the government will be constituted.</a:t>
            </a:r>
          </a:p>
          <a:p>
            <a:pPr marL="457200" indent="-457200" algn="just">
              <a:buFontTx/>
              <a:buAutoNum type="romanUcPeriod"/>
            </a:pPr>
            <a:endParaRPr lang="en-US" dirty="0" smtClean="0">
              <a:solidFill>
                <a:srgbClr val="000000"/>
              </a:solidFill>
              <a:cs typeface="Times New Roman" pitchFamily="18" charset="0"/>
            </a:endParaRPr>
          </a:p>
          <a:p>
            <a:pPr marL="457200" indent="-457200">
              <a:buFontTx/>
              <a:buAutoNum type="romanUcPeriod"/>
            </a:pPr>
            <a:r>
              <a:rPr lang="en-US" b="1" u="sng" dirty="0" smtClean="0">
                <a:solidFill>
                  <a:srgbClr val="000000"/>
                </a:solidFill>
                <a:cs typeface="Times New Roman" pitchFamily="18" charset="0"/>
              </a:rPr>
              <a:t>The third function</a:t>
            </a:r>
            <a:r>
              <a:rPr lang="en-US" dirty="0" smtClean="0">
                <a:solidFill>
                  <a:srgbClr val="000000"/>
                </a:solidFill>
                <a:cs typeface="Times New Roman" pitchFamily="18" charset="0"/>
              </a:rPr>
              <a:t> of a constitution is to set some limits on what a government can impose on its citizens. These limits are fundamental in the sense that government may ever trespass them.</a:t>
            </a:r>
          </a:p>
          <a:p>
            <a:pPr marL="457200" indent="-457200">
              <a:buFontTx/>
              <a:buAutoNum type="romanUcPeriod"/>
            </a:pPr>
            <a:endParaRPr lang="en-US" dirty="0" smtClean="0">
              <a:solidFill>
                <a:srgbClr val="000000"/>
              </a:solidFill>
              <a:cs typeface="Times New Roman" pitchFamily="18" charset="0"/>
            </a:endParaRPr>
          </a:p>
          <a:p>
            <a:pPr marL="457200" indent="-457200">
              <a:buFontTx/>
              <a:buAutoNum type="romanUcPeriod"/>
            </a:pPr>
            <a:r>
              <a:rPr lang="en-US" b="1" u="sng" dirty="0" smtClean="0">
                <a:solidFill>
                  <a:srgbClr val="000000"/>
                </a:solidFill>
                <a:cs typeface="Times New Roman" pitchFamily="18" charset="0"/>
              </a:rPr>
              <a:t>The fourth function</a:t>
            </a:r>
            <a:r>
              <a:rPr lang="en-US" dirty="0" smtClean="0">
                <a:solidFill>
                  <a:srgbClr val="000000"/>
                </a:solidFill>
                <a:cs typeface="Times New Roman" pitchFamily="18" charset="0"/>
              </a:rPr>
              <a:t> of a constitution is to enable the government to fulfill the separations of a society and create conditions for a just society.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t>The Framing of Constitution of India</a:t>
            </a:r>
            <a:endParaRPr lang="en-US" sz="3600" dirty="0"/>
          </a:p>
        </p:txBody>
      </p:sp>
      <p:sp>
        <p:nvSpPr>
          <p:cNvPr id="3" name="Content Placeholder 2"/>
          <p:cNvSpPr>
            <a:spLocks noGrp="1"/>
          </p:cNvSpPr>
          <p:nvPr>
            <p:ph idx="1"/>
          </p:nvPr>
        </p:nvSpPr>
        <p:spPr>
          <a:xfrm>
            <a:off x="457200" y="1066800"/>
            <a:ext cx="8229600" cy="5486400"/>
          </a:xfrm>
        </p:spPr>
        <p:txBody>
          <a:bodyPr>
            <a:noAutofit/>
          </a:bodyPr>
          <a:lstStyle/>
          <a:p>
            <a:r>
              <a:rPr lang="en-US" sz="1800" b="1" u="sng" dirty="0" smtClean="0"/>
              <a:t>The Constituent Assembly</a:t>
            </a:r>
            <a:r>
              <a:rPr lang="en-US" sz="1800" dirty="0" smtClean="0"/>
              <a:t> of India was elected to write the Constitution of India. Following India's independence from Great Britain, its members served as the nation's first Parliament.</a:t>
            </a:r>
          </a:p>
          <a:p>
            <a:endParaRPr lang="en-US" sz="1800" dirty="0" smtClean="0"/>
          </a:p>
          <a:p>
            <a:r>
              <a:rPr lang="en-US" sz="1800" dirty="0" smtClean="0"/>
              <a:t>This body was </a:t>
            </a:r>
            <a:r>
              <a:rPr lang="en-US" sz="1800" b="1" u="sng" dirty="0" smtClean="0"/>
              <a:t>formed in 1946</a:t>
            </a:r>
            <a:r>
              <a:rPr lang="en-US" sz="1800" dirty="0" smtClean="0"/>
              <a:t> for the purpose of making independent India's constitution. The assembly passed a resolution in 1947 January defining </a:t>
            </a:r>
            <a:r>
              <a:rPr lang="en-US" sz="1800" b="1" u="sng" dirty="0" smtClean="0"/>
              <a:t>the objectives of the constitution</a:t>
            </a:r>
            <a:r>
              <a:rPr lang="en-US" sz="1800" dirty="0" smtClean="0"/>
              <a:t>:-</a:t>
            </a:r>
          </a:p>
          <a:p>
            <a:endParaRPr lang="en-US" sz="1800" dirty="0" smtClean="0"/>
          </a:p>
          <a:p>
            <a:pPr>
              <a:buNone/>
            </a:pPr>
            <a:r>
              <a:rPr lang="en-US" sz="1800" dirty="0" smtClean="0"/>
              <a:t>To set up a Union of India comprising British India and the princely states.</a:t>
            </a:r>
          </a:p>
          <a:p>
            <a:pPr>
              <a:buNone/>
            </a:pPr>
            <a:r>
              <a:rPr lang="en-US" sz="1800" dirty="0" smtClean="0"/>
              <a:t>To set up a federal form of government with separate state and central governments.</a:t>
            </a:r>
          </a:p>
          <a:p>
            <a:pPr>
              <a:buNone/>
            </a:pPr>
            <a:r>
              <a:rPr lang="en-US" sz="1800" dirty="0" smtClean="0"/>
              <a:t>To set up a democracy in which all power is derived from the people:</a:t>
            </a:r>
          </a:p>
          <a:p>
            <a:pPr>
              <a:buNone/>
            </a:pPr>
            <a:r>
              <a:rPr lang="en-US" sz="1800" dirty="0"/>
              <a:t> </a:t>
            </a:r>
            <a:r>
              <a:rPr lang="en-US" sz="1800" dirty="0" smtClean="0"/>
              <a:t>    I) where all people are guaranteed justice, equality and freedom;</a:t>
            </a:r>
          </a:p>
          <a:p>
            <a:pPr>
              <a:buNone/>
            </a:pPr>
            <a:r>
              <a:rPr lang="en-US" sz="1800" dirty="0" smtClean="0"/>
              <a:t>    II) where minorities, depressed classes and the tribal's rights are protected;</a:t>
            </a:r>
          </a:p>
          <a:p>
            <a:pPr>
              <a:buNone/>
            </a:pPr>
            <a:r>
              <a:rPr lang="en-US" sz="1800" dirty="0" smtClean="0"/>
              <a:t>To protect the integrity of India and her sovereign rights over land, sea and air.</a:t>
            </a:r>
          </a:p>
          <a:p>
            <a:pPr>
              <a:buNone/>
            </a:pPr>
            <a:r>
              <a:rPr lang="en-US" sz="1800" dirty="0" smtClean="0"/>
              <a:t>To help India attain its rightful place in the world - and work for peace and welfare of all mankind.</a:t>
            </a:r>
          </a:p>
          <a:p>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381000" y="228600"/>
            <a:ext cx="8229600" cy="4525963"/>
          </a:xfrm>
        </p:spPr>
        <p:txBody>
          <a:bodyPr/>
          <a:lstStyle/>
          <a:p>
            <a:pPr>
              <a:buNone/>
            </a:pPr>
            <a:r>
              <a:rPr lang="en-US" dirty="0" smtClean="0"/>
              <a:t>   </a:t>
            </a:r>
            <a:r>
              <a:rPr lang="en-US" sz="2400" dirty="0" smtClean="0"/>
              <a:t>The Constituent Assembly consisted of 385 members, of which 292 were elected by the elected members of the Provincial Legislative Assemblies while 93 members were nominated by the Princely States. To these were to be added a representative each from the four Chief Commissioners Provinces of Delhi, Ajmer- </a:t>
            </a:r>
            <a:r>
              <a:rPr lang="en-US" sz="2400" dirty="0" err="1" smtClean="0"/>
              <a:t>Marwar</a:t>
            </a:r>
            <a:r>
              <a:rPr lang="en-US" sz="2400" dirty="0" smtClean="0"/>
              <a:t>, </a:t>
            </a:r>
            <a:r>
              <a:rPr lang="en-US" sz="2400" dirty="0" err="1" smtClean="0"/>
              <a:t>Coorg</a:t>
            </a:r>
            <a:r>
              <a:rPr lang="en-US" sz="2400" dirty="0" smtClean="0"/>
              <a:t> and British Baluchistan. </a:t>
            </a:r>
          </a:p>
          <a:p>
            <a:pPr>
              <a:buNone/>
            </a:pPr>
            <a:endParaRPr lang="en-US" dirty="0"/>
          </a:p>
        </p:txBody>
      </p:sp>
      <p:pic>
        <p:nvPicPr>
          <p:cNvPr id="4" name="Picture 7" descr="800px-Indian_Constituent_Assembly"/>
          <p:cNvPicPr>
            <a:picLocks noChangeAspect="1" noChangeArrowheads="1"/>
          </p:cNvPicPr>
          <p:nvPr/>
        </p:nvPicPr>
        <p:blipFill>
          <a:blip r:embed="rId2"/>
          <a:srcRect/>
          <a:stretch>
            <a:fillRect/>
          </a:stretch>
        </p:blipFill>
        <p:spPr bwMode="auto">
          <a:xfrm>
            <a:off x="1066800" y="3200400"/>
            <a:ext cx="6985000" cy="3240087"/>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The Preamble to Constitution of India</a:t>
            </a:r>
            <a:endParaRPr lang="en-US" sz="3200" dirty="0"/>
          </a:p>
        </p:txBody>
      </p:sp>
      <p:sp>
        <p:nvSpPr>
          <p:cNvPr id="3" name="Content Placeholder 2"/>
          <p:cNvSpPr>
            <a:spLocks noGrp="1"/>
          </p:cNvSpPr>
          <p:nvPr>
            <p:ph idx="1"/>
          </p:nvPr>
        </p:nvSpPr>
        <p:spPr/>
        <p:txBody>
          <a:bodyPr>
            <a:normAutofit fontScale="92500" lnSpcReduction="10000"/>
          </a:bodyPr>
          <a:lstStyle/>
          <a:p>
            <a:pPr>
              <a:buNone/>
            </a:pPr>
            <a:r>
              <a:rPr lang="en-US" sz="2000" b="1" dirty="0" smtClean="0">
                <a:solidFill>
                  <a:srgbClr val="000000"/>
                </a:solidFill>
              </a:rPr>
              <a:t>      The Preamble to the Constitution of India is a brief introductory statement that sets out the guiding purpose and principles of the document.</a:t>
            </a:r>
            <a:r>
              <a:rPr lang="en-US" sz="2000" dirty="0" smtClean="0">
                <a:solidFill>
                  <a:srgbClr val="000000"/>
                </a:solidFill>
              </a:rPr>
              <a:t> </a:t>
            </a:r>
          </a:p>
          <a:p>
            <a:pPr>
              <a:buNone/>
            </a:pPr>
            <a:endParaRPr lang="en-US" sz="2000" dirty="0" smtClean="0">
              <a:solidFill>
                <a:srgbClr val="000000"/>
              </a:solidFill>
            </a:endParaRPr>
          </a:p>
          <a:p>
            <a:pPr>
              <a:buNone/>
            </a:pPr>
            <a:r>
              <a:rPr lang="en-US" sz="2000" b="1" dirty="0" smtClean="0"/>
              <a:t>      WE, THE PEOPLE OF INDIA,</a:t>
            </a:r>
            <a:r>
              <a:rPr lang="en-US" sz="2000" dirty="0" smtClean="0"/>
              <a:t> having solemnly resolved to constitute India into a </a:t>
            </a:r>
            <a:r>
              <a:rPr lang="en-US" sz="2000" b="1" dirty="0" smtClean="0"/>
              <a:t>SOVEREIGN SOCIALIST SECULAR DEMOCRATIC REPUBLIC</a:t>
            </a:r>
            <a:r>
              <a:rPr lang="en-US" sz="2000" dirty="0" smtClean="0"/>
              <a:t> and to secure to all its citizens: </a:t>
            </a:r>
            <a:br>
              <a:rPr lang="en-US" sz="2000" dirty="0" smtClean="0"/>
            </a:br>
            <a:r>
              <a:rPr lang="en-US" sz="1050" dirty="0" smtClean="0"/>
              <a:t/>
            </a:r>
            <a:br>
              <a:rPr lang="en-US" sz="1050" dirty="0" smtClean="0"/>
            </a:br>
            <a:r>
              <a:rPr lang="en-US" sz="2000" b="1" dirty="0" smtClean="0"/>
              <a:t>JUSTICE</a:t>
            </a:r>
            <a:r>
              <a:rPr lang="en-US" sz="2000" dirty="0" smtClean="0"/>
              <a:t>, social, economic and political;</a:t>
            </a:r>
            <a:br>
              <a:rPr lang="en-US" sz="2000" dirty="0" smtClean="0"/>
            </a:br>
            <a:r>
              <a:rPr lang="en-US" sz="2000" b="1" dirty="0" smtClean="0"/>
              <a:t>LIBERTY</a:t>
            </a:r>
            <a:r>
              <a:rPr lang="en-US" sz="2000" dirty="0" smtClean="0"/>
              <a:t> of thought, expression, belief, faith and worship; </a:t>
            </a:r>
            <a:br>
              <a:rPr lang="en-US" sz="2000" dirty="0" smtClean="0"/>
            </a:br>
            <a:r>
              <a:rPr lang="en-US" sz="2000" b="1" dirty="0" smtClean="0"/>
              <a:t>EQUALITY</a:t>
            </a:r>
            <a:r>
              <a:rPr lang="en-US" sz="2000" dirty="0" smtClean="0"/>
              <a:t> of status and of opportunity; </a:t>
            </a:r>
            <a:br>
              <a:rPr lang="en-US" sz="2000" dirty="0" smtClean="0"/>
            </a:br>
            <a:r>
              <a:rPr lang="en-US" sz="2000" dirty="0" smtClean="0"/>
              <a:t>and to promote among them all</a:t>
            </a:r>
            <a:br>
              <a:rPr lang="en-US" sz="2000" dirty="0" smtClean="0"/>
            </a:br>
            <a:r>
              <a:rPr lang="en-US" sz="2000" b="1" dirty="0" smtClean="0"/>
              <a:t>FRATERNITY</a:t>
            </a:r>
            <a:r>
              <a:rPr lang="en-US" sz="2000" dirty="0" smtClean="0"/>
              <a:t> assuring the dignity of the individual and the unity and integrity of the Nation; </a:t>
            </a:r>
            <a:br>
              <a:rPr lang="en-US" sz="2000" dirty="0" smtClean="0"/>
            </a:br>
            <a:r>
              <a:rPr lang="en-US" sz="1050" dirty="0" smtClean="0"/>
              <a:t/>
            </a:r>
            <a:br>
              <a:rPr lang="en-US" sz="1050" dirty="0" smtClean="0"/>
            </a:br>
            <a:r>
              <a:rPr lang="en-US" sz="2000" b="1" dirty="0" smtClean="0"/>
              <a:t>IN OUR CONSTITUENT ASSEMBLY</a:t>
            </a:r>
            <a:r>
              <a:rPr lang="en-US" sz="2000" dirty="0" smtClean="0"/>
              <a:t> this twenty-sixth day of November, 1949, do </a:t>
            </a:r>
            <a:r>
              <a:rPr lang="en-US" sz="2000" b="1" dirty="0" smtClean="0"/>
              <a:t>HEREBY ADOPT, ENACT AND GIVE TO OURSELVES THIS CONSTITUTION.</a:t>
            </a:r>
            <a:r>
              <a:rPr lang="en-US" sz="2000" dirty="0" smtClean="0"/>
              <a:t> </a:t>
            </a:r>
          </a:p>
          <a:p>
            <a:pPr>
              <a:buNone/>
            </a:pPr>
            <a:endParaRPr lang="en-US" sz="2000" dirty="0" smtClean="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gn="l"/>
            <a:r>
              <a:rPr lang="en-US" sz="3600" dirty="0" smtClean="0"/>
              <a:t>The Basic Principles of the Constitution of India</a:t>
            </a:r>
            <a:endParaRPr lang="en-US" sz="3600" dirty="0"/>
          </a:p>
        </p:txBody>
      </p:sp>
      <p:sp>
        <p:nvSpPr>
          <p:cNvPr id="8" name="Content Placeholder 7"/>
          <p:cNvSpPr>
            <a:spLocks noGrp="1"/>
          </p:cNvSpPr>
          <p:nvPr>
            <p:ph idx="1"/>
          </p:nvPr>
        </p:nvSpPr>
        <p:spPr/>
        <p:txBody>
          <a:bodyPr>
            <a:normAutofit fontScale="70000" lnSpcReduction="20000"/>
          </a:bodyPr>
          <a:lstStyle/>
          <a:p>
            <a:pPr>
              <a:buNone/>
            </a:pPr>
            <a:r>
              <a:rPr lang="en-US" dirty="0" smtClean="0"/>
              <a:t>     A careful study of the Constitution will show that there are at least eight basic principles which are embodied in it and which form the foundation of the political system in India. These are: </a:t>
            </a:r>
          </a:p>
          <a:p>
            <a:endParaRPr lang="en-US" dirty="0" smtClean="0"/>
          </a:p>
          <a:p>
            <a:pPr>
              <a:buNone/>
            </a:pPr>
            <a:r>
              <a:rPr lang="en-US" dirty="0" smtClean="0"/>
              <a:t>(1) Popular sovereignty, </a:t>
            </a:r>
          </a:p>
          <a:p>
            <a:pPr>
              <a:buNone/>
            </a:pPr>
            <a:r>
              <a:rPr lang="en-US" dirty="0" smtClean="0"/>
              <a:t>(2) Socialism, </a:t>
            </a:r>
          </a:p>
          <a:p>
            <a:pPr>
              <a:buNone/>
            </a:pPr>
            <a:r>
              <a:rPr lang="en-US" dirty="0" smtClean="0"/>
              <a:t>(3) Secularism, </a:t>
            </a:r>
          </a:p>
          <a:p>
            <a:pPr>
              <a:buNone/>
            </a:pPr>
            <a:r>
              <a:rPr lang="en-US" dirty="0" smtClean="0"/>
              <a:t>(4) Fundamental rights, </a:t>
            </a:r>
          </a:p>
          <a:p>
            <a:pPr>
              <a:buNone/>
            </a:pPr>
            <a:r>
              <a:rPr lang="en-US" dirty="0" smtClean="0"/>
              <a:t>(5) Directive Principles of State Policy, </a:t>
            </a:r>
          </a:p>
          <a:p>
            <a:pPr>
              <a:buNone/>
            </a:pPr>
            <a:r>
              <a:rPr lang="en-US" dirty="0" smtClean="0"/>
              <a:t>(6) Judicial independence,</a:t>
            </a:r>
          </a:p>
          <a:p>
            <a:pPr>
              <a:buNone/>
            </a:pPr>
            <a:r>
              <a:rPr lang="en-US" dirty="0" smtClean="0"/>
              <a:t>(7) Federalism and </a:t>
            </a:r>
          </a:p>
          <a:p>
            <a:pPr>
              <a:buNone/>
            </a:pPr>
            <a:r>
              <a:rPr lang="en-US" dirty="0" smtClean="0"/>
              <a:t>(8) Cabinet government. </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sz="3600" dirty="0" smtClean="0"/>
              <a:t>Main Characteristics of the Constitution of India</a:t>
            </a:r>
            <a:endParaRPr lang="en-US" sz="3600" dirty="0"/>
          </a:p>
        </p:txBody>
      </p:sp>
      <p:sp>
        <p:nvSpPr>
          <p:cNvPr id="3" name="Content Placeholder 2"/>
          <p:cNvSpPr>
            <a:spLocks noGrp="1"/>
          </p:cNvSpPr>
          <p:nvPr>
            <p:ph idx="1"/>
          </p:nvPr>
        </p:nvSpPr>
        <p:spPr>
          <a:xfrm>
            <a:off x="457200" y="838200"/>
            <a:ext cx="8229600" cy="5562600"/>
          </a:xfrm>
        </p:spPr>
        <p:txBody>
          <a:bodyPr>
            <a:normAutofit/>
          </a:bodyPr>
          <a:lstStyle/>
          <a:p>
            <a:pPr>
              <a:buNone/>
            </a:pPr>
            <a:r>
              <a:rPr lang="en-US" sz="2000" dirty="0" smtClean="0"/>
              <a:t>The Constitution of India has some distinct and unique features as compared to other constitutions to the world. As Dr. B.R. </a:t>
            </a:r>
            <a:r>
              <a:rPr lang="en-US" sz="2000" dirty="0" err="1" smtClean="0"/>
              <a:t>Ambedkar</a:t>
            </a:r>
            <a:r>
              <a:rPr lang="en-US" sz="2000" dirty="0" smtClean="0"/>
              <a:t>, the Chairman of the Drafting Committee puts it, the framers had tried to accumulate and accommodate the best features of other constitutions, keeping in view the peculiar problems and needs of our country. Main Characteristics of Constitution of India are:-</a:t>
            </a:r>
          </a:p>
          <a:p>
            <a:pPr>
              <a:buFontTx/>
              <a:buAutoNum type="arabicPeriod"/>
            </a:pPr>
            <a:r>
              <a:rPr lang="en-US" sz="1800" dirty="0" smtClean="0"/>
              <a:t>Longest written constitution.</a:t>
            </a:r>
          </a:p>
          <a:p>
            <a:pPr>
              <a:buFontTx/>
              <a:buAutoNum type="arabicPeriod"/>
            </a:pPr>
            <a:r>
              <a:rPr lang="en-US" sz="1800" dirty="0" smtClean="0"/>
              <a:t>Partly Rigid and Partly Flexible</a:t>
            </a:r>
          </a:p>
          <a:p>
            <a:pPr>
              <a:buFontTx/>
              <a:buAutoNum type="arabicPeriod"/>
            </a:pPr>
            <a:r>
              <a:rPr lang="en-US" sz="1800" dirty="0" smtClean="0"/>
              <a:t>A Democratic Republic</a:t>
            </a:r>
          </a:p>
          <a:p>
            <a:pPr>
              <a:buFontTx/>
              <a:buAutoNum type="arabicPeriod"/>
            </a:pPr>
            <a:r>
              <a:rPr lang="en-US" sz="1800" dirty="0" smtClean="0"/>
              <a:t>Parliamentary System of Government</a:t>
            </a:r>
          </a:p>
          <a:p>
            <a:pPr>
              <a:buFontTx/>
              <a:buAutoNum type="arabicPeriod"/>
            </a:pPr>
            <a:r>
              <a:rPr lang="en-US" sz="1800" dirty="0" smtClean="0"/>
              <a:t>A Federation</a:t>
            </a:r>
          </a:p>
          <a:p>
            <a:pPr>
              <a:buFontTx/>
              <a:buAutoNum type="arabicPeriod"/>
            </a:pPr>
            <a:r>
              <a:rPr lang="en-US" sz="1800" dirty="0" smtClean="0"/>
              <a:t>Fundamental Rights</a:t>
            </a:r>
          </a:p>
          <a:p>
            <a:pPr>
              <a:buFontTx/>
              <a:buAutoNum type="arabicPeriod"/>
            </a:pPr>
            <a:r>
              <a:rPr lang="en-US" sz="1800" dirty="0" smtClean="0"/>
              <a:t>Directive Principles of State Policy</a:t>
            </a:r>
          </a:p>
          <a:p>
            <a:pPr>
              <a:buFontTx/>
              <a:buAutoNum type="arabicPeriod"/>
            </a:pPr>
            <a:r>
              <a:rPr lang="en-US" sz="1800" dirty="0" smtClean="0"/>
              <a:t>Fundamental Duties</a:t>
            </a:r>
          </a:p>
          <a:p>
            <a:pPr>
              <a:buFontTx/>
              <a:buAutoNum type="arabicPeriod"/>
            </a:pPr>
            <a:r>
              <a:rPr lang="en-US" sz="1800" dirty="0" smtClean="0"/>
              <a:t>Secular State</a:t>
            </a:r>
          </a:p>
          <a:p>
            <a:pPr>
              <a:buFontTx/>
              <a:buAutoNum type="arabicPeriod"/>
            </a:pPr>
            <a:r>
              <a:rPr lang="en-US" sz="1800" dirty="0" smtClean="0"/>
              <a:t>An Independent Judiciary</a:t>
            </a:r>
          </a:p>
          <a:p>
            <a:pPr>
              <a:buFontTx/>
              <a:buAutoNum type="arabicPeriod"/>
            </a:pPr>
            <a:r>
              <a:rPr lang="en-US" sz="1800" dirty="0" smtClean="0"/>
              <a:t>Single Citizenship</a:t>
            </a:r>
          </a:p>
          <a:p>
            <a:pPr>
              <a:buNone/>
            </a:pP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Courts</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Administration of Justice</a:t>
            </a:r>
          </a:p>
          <a:p>
            <a:r>
              <a:rPr lang="en-US" dirty="0" smtClean="0"/>
              <a:t>Most essential function of the State.</a:t>
            </a:r>
          </a:p>
          <a:p>
            <a:r>
              <a:rPr lang="en-US" dirty="0" smtClean="0"/>
              <a:t>Power exercised by the State through judiciary to enforce rights and punish wrongs.</a:t>
            </a:r>
          </a:p>
          <a:p>
            <a:r>
              <a:rPr lang="en-US" dirty="0" smtClean="0"/>
              <a:t>It involves two parties</a:t>
            </a:r>
          </a:p>
          <a:p>
            <a:pPr>
              <a:buNone/>
            </a:pPr>
            <a:r>
              <a:rPr lang="en-US" dirty="0" smtClean="0"/>
              <a:t>        - Plaintiff and Defendant – in civil cases</a:t>
            </a:r>
          </a:p>
          <a:p>
            <a:pPr>
              <a:buNone/>
            </a:pPr>
            <a:r>
              <a:rPr lang="en-US" dirty="0" smtClean="0"/>
              <a:t>        - Complainant and Accused or</a:t>
            </a:r>
          </a:p>
          <a:p>
            <a:pPr>
              <a:buNone/>
            </a:pPr>
            <a:r>
              <a:rPr lang="en-US" dirty="0" smtClean="0"/>
              <a:t>        - Prosecution and Accused – in criminal cases </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Judicial Process involves</a:t>
            </a:r>
          </a:p>
          <a:p>
            <a:pPr>
              <a:buNone/>
            </a:pPr>
            <a:r>
              <a:rPr lang="en-US" dirty="0" smtClean="0"/>
              <a:t>      - A right claimed or a wrong complained by one   party against the other.</a:t>
            </a:r>
          </a:p>
          <a:p>
            <a:pPr>
              <a:buNone/>
            </a:pPr>
            <a:r>
              <a:rPr lang="en-US" dirty="0" smtClean="0"/>
              <a:t>      - Hearing of the parties by the Court.</a:t>
            </a:r>
          </a:p>
          <a:p>
            <a:pPr>
              <a:buNone/>
            </a:pPr>
            <a:r>
              <a:rPr lang="en-US" dirty="0" smtClean="0"/>
              <a:t>      - Judgment of the Court delivered at the end of the trial.</a:t>
            </a:r>
          </a:p>
          <a:p>
            <a:pPr>
              <a:buNone/>
            </a:pPr>
            <a:r>
              <a:rPr lang="en-US" dirty="0" smtClean="0"/>
              <a:t>      - Execution of the operative part of the judgment.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System of Courts in India</a:t>
            </a:r>
          </a:p>
          <a:p>
            <a:r>
              <a:rPr lang="en-US" dirty="0" smtClean="0"/>
              <a:t>At National level – Supreme Court of India</a:t>
            </a:r>
          </a:p>
          <a:p>
            <a:endParaRPr lang="en-US" dirty="0" smtClean="0"/>
          </a:p>
          <a:p>
            <a:r>
              <a:rPr lang="en-US" dirty="0" smtClean="0"/>
              <a:t>At State level – High Court</a:t>
            </a:r>
          </a:p>
          <a:p>
            <a:endParaRPr lang="en-US" dirty="0" smtClean="0"/>
          </a:p>
          <a:p>
            <a:r>
              <a:rPr lang="en-US" dirty="0" smtClean="0"/>
              <a:t>At District and Subordinate level – Subordinate Courts (Civil and Criminal)</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Terms and Maxims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Legal terms</a:t>
            </a:r>
          </a:p>
          <a:p>
            <a:pPr lvl="0"/>
            <a:r>
              <a:rPr lang="en-US" dirty="0"/>
              <a:t>Contract - An agreement between two or more parties creating obligations that are enforceable or otherwise recognizable at law .</a:t>
            </a:r>
          </a:p>
          <a:p>
            <a:pPr lvl="0"/>
            <a:r>
              <a:rPr lang="en-US" dirty="0"/>
              <a:t>Offer - A promise to do or refrain from doing some specified thing in the future, conditioned on an act, forbearance, or return promise being given in exchange for the promise or its performance.</a:t>
            </a:r>
          </a:p>
          <a:p>
            <a:pPr lvl="0"/>
            <a:r>
              <a:rPr lang="en-US" dirty="0"/>
              <a:t>Acceptance - An </a:t>
            </a:r>
            <a:r>
              <a:rPr lang="en-US" dirty="0" err="1"/>
              <a:t>offeree’s</a:t>
            </a:r>
            <a:r>
              <a:rPr lang="en-US" dirty="0"/>
              <a:t> assent, either by express act or by implication from conduct, to the terms of an offer in a manner authorized or requested by the </a:t>
            </a:r>
            <a:r>
              <a:rPr lang="en-US" dirty="0" err="1"/>
              <a:t>offeror</a:t>
            </a:r>
            <a:r>
              <a:rPr lang="en-US" dirty="0"/>
              <a:t>, so that a binding contract is formed.</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685800"/>
            <a:ext cx="8229600" cy="5745163"/>
          </a:xfrm>
        </p:spPr>
        <p:txBody>
          <a:bodyPr>
            <a:normAutofit fontScale="85000" lnSpcReduction="10000"/>
          </a:bodyPr>
          <a:lstStyle/>
          <a:p>
            <a:pPr>
              <a:buNone/>
            </a:pPr>
            <a:r>
              <a:rPr lang="en-US" dirty="0" smtClean="0"/>
              <a:t>Supreme Court</a:t>
            </a:r>
          </a:p>
          <a:p>
            <a:r>
              <a:rPr lang="en-US" dirty="0" smtClean="0"/>
              <a:t>In Indian legal system hierarchy, the Supreme Court is at the top level of the Indian court system. The Supreme Court is the utmost authority holder court system in India whose decision can’t be challenged by any other Indian court. If someone wishes to challenge it, he/she has to file a letter to President or Prime Minister of India to do so.</a:t>
            </a:r>
          </a:p>
          <a:p>
            <a:r>
              <a:rPr lang="en-US" dirty="0" smtClean="0"/>
              <a:t>Indian legal system has only one Supreme Court and that is in Delhi, the national capital of India. The Supreme Court came into existence in the year 1950 on 28</a:t>
            </a:r>
            <a:r>
              <a:rPr lang="en-US" baseline="30000" dirty="0" smtClean="0"/>
              <a:t>th</a:t>
            </a:r>
            <a:r>
              <a:rPr lang="en-US" dirty="0" smtClean="0"/>
              <a:t> of January; soon 2 days after the constitution of India came into continuation. Ever since that time, this highest court has been in Delhi.</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Jurisdiction of the Supreme Court</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Court of Record. Has power to punish for contempt. (A.129)</a:t>
            </a:r>
          </a:p>
          <a:p>
            <a:r>
              <a:rPr lang="en-US" dirty="0" smtClean="0"/>
              <a:t>Original Jurisdiction. (A.131)</a:t>
            </a:r>
          </a:p>
          <a:p>
            <a:r>
              <a:rPr lang="en-US" dirty="0" smtClean="0"/>
              <a:t>Highest Court of Appeal in the country. (A.132,133,134 &amp; 136)</a:t>
            </a:r>
          </a:p>
          <a:p>
            <a:r>
              <a:rPr lang="en-US" dirty="0" smtClean="0"/>
              <a:t>Writ jurisdiction.(A.32)</a:t>
            </a:r>
          </a:p>
          <a:p>
            <a:r>
              <a:rPr lang="en-US" dirty="0" smtClean="0"/>
              <a:t>Advisory Jurisdiction.(A.143)</a:t>
            </a:r>
          </a:p>
          <a:p>
            <a:r>
              <a:rPr lang="en-US" dirty="0" smtClean="0"/>
              <a:t>Law declared by the Supreme Court binding on all Courts in India.(A.141)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Jurisdiction of the High Court</a:t>
            </a:r>
            <a:endParaRPr lang="en-US" sz="3600" dirty="0"/>
          </a:p>
        </p:txBody>
      </p:sp>
      <p:sp>
        <p:nvSpPr>
          <p:cNvPr id="3" name="Content Placeholder 2"/>
          <p:cNvSpPr>
            <a:spLocks noGrp="1"/>
          </p:cNvSpPr>
          <p:nvPr>
            <p:ph idx="1"/>
          </p:nvPr>
        </p:nvSpPr>
        <p:spPr/>
        <p:txBody>
          <a:bodyPr>
            <a:normAutofit fontScale="92500" lnSpcReduction="20000"/>
          </a:bodyPr>
          <a:lstStyle/>
          <a:p>
            <a:pPr>
              <a:lnSpc>
                <a:spcPct val="90000"/>
              </a:lnSpc>
            </a:pPr>
            <a:r>
              <a:rPr lang="en-US" dirty="0" smtClean="0"/>
              <a:t>Court of Record. Has power to punish for contempt. (A.215)</a:t>
            </a:r>
          </a:p>
          <a:p>
            <a:pPr>
              <a:lnSpc>
                <a:spcPct val="90000"/>
              </a:lnSpc>
            </a:pPr>
            <a:r>
              <a:rPr lang="en-US" dirty="0" smtClean="0"/>
              <a:t>Original Jurisdiction in civil and criminal matters in the case of some High Courts. </a:t>
            </a:r>
          </a:p>
          <a:p>
            <a:pPr>
              <a:lnSpc>
                <a:spcPct val="90000"/>
              </a:lnSpc>
            </a:pPr>
            <a:r>
              <a:rPr lang="en-US" dirty="0" smtClean="0"/>
              <a:t>Appellate jurisdiction in respect of criminal and civil cases decided by Subordinate courts.</a:t>
            </a:r>
          </a:p>
          <a:p>
            <a:pPr>
              <a:lnSpc>
                <a:spcPct val="90000"/>
              </a:lnSpc>
            </a:pPr>
            <a:r>
              <a:rPr lang="en-US" dirty="0" err="1" smtClean="0"/>
              <a:t>Revisional</a:t>
            </a:r>
            <a:r>
              <a:rPr lang="en-US" dirty="0" smtClean="0"/>
              <a:t> Jurisdiction conferred under the Civil Procedure Code and Criminal Procedure Code.</a:t>
            </a:r>
          </a:p>
          <a:p>
            <a:pPr>
              <a:lnSpc>
                <a:spcPct val="90000"/>
              </a:lnSpc>
            </a:pPr>
            <a:r>
              <a:rPr lang="en-US" dirty="0" smtClean="0"/>
              <a:t>Writ jurisdiction.(A.226)</a:t>
            </a:r>
          </a:p>
          <a:p>
            <a:pPr>
              <a:lnSpc>
                <a:spcPct val="90000"/>
              </a:lnSpc>
            </a:pPr>
            <a:r>
              <a:rPr lang="en-US" dirty="0" smtClean="0"/>
              <a:t>Administrative Jurisdiction over subordinate courts.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62500" lnSpcReduction="20000"/>
          </a:bodyPr>
          <a:lstStyle/>
          <a:p>
            <a:pPr>
              <a:buNone/>
            </a:pPr>
            <a:r>
              <a:rPr lang="en-US" sz="4500" dirty="0" smtClean="0"/>
              <a:t>District Courts</a:t>
            </a:r>
          </a:p>
          <a:p>
            <a:r>
              <a:rPr lang="en-US" sz="4500" dirty="0" smtClean="0"/>
              <a:t>Every state of India further incorporates some lower courts that are lower in terms of power and authority than the High Court of that state. These courts are in terms of district means every district of a state has a court that employs maximum government judicial power in that district only. The district court is further sub categorized into 3 parts as below – </a:t>
            </a:r>
          </a:p>
          <a:p>
            <a:pPr lvl="0"/>
            <a:r>
              <a:rPr lang="en-US" sz="4500" dirty="0" smtClean="0"/>
              <a:t>Session Courts – These are a part of District Court with high power. These employ maximum power in a district.</a:t>
            </a:r>
          </a:p>
          <a:p>
            <a:pPr lvl="0"/>
            <a:r>
              <a:rPr lang="en-US" sz="4500" dirty="0" smtClean="0"/>
              <a:t>Lower Courts – These are the lower level courts and most of the times, all the cases of nearby areas are sent to these courts.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Autofit/>
          </a:bodyPr>
          <a:lstStyle/>
          <a:p>
            <a:pPr algn="l"/>
            <a:r>
              <a:rPr lang="en-US" sz="3600" dirty="0" smtClean="0"/>
              <a:t>Various tribunals and Appellate Boards</a:t>
            </a:r>
            <a:br>
              <a:rPr lang="en-US" sz="3600" dirty="0" smtClean="0"/>
            </a:br>
            <a:endParaRPr lang="en-US" sz="3600" dirty="0"/>
          </a:p>
        </p:txBody>
      </p:sp>
      <p:sp>
        <p:nvSpPr>
          <p:cNvPr id="3" name="Content Placeholder 2"/>
          <p:cNvSpPr>
            <a:spLocks noGrp="1"/>
          </p:cNvSpPr>
          <p:nvPr>
            <p:ph idx="1"/>
          </p:nvPr>
        </p:nvSpPr>
        <p:spPr/>
        <p:txBody>
          <a:bodyPr>
            <a:normAutofit lnSpcReduction="10000"/>
          </a:bodyPr>
          <a:lstStyle/>
          <a:p>
            <a:r>
              <a:rPr lang="en-US" dirty="0" smtClean="0"/>
              <a:t>The Indian Judicial System also consists of many Tribunals and Appellate Boards constituted for a specific purpose. The power, jurisdiction and procedure of these forums is generally governed by the Statutes constituting them. Intellectual Property Appellate Board (IPAB) is one of the most prominent among these forums and it enjoys appellate as well as original jurisdiction in IP matters.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ttp://image.slidesharecdn.com/legalservicesmarketinindia2010-sample-100210010608-phpapp02/95/market-research-report-legal-services-market-in-india-2010-4-728.jpg?cb=1360538174"/>
          <p:cNvPicPr>
            <a:picLocks noGrp="1"/>
          </p:cNvPicPr>
          <p:nvPr>
            <p:ph idx="1"/>
          </p:nvPr>
        </p:nvPicPr>
        <p:blipFill>
          <a:blip r:embed="rId2"/>
          <a:srcRect/>
          <a:stretch>
            <a:fillRect/>
          </a:stretch>
        </p:blipFill>
        <p:spPr bwMode="auto">
          <a:xfrm>
            <a:off x="914400" y="990600"/>
            <a:ext cx="7391399" cy="55626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smtClean="0"/>
              <a:t>Alternative Dispute Resolution in India</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ADR or “Alternative Dispute Resolution” is an attempt to devise machinery which should be capable of providing an alternative to the conventional methods of resolving disputes. ADR offers to resolve matters of litigants, whether in business causes or otherwise, who are not able to start any process of negotiation and reach any settlement. It has started gaining ground as against litigation and arbitration.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Law Making Process</a:t>
            </a:r>
            <a:endParaRPr lang="en-US" sz="3600"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The Indian constitution gives the law making procedure in Indian Parliament. The primary function of the Indian Parliament is to make, fresh laws and to revise or abrogate existing laws.</a:t>
            </a:r>
          </a:p>
          <a:p>
            <a:pPr>
              <a:buNone/>
            </a:pPr>
            <a:r>
              <a:rPr lang="en-US" dirty="0" smtClean="0"/>
              <a:t>    Bills passed by the Parliament falls into two categories:</a:t>
            </a:r>
          </a:p>
          <a:p>
            <a:pPr lvl="0">
              <a:buNone/>
            </a:pPr>
            <a:r>
              <a:rPr lang="en-US" dirty="0" smtClean="0"/>
              <a:t>    (a) money bills and</a:t>
            </a:r>
          </a:p>
          <a:p>
            <a:pPr lvl="0">
              <a:buNone/>
            </a:pPr>
            <a:r>
              <a:rPr lang="en-US" dirty="0" smtClean="0"/>
              <a:t>    (b) non-money or, ordinary or, public bills.</a:t>
            </a:r>
          </a:p>
          <a:p>
            <a:pPr>
              <a:buNone/>
            </a:pPr>
            <a:r>
              <a:rPr lang="en-US" dirty="0" smtClean="0"/>
              <a:t>    The procedures prescribed by the constitution for passing the two categories of bills are different.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525963"/>
          </a:xfrm>
        </p:spPr>
        <p:txBody>
          <a:bodyPr>
            <a:normAutofit fontScale="55000" lnSpcReduction="20000"/>
          </a:bodyPr>
          <a:lstStyle/>
          <a:p>
            <a:pPr>
              <a:buNone/>
            </a:pPr>
            <a:r>
              <a:rPr lang="en-US" sz="3800" dirty="0" smtClean="0"/>
              <a:t>Procedure of passing ordinary or public bills-An ordinary bill has to pass through different stages before becoming an Act. An ordinary bill may be introduced in either House of the Parliament.</a:t>
            </a:r>
          </a:p>
          <a:p>
            <a:r>
              <a:rPr lang="en-US" sz="3800" dirty="0" smtClean="0"/>
              <a:t>The first stage is the introduction or the firstly reading of the bill. Most such bills are introduced by ministers. They are drafted by technical experts and approved by the Council of Ministers. Ordinary members of the Parliament may also introduce bills. One month’s notice has to be given to the speaker or, the chairman of the </a:t>
            </a:r>
            <a:r>
              <a:rPr lang="en-US" sz="3800" dirty="0" err="1" smtClean="0"/>
              <a:t>Rajya</a:t>
            </a:r>
            <a:r>
              <a:rPr lang="en-US" sz="3800" dirty="0" smtClean="0"/>
              <a:t> </a:t>
            </a:r>
            <a:r>
              <a:rPr lang="en-US" sz="3800" dirty="0" err="1" smtClean="0"/>
              <a:t>Sabha</a:t>
            </a:r>
            <a:r>
              <a:rPr lang="en-US" sz="3800" dirty="0" smtClean="0"/>
              <a:t> before the introduction of the bill. Then on a date fixed by the speaker or the chairman, the mover rises on his seat to move the bill. This is the introduction or the first reading of the bill which is a formal affair. No debate usually takes place at this stage. But on an unusual bill, for example the bill on Preventive Detention in 1954 may be opposed by the opposition at its very introduction. After introduction, the bill is published in the Gazette of India. The speaker or, the chairman may allow some bills to be gazette even before the first reading. Such bills do not require formal introduction in the Parliament.</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dirty="0" smtClean="0"/>
              <a:t>The next stage in the life of a bill is the Second Reading which usually takes place after an interval of two days after the first reading. At this stage, any of the four courses are adopted.</a:t>
            </a:r>
          </a:p>
          <a:p>
            <a:pPr lvl="0"/>
            <a:r>
              <a:rPr lang="en-US" dirty="0" smtClean="0"/>
              <a:t>The bill may be taken for consideration by the House at once.</a:t>
            </a:r>
          </a:p>
          <a:p>
            <a:pPr lvl="0"/>
            <a:r>
              <a:rPr lang="en-US" dirty="0" smtClean="0"/>
              <a:t>It may be sent to a select committee of the House.</a:t>
            </a:r>
          </a:p>
          <a:p>
            <a:pPr lvl="0"/>
            <a:r>
              <a:rPr lang="en-US" dirty="0" smtClean="0"/>
              <a:t>It may be sent to a joint select committee of the two Houses and</a:t>
            </a:r>
          </a:p>
          <a:p>
            <a:pPr lvl="0"/>
            <a:r>
              <a:rPr lang="en-US" dirty="0" smtClean="0"/>
              <a:t>It may be circulated for eliciting public opinion. Very rarely bills are taken up for consideration straight way.</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err="1"/>
              <a:t>Offeree</a:t>
            </a:r>
            <a:r>
              <a:rPr lang="en-US" dirty="0"/>
              <a:t> - A person who may accept an offer.</a:t>
            </a:r>
          </a:p>
          <a:p>
            <a:pPr lvl="0"/>
            <a:r>
              <a:rPr lang="en-US" dirty="0" err="1"/>
              <a:t>Offeror</a:t>
            </a:r>
            <a:r>
              <a:rPr lang="en-US" dirty="0"/>
              <a:t> - A person who makes on offer.</a:t>
            </a:r>
          </a:p>
          <a:p>
            <a:pPr lvl="0"/>
            <a:r>
              <a:rPr lang="en-US" dirty="0"/>
              <a:t>Consideration - Something (such as an act, a forbearance, or a return promise) bargained for and received by a </a:t>
            </a:r>
            <a:r>
              <a:rPr lang="en-US" dirty="0" err="1"/>
              <a:t>promisor</a:t>
            </a:r>
            <a:r>
              <a:rPr lang="en-US" dirty="0"/>
              <a:t> from a promise</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Committee Stage</a:t>
            </a:r>
            <a:endParaRPr lang="en-US" sz="3600" dirty="0"/>
          </a:p>
        </p:txBody>
      </p:sp>
      <p:sp>
        <p:nvSpPr>
          <p:cNvPr id="3" name="Content Placeholder 2"/>
          <p:cNvSpPr>
            <a:spLocks noGrp="1"/>
          </p:cNvSpPr>
          <p:nvPr>
            <p:ph idx="1"/>
          </p:nvPr>
        </p:nvSpPr>
        <p:spPr/>
        <p:txBody>
          <a:bodyPr/>
          <a:lstStyle/>
          <a:p>
            <a:r>
              <a:rPr lang="en-US" dirty="0" smtClean="0"/>
              <a:t>If the bill is referred to a select committee, the mover selects the members of the committee, the Speaker or the Chairman appoints one member of the committee, the chairman of the committee. The committee makes a careful study of the bill and reports back to the House.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Report Stage</a:t>
            </a:r>
            <a:endParaRPr lang="en-US" sz="3600" dirty="0"/>
          </a:p>
        </p:txBody>
      </p:sp>
      <p:sp>
        <p:nvSpPr>
          <p:cNvPr id="3" name="Content Placeholder 2"/>
          <p:cNvSpPr>
            <a:spLocks noGrp="1"/>
          </p:cNvSpPr>
          <p:nvPr>
            <p:ph idx="1"/>
          </p:nvPr>
        </p:nvSpPr>
        <p:spPr/>
        <p:txBody>
          <a:bodyPr>
            <a:normAutofit fontScale="77500" lnSpcReduction="20000"/>
          </a:bodyPr>
          <a:lstStyle/>
          <a:p>
            <a:r>
              <a:rPr lang="en-US" dirty="0" smtClean="0"/>
              <a:t>The original bill along with the report of the Select committee is circulated among the members. It is at this stage that the bill is debated clause by clause. At two stages in the career of a bill debates take place. In the Second Reading, when the bill is debated in principle and at the report stage, when it is debated clause by clause. The Second Reading is most crucial in the life of the bill while the Report stage is most important as giving final shape to the bill. After the bill is passed by a majority vote, it is submitted for the Third Reading.</a:t>
            </a:r>
          </a:p>
          <a:p>
            <a:r>
              <a:rPr lang="en-US" dirty="0" smtClean="0"/>
              <a:t>The Third Reading like the First Reading is only formal. No debate takes place and no bill is rejected at this stage.</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6324600"/>
          </a:xfrm>
        </p:spPr>
        <p:txBody>
          <a:bodyPr>
            <a:normAutofit fontScale="70000" lnSpcReduction="20000"/>
          </a:bodyPr>
          <a:lstStyle/>
          <a:p>
            <a:r>
              <a:rPr lang="en-US" dirty="0" smtClean="0"/>
              <a:t>After the bill is adopted at the Third Reading, it’s transmitted to the other House where it goes through all the stages as in the originating House. The other House may accept the bill. In that case it is sent to the President for his assent. The other House also may reject the bill or, may introduce amendments not acceptable to the original House or, may not return the bill within six months. In any of such case, a constitutional deadlock develops between the two Houses. The President may call a joint session of the two Houses to resolve the deadlock. The Speaker or in his absence the Deputy Speaker presides over such joint sessions. The deadlock is dissolved by majority vote.</a:t>
            </a:r>
          </a:p>
          <a:p>
            <a:r>
              <a:rPr lang="en-US" dirty="0" smtClean="0"/>
              <a:t>Finally the bill passed by both Houses goes to the President for his assent. If the President assents to the bill, it becomes a law. The President may return the bill for reconsideration. If the bill is sent back to the President with or, without amendments, the President cannot withhold his assent. This complicated and time consuming procedure is adopted to prevent hasty legislation.</a:t>
            </a:r>
          </a:p>
          <a:p>
            <a:r>
              <a:rPr lang="en-US" dirty="0" smtClean="0"/>
              <a:t>When the 4th course is adopted, the secretariat of the House concerned request the State Governments to publish the bill in the State Gazettes inviting opinions from local bodies and recognized associations. Such opinions are circulated among the members of the House.</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smtClean="0"/>
              <a:t>Role of Executive, Judiciary and      Legislature</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Political theory envisages a Separation of Powers between the three main organs of government i.e. the legislature, the executive and the judiciary, in the interest of prevention of concentration of power. In India we have a somewhat diluted Separation of Powers, with an efficient system of checks and balances to ensure the prevention of abuses of power in the hands of any organ of government. </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The Executive</a:t>
            </a:r>
            <a:endParaRPr lang="en-US" sz="3600" dirty="0"/>
          </a:p>
        </p:txBody>
      </p:sp>
      <p:sp>
        <p:nvSpPr>
          <p:cNvPr id="3" name="Content Placeholder 2"/>
          <p:cNvSpPr>
            <a:spLocks noGrp="1"/>
          </p:cNvSpPr>
          <p:nvPr>
            <p:ph idx="1"/>
          </p:nvPr>
        </p:nvSpPr>
        <p:spPr/>
        <p:txBody>
          <a:bodyPr>
            <a:normAutofit fontScale="70000" lnSpcReduction="20000"/>
          </a:bodyPr>
          <a:lstStyle/>
          <a:p>
            <a:r>
              <a:rPr lang="en-US" dirty="0" smtClean="0"/>
              <a:t>The Prime Minister is the leader of the Central Executive branch of the Government of India. He or she, along with his Council of Ministers, also appointed by the President, is responsible for the day-to-day functioning of the Government. It must be noted that though the President ceremonially appoints the Prime Minister and the Council of Ministers, in actual practice, the Prime Minister is appointed in mutual consultation with the party claiming the winning majority in the </a:t>
            </a:r>
            <a:r>
              <a:rPr lang="en-US" dirty="0" err="1" smtClean="0"/>
              <a:t>Lok</a:t>
            </a:r>
            <a:r>
              <a:rPr lang="en-US" dirty="0" smtClean="0"/>
              <a:t> </a:t>
            </a:r>
            <a:r>
              <a:rPr lang="en-US" dirty="0" err="1" smtClean="0"/>
              <a:t>Sabha</a:t>
            </a:r>
            <a:r>
              <a:rPr lang="en-US" dirty="0" smtClean="0"/>
              <a:t>. The President, then, with the Prime Minister, in mutual consultation, appoints the Council of Ministers.</a:t>
            </a:r>
          </a:p>
          <a:p>
            <a:r>
              <a:rPr lang="en-US" dirty="0" smtClean="0"/>
              <a:t>Thus, the Majority party or alliance in the </a:t>
            </a:r>
            <a:r>
              <a:rPr lang="en-US" dirty="0" err="1" smtClean="0"/>
              <a:t>Lok</a:t>
            </a:r>
            <a:r>
              <a:rPr lang="en-US" dirty="0" smtClean="0"/>
              <a:t> </a:t>
            </a:r>
            <a:r>
              <a:rPr lang="en-US" dirty="0" err="1" smtClean="0"/>
              <a:t>Sabha</a:t>
            </a:r>
            <a:r>
              <a:rPr lang="en-US" dirty="0" smtClean="0"/>
              <a:t> selects its leader and proposes his/her name to the President for him to appoint.</a:t>
            </a:r>
          </a:p>
          <a:p>
            <a:r>
              <a:rPr lang="en-US" dirty="0" smtClean="0"/>
              <a:t>The Prime Minister is the senior most member of the cabinet and also nominates the rest of the members who are appointed by the President.</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The Legislature</a:t>
            </a:r>
            <a:endParaRPr lang="en-US" sz="3600" dirty="0"/>
          </a:p>
        </p:txBody>
      </p:sp>
      <p:sp>
        <p:nvSpPr>
          <p:cNvPr id="3" name="Content Placeholder 2"/>
          <p:cNvSpPr>
            <a:spLocks noGrp="1"/>
          </p:cNvSpPr>
          <p:nvPr>
            <p:ph idx="1"/>
          </p:nvPr>
        </p:nvSpPr>
        <p:spPr/>
        <p:txBody>
          <a:bodyPr>
            <a:normAutofit fontScale="77500" lnSpcReduction="20000"/>
          </a:bodyPr>
          <a:lstStyle/>
          <a:p>
            <a:r>
              <a:rPr lang="en-US" dirty="0" smtClean="0"/>
              <a:t>The Legislature consists of two houses that constitute the Parliament, i.e. a </a:t>
            </a:r>
            <a:r>
              <a:rPr lang="en-US" i="1" dirty="0" smtClean="0"/>
              <a:t>bi-cameral </a:t>
            </a:r>
            <a:r>
              <a:rPr lang="en-US" dirty="0" smtClean="0"/>
              <a:t>form of legislature.</a:t>
            </a:r>
          </a:p>
          <a:p>
            <a:r>
              <a:rPr lang="en-US" dirty="0" smtClean="0"/>
              <a:t>The country is split up into separate geographical areas, known as constituencies from where parliamentarians are elected. There are two types of constituencies: Assembly constituencies and Parliamentary constituencies.</a:t>
            </a:r>
          </a:p>
          <a:p>
            <a:r>
              <a:rPr lang="en-US" dirty="0" smtClean="0"/>
              <a:t>Parliamentary Constituency: An area that returns a Member of Parliament (MP) to the </a:t>
            </a:r>
            <a:r>
              <a:rPr lang="en-US" dirty="0" err="1" smtClean="0"/>
              <a:t>Lok</a:t>
            </a:r>
            <a:r>
              <a:rPr lang="en-US" dirty="0" smtClean="0"/>
              <a:t> </a:t>
            </a:r>
            <a:r>
              <a:rPr lang="en-US" dirty="0" err="1" smtClean="0"/>
              <a:t>Sabha</a:t>
            </a:r>
            <a:r>
              <a:rPr lang="en-US" dirty="0" smtClean="0"/>
              <a:t> (Lower House of Union Parliament). </a:t>
            </a:r>
          </a:p>
          <a:p>
            <a:r>
              <a:rPr lang="en-US" dirty="0" smtClean="0"/>
              <a:t>Assembly Constituency: An area that returns a Member of Legislative Assembly (MLA) to the </a:t>
            </a:r>
            <a:r>
              <a:rPr lang="en-US" dirty="0" err="1" smtClean="0"/>
              <a:t>Vidhan</a:t>
            </a:r>
            <a:r>
              <a:rPr lang="en-US" dirty="0" smtClean="0"/>
              <a:t> </a:t>
            </a:r>
            <a:r>
              <a:rPr lang="en-US" dirty="0" err="1" smtClean="0"/>
              <a:t>Sabha</a:t>
            </a:r>
            <a:r>
              <a:rPr lang="en-US" dirty="0" smtClean="0"/>
              <a:t> (Lower House of the State Legislature).</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smtClean="0"/>
              <a:t>Union Legislature:</a:t>
            </a:r>
          </a:p>
          <a:p>
            <a:r>
              <a:rPr lang="en-US" u="sng" dirty="0" err="1" smtClean="0"/>
              <a:t>Lok</a:t>
            </a:r>
            <a:r>
              <a:rPr lang="en-US" u="sng" dirty="0" smtClean="0"/>
              <a:t> </a:t>
            </a:r>
            <a:r>
              <a:rPr lang="en-US" u="sng" dirty="0" err="1" smtClean="0"/>
              <a:t>Sabha</a:t>
            </a:r>
            <a:endParaRPr lang="en-US" dirty="0" smtClean="0"/>
          </a:p>
          <a:p>
            <a:r>
              <a:rPr lang="en-US" dirty="0" smtClean="0"/>
              <a:t>The Lower House of Union Parliament, also known as the </a:t>
            </a:r>
            <a:r>
              <a:rPr lang="en-US" dirty="0" err="1" smtClean="0"/>
              <a:t>Lok</a:t>
            </a:r>
            <a:r>
              <a:rPr lang="en-US" dirty="0" smtClean="0"/>
              <a:t> </a:t>
            </a:r>
            <a:r>
              <a:rPr lang="en-US" dirty="0" err="1" smtClean="0"/>
              <a:t>Sabha</a:t>
            </a:r>
            <a:r>
              <a:rPr lang="en-US" dirty="0" smtClean="0"/>
              <a:t> is the House of the People. The members of the </a:t>
            </a:r>
            <a:r>
              <a:rPr lang="en-US" dirty="0" err="1" smtClean="0"/>
              <a:t>Lok</a:t>
            </a:r>
            <a:r>
              <a:rPr lang="en-US" dirty="0" smtClean="0"/>
              <a:t> </a:t>
            </a:r>
            <a:r>
              <a:rPr lang="en-US" dirty="0" err="1" smtClean="0"/>
              <a:t>Sabha</a:t>
            </a:r>
            <a:r>
              <a:rPr lang="en-US" dirty="0" smtClean="0"/>
              <a:t> are directly elected by the people of India</a:t>
            </a:r>
          </a:p>
          <a:p>
            <a:r>
              <a:rPr lang="en-US" dirty="0" smtClean="0"/>
              <a:t>The </a:t>
            </a:r>
            <a:r>
              <a:rPr lang="en-US" dirty="0" err="1" smtClean="0"/>
              <a:t>Lok</a:t>
            </a:r>
            <a:r>
              <a:rPr lang="en-US" dirty="0" smtClean="0"/>
              <a:t> </a:t>
            </a:r>
            <a:r>
              <a:rPr lang="en-US" dirty="0" err="1" smtClean="0"/>
              <a:t>Sabha</a:t>
            </a:r>
            <a:r>
              <a:rPr lang="en-US" dirty="0" smtClean="0"/>
              <a:t> is formed for a term of five years, unless dissolved by the President.</a:t>
            </a:r>
          </a:p>
          <a:p>
            <a:r>
              <a:rPr lang="en-US" dirty="0" smtClean="0"/>
              <a:t>The Prime Minister is elected from the party with majority in the </a:t>
            </a:r>
            <a:r>
              <a:rPr lang="en-US" dirty="0" err="1" smtClean="0"/>
              <a:t>Lok</a:t>
            </a:r>
            <a:r>
              <a:rPr lang="en-US" dirty="0" smtClean="0"/>
              <a:t> </a:t>
            </a:r>
            <a:r>
              <a:rPr lang="en-US" dirty="0" err="1" smtClean="0"/>
              <a:t>Sabha</a:t>
            </a:r>
            <a:r>
              <a:rPr lang="en-US" dirty="0" smtClean="0"/>
              <a:t>.</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5638800"/>
          </a:xfrm>
        </p:spPr>
        <p:txBody>
          <a:bodyPr>
            <a:normAutofit fontScale="77500" lnSpcReduction="20000"/>
          </a:bodyPr>
          <a:lstStyle/>
          <a:p>
            <a:r>
              <a:rPr lang="en-US" u="sng" dirty="0" err="1" smtClean="0"/>
              <a:t>Rajya</a:t>
            </a:r>
            <a:r>
              <a:rPr lang="en-US" u="sng" dirty="0" smtClean="0"/>
              <a:t> </a:t>
            </a:r>
            <a:r>
              <a:rPr lang="en-US" u="sng" dirty="0" err="1" smtClean="0"/>
              <a:t>Sabha</a:t>
            </a:r>
            <a:endParaRPr lang="en-US" dirty="0" smtClean="0"/>
          </a:p>
          <a:p>
            <a:r>
              <a:rPr lang="en-US" dirty="0" smtClean="0"/>
              <a:t>The Upper House of Union Parliament, or the </a:t>
            </a:r>
            <a:r>
              <a:rPr lang="en-US" dirty="0" err="1" smtClean="0"/>
              <a:t>Rajya</a:t>
            </a:r>
            <a:r>
              <a:rPr lang="en-US" dirty="0" smtClean="0"/>
              <a:t> </a:t>
            </a:r>
            <a:r>
              <a:rPr lang="en-US" dirty="0" err="1" smtClean="0"/>
              <a:t>Sabha</a:t>
            </a:r>
            <a:r>
              <a:rPr lang="en-US" dirty="0" smtClean="0"/>
              <a:t>, is the Council of States. While the </a:t>
            </a:r>
            <a:r>
              <a:rPr lang="en-US" dirty="0" err="1" smtClean="0"/>
              <a:t>Lok</a:t>
            </a:r>
            <a:r>
              <a:rPr lang="en-US" dirty="0" smtClean="0"/>
              <a:t> </a:t>
            </a:r>
            <a:r>
              <a:rPr lang="en-US" dirty="0" err="1" smtClean="0"/>
              <a:t>Sabha</a:t>
            </a:r>
            <a:r>
              <a:rPr lang="en-US" dirty="0" smtClean="0"/>
              <a:t> </a:t>
            </a:r>
            <a:r>
              <a:rPr lang="en-US" dirty="0" err="1" smtClean="0"/>
              <a:t>pffers</a:t>
            </a:r>
            <a:r>
              <a:rPr lang="en-US" dirty="0" smtClean="0"/>
              <a:t> representation to the people, the </a:t>
            </a:r>
            <a:r>
              <a:rPr lang="en-US" dirty="0" err="1" smtClean="0"/>
              <a:t>Rajya</a:t>
            </a:r>
            <a:r>
              <a:rPr lang="en-US" dirty="0" smtClean="0"/>
              <a:t> </a:t>
            </a:r>
            <a:r>
              <a:rPr lang="en-US" dirty="0" err="1" smtClean="0"/>
              <a:t>Sabha</a:t>
            </a:r>
            <a:r>
              <a:rPr lang="en-US" dirty="0" smtClean="0"/>
              <a:t> offers representation to the various State Governments of our Federal Union. The members of the </a:t>
            </a:r>
            <a:r>
              <a:rPr lang="en-US" dirty="0" err="1" smtClean="0"/>
              <a:t>Rajya</a:t>
            </a:r>
            <a:r>
              <a:rPr lang="en-US" dirty="0" smtClean="0"/>
              <a:t> </a:t>
            </a:r>
            <a:r>
              <a:rPr lang="en-US" dirty="0" err="1" smtClean="0"/>
              <a:t>Sabha</a:t>
            </a:r>
            <a:r>
              <a:rPr lang="en-US" dirty="0" smtClean="0"/>
              <a:t> are not directly elected by the people as practiced in the </a:t>
            </a:r>
            <a:r>
              <a:rPr lang="en-US" dirty="0" err="1" smtClean="0"/>
              <a:t>Lok</a:t>
            </a:r>
            <a:r>
              <a:rPr lang="en-US" dirty="0" smtClean="0"/>
              <a:t> </a:t>
            </a:r>
            <a:r>
              <a:rPr lang="en-US" dirty="0" err="1" smtClean="0"/>
              <a:t>Sabha</a:t>
            </a:r>
            <a:r>
              <a:rPr lang="en-US" dirty="0" smtClean="0"/>
              <a:t>.</a:t>
            </a:r>
          </a:p>
          <a:p>
            <a:r>
              <a:rPr lang="en-US" dirty="0" smtClean="0"/>
              <a:t>The members of the Legislative Assemblies (MLAs) of states and Union Territories elect the candidates of the </a:t>
            </a:r>
            <a:r>
              <a:rPr lang="en-US" dirty="0" err="1" smtClean="0"/>
              <a:t>Rajya</a:t>
            </a:r>
            <a:r>
              <a:rPr lang="en-US" dirty="0" smtClean="0"/>
              <a:t> </a:t>
            </a:r>
            <a:r>
              <a:rPr lang="en-US" dirty="0" err="1" smtClean="0"/>
              <a:t>Sabha</a:t>
            </a:r>
            <a:r>
              <a:rPr lang="en-US" dirty="0" smtClean="0"/>
              <a:t>. </a:t>
            </a:r>
          </a:p>
          <a:p>
            <a:r>
              <a:rPr lang="en-US" dirty="0" smtClean="0"/>
              <a:t>Though the members of the </a:t>
            </a:r>
            <a:r>
              <a:rPr lang="en-US" dirty="0" err="1" smtClean="0"/>
              <a:t>Lok</a:t>
            </a:r>
            <a:r>
              <a:rPr lang="en-US" dirty="0" smtClean="0"/>
              <a:t> </a:t>
            </a:r>
            <a:r>
              <a:rPr lang="en-US" dirty="0" err="1" smtClean="0"/>
              <a:t>Sabha</a:t>
            </a:r>
            <a:r>
              <a:rPr lang="en-US" dirty="0" smtClean="0"/>
              <a:t> are directly elected by the citizens of India, the members of </a:t>
            </a:r>
            <a:r>
              <a:rPr lang="en-US" dirty="0" err="1" smtClean="0"/>
              <a:t>Rajya</a:t>
            </a:r>
            <a:r>
              <a:rPr lang="en-US" dirty="0" smtClean="0"/>
              <a:t> </a:t>
            </a:r>
            <a:r>
              <a:rPr lang="en-US" dirty="0" err="1" smtClean="0"/>
              <a:t>Sabha</a:t>
            </a:r>
            <a:r>
              <a:rPr lang="en-US" dirty="0" smtClean="0"/>
              <a:t> are elected by State Legislatures. </a:t>
            </a:r>
          </a:p>
          <a:p>
            <a:r>
              <a:rPr lang="en-US" dirty="0" smtClean="0"/>
              <a:t>There are 238 members that are elected into the </a:t>
            </a:r>
            <a:r>
              <a:rPr lang="en-US" dirty="0" err="1" smtClean="0"/>
              <a:t>Rajya</a:t>
            </a:r>
            <a:r>
              <a:rPr lang="en-US" dirty="0" smtClean="0"/>
              <a:t> </a:t>
            </a:r>
            <a:r>
              <a:rPr lang="en-US" dirty="0" err="1" smtClean="0"/>
              <a:t>Sabha</a:t>
            </a:r>
            <a:r>
              <a:rPr lang="en-US" dirty="0" smtClean="0"/>
              <a:t>. </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State Legislature:</a:t>
            </a:r>
            <a:endParaRPr lang="en-US" b="1" dirty="0" smtClean="0"/>
          </a:p>
          <a:p>
            <a:r>
              <a:rPr lang="en-US" dirty="0" smtClean="0"/>
              <a:t>The State Legislature in India varies from state to state. It is </a:t>
            </a:r>
            <a:r>
              <a:rPr lang="en-US" i="1" dirty="0" smtClean="0"/>
              <a:t>unicameral</a:t>
            </a:r>
            <a:r>
              <a:rPr lang="en-US" dirty="0" smtClean="0"/>
              <a:t> – i.e. only The House of the People exists – in all but six states in the Union. The six states are Andhra Pradesh, Bihar, Jammu-Kashmir, Karnataka, Maharashtra and Uttar Pradesh where </a:t>
            </a:r>
            <a:r>
              <a:rPr lang="en-US" i="1" dirty="0" smtClean="0"/>
              <a:t>bicameral </a:t>
            </a:r>
            <a:r>
              <a:rPr lang="en-US" dirty="0" smtClean="0"/>
              <a:t>State Legislatures exist – i.e. they consist of the Legislative Council and the Legislative Assembly.</a:t>
            </a:r>
          </a:p>
          <a:p>
            <a:r>
              <a:rPr lang="en-US" dirty="0" smtClean="0"/>
              <a:t>The idea of a bicameral legislature in these six states is to obtain a second opinion on all matters of legislation, and this is important, given the size and population of these states.</a:t>
            </a:r>
            <a:br>
              <a:rPr lang="en-US" dirty="0" smtClean="0"/>
            </a:br>
            <a:r>
              <a:rPr lang="en-US" u="sng" dirty="0" err="1" smtClean="0"/>
              <a:t>Vidhan</a:t>
            </a:r>
            <a:r>
              <a:rPr lang="en-US" u="sng" dirty="0" smtClean="0"/>
              <a:t> </a:t>
            </a:r>
            <a:r>
              <a:rPr lang="en-US" u="sng" dirty="0" err="1" smtClean="0"/>
              <a:t>Sabha</a:t>
            </a:r>
            <a:r>
              <a:rPr lang="en-US" u="sng" dirty="0" smtClean="0"/>
              <a:t> (Legislative Assembly)</a:t>
            </a:r>
            <a:endParaRPr lang="en-US" dirty="0" smtClean="0"/>
          </a:p>
          <a:p>
            <a:r>
              <a:rPr lang="en-US" dirty="0" smtClean="0"/>
              <a:t> It is also known as the Legislative Assembly. It is similar to the </a:t>
            </a:r>
            <a:r>
              <a:rPr lang="en-US" dirty="0" err="1" smtClean="0"/>
              <a:t>Lok</a:t>
            </a:r>
            <a:r>
              <a:rPr lang="en-US" dirty="0" smtClean="0"/>
              <a:t> </a:t>
            </a:r>
            <a:r>
              <a:rPr lang="en-US" dirty="0" err="1" smtClean="0"/>
              <a:t>Sabha</a:t>
            </a:r>
            <a:r>
              <a:rPr lang="en-US" dirty="0" smtClean="0"/>
              <a:t> at the Centre, and is directly elected by the people of the state.</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Judiciary</a:t>
            </a:r>
            <a:endParaRPr lang="en-US" sz="3600" dirty="0"/>
          </a:p>
        </p:txBody>
      </p:sp>
      <p:sp>
        <p:nvSpPr>
          <p:cNvPr id="3" name="Content Placeholder 2"/>
          <p:cNvSpPr>
            <a:spLocks noGrp="1"/>
          </p:cNvSpPr>
          <p:nvPr>
            <p:ph idx="1"/>
          </p:nvPr>
        </p:nvSpPr>
        <p:spPr/>
        <p:txBody>
          <a:bodyPr>
            <a:normAutofit fontScale="85000" lnSpcReduction="10000"/>
          </a:bodyPr>
          <a:lstStyle/>
          <a:p>
            <a:pPr>
              <a:buNone/>
            </a:pPr>
            <a:r>
              <a:rPr lang="en-US" u="sng" dirty="0" smtClean="0"/>
              <a:t>The Supreme Court</a:t>
            </a:r>
            <a:endParaRPr lang="en-US" dirty="0" smtClean="0"/>
          </a:p>
          <a:p>
            <a:r>
              <a:rPr lang="en-US" dirty="0" smtClean="0"/>
              <a:t>The Supreme Court of India is the highest authority in the judicial hierarchy, and contains the original advisory judicial system of the country. The Supreme Court is responsible for enforcing fundamental rights to the citizens of India.</a:t>
            </a:r>
          </a:p>
          <a:p>
            <a:r>
              <a:rPr lang="en-US" dirty="0" smtClean="0"/>
              <a:t>The main functioning of the SC is to deal with cases related to conflict between the Central and State governments or that of between two states.  It also looks into cases that have come up via the appeal of the High Court.</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Maxims</a:t>
            </a:r>
            <a:endParaRPr lang="en-US" dirty="0"/>
          </a:p>
        </p:txBody>
      </p:sp>
      <p:sp>
        <p:nvSpPr>
          <p:cNvPr id="3" name="Content Placeholder 2"/>
          <p:cNvSpPr>
            <a:spLocks noGrp="1"/>
          </p:cNvSpPr>
          <p:nvPr>
            <p:ph idx="1"/>
          </p:nvPr>
        </p:nvSpPr>
        <p:spPr/>
        <p:txBody>
          <a:bodyPr>
            <a:normAutofit/>
          </a:bodyPr>
          <a:lstStyle/>
          <a:p>
            <a:pPr>
              <a:buNone/>
            </a:pPr>
            <a:r>
              <a:rPr lang="en-US" sz="2800" dirty="0" smtClean="0"/>
              <a:t>    Maxims </a:t>
            </a:r>
            <a:r>
              <a:rPr lang="en-US" sz="2800" dirty="0"/>
              <a:t>of Law </a:t>
            </a:r>
            <a:r>
              <a:rPr lang="en-US" sz="2800" dirty="0" smtClean="0"/>
              <a:t>are </a:t>
            </a:r>
            <a:r>
              <a:rPr lang="en-US" sz="2800" dirty="0"/>
              <a:t>, simple statements that anyone can employ in the presentation of their case. They are nothing more than guidelines to help in conveying to a Jury the reasons and justification for doing, or not doing, what was done, or not done, by the Plaintiff or the Defendant. </a:t>
            </a:r>
            <a:endParaRPr lang="en-US" sz="2800" dirty="0" smtClean="0"/>
          </a:p>
          <a:p>
            <a:pPr>
              <a:buNone/>
            </a:pPr>
            <a:r>
              <a:rPr lang="en-US" sz="2800" dirty="0" smtClean="0"/>
              <a:t>    They </a:t>
            </a:r>
            <a:r>
              <a:rPr lang="en-US" sz="2800" dirty="0"/>
              <a:t>are arguments which a Jury must judge, in the same way that they must judge all the facts and laws before them. Maxims are not sacrosanct. They are not unarguable.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is headed by the Chief Justice of India, who is appointed by the President, and consists of 25 other judges who are also appointed by the President, </a:t>
            </a:r>
            <a:r>
              <a:rPr lang="en-US" dirty="0" err="1" smtClean="0"/>
              <a:t>consulating</a:t>
            </a:r>
            <a:r>
              <a:rPr lang="en-US" dirty="0" smtClean="0"/>
              <a:t> with the Chief Justice. All of them can hold their position till 65 years of age.</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u="sng" dirty="0" smtClean="0"/>
              <a:t>The High Courts</a:t>
            </a:r>
            <a:endParaRPr lang="en-US" b="1" dirty="0" smtClean="0"/>
          </a:p>
          <a:p>
            <a:r>
              <a:rPr lang="en-US" dirty="0" smtClean="0"/>
              <a:t>The High Court stands at the head of a State’s judicial administration. Primarily, work of most High Courts consists of appeals from lower courts.  There are 18 High Courts in the country, three having jurisdiction over more than one State. Among the Union Territories Delhi alone has a High Court of its own. Other six Union Territories come under the jurisdiction of different State High Courts.</a:t>
            </a:r>
          </a:p>
          <a:p>
            <a:r>
              <a:rPr lang="en-US" dirty="0" smtClean="0"/>
              <a:t>Each High Court comprises a Chief Justice and such other Judges as the President may appoint.</a:t>
            </a:r>
          </a:p>
          <a:p>
            <a:r>
              <a:rPr lang="en-US" dirty="0" smtClean="0"/>
              <a:t>The Chief Justice of a High Court is appointed by the President in consultation with the Chief Justice of India and the Governor of the State.</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u="sng" dirty="0" smtClean="0"/>
              <a:t>District Courts</a:t>
            </a:r>
            <a:endParaRPr lang="en-US" b="1" dirty="0" smtClean="0"/>
          </a:p>
          <a:p>
            <a:r>
              <a:rPr lang="en-US" dirty="0" smtClean="0"/>
              <a:t>Last in the hierarchy of the judicial system are District Courts. They are under the judicial and administrative control of the High Court of their respective states.</a:t>
            </a:r>
          </a:p>
          <a:p>
            <a:r>
              <a:rPr lang="en-US" dirty="0" smtClean="0"/>
              <a:t>The presiding judge over a District Court is a District Judge, and he is supported by Assistant District Judges and Additional District Judges.</a:t>
            </a:r>
          </a:p>
          <a:p>
            <a:r>
              <a:rPr lang="en-US" dirty="0" smtClean="0"/>
              <a:t>There are different courts for different cases, for example:</a:t>
            </a:r>
          </a:p>
          <a:p>
            <a:r>
              <a:rPr lang="en-US" dirty="0" smtClean="0"/>
              <a:t>Civil Cases: Court of Civil Judge</a:t>
            </a:r>
          </a:p>
          <a:p>
            <a:r>
              <a:rPr lang="en-US" dirty="0" smtClean="0"/>
              <a:t>Criminal Cases: Court of Judicial Magistrate</a:t>
            </a:r>
          </a:p>
          <a:p>
            <a:r>
              <a:rPr lang="en-US" dirty="0" smtClean="0"/>
              <a:t>Small-Scale Financial Hazards: Junior Division Civil Judge</a:t>
            </a:r>
          </a:p>
          <a:p>
            <a:r>
              <a:rPr lang="en-US" dirty="0" smtClean="0"/>
              <a:t>There are a total of 600 District Courts in India. Depending on the size of the state, a given number of District Courts are allocated. Uttar Pradesh has 70 District Courts, while Goa has only</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Systems of Law</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Common Law System</a:t>
            </a:r>
          </a:p>
          <a:p>
            <a:pPr>
              <a:buNone/>
            </a:pPr>
            <a:r>
              <a:rPr lang="en-US" b="1" dirty="0" smtClean="0"/>
              <a:t>    </a:t>
            </a:r>
            <a:r>
              <a:rPr lang="en-US" dirty="0" smtClean="0"/>
              <a:t> Countries following a common law system are typically those that were former British colonies or protectorates, including the United States.</a:t>
            </a:r>
          </a:p>
          <a:p>
            <a:pPr>
              <a:buNone/>
            </a:pPr>
            <a:r>
              <a:rPr lang="en-US" dirty="0" smtClean="0"/>
              <a:t>      Features of a common law system include:</a:t>
            </a:r>
          </a:p>
          <a:p>
            <a:pPr lvl="0"/>
            <a:r>
              <a:rPr lang="en-US" dirty="0" smtClean="0"/>
              <a:t>There is not always a written constitution or codified laws;</a:t>
            </a:r>
          </a:p>
          <a:p>
            <a:pPr lvl="0"/>
            <a:r>
              <a:rPr lang="en-US" dirty="0" smtClean="0"/>
              <a:t>Judicial decisions are binding – decisions of the highest court can generally only be overturned by that same court or through legislation;</a:t>
            </a:r>
          </a:p>
          <a:p>
            <a:pPr lvl="0"/>
            <a:r>
              <a:rPr lang="en-US" dirty="0" smtClean="0"/>
              <a:t>Extensive freedom of contract - few provisions are implied into the contract by law (although provisions seeking to protect private consumers may be implied);</a:t>
            </a:r>
          </a:p>
          <a:p>
            <a:pPr lvl="0"/>
            <a:r>
              <a:rPr lang="en-US" dirty="0" smtClean="0"/>
              <a:t>Generally, everything is permitted that is not expressly prohibited by law.</a:t>
            </a:r>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a:buNone/>
            </a:pPr>
            <a:r>
              <a:rPr lang="en-US" dirty="0" smtClean="0"/>
              <a:t>     Civil Law System </a:t>
            </a:r>
            <a:endParaRPr lang="en-US" b="1" dirty="0" smtClean="0"/>
          </a:p>
          <a:p>
            <a:pPr>
              <a:buNone/>
            </a:pPr>
            <a:r>
              <a:rPr lang="en-US" dirty="0" smtClean="0"/>
              <a:t>     Countries following a civil law system are typically those that were former French, Dutch, German, Spanish or Portuguese colonies or protectorates, including much of Central and South America. Most of the Central and Eastern European and East Asian countries also follow a civil law structure.</a:t>
            </a:r>
          </a:p>
          <a:p>
            <a:pPr>
              <a:buNone/>
            </a:pPr>
            <a:r>
              <a:rPr lang="en-US" dirty="0" smtClean="0"/>
              <a:t>    The civil law system is a codified system of law. It takes its origins from Roman law. Features of a civil law system include:</a:t>
            </a:r>
          </a:p>
          <a:p>
            <a:r>
              <a:rPr lang="en-US" dirty="0" smtClean="0"/>
              <a:t>There is generally a written constitution based on specific codes (e.g., civil code, codes covering corporate law, administrative law, tax law and constitutional law)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lvl="0">
              <a:buNone/>
            </a:pPr>
            <a:r>
              <a:rPr lang="en-US" dirty="0" smtClean="0"/>
              <a:t>      enshrining basic rights and duties; administrative law is however usually less codified and administrative court judges tend to behave more like common law judges;</a:t>
            </a:r>
          </a:p>
          <a:p>
            <a:pPr lvl="0"/>
            <a:r>
              <a:rPr lang="en-US" dirty="0" smtClean="0"/>
              <a:t>Only legislative enactments are considered binding for all. There is little scope for judge-made law in civil, criminal and commercial courts, although in practice judges tend to follow previous judicial decisions; constitutional and administrative courts can nullify laws and regulations and their decisions in such cases are binding for all.</a:t>
            </a:r>
          </a:p>
          <a:p>
            <a:pPr lvl="0"/>
            <a:r>
              <a:rPr lang="en-US" dirty="0" smtClean="0"/>
              <a:t>In some civil law systems, e.g., Germany, writings of legal scholars have significant influence on the courts;</a:t>
            </a:r>
          </a:p>
          <a:p>
            <a:pPr lvl="0"/>
            <a:r>
              <a:rPr lang="en-US" dirty="0" smtClean="0"/>
              <a:t>Courts specific to the underlying codes – there are therefore usually separate constitutional court, administrative court and civil court systems that opine on consistency of legislation and administrative acts with and interpret that specific code;</a:t>
            </a:r>
          </a:p>
          <a:p>
            <a:pPr lvl="0"/>
            <a:r>
              <a:rPr lang="en-US" dirty="0" smtClean="0"/>
              <a:t>Less freedom of contract - many provisions are implied into a contract by law and parties cannot contract out of certain provisions. </a:t>
            </a:r>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sz="4000" dirty="0" smtClean="0"/>
              <a:t>Procedural and Substantive Law</a:t>
            </a:r>
            <a:br>
              <a:rPr lang="en-US" sz="4000" dirty="0" smtClean="0"/>
            </a:br>
            <a:endParaRPr lang="en-US" sz="4000" dirty="0"/>
          </a:p>
        </p:txBody>
      </p:sp>
      <p:sp>
        <p:nvSpPr>
          <p:cNvPr id="3" name="Content Placeholder 2"/>
          <p:cNvSpPr>
            <a:spLocks noGrp="1"/>
          </p:cNvSpPr>
          <p:nvPr>
            <p:ph idx="1"/>
          </p:nvPr>
        </p:nvSpPr>
        <p:spPr/>
        <p:txBody>
          <a:bodyPr>
            <a:normAutofit fontScale="85000" lnSpcReduction="10000"/>
          </a:bodyPr>
          <a:lstStyle/>
          <a:p>
            <a:r>
              <a:rPr lang="en-US" dirty="0" smtClean="0"/>
              <a:t>Procedural law consists of the set of rules that govern the proceedings of the court in criminal lawsuits as well as civil and administrative proceedings. The court needs to conform to the standards setup by procedural law, while during the proceedings. These rules ensure fair practice and consistency in the "</a:t>
            </a:r>
            <a:r>
              <a:rPr lang="en-US" u="sng" dirty="0" smtClean="0">
                <a:hlinkClick r:id="rId2"/>
              </a:rPr>
              <a:t>due process</a:t>
            </a:r>
            <a:r>
              <a:rPr lang="en-US" dirty="0" smtClean="0"/>
              <a:t>". </a:t>
            </a:r>
          </a:p>
          <a:p>
            <a:r>
              <a:rPr lang="en-US" dirty="0" smtClean="0"/>
              <a:t>Substantive law is a </a:t>
            </a:r>
            <a:r>
              <a:rPr lang="en-US" u="sng" dirty="0" smtClean="0">
                <a:hlinkClick r:id="rId3" tooltip="Common Law vs Statutory Law"/>
              </a:rPr>
              <a:t>statutory law</a:t>
            </a:r>
            <a:r>
              <a:rPr lang="en-US" dirty="0" smtClean="0"/>
              <a:t> that deals with the legal relationship between people or the people and the state. Therefore, substantive law defines the rights and duties of the people, but procedural law lays down the rules with the help of which they are enforced. </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pPr>
              <a:buNone/>
            </a:pPr>
            <a:r>
              <a:rPr lang="en-US" u="sng" dirty="0" smtClean="0"/>
              <a:t>Powers of Substantive vs. Procedural Laws</a:t>
            </a:r>
            <a:endParaRPr lang="en-US" b="1" u="sng" dirty="0" smtClean="0"/>
          </a:p>
          <a:p>
            <a:r>
              <a:rPr lang="en-US" dirty="0" smtClean="0"/>
              <a:t>Substantive law is an independent set of laws that decide the fate of a case. It can actually decide the fate of the under-trial, whether he wins or loses and even the compensation amounts etc. Procedural laws on the other hand, have no independent existence. Therefore, procedural laws only tell us how the legal process is to be executed, whereas substantive laws have the power to offer legal solution. </a:t>
            </a:r>
          </a:p>
          <a:p>
            <a:pPr>
              <a:buNone/>
            </a:pPr>
            <a:r>
              <a:rPr lang="en-US" u="sng" dirty="0" smtClean="0"/>
              <a:t>Differences in Application</a:t>
            </a:r>
            <a:endParaRPr lang="en-US" b="1" u="sng" dirty="0" smtClean="0"/>
          </a:p>
          <a:p>
            <a:r>
              <a:rPr lang="en-US" dirty="0" smtClean="0"/>
              <a:t>Another important difference lies in the applications of the two. Procedural laws are applicable in non legal contexts, whereas substantive laws are not. So, basically the essential substance of a trial is underlined by substantive law, whereas procedural law chalks out the steps to get there. </a:t>
            </a:r>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pPr algn="l"/>
            <a:r>
              <a:rPr lang="en-US" sz="3200" dirty="0" smtClean="0"/>
              <a:t/>
            </a:r>
            <a:br>
              <a:rPr lang="en-US" sz="3200" dirty="0" smtClean="0"/>
            </a:br>
            <a:r>
              <a:rPr lang="en-US" sz="4000" dirty="0" smtClean="0"/>
              <a:t>Business and Human Rights Violation</a:t>
            </a:r>
            <a:br>
              <a:rPr lang="en-US" sz="4000" dirty="0" smtClean="0"/>
            </a:br>
            <a:endParaRPr lang="en-US" sz="4000" dirty="0"/>
          </a:p>
        </p:txBody>
      </p:sp>
      <p:sp>
        <p:nvSpPr>
          <p:cNvPr id="3" name="Content Placeholder 2"/>
          <p:cNvSpPr>
            <a:spLocks noGrp="1"/>
          </p:cNvSpPr>
          <p:nvPr>
            <p:ph idx="1"/>
          </p:nvPr>
        </p:nvSpPr>
        <p:spPr>
          <a:xfrm>
            <a:off x="457200" y="1066800"/>
            <a:ext cx="8229600" cy="5791200"/>
          </a:xfrm>
        </p:spPr>
        <p:txBody>
          <a:bodyPr>
            <a:normAutofit fontScale="77500" lnSpcReduction="20000"/>
          </a:bodyPr>
          <a:lstStyle/>
          <a:p>
            <a:pPr>
              <a:buNone/>
            </a:pPr>
            <a:r>
              <a:rPr lang="en-US" dirty="0" smtClean="0"/>
              <a:t>     Companies have joined together, in some cases with governments, international organizations and/or NGOs, in voluntary initiatives to address some human rights issues.  An increasing number of companies are taking positive steps to promote human rights. Companies have long been accused of responsibility for human rights abuses.</a:t>
            </a:r>
          </a:p>
          <a:p>
            <a:pPr>
              <a:buNone/>
            </a:pPr>
            <a:r>
              <a:rPr lang="en-US" dirty="0" smtClean="0"/>
              <a:t>      </a:t>
            </a:r>
            <a:r>
              <a:rPr lang="en-US" u="sng" dirty="0" smtClean="0"/>
              <a:t>Examples:</a:t>
            </a:r>
          </a:p>
          <a:p>
            <a:pPr lvl="0"/>
            <a:r>
              <a:rPr lang="en-US" dirty="0" smtClean="0"/>
              <a:t>Illegal gold mining has left at least 2,000 children suffering from lead poisoning in several villages in </a:t>
            </a:r>
            <a:r>
              <a:rPr lang="en-US" dirty="0" err="1" smtClean="0"/>
              <a:t>Zamfara</a:t>
            </a:r>
            <a:r>
              <a:rPr lang="en-US" dirty="0" smtClean="0"/>
              <a:t> State of Nigeria, where more than 400 children have already died from contamination...Lead has been dispersed in the villages by the processing of ore for gold extraction...Most of the victims are from </a:t>
            </a:r>
            <a:r>
              <a:rPr lang="en-US" dirty="0" err="1" smtClean="0"/>
              <a:t>Bagega</a:t>
            </a:r>
            <a:r>
              <a:rPr lang="en-US" dirty="0" smtClean="0"/>
              <a:t> village, a 9,000-strong farming and herding community where all 1,500 children suffer from lead poisoning.</a:t>
            </a:r>
          </a:p>
          <a:p>
            <a:pPr>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0"/>
            <a:ext cx="8229600" cy="6248400"/>
          </a:xfrm>
        </p:spPr>
        <p:txBody>
          <a:bodyPr>
            <a:normAutofit fontScale="70000" lnSpcReduction="20000"/>
          </a:bodyPr>
          <a:lstStyle/>
          <a:p>
            <a:pPr>
              <a:buNone/>
            </a:pPr>
            <a:r>
              <a:rPr lang="en-US" dirty="0" smtClean="0"/>
              <a:t>        </a:t>
            </a:r>
            <a:r>
              <a:rPr lang="en-US" u="sng" dirty="0" smtClean="0"/>
              <a:t>Characteristics of Human Rights:</a:t>
            </a:r>
          </a:p>
          <a:p>
            <a:r>
              <a:rPr lang="en-US" dirty="0" smtClean="0"/>
              <a:t>The main characteristic features of human rights may be analyzed in the following manner: </a:t>
            </a:r>
          </a:p>
          <a:p>
            <a:pPr>
              <a:buNone/>
            </a:pPr>
            <a:r>
              <a:rPr lang="en-US" dirty="0" smtClean="0"/>
              <a:t>1. Human rights imply that everyone should have them. People do not enjoy them as the member of a particular nation or of a community, rather as the member of the human society. So human rights are universally applicable to all without any discrimination on the grounds of caste, class, color, sex, religion etc.</a:t>
            </a:r>
          </a:p>
          <a:p>
            <a:pPr>
              <a:buNone/>
            </a:pPr>
            <a:r>
              <a:rPr lang="en-US" dirty="0" smtClean="0"/>
              <a:t>2. Human rights, as a comprehensive whole, include socio­economic, civil, political, cultural rights which are deemed to be essential for the human beings to lead a life of dignity.</a:t>
            </a:r>
          </a:p>
          <a:p>
            <a:pPr>
              <a:buNone/>
            </a:pPr>
            <a:r>
              <a:rPr lang="en-US" dirty="0" smtClean="0"/>
              <a:t>3. Human rights are </a:t>
            </a:r>
            <a:r>
              <a:rPr lang="en-US" dirty="0" err="1" smtClean="0"/>
              <a:t>justiciable</a:t>
            </a:r>
            <a:r>
              <a:rPr lang="en-US" dirty="0" smtClean="0"/>
              <a:t>. They cover legal rights protected by the law of the state. They also cover fundamental rights as incorporated in the constitution of the land and they enjoy judicial enforcement.</a:t>
            </a:r>
          </a:p>
          <a:p>
            <a:pPr>
              <a:buNone/>
            </a:pPr>
            <a:r>
              <a:rPr lang="en-US" dirty="0" smtClean="0"/>
              <a:t>4. Human rights are not absolute. Like all rights, they may also be restricted in the interest of public peace, social decency, political security and the like.</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normAutofit fontScale="70000" lnSpcReduction="20000"/>
          </a:bodyPr>
          <a:lstStyle/>
          <a:p>
            <a:r>
              <a:rPr lang="en-US" dirty="0" err="1" smtClean="0">
                <a:hlinkClick r:id="rId2" tooltip="Read in-depth legal information on Ab Absurdo"/>
              </a:rPr>
              <a:t>Ab</a:t>
            </a:r>
            <a:r>
              <a:rPr lang="en-US" dirty="0" smtClean="0">
                <a:hlinkClick r:id="rId2" tooltip="Read in-depth legal information on Ab Absurdo"/>
              </a:rPr>
              <a:t> </a:t>
            </a:r>
            <a:r>
              <a:rPr lang="en-US" dirty="0" err="1">
                <a:hlinkClick r:id="rId2" tooltip="Read in-depth legal information on Ab Absurdo"/>
              </a:rPr>
              <a:t>Absurdo</a:t>
            </a:r>
            <a:endParaRPr lang="en-US" dirty="0"/>
          </a:p>
          <a:p>
            <a:pPr>
              <a:buNone/>
            </a:pPr>
            <a:r>
              <a:rPr lang="en-US" dirty="0" smtClean="0"/>
              <a:t>     Latin</a:t>
            </a:r>
            <a:r>
              <a:rPr lang="en-US" dirty="0"/>
              <a:t>: an evidentiary suggestion or statutory interpretation that is, or leads to, an absurdity.</a:t>
            </a:r>
          </a:p>
          <a:p>
            <a:r>
              <a:rPr lang="en-US" dirty="0" err="1">
                <a:hlinkClick r:id="rId3" tooltip="Read in-depth legal information on Ab Initio"/>
              </a:rPr>
              <a:t>Ab</a:t>
            </a:r>
            <a:r>
              <a:rPr lang="en-US" dirty="0">
                <a:hlinkClick r:id="rId3" tooltip="Read in-depth legal information on Ab Initio"/>
              </a:rPr>
              <a:t> Initio</a:t>
            </a:r>
            <a:endParaRPr lang="en-US" dirty="0"/>
          </a:p>
          <a:p>
            <a:pPr>
              <a:buNone/>
            </a:pPr>
            <a:r>
              <a:rPr lang="en-US" dirty="0" smtClean="0"/>
              <a:t>      Latin</a:t>
            </a:r>
            <a:r>
              <a:rPr lang="en-US" dirty="0"/>
              <a:t>: from the start; from the beginning.</a:t>
            </a:r>
          </a:p>
          <a:p>
            <a:r>
              <a:rPr lang="en-US" dirty="0">
                <a:hlinkClick r:id="rId4" tooltip="Read in-depth legal information on Alibi"/>
              </a:rPr>
              <a:t>Alibi</a:t>
            </a:r>
            <a:endParaRPr lang="en-US" dirty="0"/>
          </a:p>
          <a:p>
            <a:pPr>
              <a:buNone/>
            </a:pPr>
            <a:r>
              <a:rPr lang="en-US" dirty="0" smtClean="0"/>
              <a:t>     A </a:t>
            </a:r>
            <a:r>
              <a:rPr lang="en-US" dirty="0" err="1"/>
              <a:t>defence</a:t>
            </a:r>
            <a:r>
              <a:rPr lang="en-US" dirty="0"/>
              <a:t> to a criminal charge to the effect that the accused was elsewhere than at the scene of the alleged crime.</a:t>
            </a:r>
          </a:p>
          <a:p>
            <a:r>
              <a:rPr lang="en-US" dirty="0">
                <a:hlinkClick r:id="rId5" tooltip="Read in-depth legal information on Modus Operandi"/>
              </a:rPr>
              <a:t>Modus Operandi</a:t>
            </a:r>
            <a:endParaRPr lang="en-US" dirty="0"/>
          </a:p>
          <a:p>
            <a:pPr>
              <a:buNone/>
            </a:pPr>
            <a:r>
              <a:rPr lang="en-US" dirty="0" smtClean="0"/>
              <a:t>     Latin</a:t>
            </a:r>
            <a:r>
              <a:rPr lang="en-US" dirty="0"/>
              <a:t>: method of operation.</a:t>
            </a:r>
          </a:p>
          <a:p>
            <a:r>
              <a:rPr lang="en-US" dirty="0">
                <a:hlinkClick r:id="rId6" tooltip="Read in-depth legal information on Pro Se"/>
              </a:rPr>
              <a:t>Pro </a:t>
            </a:r>
            <a:r>
              <a:rPr lang="en-US" dirty="0" smtClean="0">
                <a:hlinkClick r:id="rId6" tooltip="Read in-depth legal information on Pro Se"/>
              </a:rPr>
              <a:t>Se</a:t>
            </a:r>
            <a:endParaRPr lang="en-US" dirty="0" smtClean="0"/>
          </a:p>
          <a:p>
            <a:r>
              <a:rPr lang="en-US" dirty="0" smtClean="0"/>
              <a:t>Latin</a:t>
            </a:r>
            <a:r>
              <a:rPr lang="en-US" dirty="0"/>
              <a:t>: on one’s own behalf.</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sz="2400" dirty="0" smtClean="0"/>
              <a:t>5. Human beings cannot stay without the enjoyment of human rights. All of them possess these rights as the members of the human society. Since some people are ignorant of these rights, they must be taught about these opportunities. They only can lead a life of peace, security and dignity with the growing consciousness of these rights.</a:t>
            </a:r>
          </a:p>
          <a:p>
            <a:pPr>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Types of Human Rights</a:t>
            </a:r>
            <a:endParaRPr lang="en-US" sz="3200" dirty="0"/>
          </a:p>
        </p:txBody>
      </p:sp>
      <p:sp>
        <p:nvSpPr>
          <p:cNvPr id="3" name="Content Placeholder 2"/>
          <p:cNvSpPr>
            <a:spLocks noGrp="1"/>
          </p:cNvSpPr>
          <p:nvPr>
            <p:ph idx="1"/>
          </p:nvPr>
        </p:nvSpPr>
        <p:spPr/>
        <p:txBody>
          <a:bodyPr/>
          <a:lstStyle/>
          <a:p>
            <a:r>
              <a:rPr lang="en-US" dirty="0" smtClean="0"/>
              <a:t>Social or Civil Human Rights</a:t>
            </a:r>
          </a:p>
          <a:p>
            <a:r>
              <a:rPr lang="en-US" dirty="0" smtClean="0"/>
              <a:t>Political Human Rights</a:t>
            </a:r>
          </a:p>
          <a:p>
            <a:r>
              <a:rPr lang="en-US" dirty="0" smtClean="0"/>
              <a:t>Economic Human Rights</a:t>
            </a:r>
          </a:p>
          <a:p>
            <a:r>
              <a:rPr lang="en-US" dirty="0" smtClean="0"/>
              <a:t>Cultural Human Rights</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err="1" smtClean="0"/>
              <a:t>Labour</a:t>
            </a:r>
            <a:r>
              <a:rPr lang="en-US" sz="3200" dirty="0" smtClean="0"/>
              <a:t> Laws</a:t>
            </a:r>
            <a:endParaRPr lang="en-US" sz="3200"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Definition- Body of rulings pertaining to </a:t>
            </a:r>
            <a:r>
              <a:rPr lang="en-US" dirty="0" smtClean="0">
                <a:hlinkClick r:id="rId2"/>
              </a:rPr>
              <a:t>working</a:t>
            </a:r>
            <a:r>
              <a:rPr lang="en-US" dirty="0" smtClean="0"/>
              <a:t> people and their </a:t>
            </a:r>
            <a:r>
              <a:rPr lang="en-US" dirty="0" smtClean="0">
                <a:hlinkClick r:id="rId3"/>
              </a:rPr>
              <a:t>organizations</a:t>
            </a:r>
            <a:r>
              <a:rPr lang="en-US" dirty="0" smtClean="0"/>
              <a:t>, including </a:t>
            </a:r>
            <a:r>
              <a:rPr lang="en-US" dirty="0" smtClean="0">
                <a:hlinkClick r:id="rId4"/>
              </a:rPr>
              <a:t>trade unions</a:t>
            </a:r>
            <a:r>
              <a:rPr lang="en-US" dirty="0" smtClean="0"/>
              <a:t> and employee </a:t>
            </a:r>
            <a:r>
              <a:rPr lang="en-US" dirty="0" smtClean="0">
                <a:hlinkClick r:id="rId5"/>
              </a:rPr>
              <a:t>unions</a:t>
            </a:r>
            <a:r>
              <a:rPr lang="en-US" dirty="0" smtClean="0"/>
              <a:t>, </a:t>
            </a:r>
            <a:r>
              <a:rPr lang="en-US" dirty="0" smtClean="0">
                <a:hlinkClick r:id="rId6"/>
              </a:rPr>
              <a:t>enforced</a:t>
            </a:r>
            <a:r>
              <a:rPr lang="en-US" dirty="0" smtClean="0"/>
              <a:t> by </a:t>
            </a:r>
            <a:r>
              <a:rPr lang="en-US" dirty="0" smtClean="0">
                <a:hlinkClick r:id="rId7"/>
              </a:rPr>
              <a:t>government</a:t>
            </a:r>
            <a:r>
              <a:rPr lang="en-US" dirty="0" smtClean="0"/>
              <a:t> </a:t>
            </a:r>
            <a:r>
              <a:rPr lang="en-US" dirty="0" smtClean="0">
                <a:hlinkClick r:id="rId8"/>
              </a:rPr>
              <a:t>agencies</a:t>
            </a:r>
            <a:r>
              <a:rPr lang="en-US" dirty="0" smtClean="0"/>
              <a:t>. There are two categories of </a:t>
            </a:r>
            <a:r>
              <a:rPr lang="en-US" dirty="0" smtClean="0">
                <a:hlinkClick r:id="rId9"/>
              </a:rPr>
              <a:t>labor</a:t>
            </a:r>
            <a:r>
              <a:rPr lang="en-US" dirty="0" smtClean="0"/>
              <a:t> </a:t>
            </a:r>
            <a:r>
              <a:rPr lang="en-US" dirty="0" smtClean="0">
                <a:hlinkClick r:id="rId10"/>
              </a:rPr>
              <a:t>laws</a:t>
            </a:r>
            <a:r>
              <a:rPr lang="en-US" dirty="0" smtClean="0"/>
              <a:t>; collective and </a:t>
            </a:r>
            <a:r>
              <a:rPr lang="en-US" dirty="0" smtClean="0">
                <a:hlinkClick r:id="rId11"/>
              </a:rPr>
              <a:t>individual</a:t>
            </a:r>
            <a:r>
              <a:rPr lang="en-US" dirty="0" smtClean="0"/>
              <a:t>. Collective labor law involves </a:t>
            </a:r>
            <a:r>
              <a:rPr lang="en-US" dirty="0" smtClean="0">
                <a:hlinkClick r:id="rId12"/>
              </a:rPr>
              <a:t>relationships</a:t>
            </a:r>
            <a:r>
              <a:rPr lang="en-US" dirty="0" smtClean="0"/>
              <a:t> between the union, the </a:t>
            </a:r>
            <a:r>
              <a:rPr lang="en-US" dirty="0" smtClean="0">
                <a:hlinkClick r:id="rId13"/>
              </a:rPr>
              <a:t>employer</a:t>
            </a:r>
            <a:r>
              <a:rPr lang="en-US" dirty="0" smtClean="0"/>
              <a:t> and the employee. Individual labor law involves </a:t>
            </a:r>
            <a:r>
              <a:rPr lang="en-US" dirty="0" smtClean="0">
                <a:hlinkClick r:id="rId14"/>
              </a:rPr>
              <a:t>concerns</a:t>
            </a:r>
            <a:r>
              <a:rPr lang="en-US" dirty="0" smtClean="0"/>
              <a:t> for </a:t>
            </a:r>
            <a:r>
              <a:rPr lang="en-US" dirty="0" smtClean="0">
                <a:hlinkClick r:id="rId15"/>
              </a:rPr>
              <a:t>employees</a:t>
            </a:r>
            <a:r>
              <a:rPr lang="en-US" dirty="0" smtClean="0"/>
              <a:t>' </a:t>
            </a:r>
            <a:r>
              <a:rPr lang="en-US" dirty="0" smtClean="0">
                <a:hlinkClick r:id="rId16"/>
              </a:rPr>
              <a:t>rights</a:t>
            </a:r>
            <a:r>
              <a:rPr lang="en-US" dirty="0" smtClean="0"/>
              <a:t> in the </a:t>
            </a:r>
            <a:r>
              <a:rPr lang="en-US" dirty="0" smtClean="0">
                <a:hlinkClick r:id="rId17"/>
              </a:rPr>
              <a:t>workplace</a:t>
            </a:r>
            <a:r>
              <a:rPr lang="en-US" dirty="0" smtClean="0"/>
              <a:t>. Labor laws first became </a:t>
            </a:r>
            <a:r>
              <a:rPr lang="en-US" dirty="0" smtClean="0">
                <a:hlinkClick r:id="rId18"/>
              </a:rPr>
              <a:t>standard</a:t>
            </a:r>
            <a:r>
              <a:rPr lang="en-US" dirty="0" smtClean="0"/>
              <a:t> during the </a:t>
            </a:r>
            <a:r>
              <a:rPr lang="en-US" dirty="0" smtClean="0">
                <a:hlinkClick r:id="rId19"/>
              </a:rPr>
              <a:t>Industrial Revolution</a:t>
            </a:r>
            <a:r>
              <a:rPr lang="en-US" dirty="0" smtClean="0"/>
              <a:t>. Also </a:t>
            </a:r>
            <a:r>
              <a:rPr lang="en-US" dirty="0" smtClean="0">
                <a:hlinkClick r:id="rId20"/>
              </a:rPr>
              <a:t>called</a:t>
            </a:r>
            <a:r>
              <a:rPr lang="en-US" dirty="0" smtClean="0"/>
              <a:t> </a:t>
            </a:r>
            <a:r>
              <a:rPr lang="en-US" dirty="0" smtClean="0">
                <a:hlinkClick r:id="rId21"/>
              </a:rPr>
              <a:t>employment</a:t>
            </a:r>
            <a:r>
              <a:rPr lang="en-US" dirty="0" smtClean="0"/>
              <a:t> law.</a:t>
            </a:r>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Indian </a:t>
            </a:r>
            <a:r>
              <a:rPr lang="en-US" sz="3200" dirty="0" err="1" smtClean="0"/>
              <a:t>Labour</a:t>
            </a:r>
            <a:r>
              <a:rPr lang="en-US" sz="3200" dirty="0" smtClean="0"/>
              <a:t> Laws</a:t>
            </a:r>
            <a:endParaRPr lang="en-US" sz="32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Indian </a:t>
            </a:r>
            <a:r>
              <a:rPr lang="en-US" dirty="0" err="1" smtClean="0"/>
              <a:t>labour</a:t>
            </a:r>
            <a:r>
              <a:rPr lang="en-US" dirty="0" smtClean="0"/>
              <a:t> law refers to laws regulating </a:t>
            </a:r>
            <a:r>
              <a:rPr lang="en-US" u="sng" dirty="0" err="1" smtClean="0">
                <a:hlinkClick r:id="rId2" tooltip="Labour in India"/>
              </a:rPr>
              <a:t>labour</a:t>
            </a:r>
            <a:r>
              <a:rPr lang="en-US" u="sng" dirty="0" smtClean="0">
                <a:hlinkClick r:id="rId2" tooltip="Labour in India"/>
              </a:rPr>
              <a:t> in </a:t>
            </a:r>
            <a:r>
              <a:rPr lang="en-US" u="sng" dirty="0" err="1" smtClean="0">
                <a:hlinkClick r:id="rId2" tooltip="Labour in India"/>
              </a:rPr>
              <a:t>India</a:t>
            </a:r>
            <a:r>
              <a:rPr lang="en-US" dirty="0" err="1" smtClean="0"/>
              <a:t>.Traditionally</a:t>
            </a:r>
            <a:r>
              <a:rPr lang="en-US" dirty="0" smtClean="0"/>
              <a:t>, Indian governments at federal and state level have sought to ensure a high degree of protection for workers, but in practice, legislative rights only cover a minority of workers. India is a federal form of government and because </a:t>
            </a:r>
            <a:r>
              <a:rPr lang="en-US" dirty="0" err="1" smtClean="0"/>
              <a:t>labour</a:t>
            </a:r>
            <a:r>
              <a:rPr lang="en-US" dirty="0" smtClean="0"/>
              <a:t> is a subject in the concurrent list of the </a:t>
            </a:r>
            <a:r>
              <a:rPr lang="en-US" u="sng" dirty="0" smtClean="0">
                <a:hlinkClick r:id="rId3" tooltip="Indian Constitution"/>
              </a:rPr>
              <a:t>Indian Constitution</a:t>
            </a:r>
            <a:r>
              <a:rPr lang="en-US" dirty="0" smtClean="0"/>
              <a:t>, </a:t>
            </a:r>
            <a:r>
              <a:rPr lang="en-US" dirty="0" err="1" smtClean="0"/>
              <a:t>labour</a:t>
            </a:r>
            <a:r>
              <a:rPr lang="en-US" dirty="0" smtClean="0"/>
              <a:t> matters are in the jurisdiction of both central and state governments; both central and state governments have enacted laws on </a:t>
            </a:r>
            <a:r>
              <a:rPr lang="en-US" dirty="0" err="1" smtClean="0"/>
              <a:t>labour</a:t>
            </a:r>
            <a:r>
              <a:rPr lang="en-US" dirty="0" smtClean="0"/>
              <a:t> relations and employment issues.</a:t>
            </a:r>
          </a:p>
          <a:p>
            <a:r>
              <a:rPr lang="en-US" dirty="0" smtClean="0"/>
              <a:t>Indian Factories Act, 1948</a:t>
            </a:r>
          </a:p>
          <a:p>
            <a:r>
              <a:rPr lang="en-US" dirty="0" smtClean="0"/>
              <a:t>The Minimum Wages Act, 1948</a:t>
            </a:r>
          </a:p>
          <a:p>
            <a:r>
              <a:rPr lang="en-US" dirty="0" smtClean="0"/>
              <a:t>The Payment of Wages Act, 1936</a:t>
            </a:r>
          </a:p>
          <a:p>
            <a:r>
              <a:rPr lang="en-US" dirty="0" smtClean="0"/>
              <a:t>The Payment of Bonus Act, 1965</a:t>
            </a:r>
          </a:p>
          <a:p>
            <a:r>
              <a:rPr lang="en-US" dirty="0" smtClean="0"/>
              <a:t>The Payment of Gratuity Act, 1972</a:t>
            </a:r>
          </a:p>
          <a:p>
            <a:r>
              <a:rPr lang="en-US" dirty="0" smtClean="0"/>
              <a:t>Workmen Compensation Act, 1923</a:t>
            </a:r>
          </a:p>
          <a:p>
            <a:pPr>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The Employees State Insurance Act, 1948</a:t>
            </a:r>
          </a:p>
          <a:p>
            <a:r>
              <a:rPr lang="en-US" dirty="0" smtClean="0"/>
              <a:t>The Employee Provident Fund and Miscellaneous Provision Act, 1952</a:t>
            </a:r>
          </a:p>
          <a:p>
            <a:r>
              <a:rPr lang="en-US" dirty="0" smtClean="0"/>
              <a:t>Industrial </a:t>
            </a:r>
            <a:r>
              <a:rPr lang="en-US" dirty="0" err="1" smtClean="0"/>
              <a:t>Disputs</a:t>
            </a:r>
            <a:r>
              <a:rPr lang="en-US" dirty="0" smtClean="0"/>
              <a:t> Act, 1947</a:t>
            </a:r>
          </a:p>
          <a:p>
            <a:r>
              <a:rPr lang="en-US" dirty="0" smtClean="0"/>
              <a:t>Equal Remuneration Act, 1976</a:t>
            </a:r>
          </a:p>
          <a:p>
            <a:r>
              <a:rPr lang="en-US" dirty="0" smtClean="0"/>
              <a:t>Contract </a:t>
            </a:r>
            <a:r>
              <a:rPr lang="en-US" dirty="0" err="1" smtClean="0"/>
              <a:t>Labour</a:t>
            </a:r>
            <a:r>
              <a:rPr lang="en-US" dirty="0" smtClean="0"/>
              <a:t> (Regulation and Abolition) Act, 1970</a:t>
            </a:r>
          </a:p>
          <a:p>
            <a:r>
              <a:rPr lang="en-US" dirty="0" smtClean="0"/>
              <a:t>The Trade Union Act, 1926</a:t>
            </a:r>
          </a:p>
          <a:p>
            <a:r>
              <a:rPr lang="en-US" dirty="0" smtClean="0"/>
              <a:t>The Maternity Benefits Act, 1961</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Theories of Law</a:t>
            </a:r>
            <a:endParaRPr lang="en-US" sz="3600"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r>
              <a:rPr lang="en-US" dirty="0" smtClean="0"/>
              <a:t>1) Natural Law Theory - Natural law holds that law and morality are connected.  Law is not simply what is enacted in statutes, and if legislation is not moral, then it is not law, and has no authority.</a:t>
            </a:r>
          </a:p>
          <a:p>
            <a:r>
              <a:rPr lang="en-US" dirty="0" smtClean="0"/>
              <a:t>2) Positivism - Positivism emphasizes the separation of law and morality. According to legal positivists, law is man-made, or “posited,” by the legislature. Where natural law theorists may say that if a law is not moral there is no obligation to obey it, by appealing to moral or religious principles, but positivists hold that until a duly enacted law is changed, it remains law, and should be obeyed.</a:t>
            </a:r>
          </a:p>
          <a:p>
            <a:r>
              <a:rPr lang="en-US" dirty="0" smtClean="0"/>
              <a:t> </a:t>
            </a:r>
            <a:r>
              <a:rPr lang="en-US" dirty="0" smtClean="0"/>
              <a:t>3</a:t>
            </a:r>
            <a:r>
              <a:rPr lang="en-US" dirty="0" smtClean="0"/>
              <a:t>) Legal Realism - Legal realism is the view that that we should understand the law as it is practiced in the courts, law offices, and police stations, rather than as it is set forth in statutes or learned treatises.</a:t>
            </a:r>
          </a:p>
          <a:p>
            <a:pPr>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791200"/>
          </a:xfrm>
        </p:spPr>
        <p:txBody>
          <a:bodyPr>
            <a:normAutofit fontScale="62500" lnSpcReduction="20000"/>
          </a:bodyPr>
          <a:lstStyle/>
          <a:p>
            <a:pPr>
              <a:buNone/>
            </a:pPr>
            <a:r>
              <a:rPr lang="en-US" sz="3400" dirty="0" smtClean="0"/>
              <a:t>4) Liberalism - Liberalism, seeks to promote as much individual liberty as is compatible with everyone else having the same liberty, the state should not use the criminal law to prevent immoral conduct that does not cause harm or offence to others.</a:t>
            </a:r>
          </a:p>
          <a:p>
            <a:pPr>
              <a:buNone/>
            </a:pPr>
            <a:r>
              <a:rPr lang="en-US" sz="3400" dirty="0" smtClean="0"/>
              <a:t>5) Utilitarianism - Bentham argued that a utilitarian view of the law is that the law should produce the best consequences. The utilitarian approach is most often seen the relation between law and economics where the law supports the creation of wealth.</a:t>
            </a:r>
          </a:p>
          <a:p>
            <a:pPr>
              <a:buNone/>
            </a:pPr>
            <a:r>
              <a:rPr lang="en-US" sz="3400" dirty="0" smtClean="0"/>
              <a:t>6) Plato - Plato argued that man is naturally good and simply needs education to guide his </a:t>
            </a:r>
            <a:r>
              <a:rPr lang="en-US" sz="3400" dirty="0" err="1" smtClean="0"/>
              <a:t>behaviour</a:t>
            </a:r>
            <a:r>
              <a:rPr lang="en-US" sz="3400" dirty="0" smtClean="0"/>
              <a:t>, while Marx saw law as a tool of class oppression that we could be do away with, once a truly socialist society had taken over. </a:t>
            </a:r>
          </a:p>
          <a:p>
            <a:pPr>
              <a:buNone/>
            </a:pPr>
            <a:r>
              <a:rPr lang="en-US" sz="3400" dirty="0" smtClean="0"/>
              <a:t>7) Marxism - Marx saw the law as an instrument of control by capital of the working classes. Sometimes law appears to work in their </a:t>
            </a:r>
            <a:r>
              <a:rPr lang="en-US" sz="3400" dirty="0" err="1" smtClean="0"/>
              <a:t>favour</a:t>
            </a:r>
            <a:r>
              <a:rPr lang="en-US" sz="3400" dirty="0" smtClean="0"/>
              <a:t> but in reality only serving capital.   Property laws in the UK serve well those that are landed and have goods and chattels</a:t>
            </a:r>
          </a:p>
          <a:p>
            <a:pPr>
              <a:buNone/>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67000"/>
            <a:ext cx="8229600" cy="1143000"/>
          </a:xfrm>
        </p:spPr>
        <p:txBody>
          <a:bodyPr/>
          <a:lstStyle/>
          <a:p>
            <a:r>
              <a:rPr lang="en-US" dirty="0" smtClean="0"/>
              <a:t>THANK YOU</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Law and Justice</a:t>
            </a:r>
            <a:endParaRPr lang="en-US" dirty="0"/>
          </a:p>
        </p:txBody>
      </p:sp>
      <p:sp>
        <p:nvSpPr>
          <p:cNvPr id="3" name="Content Placeholder 2"/>
          <p:cNvSpPr>
            <a:spLocks noGrp="1"/>
          </p:cNvSpPr>
          <p:nvPr>
            <p:ph idx="1"/>
          </p:nvPr>
        </p:nvSpPr>
        <p:spPr/>
        <p:txBody>
          <a:bodyPr/>
          <a:lstStyle/>
          <a:p>
            <a:r>
              <a:rPr lang="en-US" dirty="0"/>
              <a:t>Definition of Law</a:t>
            </a:r>
          </a:p>
          <a:p>
            <a:pPr>
              <a:buNone/>
            </a:pPr>
            <a:r>
              <a:rPr lang="en-US" dirty="0" smtClean="0"/>
              <a:t>    The </a:t>
            </a:r>
            <a:r>
              <a:rPr lang="en-US" dirty="0"/>
              <a:t>system of rules which a particular country or community recognizes as regulating the actions of its members and which it may enforce by the imposition of penalties.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Theories of Law</a:t>
            </a:r>
            <a:endParaRPr lang="en-US" sz="3600" dirty="0"/>
          </a:p>
        </p:txBody>
      </p:sp>
      <p:sp>
        <p:nvSpPr>
          <p:cNvPr id="3" name="Content Placeholder 2"/>
          <p:cNvSpPr>
            <a:spLocks noGrp="1"/>
          </p:cNvSpPr>
          <p:nvPr>
            <p:ph idx="1"/>
          </p:nvPr>
        </p:nvSpPr>
        <p:spPr/>
        <p:txBody>
          <a:bodyPr>
            <a:normAutofit fontScale="77500" lnSpcReduction="20000"/>
          </a:bodyPr>
          <a:lstStyle/>
          <a:p>
            <a:pPr>
              <a:buNone/>
            </a:pPr>
            <a:r>
              <a:rPr lang="en-US" dirty="0"/>
              <a:t>1) Natural Law Theory - Natural law holds that law and morality are connected.  Law is not simply what is enacted in statutes, and if legislation is not moral, then it is not law, and has no authority.</a:t>
            </a:r>
          </a:p>
          <a:p>
            <a:pPr>
              <a:buNone/>
            </a:pPr>
            <a:r>
              <a:rPr lang="en-US" dirty="0" smtClean="0"/>
              <a:t>2) </a:t>
            </a:r>
            <a:r>
              <a:rPr lang="en-US" dirty="0"/>
              <a:t>Liberalism - Liberalism, seeks to promote as much individual liberty as is compatible with everyone else having the same liberty, the state should not use the criminal law to prevent immoral conduct that does not cause harm or offence to others.</a:t>
            </a:r>
          </a:p>
          <a:p>
            <a:pPr>
              <a:buNone/>
            </a:pPr>
            <a:r>
              <a:rPr lang="en-US" dirty="0"/>
              <a:t>3) Legal Realism - Legal realism is the view that that we should understand the law as it is practiced in the courts, law offices, and police stations, rather than as it is set forth in statutes or learned treatises.</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525963"/>
          </a:xfrm>
        </p:spPr>
        <p:txBody>
          <a:bodyPr>
            <a:normAutofit/>
          </a:bodyPr>
          <a:lstStyle/>
          <a:p>
            <a:pPr>
              <a:buNone/>
            </a:pPr>
            <a:r>
              <a:rPr lang="en-US" dirty="0"/>
              <a:t>Meaning of Justice  </a:t>
            </a:r>
          </a:p>
          <a:p>
            <a:pPr lvl="0"/>
            <a:r>
              <a:rPr lang="en-US" dirty="0"/>
              <a:t>According to </a:t>
            </a:r>
            <a:r>
              <a:rPr lang="en-US" dirty="0" err="1"/>
              <a:t>Salmond</a:t>
            </a:r>
            <a:r>
              <a:rPr lang="en-US" dirty="0"/>
              <a:t>, “Justice means provide everyone his share” </a:t>
            </a:r>
          </a:p>
          <a:p>
            <a:pPr lvl="0"/>
            <a:r>
              <a:rPr lang="en-US" dirty="0"/>
              <a:t>According to Plato, ‘Justice is a quality. In simple words the meaning of justice is to discharge one’s duties honestly and not to interfere in other actions.     </a:t>
            </a:r>
          </a:p>
          <a:p>
            <a:pPr lvl="0"/>
            <a:r>
              <a:rPr lang="en-US" dirty="0"/>
              <a:t>So justice is concerned  with human welfare.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9525000" y="-152400"/>
            <a:ext cx="228600" cy="152400"/>
          </a:xfrm>
        </p:spPr>
        <p:txBody>
          <a:bodyPr>
            <a:normAutofit/>
          </a:bodyPr>
          <a:lstStyle/>
          <a:p>
            <a:pPr algn="just"/>
            <a:r>
              <a:rPr lang="en-US" sz="100" dirty="0" err="1" smtClean="0"/>
              <a:t>aa</a:t>
            </a:r>
            <a:endParaRPr lang="en-US" sz="100" dirty="0"/>
          </a:p>
        </p:txBody>
      </p:sp>
      <p:sp>
        <p:nvSpPr>
          <p:cNvPr id="3" name="Content Placeholder 2"/>
          <p:cNvSpPr>
            <a:spLocks noGrp="1"/>
          </p:cNvSpPr>
          <p:nvPr>
            <p:ph idx="1"/>
          </p:nvPr>
        </p:nvSpPr>
        <p:spPr>
          <a:xfrm>
            <a:off x="609600" y="304800"/>
            <a:ext cx="8229600" cy="4525963"/>
          </a:xfrm>
        </p:spPr>
        <p:txBody>
          <a:bodyPr>
            <a:noAutofit/>
          </a:bodyPr>
          <a:lstStyle/>
          <a:p>
            <a:pPr>
              <a:buNone/>
            </a:pPr>
            <a:r>
              <a:rPr lang="en-US" sz="2400" dirty="0" smtClean="0"/>
              <a:t>Various Dimensions of Justice</a:t>
            </a:r>
          </a:p>
          <a:p>
            <a:pPr>
              <a:buNone/>
            </a:pPr>
            <a:r>
              <a:rPr lang="en-US" sz="2400" dirty="0"/>
              <a:t>1) Legal Dimension of Justice - Justice and laws have close affinity with each other. State makes laws and implements them in order to establish justice in the society.</a:t>
            </a:r>
          </a:p>
          <a:p>
            <a:pPr>
              <a:buNone/>
            </a:pPr>
            <a:r>
              <a:rPr lang="en-US" sz="2400" dirty="0"/>
              <a:t>2) Political Dimensions of Justice - Nobody should be denied of political rights and to provide equal political rights is political justice.</a:t>
            </a:r>
          </a:p>
          <a:p>
            <a:pPr>
              <a:buNone/>
            </a:pPr>
            <a:r>
              <a:rPr lang="en-US" sz="2400" dirty="0"/>
              <a:t>3) Social Dimensions of Justice - Social justice means to give proper opportunities to every citizen, in every sphere of life, to develop his personality and to end all types of social inequalities.</a:t>
            </a:r>
          </a:p>
          <a:p>
            <a:pPr>
              <a:buNone/>
            </a:pPr>
            <a:r>
              <a:rPr lang="en-US" sz="2400" dirty="0"/>
              <a:t>4) Economic Dimensions of Justice - By economic justice mean to provide equal opportunities to everybody to earn his livelihood. It also mean to help such people who are not able to work and earn their livelihood. The basic needs of every body such as food, cloth and shelter should be fulfilled and the unequal distribution of wealth needed to be stopped.</a:t>
            </a:r>
          </a:p>
          <a:p>
            <a:pPr>
              <a:buNone/>
            </a:pP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4800</Words>
  <Application>Microsoft Office PowerPoint</Application>
  <PresentationFormat>On-screen Show (4:3)</PresentationFormat>
  <Paragraphs>267</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UNIT 1 - INTRODUCTION</vt:lpstr>
      <vt:lpstr>Legal Terms and Maxims</vt:lpstr>
      <vt:lpstr>Slide 3</vt:lpstr>
      <vt:lpstr>Maxims</vt:lpstr>
      <vt:lpstr>Slide 5</vt:lpstr>
      <vt:lpstr>Meaning of Law and Justice</vt:lpstr>
      <vt:lpstr>Theories of Law</vt:lpstr>
      <vt:lpstr>Slide 8</vt:lpstr>
      <vt:lpstr>aa</vt:lpstr>
      <vt:lpstr>Overview of Constitution</vt:lpstr>
      <vt:lpstr>Why do we need Constitution?</vt:lpstr>
      <vt:lpstr>The Framing of Constitution of India</vt:lpstr>
      <vt:lpstr> </vt:lpstr>
      <vt:lpstr>The Preamble to Constitution of India</vt:lpstr>
      <vt:lpstr>The Basic Principles of the Constitution of India</vt:lpstr>
      <vt:lpstr>Main Characteristics of the Constitution of India</vt:lpstr>
      <vt:lpstr>Hierarchy of Courts</vt:lpstr>
      <vt:lpstr>Slide 18</vt:lpstr>
      <vt:lpstr>Slide 19</vt:lpstr>
      <vt:lpstr>Slide 20</vt:lpstr>
      <vt:lpstr>Jurisdiction of the Supreme Court</vt:lpstr>
      <vt:lpstr>Jurisdiction of the High Court</vt:lpstr>
      <vt:lpstr>Slide 23</vt:lpstr>
      <vt:lpstr>Various tribunals and Appellate Boards </vt:lpstr>
      <vt:lpstr>Slide 25</vt:lpstr>
      <vt:lpstr> Alternative Dispute Resolution in India </vt:lpstr>
      <vt:lpstr>Law Making Process</vt:lpstr>
      <vt:lpstr>Slide 28</vt:lpstr>
      <vt:lpstr>Slide 29</vt:lpstr>
      <vt:lpstr>Committee Stage</vt:lpstr>
      <vt:lpstr>Report Stage</vt:lpstr>
      <vt:lpstr>Slide 32</vt:lpstr>
      <vt:lpstr> Role of Executive, Judiciary and      Legislature </vt:lpstr>
      <vt:lpstr>The Executive</vt:lpstr>
      <vt:lpstr>The Legislature</vt:lpstr>
      <vt:lpstr>Slide 36</vt:lpstr>
      <vt:lpstr>Slide 37</vt:lpstr>
      <vt:lpstr>Slide 38</vt:lpstr>
      <vt:lpstr>Judiciary</vt:lpstr>
      <vt:lpstr>Slide 40</vt:lpstr>
      <vt:lpstr>Slide 41</vt:lpstr>
      <vt:lpstr>Slide 42</vt:lpstr>
      <vt:lpstr>Systems of Law</vt:lpstr>
      <vt:lpstr>Slide 44</vt:lpstr>
      <vt:lpstr>Slide 45</vt:lpstr>
      <vt:lpstr> Procedural and Substantive Law </vt:lpstr>
      <vt:lpstr>Slide 47</vt:lpstr>
      <vt:lpstr> Business and Human Rights Violation </vt:lpstr>
      <vt:lpstr>Slide 49</vt:lpstr>
      <vt:lpstr>Slide 50</vt:lpstr>
      <vt:lpstr>Types of Human Rights</vt:lpstr>
      <vt:lpstr>Labour Laws</vt:lpstr>
      <vt:lpstr>Indian Labour Laws</vt:lpstr>
      <vt:lpstr>Slide 54</vt:lpstr>
      <vt:lpstr>Theories of Law</vt:lpstr>
      <vt:lpstr>Slide 56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Pranav</dc:creator>
  <cp:lastModifiedBy>Pranav</cp:lastModifiedBy>
  <cp:revision>6</cp:revision>
  <dcterms:created xsi:type="dcterms:W3CDTF">2016-06-17T12:29:12Z</dcterms:created>
  <dcterms:modified xsi:type="dcterms:W3CDTF">2016-06-18T13:58:39Z</dcterms:modified>
</cp:coreProperties>
</file>