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D29B1-DBD1-4492-AB62-0EC46A913C3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E1B0F-DE84-4125-9CB1-2E81A880B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8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3CDA1BE-91D0-4BE3-94C5-2DEFB63858D1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1290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95934A-2A02-403D-BA72-D97C572F23B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74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F0DE2E-F004-41CE-A867-C5805220CC6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75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5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C1C6E0-BC9C-4DE4-92FA-2033BEB9A52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76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6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9pPr>
          </a:lstStyle>
          <a:p>
            <a:pPr algn="r">
              <a:lnSpc>
                <a:spcPct val="100000"/>
              </a:lnSpc>
            </a:pPr>
            <a:fld id="{0EC919FB-5A80-42B8-8C81-9FAA8299BBEE}" type="slidenum">
              <a:rPr lang="en-US" altLang="en-US" sz="1200">
                <a:latin typeface="Times New Roman" pitchFamily="16" charset="0"/>
                <a:cs typeface="DejaVu Sans" charset="0"/>
              </a:rPr>
              <a:pPr algn="r">
                <a:lnSpc>
                  <a:spcPct val="100000"/>
                </a:lnSpc>
              </a:pPr>
              <a:t>12</a:t>
            </a:fld>
            <a:endParaRPr lang="en-US" altLang="en-US" sz="1200">
              <a:latin typeface="Times New Roman" pitchFamily="16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C40E23-E596-46CF-9C35-593EEDDB45F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77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7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43D94B-D81B-4BCB-9C74-14A16887957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78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8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025292-D170-48CE-A1DC-F3255AA814E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79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9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896F50-5391-4851-A89F-FF64C9DC475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80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0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9pPr>
          </a:lstStyle>
          <a:p>
            <a:pPr algn="r">
              <a:lnSpc>
                <a:spcPct val="100000"/>
              </a:lnSpc>
            </a:pPr>
            <a:fld id="{D4B0A90F-7885-412A-9730-6E858330FCF0}" type="slidenum">
              <a:rPr lang="en-US" altLang="en-US" sz="1200">
                <a:latin typeface="Times New Roman" pitchFamily="16" charset="0"/>
                <a:cs typeface="DejaVu Sans" charset="0"/>
              </a:rPr>
              <a:pPr algn="r">
                <a:lnSpc>
                  <a:spcPct val="100000"/>
                </a:lnSpc>
              </a:pPr>
              <a:t>16</a:t>
            </a:fld>
            <a:endParaRPr lang="en-US" altLang="en-US" sz="1200">
              <a:latin typeface="Times New Roman" pitchFamily="16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FBBA34-7CB5-4B53-A1AC-0BAFD5A4478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81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1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9pPr>
          </a:lstStyle>
          <a:p>
            <a:pPr algn="r">
              <a:lnSpc>
                <a:spcPct val="100000"/>
              </a:lnSpc>
            </a:pPr>
            <a:fld id="{9ACEE971-3C1C-4FFC-89D6-954FEF38F896}" type="slidenum">
              <a:rPr lang="en-US" altLang="en-US" sz="1200">
                <a:latin typeface="Times New Roman" pitchFamily="16" charset="0"/>
                <a:cs typeface="DejaVu Sans" charset="0"/>
              </a:rPr>
              <a:pPr algn="r">
                <a:lnSpc>
                  <a:spcPct val="100000"/>
                </a:lnSpc>
              </a:pPr>
              <a:t>17</a:t>
            </a:fld>
            <a:endParaRPr lang="en-US" altLang="en-US" sz="1200">
              <a:latin typeface="Times New Roman" pitchFamily="16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F63D34-0278-4BAB-94FC-8F6589A683E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82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2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AEE2E0-EF28-42D0-9974-F178E84B00C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83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3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A7F0608-F7A5-40BC-843B-515633505750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1300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E08D29-C98D-4D1C-8F6C-AD1F0AFDDC3A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84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098E6E-EEDF-457B-9323-64E129B5498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85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5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791AB6E-3ED0-4E08-AFB9-3552CA5DC12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86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9pPr>
          </a:lstStyle>
          <a:p>
            <a:pPr algn="r">
              <a:lnSpc>
                <a:spcPct val="100000"/>
              </a:lnSpc>
            </a:pPr>
            <a:fld id="{3CF0D8A8-A9AE-4E36-BEEA-E10840646D21}" type="slidenum">
              <a:rPr lang="en-US" altLang="en-US" sz="1200">
                <a:latin typeface="Times New Roman" pitchFamily="16" charset="0"/>
                <a:cs typeface="DejaVu Sans" charset="0"/>
              </a:rPr>
              <a:pPr algn="r">
                <a:lnSpc>
                  <a:spcPct val="100000"/>
                </a:lnSpc>
              </a:pPr>
              <a:t>22</a:t>
            </a:fld>
            <a:endParaRPr lang="en-US" altLang="en-US" sz="1200">
              <a:latin typeface="Times New Roman" pitchFamily="16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7021F0-64E5-4355-928F-97BB1B7533B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87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7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1EEB63-5659-4062-A71F-4E60EAE734A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88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8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9pPr>
          </a:lstStyle>
          <a:p>
            <a:pPr algn="r">
              <a:lnSpc>
                <a:spcPct val="100000"/>
              </a:lnSpc>
            </a:pPr>
            <a:fld id="{3C71EAC6-2817-45C3-BFAB-1E213F3B73AE}" type="slidenum">
              <a:rPr lang="en-US" altLang="en-US" sz="1200">
                <a:latin typeface="Times New Roman" pitchFamily="16" charset="0"/>
                <a:cs typeface="DejaVu Sans" charset="0"/>
              </a:rPr>
              <a:pPr algn="r">
                <a:lnSpc>
                  <a:spcPct val="100000"/>
                </a:lnSpc>
              </a:pPr>
              <a:t>24</a:t>
            </a:fld>
            <a:endParaRPr lang="en-US" altLang="en-US" sz="1200">
              <a:latin typeface="Times New Roman" pitchFamily="16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7A4AC6E-271E-46C0-8687-AB3DE201FB0D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1310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5183358-3692-4ACE-BD47-91FCE26D9086}" type="slidenum">
              <a:rPr lang="en-US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1320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32458BB-6B84-4E3E-8E2F-F4478850EB35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133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85AE181-DEEA-46D4-8139-B55DED68951F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134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3F3927-C286-4E7A-A8C4-BAC0CA8BC3E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71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727075" y="1084263"/>
            <a:ext cx="7123113" cy="5343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66738" y="6771217"/>
            <a:ext cx="4536281" cy="641561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C3BEC9-19AF-4F8C-B763-053FB0A27F7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72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2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2FC43C-E778-4359-914D-8589D75C73A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73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3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A35-0032-4CDB-8843-A88D64795E4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8B59-1D1E-49DB-B9A1-E4F61CA2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7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A35-0032-4CDB-8843-A88D64795E4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8B59-1D1E-49DB-B9A1-E4F61CA2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1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A35-0032-4CDB-8843-A88D64795E4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8B59-1D1E-49DB-B9A1-E4F61CA2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6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A35-0032-4CDB-8843-A88D64795E4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8B59-1D1E-49DB-B9A1-E4F61CA2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2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A35-0032-4CDB-8843-A88D64795E4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8B59-1D1E-49DB-B9A1-E4F61CA2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9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A35-0032-4CDB-8843-A88D64795E4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8B59-1D1E-49DB-B9A1-E4F61CA2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4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A35-0032-4CDB-8843-A88D64795E4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8B59-1D1E-49DB-B9A1-E4F61CA2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5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A35-0032-4CDB-8843-A88D64795E4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8B59-1D1E-49DB-B9A1-E4F61CA2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A35-0032-4CDB-8843-A88D64795E4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8B59-1D1E-49DB-B9A1-E4F61CA2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1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A35-0032-4CDB-8843-A88D64795E4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8B59-1D1E-49DB-B9A1-E4F61CA2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A35-0032-4CDB-8843-A88D64795E4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8B59-1D1E-49DB-B9A1-E4F61CA2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9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1EA35-0032-4CDB-8843-A88D64795E4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58B59-1D1E-49DB-B9A1-E4F61CA2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7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ISO 9000: 2000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Times New Roman" pitchFamily="18" charset="0"/>
              </a:rPr>
              <a:t>Created by </a:t>
            </a:r>
            <a:r>
              <a:rPr lang="en-US" altLang="en-US" i="1" smtClean="0">
                <a:solidFill>
                  <a:srgbClr val="5B6BFF"/>
                </a:solidFill>
                <a:latin typeface="Times New Roman" pitchFamily="18" charset="0"/>
              </a:rPr>
              <a:t>International Organization for Standardization</a:t>
            </a:r>
            <a:r>
              <a:rPr lang="en-US" altLang="en-US" smtClean="0">
                <a:latin typeface="Times New Roman" pitchFamily="18" charset="0"/>
              </a:rPr>
              <a:t> (IOS) which was created in 1946 to standardize quality requirement within the European market.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Times New Roman" pitchFamily="18" charset="0"/>
              </a:rPr>
              <a:t>IOS initially composed of representatives from 91 countries: probably most wide base for quality standards.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 smtClean="0">
                <a:solidFill>
                  <a:srgbClr val="5B6BFF"/>
                </a:solidFill>
                <a:latin typeface="Times New Roman" pitchFamily="18" charset="0"/>
              </a:rPr>
              <a:t>Adopted a series of written quality standards</a:t>
            </a:r>
            <a:r>
              <a:rPr lang="en-US" altLang="en-US" smtClean="0">
                <a:latin typeface="Times New Roman" pitchFamily="18" charset="0"/>
              </a:rPr>
              <a:t> in 1987 (first revised in 1994, and </a:t>
            </a:r>
            <a:r>
              <a:rPr lang="en-US" altLang="en-US" i="1" smtClean="0">
                <a:solidFill>
                  <a:srgbClr val="5B6BFF"/>
                </a:solidFill>
                <a:latin typeface="Times New Roman" pitchFamily="18" charset="0"/>
              </a:rPr>
              <a:t>more recently (and significantly) in 2000</a:t>
            </a:r>
            <a:r>
              <a:rPr lang="en-US" altLang="en-US" smtClean="0">
                <a:latin typeface="Times New Roman" pitchFamily="18" charset="0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Times New Roman" pitchFamily="18" charset="0"/>
              </a:rPr>
              <a:t>Prefix “ISO” in the name refers to the scientific term </a:t>
            </a:r>
            <a:r>
              <a:rPr lang="en-US" altLang="en-US" i="1" smtClean="0">
                <a:solidFill>
                  <a:srgbClr val="5B6BFF"/>
                </a:solidFill>
                <a:latin typeface="Times New Roman" pitchFamily="18" charset="0"/>
              </a:rPr>
              <a:t>“iso” for equal</a:t>
            </a:r>
            <a:r>
              <a:rPr lang="en-US" altLang="en-US" smtClean="0">
                <a:latin typeface="Times New Roman" pitchFamily="18" charset="0"/>
              </a:rPr>
              <a:t>. Thus, certified organizations are assured to have quality equal to their peers. 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3381799-E69A-4566-9E8D-EEF6A94A97E3}" type="slidenum">
              <a:rPr lang="en-US" altLang="en-US" sz="1400" smtClean="0">
                <a:solidFill>
                  <a:srgbClr val="FFFFFF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smtClean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15400" cy="9906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b="1"/>
              <a:t>What you must do for effective implementation of ISO 9001?</a:t>
            </a:r>
            <a:br>
              <a:rPr lang="en-US" altLang="en-US" sz="2000" b="1"/>
            </a:br>
            <a:endParaRPr lang="en-US" altLang="en-US" sz="2000" b="1"/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You must know the complete details of the work we are doing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You must know our Work Procedures in detail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Our work place must be neat and clean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Every thing must be attached with a label/tag/colour along with its status i.e. For Inspection/Accepted/ Rejected /For rework etc.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All the inspection, measuring &amp; test equipment must be calibrated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You must maintain records, wherever written in the work procedures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You must be ready for change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20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834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4400"/>
              <a:t>ISO 9001 Frame</a:t>
            </a: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1pPr>
            <a:lvl2pPr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2pPr>
            <a:lvl3pPr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3pPr>
            <a:lvl4pPr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4pPr>
            <a:lvl5pPr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400"/>
              </a:spcBef>
            </a:pPr>
            <a:endParaRPr lang="en-US" altLang="en-US" sz="200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400"/>
              </a:spcBef>
            </a:pPr>
            <a:r>
              <a:rPr lang="en-US" altLang="en-US" sz="2000">
                <a:latin typeface="Calibri" charset="0"/>
              </a:rPr>
              <a:t>International standard is framed based on eight Quality Management Principles are as follows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</a:pPr>
            <a:endParaRPr lang="en-US" altLang="en-US" sz="200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Customer focus 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Leadership 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Involvement of people 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Process approach 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System approach to management 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Continual improvement 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Factual approach to decision-making 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Mutually beneficial supplier relationships 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20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943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4400"/>
              <a:t>Clauses of ISO 9001 standard </a:t>
            </a: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9pPr>
          </a:lstStyle>
          <a:p>
            <a:pPr hangingPunct="1">
              <a:lnSpc>
                <a:spcPct val="150000"/>
              </a:lnSpc>
              <a:spcBef>
                <a:spcPts val="400"/>
              </a:spcBef>
            </a:pPr>
            <a:r>
              <a:rPr lang="en-US" altLang="en-US" sz="2000">
                <a:latin typeface="Calibri" charset="0"/>
              </a:rPr>
              <a:t>Clause 1: Scope </a:t>
            </a:r>
          </a:p>
          <a:p>
            <a:pPr hangingPunct="1">
              <a:lnSpc>
                <a:spcPct val="150000"/>
              </a:lnSpc>
              <a:spcBef>
                <a:spcPts val="400"/>
              </a:spcBef>
            </a:pPr>
            <a:r>
              <a:rPr lang="en-US" altLang="en-US" sz="2000">
                <a:latin typeface="Calibri" charset="0"/>
              </a:rPr>
              <a:t>Clause 2: Normative Reference </a:t>
            </a:r>
            <a:br>
              <a:rPr lang="en-US" altLang="en-US" sz="2000">
                <a:latin typeface="Calibri" charset="0"/>
              </a:rPr>
            </a:br>
            <a:r>
              <a:rPr lang="en-US" altLang="en-US" sz="2000">
                <a:latin typeface="Calibri" charset="0"/>
              </a:rPr>
              <a:t>Clause 3: Terms and definitions (specific to ISO 9001, 	      					not specified in ISO 9000)</a:t>
            </a:r>
            <a:br>
              <a:rPr lang="en-US" altLang="en-US" sz="2000">
                <a:latin typeface="Calibri" charset="0"/>
              </a:rPr>
            </a:br>
            <a:r>
              <a:rPr lang="en-US" altLang="en-US" sz="2000">
                <a:latin typeface="Calibri" charset="0"/>
              </a:rPr>
              <a:t>Clause 4: Quality Management System </a:t>
            </a:r>
            <a:br>
              <a:rPr lang="en-US" altLang="en-US" sz="2000">
                <a:latin typeface="Calibri" charset="0"/>
              </a:rPr>
            </a:br>
            <a:r>
              <a:rPr lang="en-US" altLang="en-US" sz="2000">
                <a:latin typeface="Calibri" charset="0"/>
              </a:rPr>
              <a:t>Clause 5: Management Responsibility </a:t>
            </a:r>
            <a:br>
              <a:rPr lang="en-US" altLang="en-US" sz="2000">
                <a:latin typeface="Calibri" charset="0"/>
              </a:rPr>
            </a:br>
            <a:r>
              <a:rPr lang="en-US" altLang="en-US" sz="2000">
                <a:latin typeface="Calibri" charset="0"/>
              </a:rPr>
              <a:t>Clause 6: Resource Management </a:t>
            </a:r>
            <a:br>
              <a:rPr lang="en-US" altLang="en-US" sz="2000">
                <a:latin typeface="Calibri" charset="0"/>
              </a:rPr>
            </a:br>
            <a:r>
              <a:rPr lang="en-US" altLang="en-US" sz="2000">
                <a:latin typeface="Calibri" charset="0"/>
              </a:rPr>
              <a:t>Clause 7: Product Realization </a:t>
            </a:r>
            <a:br>
              <a:rPr lang="en-US" altLang="en-US" sz="2000">
                <a:latin typeface="Calibri" charset="0"/>
              </a:rPr>
            </a:br>
            <a:r>
              <a:rPr lang="en-US" altLang="en-US" sz="2000">
                <a:latin typeface="Calibri" charset="0"/>
              </a:rPr>
              <a:t>Clause 8: Measurement, analysis and improvement </a:t>
            </a:r>
          </a:p>
        </p:txBody>
      </p:sp>
    </p:spTree>
    <p:extLst>
      <p:ext uri="{BB962C8B-B14F-4D97-AF65-F5344CB8AC3E}">
        <p14:creationId xmlns:p14="http://schemas.microsoft.com/office/powerpoint/2010/main" val="819983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4400"/>
              <a:t>Use of clauses  </a:t>
            </a: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536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801688" indent="-455613"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1pPr>
            <a:lvl2pPr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2pPr>
            <a:lvl3pPr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3pPr>
            <a:lvl4pPr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4pPr>
            <a:lvl5pPr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9pPr>
          </a:lstStyle>
          <a:p>
            <a:pPr marL="342900" indent="-341313" hangingPunct="1">
              <a:lnSpc>
                <a:spcPct val="100000"/>
              </a:lnSpc>
              <a:spcBef>
                <a:spcPts val="650"/>
              </a:spcBef>
            </a:pPr>
            <a:r>
              <a:rPr lang="en-US" altLang="en-US" sz="3200">
                <a:latin typeface="Calibri" charset="0"/>
              </a:rPr>
              <a:t>	</a:t>
            </a:r>
            <a:r>
              <a:rPr lang="en-US" altLang="en-US" sz="2000">
                <a:latin typeface="Calibri" charset="0"/>
              </a:rPr>
              <a:t>Introduction (Clause 0) to Terms and Definitions (Clauses 3) :</a:t>
            </a:r>
          </a:p>
          <a:p>
            <a:pPr marL="342900" indent="-341313" hangingPunct="1">
              <a:lnSpc>
                <a:spcPct val="100000"/>
              </a:lnSpc>
              <a:spcBef>
                <a:spcPts val="400"/>
              </a:spcBef>
            </a:pPr>
            <a:r>
              <a:rPr lang="en-US" altLang="en-US" sz="2000">
                <a:latin typeface="Calibri" charset="0"/>
              </a:rPr>
              <a:t> 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	</a:t>
            </a:r>
            <a:r>
              <a:rPr lang="en-US" altLang="en-US">
                <a:latin typeface="Calibri" charset="0"/>
              </a:rPr>
              <a:t>Do not provide any requirements for a QMS. </a:t>
            </a:r>
          </a:p>
          <a:p>
            <a:pPr hangingPunct="1">
              <a:lnSpc>
                <a:spcPct val="100000"/>
              </a:lnSpc>
              <a:spcBef>
                <a:spcPts val="363"/>
              </a:spcBef>
              <a:buFont typeface="Arial" charset="0"/>
              <a:buChar char="•"/>
            </a:pPr>
            <a:r>
              <a:rPr lang="en-US" altLang="en-US">
                <a:latin typeface="Calibri" charset="0"/>
              </a:rPr>
              <a:t>	They provide background information as to the purpose; </a:t>
            </a:r>
          </a:p>
          <a:p>
            <a:pPr hangingPunct="1">
              <a:lnSpc>
                <a:spcPct val="100000"/>
              </a:lnSpc>
              <a:spcBef>
                <a:spcPts val="363"/>
              </a:spcBef>
              <a:buFont typeface="Arial" charset="0"/>
              <a:buChar char="•"/>
            </a:pPr>
            <a:r>
              <a:rPr lang="en-US" altLang="en-US">
                <a:latin typeface="Calibri" charset="0"/>
              </a:rPr>
              <a:t>	Concepts and principles used in the standard (e.g. process approach; PDCA); </a:t>
            </a:r>
          </a:p>
          <a:p>
            <a:pPr hangingPunct="1">
              <a:lnSpc>
                <a:spcPct val="100000"/>
              </a:lnSpc>
              <a:spcBef>
                <a:spcPts val="363"/>
              </a:spcBef>
              <a:buFont typeface="Arial" charset="0"/>
              <a:buChar char="•"/>
            </a:pPr>
            <a:r>
              <a:rPr lang="en-US" altLang="en-US">
                <a:latin typeface="Calibri" charset="0"/>
              </a:rPr>
              <a:t>	Guidance on the QMS scope; </a:t>
            </a:r>
          </a:p>
          <a:p>
            <a:pPr hangingPunct="1">
              <a:lnSpc>
                <a:spcPct val="100000"/>
              </a:lnSpc>
              <a:spcBef>
                <a:spcPts val="363"/>
              </a:spcBef>
              <a:buFont typeface="Arial" charset="0"/>
              <a:buChar char="•"/>
            </a:pPr>
            <a:r>
              <a:rPr lang="en-US" altLang="en-US">
                <a:latin typeface="Calibri" charset="0"/>
              </a:rPr>
              <a:t>Reference to related documents; and </a:t>
            </a:r>
          </a:p>
          <a:p>
            <a:pPr hangingPunct="1">
              <a:lnSpc>
                <a:spcPct val="100000"/>
              </a:lnSpc>
              <a:spcBef>
                <a:spcPts val="363"/>
              </a:spcBef>
              <a:buFont typeface="Arial" charset="0"/>
              <a:buChar char="•"/>
            </a:pPr>
            <a:r>
              <a:rPr lang="en-US" altLang="en-US">
                <a:latin typeface="Calibri" charset="0"/>
              </a:rPr>
              <a:t>	Key terms and definitions used</a:t>
            </a:r>
          </a:p>
          <a:p>
            <a:pPr marL="342900" indent="-341313" hangingPunct="1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2000">
              <a:latin typeface="Calibri" charset="0"/>
            </a:endParaRPr>
          </a:p>
          <a:p>
            <a:pPr marL="342900" indent="-341313" hangingPunct="1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>
                <a:latin typeface="Calibri" charset="0"/>
              </a:rPr>
              <a:t>	Clauses numbering 4 through 8 provide the control requirements that a QMS must implement.</a:t>
            </a:r>
          </a:p>
          <a:p>
            <a:pPr marL="342900" indent="-341313" hangingPunct="1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20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805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3562"/>
          </a:xfrm>
          <a:ln/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4400"/>
              <a:t>Use of clauses </a:t>
            </a:r>
          </a:p>
        </p:txBody>
      </p:sp>
      <p:graphicFrame>
        <p:nvGraphicFramePr>
          <p:cNvPr id="65538" name="Group 2"/>
          <p:cNvGraphicFramePr>
            <a:graphicFrameLocks noGrp="1"/>
          </p:cNvGraphicFramePr>
          <p:nvPr/>
        </p:nvGraphicFramePr>
        <p:xfrm>
          <a:off x="0" y="990600"/>
          <a:ext cx="9145588" cy="5984877"/>
        </p:xfrm>
        <a:graphic>
          <a:graphicData uri="http://schemas.openxmlformats.org/drawingml/2006/table">
            <a:tbl>
              <a:tblPr/>
              <a:tblGrid>
                <a:gridCol w="1905000"/>
                <a:gridCol w="7240588"/>
              </a:tblGrid>
              <a:tr h="395288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Clauses</a:t>
                      </a:r>
                    </a:p>
                  </a:txBody>
                  <a:tcPr marT="80264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Explanation</a:t>
                      </a:r>
                    </a:p>
                  </a:txBody>
                  <a:tcPr marT="80264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1081088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Clause 4 Quality Management System </a:t>
                      </a:r>
                    </a:p>
                  </a:txBody>
                  <a:tcPr marT="78104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 marL="234950" indent="-234950"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234950" marR="0" lvl="0" indent="-23495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F497D"/>
                        </a:buClr>
                        <a:buSzPct val="100000"/>
                        <a:buFont typeface="Arial" charset="0"/>
                        <a:buChar char="•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Sets requirements to identify, plan, document, operate and control </a:t>
                      </a:r>
                      <a:r>
                        <a:rPr kumimoji="0" lang="en-US" alt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QMS processes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 and</a:t>
                      </a:r>
                    </a:p>
                    <a:p>
                      <a:pPr marL="234950" marR="0" lvl="0" indent="-23495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F497D"/>
                        </a:buClr>
                        <a:buSzPct val="100000"/>
                        <a:buFont typeface="Arial" charset="0"/>
                        <a:buChar char="•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to continually improve QMS effectiveness.</a:t>
                      </a:r>
                      <a:b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</a:b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Calibri" charset="0"/>
                        <a:ea typeface="AR PL SungtiL GB" charset="0"/>
                        <a:cs typeface="AR PL SungtiL GB" charset="0"/>
                      </a:endParaRPr>
                    </a:p>
                  </a:txBody>
                  <a:tcPr marT="80264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1081088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Clause 5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Management Responsibility</a:t>
                      </a:r>
                    </a:p>
                  </a:txBody>
                  <a:tcPr marT="78104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 marL="234950" indent="-234950"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234950" marR="0" lvl="0" indent="-23495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F497D"/>
                        </a:buClr>
                        <a:buSzPct val="100000"/>
                        <a:buFont typeface="Arial" charset="0"/>
                        <a:buChar char="•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Sets requirements for </a:t>
                      </a:r>
                      <a:r>
                        <a:rPr kumimoji="0" lang="en-US" alt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top management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 to demonstrate its leadership and </a:t>
                      </a:r>
                    </a:p>
                    <a:p>
                      <a:pPr marL="234950" marR="0" lvl="0" indent="-23495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F497D"/>
                        </a:buClr>
                        <a:buSzPct val="100000"/>
                        <a:buFont typeface="Arial" charset="0"/>
                        <a:buChar char="•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commitment to develop, implement and continually improve the QMS.</a:t>
                      </a:r>
                    </a:p>
                  </a:txBody>
                  <a:tcPr marT="80264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13271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Clause 6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Resource Management </a:t>
                      </a:r>
                    </a:p>
                  </a:txBody>
                  <a:tcPr marT="78104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 marL="234950" indent="-234950"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234950" marR="0" lvl="0" indent="-23495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F497D"/>
                        </a:buClr>
                        <a:buSzPct val="100000"/>
                        <a:buFont typeface="Arial" charset="0"/>
                        <a:buChar char="•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Sets requirements to determine, provide and control the various </a:t>
                      </a:r>
                      <a:r>
                        <a:rPr kumimoji="0" lang="en-US" alt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resources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 needed to operate and manage QMS processes; to continually improve QMS effectiveness; and </a:t>
                      </a:r>
                    </a:p>
                    <a:p>
                      <a:pPr marL="234950" marR="0" lvl="0" indent="-23495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F497D"/>
                        </a:buClr>
                        <a:buSzPct val="100000"/>
                        <a:buFont typeface="Arial" charset="0"/>
                        <a:buChar char="•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to enhance customer satisfaction by meeting customer requirements.</a:t>
                      </a:r>
                    </a:p>
                  </a:txBody>
                  <a:tcPr marT="80264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1081088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Clause 7 - Product Realization</a:t>
                      </a:r>
                    </a:p>
                  </a:txBody>
                  <a:tcPr marT="78104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 marL="234950" indent="-234950"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234950" marR="0" lvl="0" indent="-23495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F497D"/>
                        </a:buClr>
                        <a:buSzPct val="100000"/>
                        <a:buFont typeface="Arial" charset="0"/>
                        <a:buChar char="•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Sets requirements to plan, operate and control the specific QMS processes that </a:t>
                      </a:r>
                      <a:r>
                        <a:rPr kumimoji="0" lang="en-US" alt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determine, design, produce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 </a:t>
                      </a:r>
                      <a:r>
                        <a:rPr kumimoji="0" lang="en-US" alt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and deliver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 an organization’s product and services.</a:t>
                      </a:r>
                      <a:b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</a:b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Calibri" charset="0"/>
                        <a:ea typeface="AR PL SungtiL GB" charset="0"/>
                        <a:cs typeface="AR PL SungtiL GB" charset="0"/>
                      </a:endParaRPr>
                    </a:p>
                  </a:txBody>
                  <a:tcPr marT="80264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1019175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Clause 8-Measurement, Analysis and Improvement </a:t>
                      </a:r>
                    </a:p>
                  </a:txBody>
                  <a:tcPr marT="78104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 marL="234950" indent="-234950"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234950" marR="0" lvl="0" indent="-23495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F497D"/>
                        </a:buClr>
                        <a:buSzPct val="100000"/>
                        <a:buFont typeface="Arial" charset="0"/>
                        <a:buChar char="•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Sets requirements to plan, measure, analyze and improve processes that demonstrate product and </a:t>
                      </a:r>
                    </a:p>
                    <a:p>
                      <a:pPr marL="234950" marR="0" lvl="0" indent="-23495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F497D"/>
                        </a:buClr>
                        <a:buSzPct val="100000"/>
                        <a:buFont typeface="Arial" charset="0"/>
                        <a:buChar char="•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QMS conformity and continually improve QMS effectiveness.</a:t>
                      </a:r>
                    </a:p>
                  </a:txBody>
                  <a:tcPr marT="80264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659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896225" cy="563563"/>
          </a:xfrm>
          <a:ln/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</a:pPr>
            <a:r>
              <a:rPr lang="en-US" altLang="en-US" sz="4400"/>
              <a:t>Emphasized of ISO 9001 standard</a:t>
            </a: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1pPr>
            <a:lvl2pPr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2pPr>
            <a:lvl3pPr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3pPr>
            <a:lvl4pPr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4pPr>
            <a:lvl5pPr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325"/>
              </a:spcBef>
            </a:pPr>
            <a:endParaRPr lang="en-US" altLang="en-US" sz="1600">
              <a:latin typeface="Calibri" charset="0"/>
            </a:endParaRPr>
          </a:p>
          <a:p>
            <a:pPr hangingPunct="1">
              <a:lnSpc>
                <a:spcPct val="150000"/>
              </a:lnSpc>
              <a:spcBef>
                <a:spcPts val="363"/>
              </a:spcBef>
              <a:buFont typeface="Arial" charset="0"/>
              <a:buChar char="•"/>
            </a:pPr>
            <a:r>
              <a:rPr lang="en-US" altLang="en-US">
                <a:latin typeface="Calibri" charset="0"/>
              </a:rPr>
              <a:t>All QMS processes must be </a:t>
            </a:r>
            <a:r>
              <a:rPr lang="en-US" altLang="en-US" u="sng">
                <a:latin typeface="Calibri" charset="0"/>
              </a:rPr>
              <a:t>planned, implemented, measured and improved</a:t>
            </a:r>
          </a:p>
          <a:p>
            <a:pPr hangingPunct="1">
              <a:lnSpc>
                <a:spcPct val="150000"/>
              </a:lnSpc>
              <a:spcBef>
                <a:spcPts val="363"/>
              </a:spcBef>
              <a:buFont typeface="Arial" charset="0"/>
              <a:buChar char="•"/>
            </a:pPr>
            <a:r>
              <a:rPr lang="en-US" altLang="en-US">
                <a:latin typeface="Calibri" charset="0"/>
              </a:rPr>
              <a:t>ISO 9001 requirements </a:t>
            </a:r>
            <a:r>
              <a:rPr lang="en-US" altLang="en-US" u="sng">
                <a:latin typeface="Calibri" charset="0"/>
              </a:rPr>
              <a:t>focus on controlling QMS processes, not product.</a:t>
            </a:r>
          </a:p>
          <a:p>
            <a:pPr hangingPunct="1">
              <a:lnSpc>
                <a:spcPct val="150000"/>
              </a:lnSpc>
              <a:spcBef>
                <a:spcPts val="363"/>
              </a:spcBef>
              <a:buFont typeface="Arial" charset="0"/>
              <a:buChar char="•"/>
            </a:pPr>
            <a:r>
              <a:rPr lang="en-US" altLang="en-US">
                <a:latin typeface="Calibri" charset="0"/>
              </a:rPr>
              <a:t>QMS controls must </a:t>
            </a:r>
            <a:r>
              <a:rPr lang="en-US" altLang="en-US" u="sng">
                <a:latin typeface="Calibri" charset="0"/>
              </a:rPr>
              <a:t>emphasize prevention of onconformities</a:t>
            </a:r>
            <a:r>
              <a:rPr lang="en-US" altLang="en-US">
                <a:latin typeface="Calibri" charset="0"/>
              </a:rPr>
              <a:t> rather than detection.</a:t>
            </a:r>
          </a:p>
          <a:p>
            <a:pPr hangingPunct="1">
              <a:lnSpc>
                <a:spcPct val="150000"/>
              </a:lnSpc>
              <a:spcBef>
                <a:spcPts val="363"/>
              </a:spcBef>
              <a:buFont typeface="Arial" charset="0"/>
              <a:buChar char="•"/>
            </a:pPr>
            <a:r>
              <a:rPr lang="en-US" altLang="en-US">
                <a:latin typeface="Calibri" charset="0"/>
              </a:rPr>
              <a:t>QMS processes must be </a:t>
            </a:r>
            <a:r>
              <a:rPr lang="en-US" altLang="en-US" u="sng">
                <a:latin typeface="Calibri" charset="0"/>
              </a:rPr>
              <a:t>customer focused</a:t>
            </a:r>
            <a:r>
              <a:rPr lang="en-US" altLang="en-US">
                <a:latin typeface="Calibri" charset="0"/>
              </a:rPr>
              <a:t>. Process personnel must be aware of and  strive to meet internal and external customer requirements.</a:t>
            </a:r>
          </a:p>
          <a:p>
            <a:pPr hangingPunct="1">
              <a:lnSpc>
                <a:spcPct val="150000"/>
              </a:lnSpc>
              <a:spcBef>
                <a:spcPts val="363"/>
              </a:spcBef>
              <a:buFont typeface="Arial" charset="0"/>
              <a:buChar char="•"/>
            </a:pPr>
            <a:r>
              <a:rPr lang="en-US" altLang="en-US">
                <a:latin typeface="Calibri" charset="0"/>
              </a:rPr>
              <a:t>You must </a:t>
            </a:r>
            <a:r>
              <a:rPr lang="en-US" altLang="en-US" u="sng">
                <a:latin typeface="Calibri" charset="0"/>
              </a:rPr>
              <a:t>continually improve the effectiveness of your QMS</a:t>
            </a:r>
            <a:r>
              <a:rPr lang="en-US" altLang="en-US">
                <a:latin typeface="Calibri" charset="0"/>
              </a:rPr>
              <a:t>.</a:t>
            </a:r>
          </a:p>
          <a:p>
            <a:pPr hangingPunct="1">
              <a:lnSpc>
                <a:spcPct val="150000"/>
              </a:lnSpc>
              <a:spcBef>
                <a:spcPts val="325"/>
              </a:spcBef>
              <a:buClrTx/>
              <a:buSzTx/>
              <a:buFontTx/>
              <a:buNone/>
            </a:pPr>
            <a:endParaRPr lang="en-US" altLang="en-US" sz="16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4174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4400"/>
              <a:t>Clauses of ISO 9001 standard </a:t>
            </a:r>
          </a:p>
        </p:txBody>
      </p:sp>
      <p:graphicFrame>
        <p:nvGraphicFramePr>
          <p:cNvPr id="67586" name="Group 2"/>
          <p:cNvGraphicFramePr>
            <a:graphicFrameLocks noGrp="1"/>
          </p:cNvGraphicFramePr>
          <p:nvPr/>
        </p:nvGraphicFramePr>
        <p:xfrm>
          <a:off x="304800" y="1039813"/>
          <a:ext cx="8612188" cy="5443538"/>
        </p:xfrm>
        <a:graphic>
          <a:graphicData uri="http://schemas.openxmlformats.org/drawingml/2006/table">
            <a:tbl>
              <a:tblPr/>
              <a:tblGrid>
                <a:gridCol w="1871663"/>
                <a:gridCol w="6740525"/>
              </a:tblGrid>
              <a:tr h="5080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ISO Clause Number</a:t>
                      </a:r>
                    </a:p>
                  </a:txBody>
                  <a:tcPr marL="9360" marR="9360" marT="43904" marB="0" anchor="ctr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ISO Clause Name</a:t>
                      </a:r>
                    </a:p>
                  </a:txBody>
                  <a:tcPr marL="9360" marR="9360" marT="43904" marB="0" anchor="ctr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0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INTRODUCTION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0.1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General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0.2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Process Approach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0.3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Relationship with ISO 9004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0.4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Compatibility with Other Management Systems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1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SCOPE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1.1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General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1.2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Application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2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NORMATIVE REFERENCES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3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TERMS AND DEFINITIONS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4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QUALITY MANAGEMENT SYSTEM 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4.1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General Requirements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4.2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Documentation Requirements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4.2.1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General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4.2.2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Quality Manual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4.2.3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Control of Documents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295275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4.2.4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Control of Records</a:t>
                      </a:r>
                    </a:p>
                  </a:txBody>
                  <a:tcPr marL="9360" marR="9360" marT="43904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186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4400"/>
              <a:t>Clauses of ISO 9001 standard </a:t>
            </a:r>
          </a:p>
        </p:txBody>
      </p:sp>
      <p:graphicFrame>
        <p:nvGraphicFramePr>
          <p:cNvPr id="68610" name="Group 2"/>
          <p:cNvGraphicFramePr>
            <a:graphicFrameLocks noGrp="1"/>
          </p:cNvGraphicFramePr>
          <p:nvPr/>
        </p:nvGraphicFramePr>
        <p:xfrm>
          <a:off x="228600" y="1066800"/>
          <a:ext cx="8916988" cy="5567186"/>
        </p:xfrm>
        <a:graphic>
          <a:graphicData uri="http://schemas.openxmlformats.org/drawingml/2006/table">
            <a:tbl>
              <a:tblPr/>
              <a:tblGrid>
                <a:gridCol w="1863725"/>
                <a:gridCol w="7053263"/>
              </a:tblGrid>
              <a:tr h="200025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ISO Clause Number</a:t>
                      </a:r>
                    </a:p>
                  </a:txBody>
                  <a:tcPr marL="9360" marR="9360" marT="41744" marB="0" anchor="ctr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ISO Clause Name</a:t>
                      </a:r>
                    </a:p>
                  </a:txBody>
                  <a:tcPr marL="9360" marR="9360" marT="41744" marB="0" anchor="ctr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5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MANAGEMENT RESPONSIBILITY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5.1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Management Commitment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5.2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Customer Focus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5.3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Quality Policy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5.4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Planning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5.4.1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Quality Objectives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5.4.2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Quality Management System Planning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5.5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Responsibility, Authority, and Communication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5.5.1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Responsibility and Authority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5.5.2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Management Representative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5.5.3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Internal Communications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5.6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Management Review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5.6.1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General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5.6.2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Review Input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5.6.3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Review Output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6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RESOURCE MANAGEMENT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6.1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Provision of Resources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6.2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Human Resources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6.2.1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General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6.2.2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Competence, Training, and Awareness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6.3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Infrastructure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6.4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Work Environment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243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4400"/>
              <a:t>Clauses of ISO 9001 standard </a:t>
            </a:r>
          </a:p>
        </p:txBody>
      </p:sp>
      <p:graphicFrame>
        <p:nvGraphicFramePr>
          <p:cNvPr id="69634" name="Group 2"/>
          <p:cNvGraphicFramePr>
            <a:graphicFrameLocks noGrp="1"/>
          </p:cNvGraphicFramePr>
          <p:nvPr/>
        </p:nvGraphicFramePr>
        <p:xfrm>
          <a:off x="0" y="1073150"/>
          <a:ext cx="9145588" cy="5946482"/>
        </p:xfrm>
        <a:graphic>
          <a:graphicData uri="http://schemas.openxmlformats.org/drawingml/2006/table">
            <a:tbl>
              <a:tblPr/>
              <a:tblGrid>
                <a:gridCol w="1782763"/>
                <a:gridCol w="7362825"/>
              </a:tblGrid>
              <a:tr h="200025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ISO Clause Number</a:t>
                      </a:r>
                    </a:p>
                  </a:txBody>
                  <a:tcPr marL="9360" marR="9360" marT="41744" marB="0" anchor="ctr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ISO Clause Name</a:t>
                      </a:r>
                    </a:p>
                  </a:txBody>
                  <a:tcPr marL="9360" marR="9360" marT="41744" marB="0" anchor="ctr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7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PRODUCT REALIZATION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7.1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Planning of Product Realization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7.2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Customer-related Processes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7.2.1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Determination of Requirements Related to the Product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7.2.2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Review of Requirements Related to the Product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7.2.3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Customer Communication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7.3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Design and Development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7.3.1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Design and Development Planning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7.3.2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Design and Development Inputs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7.3.3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Design and Development Outputs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7.3.4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Design and Development Review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7.3.5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Design and Development Verification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7.3.6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Design and Development Validation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7.3.7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Design and Development Changes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7.4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Purchasing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7.4.1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Purchasing Process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7.4.2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Purchasing Information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7.4.3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Verification of Purchased Product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7.5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Production and Service Provision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7.5.1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Control of Production and Service Provision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7.5.2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Validation of Processes for Production and Service Provision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7.5.3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Product Identification and Traceability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7.5.4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Customer Property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7.5.5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Preservation of Product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7.6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Control of Monitoring and Measuring Equipment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5640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4400"/>
              <a:t>Clauses of ISO 9001 standard </a:t>
            </a:r>
          </a:p>
        </p:txBody>
      </p:sp>
      <p:graphicFrame>
        <p:nvGraphicFramePr>
          <p:cNvPr id="70658" name="Group 2"/>
          <p:cNvGraphicFramePr>
            <a:graphicFrameLocks noGrp="1"/>
          </p:cNvGraphicFramePr>
          <p:nvPr/>
        </p:nvGraphicFramePr>
        <p:xfrm>
          <a:off x="457200" y="1066800"/>
          <a:ext cx="8231188" cy="5438775"/>
        </p:xfrm>
        <a:graphic>
          <a:graphicData uri="http://schemas.openxmlformats.org/drawingml/2006/table">
            <a:tbl>
              <a:tblPr/>
              <a:tblGrid>
                <a:gridCol w="1905000"/>
                <a:gridCol w="6326188"/>
              </a:tblGrid>
              <a:tr h="6096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ISO Clause Number</a:t>
                      </a:r>
                    </a:p>
                  </a:txBody>
                  <a:tcPr marL="9360" marR="9360" marT="41744" marB="0" anchor="ctr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ISO Clause Name</a:t>
                      </a:r>
                    </a:p>
                  </a:txBody>
                  <a:tcPr marL="9360" marR="9360" marT="41744" marB="0" anchor="ctr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8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MEASUREMENT, ANALYSIS AND IMPROVEMENT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8.1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General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8.2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Monitoring and Measurement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8.2.1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Customer Satisfaction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8.2.2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Internal Audits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8.2.3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Monitor and Measurement of Processes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8.2.4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Monitoring and Measurement of Product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8.3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Control of Nonconforming Product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8.4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Analysis of Data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8.5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Improvement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8.5.1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Continual Improvement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8.5.2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Corrective Actions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8.5.3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Verdana" pitchFamily="32" charset="0"/>
                          <a:ea typeface="AR PL SungtiL GB" charset="0"/>
                          <a:cs typeface="AR PL SungtiL GB" charset="0"/>
                        </a:rPr>
                        <a:t>Preventive Actions</a:t>
                      </a:r>
                    </a:p>
                  </a:txBody>
                  <a:tcPr marL="9360" marR="9360" marT="9360" marB="0" anchor="b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425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ISO 9000: 2000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>
                <a:latin typeface="Times New Roman" pitchFamily="18" charset="0"/>
              </a:rPr>
              <a:t>Defines quality systems standards based on the premise that certain </a:t>
            </a:r>
            <a:r>
              <a:rPr lang="en-US" altLang="en-US" i="1" smtClean="0">
                <a:solidFill>
                  <a:srgbClr val="5B6BFF"/>
                </a:solidFill>
                <a:latin typeface="Times New Roman" pitchFamily="18" charset="0"/>
              </a:rPr>
              <a:t>generic characteristics of management principles can be standardized</a:t>
            </a:r>
            <a:r>
              <a:rPr lang="en-US" altLang="en-US" smtClean="0">
                <a:latin typeface="Times New Roman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latin typeface="Times New Roman" pitchFamily="18" charset="0"/>
              </a:rPr>
              <a:t>And that a well-designed, well-implemented and well managed quality system </a:t>
            </a:r>
            <a:r>
              <a:rPr lang="en-US" altLang="en-US" i="1" smtClean="0">
                <a:solidFill>
                  <a:srgbClr val="5B6BFF"/>
                </a:solidFill>
                <a:latin typeface="Times New Roman" pitchFamily="18" charset="0"/>
              </a:rPr>
              <a:t>provides confidence that outputs will meet customer expectations and requirements</a:t>
            </a:r>
            <a:r>
              <a:rPr lang="en-US" altLang="en-US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latin typeface="Times New Roman" pitchFamily="18" charset="0"/>
              </a:rPr>
              <a:t>Standards are recognized by 100 countries including Japan and USA.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latin typeface="Times New Roman" pitchFamily="18" charset="0"/>
              </a:rPr>
              <a:t>Intended to apply to all types of businesses. (Recently, B2B firm </a:t>
            </a:r>
            <a:r>
              <a:rPr lang="en-US" altLang="en-US" i="1" smtClean="0">
                <a:solidFill>
                  <a:srgbClr val="5B6BFF"/>
                </a:solidFill>
                <a:latin typeface="Times New Roman" pitchFamily="18" charset="0"/>
              </a:rPr>
              <a:t>bestroute.com became the first e-commerce company to get ISO certification</a:t>
            </a:r>
            <a:r>
              <a:rPr lang="en-US" altLang="en-US" smtClean="0">
                <a:latin typeface="Times New Roman" pitchFamily="18" charset="0"/>
              </a:rPr>
              <a:t>.)</a:t>
            </a: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2F5E602-8EF8-48C6-ACA7-A7CB28AEB8FC}" type="slidenum">
              <a:rPr lang="en-US" altLang="en-US" sz="1400" smtClean="0">
                <a:solidFill>
                  <a:srgbClr val="FFFFFF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smtClean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915400" cy="762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400"/>
              <a:t>How to achieve ISO 9001 certification - ISO 9001 implementation / Certification steps ?</a:t>
            </a:r>
            <a:br>
              <a:rPr lang="en-US" altLang="en-US" sz="2400"/>
            </a:br>
            <a:endParaRPr lang="en-US" altLang="en-US" sz="2400"/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457200" y="1262063"/>
            <a:ext cx="8229600" cy="46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1pPr>
            <a:lvl2pPr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2pPr>
            <a:lvl3pPr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3pPr>
            <a:lvl4pPr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4pPr>
            <a:lvl5pPr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400"/>
              </a:spcBef>
            </a:pPr>
            <a:r>
              <a:rPr lang="en-US" altLang="en-US" sz="2000">
                <a:latin typeface="Calibri" charset="0"/>
              </a:rPr>
              <a:t>Steps to achieve ISO 9001 certification 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Gap Analysis/ status appraisal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Awareness Training to all employee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Documentation Design and finalization 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Implementation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Conduct of internal audit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Management Review Meeting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Review of Implementation 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Stage 1 – certification audit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Stage 2 – certification audit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Recommendation for ISO 9001 certification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Receiving certificate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20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62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2400"/>
              <a:t>Documentation requirement by ISO 9001:2008</a:t>
            </a:r>
            <a:br>
              <a:rPr lang="en-US" altLang="en-US" sz="2400"/>
            </a:br>
            <a:endParaRPr lang="en-US" altLang="en-US" sz="2400"/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229600" cy="521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363"/>
              </a:spcBef>
              <a:buFont typeface="Arial" charset="0"/>
              <a:buChar char="•"/>
            </a:pPr>
            <a:r>
              <a:rPr lang="en-US" altLang="en-US">
                <a:latin typeface="Calibri" charset="0"/>
              </a:rPr>
              <a:t>List of documents required by the standard</a:t>
            </a:r>
          </a:p>
          <a:p>
            <a:pPr hangingPunct="1">
              <a:lnSpc>
                <a:spcPct val="100000"/>
              </a:lnSpc>
              <a:spcBef>
                <a:spcPts val="363"/>
              </a:spcBef>
              <a:buClrTx/>
              <a:buSzTx/>
              <a:buFontTx/>
              <a:buNone/>
            </a:pPr>
            <a:r>
              <a:rPr lang="en-US" altLang="en-US">
                <a:latin typeface="Calibri" charset="0"/>
              </a:rPr>
              <a:t>	Quality policy (clause 4.2.1.a)</a:t>
            </a:r>
            <a:br>
              <a:rPr lang="en-US" altLang="en-US">
                <a:latin typeface="Calibri" charset="0"/>
              </a:rPr>
            </a:br>
            <a:r>
              <a:rPr lang="en-US" altLang="en-US">
                <a:latin typeface="Calibri" charset="0"/>
              </a:rPr>
              <a:t>Quality objectives (clause 4.2.1.a)</a:t>
            </a:r>
            <a:br>
              <a:rPr lang="en-US" altLang="en-US">
                <a:latin typeface="Calibri" charset="0"/>
              </a:rPr>
            </a:br>
            <a:r>
              <a:rPr lang="en-US" altLang="en-US">
                <a:latin typeface="Calibri" charset="0"/>
              </a:rPr>
              <a:t>Quality manual (clause 4.2.1.b)</a:t>
            </a:r>
            <a:br>
              <a:rPr lang="en-US" altLang="en-US">
                <a:latin typeface="Calibri" charset="0"/>
              </a:rPr>
            </a:br>
            <a:endParaRPr lang="en-US" altLang="en-US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363"/>
              </a:spcBef>
              <a:buFont typeface="Arial" charset="0"/>
              <a:buChar char="•"/>
            </a:pPr>
            <a:r>
              <a:rPr lang="en-US" altLang="en-US">
                <a:latin typeface="Calibri" charset="0"/>
              </a:rPr>
              <a:t>Documented procedures as required by the standard as follows</a:t>
            </a:r>
          </a:p>
          <a:p>
            <a:pPr hangingPunct="1">
              <a:lnSpc>
                <a:spcPct val="100000"/>
              </a:lnSpc>
              <a:spcBef>
                <a:spcPts val="363"/>
              </a:spcBef>
              <a:buClrTx/>
              <a:buSzTx/>
              <a:buFontTx/>
              <a:buNone/>
            </a:pPr>
            <a:r>
              <a:rPr lang="en-US" altLang="en-US">
                <a:latin typeface="Calibri" charset="0"/>
              </a:rPr>
              <a:t/>
            </a:r>
            <a:br>
              <a:rPr lang="en-US" altLang="en-US">
                <a:latin typeface="Calibri" charset="0"/>
              </a:rPr>
            </a:br>
            <a:r>
              <a:rPr lang="en-US" altLang="en-US">
                <a:latin typeface="Calibri" charset="0"/>
              </a:rPr>
              <a:t>4.2.3 Control of documents</a:t>
            </a:r>
            <a:br>
              <a:rPr lang="en-US" altLang="en-US">
                <a:latin typeface="Calibri" charset="0"/>
              </a:rPr>
            </a:br>
            <a:r>
              <a:rPr lang="en-US" altLang="en-US">
                <a:latin typeface="Calibri" charset="0"/>
              </a:rPr>
              <a:t>4.2.4 Control of records</a:t>
            </a:r>
            <a:br>
              <a:rPr lang="en-US" altLang="en-US">
                <a:latin typeface="Calibri" charset="0"/>
              </a:rPr>
            </a:br>
            <a:r>
              <a:rPr lang="en-US" altLang="en-US">
                <a:latin typeface="Calibri" charset="0"/>
              </a:rPr>
              <a:t>8.2.2 Internal audit</a:t>
            </a:r>
            <a:br>
              <a:rPr lang="en-US" altLang="en-US">
                <a:latin typeface="Calibri" charset="0"/>
              </a:rPr>
            </a:br>
            <a:r>
              <a:rPr lang="en-US" altLang="en-US">
                <a:latin typeface="Calibri" charset="0"/>
              </a:rPr>
              <a:t>8.3 Control of nonconforming product</a:t>
            </a:r>
            <a:br>
              <a:rPr lang="en-US" altLang="en-US">
                <a:latin typeface="Calibri" charset="0"/>
              </a:rPr>
            </a:br>
            <a:r>
              <a:rPr lang="en-US" altLang="en-US">
                <a:latin typeface="Calibri" charset="0"/>
              </a:rPr>
              <a:t>8.5.2 Corrective action</a:t>
            </a:r>
            <a:br>
              <a:rPr lang="en-US" altLang="en-US">
                <a:latin typeface="Calibri" charset="0"/>
              </a:rPr>
            </a:br>
            <a:r>
              <a:rPr lang="en-US" altLang="en-US">
                <a:latin typeface="Calibri" charset="0"/>
              </a:rPr>
              <a:t>8.5.3 Preventive action</a:t>
            </a:r>
          </a:p>
          <a:p>
            <a:pPr hangingPunct="1">
              <a:lnSpc>
                <a:spcPct val="100000"/>
              </a:lnSpc>
              <a:spcBef>
                <a:spcPts val="363"/>
              </a:spcBef>
              <a:buClrTx/>
              <a:buSzTx/>
              <a:buFontTx/>
              <a:buNone/>
            </a:pPr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7321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9088"/>
            <a:ext cx="8686800" cy="563562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800"/>
              <a:t>List of Records required by the standard</a:t>
            </a:r>
            <a:br>
              <a:rPr lang="en-US" altLang="en-US" sz="2800"/>
            </a:br>
            <a:endParaRPr lang="en-US" altLang="en-US" sz="2800"/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0" y="11430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altLang="en-US" sz="1500">
                <a:latin typeface="Calibri" charset="0"/>
              </a:rPr>
              <a:t>Management reviews (5.6.1)</a:t>
            </a:r>
          </a:p>
          <a:p>
            <a:pPr hangingPunct="1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altLang="en-US" sz="1500">
                <a:latin typeface="Calibri" charset="0"/>
              </a:rPr>
              <a:t>Education, training, skills and experience (6.2.2e)</a:t>
            </a:r>
          </a:p>
          <a:p>
            <a:pPr hangingPunct="1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altLang="en-US" sz="1500">
                <a:latin typeface="Calibri" charset="0"/>
              </a:rPr>
              <a:t>Evidence that the realization processes and resulting product fulfill requirements (7.1d)</a:t>
            </a:r>
          </a:p>
          <a:p>
            <a:pPr hangingPunct="1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altLang="en-US" sz="1500">
                <a:latin typeface="Calibri" charset="0"/>
              </a:rPr>
              <a:t>Design and development inputs (7.3.2)</a:t>
            </a:r>
          </a:p>
          <a:p>
            <a:pPr hangingPunct="1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altLang="en-US" sz="1500">
                <a:latin typeface="Calibri" charset="0"/>
              </a:rPr>
              <a:t>Results of design and development reviews (7.3.4)</a:t>
            </a:r>
          </a:p>
          <a:p>
            <a:pPr hangingPunct="1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altLang="en-US" sz="1500">
                <a:latin typeface="Calibri" charset="0"/>
              </a:rPr>
              <a:t>Results of design and development verification</a:t>
            </a:r>
          </a:p>
          <a:p>
            <a:pPr hangingPunct="1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altLang="en-US" sz="1500">
                <a:latin typeface="Calibri" charset="0"/>
              </a:rPr>
              <a:t>Results of design and development validation</a:t>
            </a:r>
          </a:p>
          <a:p>
            <a:pPr hangingPunct="1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altLang="en-US" sz="1500">
                <a:latin typeface="Calibri" charset="0"/>
              </a:rPr>
              <a:t>Results of review of design and development changes (7.3.7)</a:t>
            </a:r>
          </a:p>
          <a:p>
            <a:pPr hangingPunct="1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altLang="en-US" sz="1500">
                <a:latin typeface="Calibri" charset="0"/>
              </a:rPr>
              <a:t>Results of supplier evaluations (7.4.1)</a:t>
            </a:r>
          </a:p>
          <a:p>
            <a:pPr hangingPunct="1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altLang="en-US" sz="1500">
                <a:latin typeface="Calibri" charset="0"/>
              </a:rPr>
              <a:t>To demonstrate process validity where output cannot be measured (7.5.2d)</a:t>
            </a:r>
          </a:p>
          <a:p>
            <a:pPr hangingPunct="1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altLang="en-US" sz="1500">
                <a:latin typeface="Calibri" charset="0"/>
              </a:rPr>
              <a:t>The unique identification of a product (7.5.3)</a:t>
            </a:r>
          </a:p>
          <a:p>
            <a:pPr hangingPunct="1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altLang="en-US" sz="1500">
                <a:latin typeface="Calibri" charset="0"/>
              </a:rPr>
              <a:t>Customer property (7.5.4)</a:t>
            </a:r>
          </a:p>
          <a:p>
            <a:pPr hangingPunct="1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altLang="en-US" sz="1500">
                <a:latin typeface="Calibri" charset="0"/>
              </a:rPr>
              <a:t>Basis for calibration of measuring equipment (7.6a)</a:t>
            </a:r>
          </a:p>
          <a:p>
            <a:pPr hangingPunct="1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altLang="en-US" sz="1500">
                <a:latin typeface="Calibri" charset="0"/>
              </a:rPr>
              <a:t>Results of calibration (7.6)</a:t>
            </a:r>
          </a:p>
          <a:p>
            <a:pPr hangingPunct="1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altLang="en-US" sz="1500">
                <a:latin typeface="Calibri" charset="0"/>
              </a:rPr>
              <a:t>Internal audits (8.2.2)</a:t>
            </a:r>
          </a:p>
          <a:p>
            <a:pPr hangingPunct="1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altLang="en-US" sz="1500">
                <a:latin typeface="Calibri" charset="0"/>
              </a:rPr>
              <a:t>Release of product (8.2.2)</a:t>
            </a:r>
          </a:p>
          <a:p>
            <a:pPr hangingPunct="1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altLang="en-US" sz="1500">
                <a:latin typeface="Calibri" charset="0"/>
              </a:rPr>
              <a:t>Nonconforming product (8.3)</a:t>
            </a:r>
          </a:p>
          <a:p>
            <a:pPr hangingPunct="1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altLang="en-US" sz="1500">
                <a:latin typeface="Calibri" charset="0"/>
              </a:rPr>
              <a:t>Results of corrective action (8.5.2)</a:t>
            </a:r>
          </a:p>
          <a:p>
            <a:pPr hangingPunct="1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altLang="en-US" sz="1500">
                <a:latin typeface="Calibri" charset="0"/>
              </a:rPr>
              <a:t>Results of preventive action (8.5.3)</a:t>
            </a:r>
          </a:p>
          <a:p>
            <a:pPr hangingPunct="1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</a:pPr>
            <a:endParaRPr lang="en-US" altLang="en-US" sz="15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126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4400"/>
              <a:t>ISO 9001 standard </a:t>
            </a:r>
            <a:r>
              <a:rPr lang="en-US" altLang="en-US" sz="2000"/>
              <a:t>Clause 1 Introduction</a:t>
            </a:r>
            <a:br>
              <a:rPr lang="en-US" altLang="en-US" sz="2000"/>
            </a:br>
            <a:r>
              <a:rPr lang="en-US" altLang="en-US" sz="4400"/>
              <a:t>  </a:t>
            </a:r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3175"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1pPr>
            <a:lvl2pPr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2pPr>
            <a:lvl3pPr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3pPr>
            <a:lvl4pPr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4pPr>
            <a:lvl5pPr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9pPr>
          </a:lstStyle>
          <a:p>
            <a:pPr indent="-341313" hangingPunct="1">
              <a:lnSpc>
                <a:spcPct val="100000"/>
              </a:lnSpc>
              <a:spcBef>
                <a:spcPts val="363"/>
              </a:spcBef>
            </a:pPr>
            <a:r>
              <a:rPr lang="en-US" altLang="en-US">
                <a:latin typeface="Calibri" charset="0"/>
              </a:rPr>
              <a:t>	The implementation of a QMS should be a strategic decision for your organization. </a:t>
            </a:r>
          </a:p>
          <a:p>
            <a:pPr indent="-341313" hangingPunct="1">
              <a:lnSpc>
                <a:spcPct val="100000"/>
              </a:lnSpc>
              <a:spcBef>
                <a:spcPts val="363"/>
              </a:spcBef>
            </a:pPr>
            <a:endParaRPr lang="en-US" altLang="en-US">
              <a:latin typeface="Calibri" charset="0"/>
            </a:endParaRPr>
          </a:p>
          <a:p>
            <a:pPr indent="-341313" hangingPunct="1">
              <a:lnSpc>
                <a:spcPct val="100000"/>
              </a:lnSpc>
              <a:spcBef>
                <a:spcPts val="363"/>
              </a:spcBef>
            </a:pPr>
            <a:r>
              <a:rPr lang="en-US" altLang="en-US">
                <a:latin typeface="Calibri" charset="0"/>
              </a:rPr>
              <a:t>	Factors influence the design and implementation of your QMS which include – </a:t>
            </a:r>
          </a:p>
          <a:p>
            <a:pPr indent="-341313" hangingPunct="1">
              <a:lnSpc>
                <a:spcPct val="100000"/>
              </a:lnSpc>
              <a:spcBef>
                <a:spcPts val="363"/>
              </a:spcBef>
            </a:pPr>
            <a:endParaRPr lang="en-US" altLang="en-US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363"/>
              </a:spcBef>
              <a:buFont typeface="Arial" charset="0"/>
              <a:buChar char="•"/>
            </a:pPr>
            <a:r>
              <a:rPr lang="en-US" altLang="en-US">
                <a:latin typeface="Calibri" charset="0"/>
              </a:rPr>
              <a:t>	diverse needs and risks of organizations; </a:t>
            </a:r>
          </a:p>
          <a:p>
            <a:pPr hangingPunct="1">
              <a:lnSpc>
                <a:spcPct val="100000"/>
              </a:lnSpc>
              <a:spcBef>
                <a:spcPts val="363"/>
              </a:spcBef>
              <a:buFont typeface="Arial" charset="0"/>
              <a:buChar char="•"/>
            </a:pPr>
            <a:r>
              <a:rPr lang="en-US" altLang="en-US">
                <a:latin typeface="Calibri" charset="0"/>
              </a:rPr>
              <a:t>	particular goals and objectives; </a:t>
            </a:r>
          </a:p>
          <a:p>
            <a:pPr hangingPunct="1">
              <a:lnSpc>
                <a:spcPct val="100000"/>
              </a:lnSpc>
              <a:spcBef>
                <a:spcPts val="363"/>
              </a:spcBef>
              <a:buFont typeface="Arial" charset="0"/>
              <a:buChar char="•"/>
            </a:pPr>
            <a:r>
              <a:rPr lang="en-US" altLang="en-US">
                <a:latin typeface="Calibri" charset="0"/>
              </a:rPr>
              <a:t>	complexity of products and  services provided; </a:t>
            </a:r>
          </a:p>
          <a:p>
            <a:pPr hangingPunct="1">
              <a:lnSpc>
                <a:spcPct val="100000"/>
              </a:lnSpc>
              <a:spcBef>
                <a:spcPts val="363"/>
              </a:spcBef>
              <a:buFont typeface="Arial" charset="0"/>
              <a:buChar char="•"/>
            </a:pPr>
            <a:r>
              <a:rPr lang="en-US" altLang="en-US">
                <a:latin typeface="Calibri" charset="0"/>
              </a:rPr>
              <a:t>	number of and complexity of processes employed; and </a:t>
            </a:r>
          </a:p>
          <a:p>
            <a:pPr hangingPunct="1">
              <a:lnSpc>
                <a:spcPct val="100000"/>
              </a:lnSpc>
              <a:spcBef>
                <a:spcPts val="363"/>
              </a:spcBef>
              <a:buFont typeface="Arial" charset="0"/>
              <a:buChar char="•"/>
            </a:pPr>
            <a:r>
              <a:rPr lang="en-US" altLang="en-US">
                <a:latin typeface="Calibri" charset="0"/>
              </a:rPr>
              <a:t>	size and structure of the organization. </a:t>
            </a:r>
          </a:p>
          <a:p>
            <a:pPr indent="-341313" hangingPunct="1">
              <a:lnSpc>
                <a:spcPct val="100000"/>
              </a:lnSpc>
              <a:spcBef>
                <a:spcPts val="363"/>
              </a:spcBef>
              <a:buClrTx/>
              <a:buSzTx/>
              <a:buFontTx/>
              <a:buNone/>
            </a:pPr>
            <a:endParaRPr lang="en-US" altLang="en-US">
              <a:latin typeface="Calibri" charset="0"/>
            </a:endParaRPr>
          </a:p>
          <a:p>
            <a:pPr indent="-341313" hangingPunct="1">
              <a:lnSpc>
                <a:spcPct val="100000"/>
              </a:lnSpc>
              <a:spcBef>
                <a:spcPts val="363"/>
              </a:spcBef>
              <a:buClrTx/>
              <a:buSzTx/>
              <a:buFontTx/>
              <a:buNone/>
            </a:pPr>
            <a:r>
              <a:rPr lang="en-US" altLang="en-US">
                <a:latin typeface="Calibri" charset="0"/>
              </a:rPr>
              <a:t>	As a result of these and other underlying factors, the ISO 9001 standard does not require uniformity of QMS structure or documentation.</a:t>
            </a:r>
            <a:br>
              <a:rPr lang="en-US" altLang="en-US">
                <a:latin typeface="Calibri" charset="0"/>
              </a:rPr>
            </a:br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819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600"/>
              <a:t>Clauses of ISO 9001 standard </a:t>
            </a:r>
          </a:p>
        </p:txBody>
      </p:sp>
      <p:graphicFrame>
        <p:nvGraphicFramePr>
          <p:cNvPr id="75778" name="Group 2"/>
          <p:cNvGraphicFramePr>
            <a:graphicFrameLocks noGrp="1"/>
          </p:cNvGraphicFramePr>
          <p:nvPr/>
        </p:nvGraphicFramePr>
        <p:xfrm>
          <a:off x="0" y="990600"/>
          <a:ext cx="9145588" cy="5870578"/>
        </p:xfrm>
        <a:graphic>
          <a:graphicData uri="http://schemas.openxmlformats.org/drawingml/2006/table">
            <a:tbl>
              <a:tblPr/>
              <a:tblGrid>
                <a:gridCol w="1812925"/>
                <a:gridCol w="5756275"/>
                <a:gridCol w="1576388"/>
              </a:tblGrid>
              <a:tr h="388938">
                <a:tc gridSpan="2"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Eight Principles of Quality</a:t>
                      </a:r>
                    </a:p>
                  </a:txBody>
                  <a:tcPr marT="8458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Clause(s)</a:t>
                      </a:r>
                    </a:p>
                  </a:txBody>
                  <a:tcPr marT="80264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865188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Customer-Focus</a:t>
                      </a:r>
                    </a:p>
                  </a:txBody>
                  <a:tcPr marT="7162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Your organization depends on customers and therefore your organization should understand current and future customer needs, meet customer requirements and strive to exceed customer expectations .</a:t>
                      </a:r>
                    </a:p>
                  </a:txBody>
                  <a:tcPr marT="7162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clause 5.2; 7.2; and 8.2.1</a:t>
                      </a:r>
                    </a:p>
                  </a:txBody>
                  <a:tcPr marT="7162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865188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Leadership </a:t>
                      </a:r>
                    </a:p>
                  </a:txBody>
                  <a:tcPr marT="7162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Leaders establish unity of purpose and direction of the organization. They should create and maintain the internal environment in which people can become fully involved in achieving the organization's objectives </a:t>
                      </a:r>
                    </a:p>
                  </a:txBody>
                  <a:tcPr marT="7162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clause 5</a:t>
                      </a:r>
                    </a:p>
                  </a:txBody>
                  <a:tcPr marT="7162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6731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Involvement of People</a:t>
                      </a:r>
                    </a:p>
                  </a:txBody>
                  <a:tcPr marT="7162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People at all levels are the essence of an organization and their full involvement enables their abilities to be used for the organization’s benefit.</a:t>
                      </a:r>
                    </a:p>
                  </a:txBody>
                  <a:tcPr marT="7162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clause 6.2</a:t>
                      </a:r>
                    </a:p>
                  </a:txBody>
                  <a:tcPr marT="7162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576263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Process Approach</a:t>
                      </a:r>
                    </a:p>
                  </a:txBody>
                  <a:tcPr marT="7162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A desired result is achieved more efficiently when related resources and activities are managed as a process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.</a:t>
                      </a:r>
                    </a:p>
                  </a:txBody>
                  <a:tcPr marT="7162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clause 4.1</a:t>
                      </a:r>
                    </a:p>
                  </a:txBody>
                  <a:tcPr marT="7162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6731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System Approach to Management</a:t>
                      </a:r>
                    </a:p>
                  </a:txBody>
                  <a:tcPr marT="7162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Identifying, understanding and managing interrelated processes as a system contributes to the organization’s effectiveness and efficiency in achieving its objective</a:t>
                      </a:r>
                    </a:p>
                  </a:txBody>
                  <a:tcPr marT="7162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clause 4.1</a:t>
                      </a:r>
                    </a:p>
                  </a:txBody>
                  <a:tcPr marT="7162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67310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Continual Improvement</a:t>
                      </a:r>
                      <a:b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</a:b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Calibri" charset="0"/>
                        <a:ea typeface="AR PL SungtiL GB" charset="0"/>
                        <a:cs typeface="AR PL SungtiL GB" charset="0"/>
                      </a:endParaRPr>
                    </a:p>
                  </a:txBody>
                  <a:tcPr marT="7162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Continual improvement of the organizations overall performance should be a permanent objective of the organization.</a:t>
                      </a:r>
                    </a:p>
                  </a:txBody>
                  <a:tcPr marT="7162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clause 8.5.1 and 4.1</a:t>
                      </a:r>
                    </a:p>
                  </a:txBody>
                  <a:tcPr marT="7162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Factual Approach to Decision Making</a:t>
                      </a:r>
                    </a:p>
                  </a:txBody>
                  <a:tcPr marT="7162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Effective decisions are based on the analysis of data and information</a:t>
                      </a:r>
                    </a:p>
                  </a:txBody>
                  <a:tcPr marT="7162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clause 4.1e and 8.4</a:t>
                      </a:r>
                    </a:p>
                  </a:txBody>
                  <a:tcPr marT="7162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</a:tr>
              <a:tr h="674688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Mutually beneficial supplier relationships</a:t>
                      </a:r>
                    </a:p>
                  </a:txBody>
                  <a:tcPr marT="7162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An organization and its suppliers are interdependent, and a mutually beneficial relationship enhances the ability of both to create value .</a:t>
                      </a:r>
                    </a:p>
                  </a:txBody>
                  <a:tcPr marT="7162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5pPr>
                      <a:lvl6pPr marL="25146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6pPr>
                      <a:lvl7pPr marL="29718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7pPr>
                      <a:lvl8pPr marL="34290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8pPr>
                      <a:lvl9pPr marL="3886200" indent="-228600" defTabSz="457200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AR PL SungtiL GB" charset="0"/>
                          <a:cs typeface="AR PL SungtiL GB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charset="0"/>
                          <a:ea typeface="AR PL SungtiL GB" charset="0"/>
                          <a:cs typeface="AR PL SungtiL GB" charset="0"/>
                        </a:rPr>
                        <a:t>clause 7.4</a:t>
                      </a:r>
                    </a:p>
                  </a:txBody>
                  <a:tcPr marT="7162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5915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ISO 9000: 2000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20000"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Times New Roman" pitchFamily="18" charset="0"/>
              </a:rPr>
              <a:t>Created to meet five objectives: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mtClean="0">
                <a:latin typeface="Times New Roman" pitchFamily="18" charset="0"/>
              </a:rPr>
              <a:t>Achieve, maintain, and seek to continuously improve product quality in relation to the requirements.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mtClean="0">
                <a:latin typeface="Times New Roman" pitchFamily="18" charset="0"/>
              </a:rPr>
              <a:t>Improve the quality of operations to continually meet customers’ and stakeholders’ needs.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mtClean="0">
                <a:latin typeface="Times New Roman" pitchFamily="18" charset="0"/>
              </a:rPr>
              <a:t>Provide confidence to internal management that quality requirements are being met.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mtClean="0">
                <a:latin typeface="Times New Roman" pitchFamily="18" charset="0"/>
              </a:rPr>
              <a:t>Provide confidence to the customers that quality requirements are being met.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mtClean="0">
                <a:latin typeface="Times New Roman" pitchFamily="18" charset="0"/>
              </a:rPr>
              <a:t>Provide confidence that quality system requirements are fulfilled.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299808D-CCFB-4BBF-A976-11912396D7B6}" type="slidenum">
              <a:rPr lang="en-US" altLang="en-US" sz="1400" smtClean="0">
                <a:solidFill>
                  <a:srgbClr val="FFFFFF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smtClean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6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ISO 9000: 2000 structure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10000"/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mtClean="0">
                <a:latin typeface="Times New Roman" pitchFamily="18" charset="0"/>
              </a:rPr>
              <a:t>Consists of three documents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mtClean="0">
                <a:latin typeface="Times New Roman" pitchFamily="18" charset="0"/>
              </a:rPr>
              <a:t>ISO 9000 – Fundamentals and vocabulary.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en-US" smtClean="0">
              <a:latin typeface="Times New Roman" pitchFamily="18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mtClean="0">
                <a:latin typeface="Times New Roman" pitchFamily="18" charset="0"/>
              </a:rPr>
              <a:t>ISO 9001 – Requirements. 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>
                <a:latin typeface="Times New Roman" pitchFamily="18" charset="0"/>
              </a:rPr>
              <a:t>       Organized in four sections: Management Responsibility; Resource Management; Product Realization; and Measurement, Analysis and Improvement.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latin typeface="Times New Roman" pitchFamily="18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 startAt="3"/>
            </a:pPr>
            <a:r>
              <a:rPr lang="en-US" altLang="en-US" smtClean="0">
                <a:latin typeface="Times New Roman" pitchFamily="18" charset="0"/>
              </a:rPr>
              <a:t>ISO 9004 – Guidelines for performance improvements. 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8B5F105-45B2-4F8F-99AF-D17C30086582}" type="slidenum">
              <a:rPr lang="en-US" altLang="en-US" sz="1400" smtClean="0">
                <a:solidFill>
                  <a:srgbClr val="FFFFFF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smtClean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ISO 9000: 2000 Quality Management Principles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Times New Roman" pitchFamily="18" charset="0"/>
              </a:rPr>
              <a:t>Principle 1: Customer Focus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Times New Roman" pitchFamily="18" charset="0"/>
              </a:rPr>
              <a:t>Principle 2: Leadership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Times New Roman" pitchFamily="18" charset="0"/>
              </a:rPr>
              <a:t>Principle 3: Involvement of people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Times New Roman" pitchFamily="18" charset="0"/>
              </a:rPr>
              <a:t>Principle 4: Process approach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Times New Roman" pitchFamily="18" charset="0"/>
              </a:rPr>
              <a:t>Principle 5: Systems approach for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Times New Roman" pitchFamily="18" charset="0"/>
              </a:rPr>
              <a:t>Principle 6: Continual improvement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Times New Roman" pitchFamily="18" charset="0"/>
              </a:rPr>
              <a:t>Principle 7: Factual approach to decision making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Times New Roman" pitchFamily="18" charset="0"/>
              </a:rPr>
              <a:t>Principle 8: Mutually beneficial supplier relationships.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39134A8-4CE1-45C9-9E22-D558E327F22D}" type="slidenum">
              <a:rPr lang="en-US" altLang="en-US" sz="1400" smtClean="0">
                <a:solidFill>
                  <a:srgbClr val="FFFFFF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smtClean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94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ISO 9000: 2000 registration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>
                <a:latin typeface="Times New Roman" pitchFamily="18" charset="0"/>
              </a:rPr>
              <a:t>Originally intended to be a two-party process where the supplier is audited by its customers, the ISO 9000 process became a </a:t>
            </a:r>
            <a:r>
              <a:rPr lang="en-US" altLang="en-US" i="1" smtClean="0">
                <a:solidFill>
                  <a:srgbClr val="5B6BFF"/>
                </a:solidFill>
                <a:latin typeface="Times New Roman" pitchFamily="18" charset="0"/>
              </a:rPr>
              <a:t>third-party accreditation process</a:t>
            </a:r>
            <a:r>
              <a:rPr lang="en-US" altLang="en-US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latin typeface="Times New Roman" pitchFamily="18" charset="0"/>
              </a:rPr>
              <a:t>Independent laboratory or a certification agency conducts the audit.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latin typeface="Times New Roman" pitchFamily="18" charset="0"/>
              </a:rPr>
              <a:t>Recertification is required </a:t>
            </a:r>
            <a:r>
              <a:rPr lang="en-US" altLang="en-US" i="1" smtClean="0">
                <a:solidFill>
                  <a:srgbClr val="5B6BFF"/>
                </a:solidFill>
                <a:latin typeface="Times New Roman" pitchFamily="18" charset="0"/>
              </a:rPr>
              <a:t>every three years</a:t>
            </a:r>
            <a:r>
              <a:rPr lang="en-US" altLang="en-US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i="1" smtClean="0">
                <a:solidFill>
                  <a:srgbClr val="5B6BFF"/>
                </a:solidFill>
                <a:latin typeface="Times New Roman" pitchFamily="18" charset="0"/>
              </a:rPr>
              <a:t>Individual sites</a:t>
            </a:r>
            <a:r>
              <a:rPr lang="en-US" altLang="en-US" smtClean="0">
                <a:latin typeface="Times New Roman" pitchFamily="18" charset="0"/>
              </a:rPr>
              <a:t> – not entire company – must achieve registration individually.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latin typeface="Times New Roman" pitchFamily="18" charset="0"/>
              </a:rPr>
              <a:t>All costs are to be borne by the applicant.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latin typeface="Times New Roman" pitchFamily="18" charset="0"/>
              </a:rPr>
              <a:t>A registration audit may cost anywhere from $10,000 to $40,000.</a:t>
            </a:r>
          </a:p>
          <a:p>
            <a:pPr algn="r" eaLnBrk="1" hangingPunct="1">
              <a:lnSpc>
                <a:spcPct val="80000"/>
              </a:lnSpc>
              <a:buFontTx/>
              <a:buNone/>
            </a:pPr>
            <a:r>
              <a:rPr lang="en-US" altLang="en-US" sz="1800" i="1" smtClean="0">
                <a:solidFill>
                  <a:srgbClr val="FF3300"/>
                </a:solidFill>
                <a:latin typeface="Times New Roman" pitchFamily="18" charset="0"/>
              </a:rPr>
              <a:t>(more information at http://www.iso.ch)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D7DC04A-1223-47B2-A048-FD4FD0472E2A}" type="slidenum">
              <a:rPr lang="en-US" altLang="en-US" sz="1400" smtClean="0">
                <a:solidFill>
                  <a:srgbClr val="FFFFFF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smtClean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7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4400"/>
              <a:t>What is ISO 9001?</a:t>
            </a: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534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1pPr>
            <a:lvl2pPr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2pPr>
            <a:lvl3pPr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3pPr>
            <a:lvl4pPr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4pPr>
            <a:lvl5pPr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400"/>
              </a:spcBef>
            </a:pPr>
            <a:r>
              <a:rPr lang="en-US" altLang="en-US" sz="2000">
                <a:latin typeface="Calibri" charset="0"/>
              </a:rPr>
              <a:t>ISO 9001:2008 is the International standard for Quality Management Systems (QMS) Requirements. 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Process approach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Identify the processes necessary for effective implementation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Understand interactions between these processes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Document the processes to assure effective operation and control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200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>
                <a:latin typeface="Calibri" charset="0"/>
              </a:rPr>
              <a:t>Aim of the standard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To enhance customer satisfaction through the effective application of the system, 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including processes for continual improvements of the system and 	the assurance of conformity to customer and 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altLang="en-US" sz="2000">
                <a:latin typeface="Calibri" charset="0"/>
              </a:rPr>
              <a:t>applicable statutory &amp; regulatory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31587497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4400"/>
              <a:t>ISO 9001 Structure</a:t>
            </a: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1435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1pPr>
            <a:lvl2pPr marL="971550" indent="-569913">
              <a:tabLst>
                <a:tab pos="51435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2pPr>
            <a:lvl3pPr marL="1371600" indent="-569913">
              <a:tabLst>
                <a:tab pos="51435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3pPr>
            <a:lvl4pPr>
              <a:tabLst>
                <a:tab pos="51435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4pPr>
            <a:lvl5pPr>
              <a:tabLst>
                <a:tab pos="51435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1435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1435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1435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1435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9pPr>
          </a:lstStyle>
          <a:p>
            <a:pPr marL="514350" indent="-512763" hangingPunct="1">
              <a:lnSpc>
                <a:spcPct val="100000"/>
              </a:lnSpc>
              <a:spcBef>
                <a:spcPts val="400"/>
              </a:spcBef>
            </a:pPr>
            <a:r>
              <a:rPr lang="en-US" altLang="en-US" sz="2000">
                <a:latin typeface="Calibri" charset="0"/>
              </a:rPr>
              <a:t>Quick History</a:t>
            </a:r>
          </a:p>
          <a:p>
            <a:pPr lvl="1" hangingPunct="1">
              <a:lnSpc>
                <a:spcPct val="100000"/>
              </a:lnSpc>
              <a:spcBef>
                <a:spcPts val="488"/>
              </a:spcBef>
              <a:buFont typeface="Times New Roman" pitchFamily="16" charset="0"/>
              <a:buAutoNum type="romanLcPeriod"/>
            </a:pPr>
            <a:r>
              <a:rPr lang="en-US" altLang="en-US" sz="2400">
                <a:latin typeface="Calibri" charset="0"/>
              </a:rPr>
              <a:t>Original Standard in 1987</a:t>
            </a:r>
          </a:p>
          <a:p>
            <a:pPr lvl="2" hangingPunct="1">
              <a:lnSpc>
                <a:spcPct val="100000"/>
              </a:lnSpc>
              <a:spcBef>
                <a:spcPts val="400"/>
              </a:spcBef>
              <a:buFont typeface="Times New Roman" pitchFamily="16" charset="0"/>
              <a:buAutoNum type="alphaLcParenR"/>
            </a:pPr>
            <a:r>
              <a:rPr lang="en-US" altLang="en-US" sz="2000">
                <a:latin typeface="Calibri" charset="0"/>
              </a:rPr>
              <a:t>20 clauses</a:t>
            </a:r>
          </a:p>
          <a:p>
            <a:pPr lvl="2" hangingPunct="1">
              <a:lnSpc>
                <a:spcPct val="100000"/>
              </a:lnSpc>
              <a:spcBef>
                <a:spcPts val="400"/>
              </a:spcBef>
              <a:buFont typeface="Times New Roman" pitchFamily="16" charset="0"/>
              <a:buAutoNum type="alphaLcParenR"/>
            </a:pPr>
            <a:r>
              <a:rPr lang="en-US" altLang="en-US" sz="2000">
                <a:latin typeface="Calibri" charset="0"/>
              </a:rPr>
              <a:t>Procedure-based</a:t>
            </a:r>
          </a:p>
          <a:p>
            <a:pPr lvl="1" hangingPunct="1">
              <a:lnSpc>
                <a:spcPct val="100000"/>
              </a:lnSpc>
              <a:spcBef>
                <a:spcPts val="488"/>
              </a:spcBef>
              <a:buFont typeface="Times New Roman" pitchFamily="16" charset="0"/>
              <a:buAutoNum type="romanLcPeriod"/>
            </a:pPr>
            <a:r>
              <a:rPr lang="en-US" altLang="en-US" sz="2400">
                <a:latin typeface="Calibri" charset="0"/>
              </a:rPr>
              <a:t>Revision in 1994</a:t>
            </a:r>
          </a:p>
          <a:p>
            <a:pPr lvl="2" hangingPunct="1">
              <a:lnSpc>
                <a:spcPct val="100000"/>
              </a:lnSpc>
              <a:spcBef>
                <a:spcPts val="400"/>
              </a:spcBef>
              <a:buFont typeface="Times New Roman" pitchFamily="16" charset="0"/>
              <a:buAutoNum type="alphaLcParenR"/>
            </a:pPr>
            <a:r>
              <a:rPr lang="en-US" altLang="en-US" sz="2000">
                <a:latin typeface="Calibri" charset="0"/>
              </a:rPr>
              <a:t>A “tweak”</a:t>
            </a:r>
          </a:p>
          <a:p>
            <a:pPr lvl="1" hangingPunct="1">
              <a:lnSpc>
                <a:spcPct val="100000"/>
              </a:lnSpc>
              <a:spcBef>
                <a:spcPts val="488"/>
              </a:spcBef>
              <a:buFont typeface="Times New Roman" pitchFamily="16" charset="0"/>
              <a:buAutoNum type="romanLcPeriod"/>
            </a:pPr>
            <a:r>
              <a:rPr lang="en-US" altLang="en-US" sz="2400">
                <a:latin typeface="Calibri" charset="0"/>
              </a:rPr>
              <a:t>Revision in 2000</a:t>
            </a:r>
          </a:p>
          <a:p>
            <a:pPr lvl="2" hangingPunct="1">
              <a:lnSpc>
                <a:spcPct val="100000"/>
              </a:lnSpc>
              <a:spcBef>
                <a:spcPts val="400"/>
              </a:spcBef>
              <a:buFont typeface="Times New Roman" pitchFamily="16" charset="0"/>
              <a:buAutoNum type="alphaLcParenR"/>
            </a:pPr>
            <a:r>
              <a:rPr lang="en-US" altLang="en-US" sz="2000">
                <a:latin typeface="Calibri" charset="0"/>
              </a:rPr>
              <a:t>Major overhaul</a:t>
            </a:r>
          </a:p>
          <a:p>
            <a:pPr lvl="2" hangingPunct="1">
              <a:lnSpc>
                <a:spcPct val="100000"/>
              </a:lnSpc>
              <a:spcBef>
                <a:spcPts val="400"/>
              </a:spcBef>
              <a:buFont typeface="Times New Roman" pitchFamily="16" charset="0"/>
              <a:buAutoNum type="alphaLcParenR"/>
            </a:pPr>
            <a:r>
              <a:rPr lang="en-US" altLang="en-US" sz="2000">
                <a:latin typeface="Calibri" charset="0"/>
              </a:rPr>
              <a:t>8 sections</a:t>
            </a:r>
          </a:p>
          <a:p>
            <a:pPr lvl="2" hangingPunct="1">
              <a:lnSpc>
                <a:spcPct val="100000"/>
              </a:lnSpc>
              <a:spcBef>
                <a:spcPts val="400"/>
              </a:spcBef>
              <a:buFont typeface="Times New Roman" pitchFamily="16" charset="0"/>
              <a:buAutoNum type="alphaLcParenR"/>
            </a:pPr>
            <a:r>
              <a:rPr lang="en-US" altLang="en-US" sz="2000">
                <a:latin typeface="Calibri" charset="0"/>
              </a:rPr>
              <a:t>Focus on the Customer</a:t>
            </a:r>
          </a:p>
          <a:p>
            <a:pPr lvl="2" hangingPunct="1">
              <a:lnSpc>
                <a:spcPct val="100000"/>
              </a:lnSpc>
              <a:spcBef>
                <a:spcPts val="400"/>
              </a:spcBef>
              <a:buFont typeface="Times New Roman" pitchFamily="16" charset="0"/>
              <a:buAutoNum type="alphaLcParenR"/>
            </a:pPr>
            <a:r>
              <a:rPr lang="en-US" altLang="en-US" sz="2000">
                <a:latin typeface="Calibri" charset="0"/>
              </a:rPr>
              <a:t>Focus on Business Results</a:t>
            </a:r>
          </a:p>
          <a:p>
            <a:pPr lvl="1" hangingPunct="1">
              <a:lnSpc>
                <a:spcPct val="100000"/>
              </a:lnSpc>
              <a:spcBef>
                <a:spcPts val="488"/>
              </a:spcBef>
              <a:buFont typeface="Times New Roman" pitchFamily="16" charset="0"/>
              <a:buAutoNum type="romanLcPeriod"/>
            </a:pPr>
            <a:r>
              <a:rPr lang="en-US" altLang="en-US" sz="2400">
                <a:latin typeface="Calibri" charset="0"/>
              </a:rPr>
              <a:t>Revision in 2008</a:t>
            </a:r>
          </a:p>
          <a:p>
            <a:pPr marL="1257300" lvl="2" indent="-455613" hangingPunct="1">
              <a:lnSpc>
                <a:spcPct val="100000"/>
              </a:lnSpc>
              <a:spcBef>
                <a:spcPts val="400"/>
              </a:spcBef>
              <a:buFont typeface="Times New Roman" pitchFamily="16" charset="0"/>
              <a:buAutoNum type="alphaLcParenR"/>
            </a:pPr>
            <a:r>
              <a:rPr lang="en-US" altLang="en-US" sz="2000">
                <a:latin typeface="Calibri" charset="0"/>
              </a:rPr>
              <a:t>A “tweak”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20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6750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4400"/>
              <a:t>Benefits of ISO 9001</a:t>
            </a: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AR PL SungtiL GB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363"/>
              </a:spcBef>
              <a:buFont typeface="Arial" charset="0"/>
              <a:buChar char="•"/>
            </a:pPr>
            <a:r>
              <a:rPr lang="en-US" altLang="en-US">
                <a:latin typeface="Calibri" charset="0"/>
              </a:rPr>
              <a:t>It reduces rejection/rework</a:t>
            </a:r>
          </a:p>
          <a:p>
            <a:pPr hangingPunct="1">
              <a:lnSpc>
                <a:spcPct val="100000"/>
              </a:lnSpc>
              <a:spcBef>
                <a:spcPts val="363"/>
              </a:spcBef>
              <a:buFont typeface="Arial" charset="0"/>
              <a:buChar char="•"/>
            </a:pPr>
            <a:r>
              <a:rPr lang="en-US" altLang="en-US">
                <a:latin typeface="Calibri" charset="0"/>
              </a:rPr>
              <a:t>It improves housekeeping</a:t>
            </a:r>
          </a:p>
          <a:p>
            <a:pPr hangingPunct="1">
              <a:lnSpc>
                <a:spcPct val="100000"/>
              </a:lnSpc>
              <a:spcBef>
                <a:spcPts val="363"/>
              </a:spcBef>
              <a:buFont typeface="Arial" charset="0"/>
              <a:buChar char="•"/>
            </a:pPr>
            <a:r>
              <a:rPr lang="en-US" altLang="en-US">
                <a:latin typeface="Calibri" charset="0"/>
              </a:rPr>
              <a:t>It increases morale of the company</a:t>
            </a:r>
          </a:p>
          <a:p>
            <a:pPr hangingPunct="1">
              <a:lnSpc>
                <a:spcPct val="100000"/>
              </a:lnSpc>
              <a:spcBef>
                <a:spcPts val="363"/>
              </a:spcBef>
              <a:buFont typeface="Arial" charset="0"/>
              <a:buChar char="•"/>
            </a:pPr>
            <a:r>
              <a:rPr lang="en-US" altLang="en-US">
                <a:latin typeface="Calibri" charset="0"/>
              </a:rPr>
              <a:t>It ensures Quality and after sales service to customers</a:t>
            </a:r>
          </a:p>
          <a:p>
            <a:pPr hangingPunct="1">
              <a:lnSpc>
                <a:spcPct val="100000"/>
              </a:lnSpc>
              <a:spcBef>
                <a:spcPts val="363"/>
              </a:spcBef>
              <a:buFont typeface="Arial" charset="0"/>
              <a:buChar char="•"/>
            </a:pPr>
            <a:r>
              <a:rPr lang="en-US" altLang="en-US">
                <a:latin typeface="Calibri" charset="0"/>
              </a:rPr>
              <a:t>It improves team work</a:t>
            </a:r>
          </a:p>
          <a:p>
            <a:pPr hangingPunct="1">
              <a:lnSpc>
                <a:spcPct val="100000"/>
              </a:lnSpc>
              <a:spcBef>
                <a:spcPts val="363"/>
              </a:spcBef>
              <a:buFont typeface="Arial" charset="0"/>
              <a:buChar char="•"/>
            </a:pPr>
            <a:r>
              <a:rPr lang="en-US" altLang="en-US">
                <a:latin typeface="Calibri" charset="0"/>
              </a:rPr>
              <a:t>It saves cost by :</a:t>
            </a:r>
          </a:p>
          <a:p>
            <a:pPr hangingPunct="1">
              <a:lnSpc>
                <a:spcPct val="100000"/>
              </a:lnSpc>
              <a:spcBef>
                <a:spcPts val="363"/>
              </a:spcBef>
              <a:buFont typeface="Arial" charset="0"/>
              <a:buChar char="•"/>
            </a:pPr>
            <a:r>
              <a:rPr lang="en-US" altLang="en-US">
                <a:latin typeface="Calibri" charset="0"/>
              </a:rPr>
              <a:t>avoiding repetition of work</a:t>
            </a:r>
          </a:p>
          <a:p>
            <a:pPr hangingPunct="1">
              <a:lnSpc>
                <a:spcPct val="100000"/>
              </a:lnSpc>
              <a:spcBef>
                <a:spcPts val="363"/>
              </a:spcBef>
              <a:buFont typeface="Arial" charset="0"/>
              <a:buChar char="•"/>
            </a:pPr>
            <a:r>
              <a:rPr lang="en-US" altLang="en-US">
                <a:latin typeface="Calibri" charset="0"/>
              </a:rPr>
              <a:t>avoiding unnecessary records</a:t>
            </a:r>
          </a:p>
          <a:p>
            <a:pPr hangingPunct="1">
              <a:lnSpc>
                <a:spcPct val="100000"/>
              </a:lnSpc>
              <a:spcBef>
                <a:spcPts val="363"/>
              </a:spcBef>
              <a:buFont typeface="Arial" charset="0"/>
              <a:buChar char="•"/>
            </a:pPr>
            <a:r>
              <a:rPr lang="en-US" altLang="en-US">
                <a:latin typeface="Calibri" charset="0"/>
              </a:rPr>
              <a:t>monitoring processes</a:t>
            </a:r>
          </a:p>
          <a:p>
            <a:pPr hangingPunct="1">
              <a:lnSpc>
                <a:spcPct val="100000"/>
              </a:lnSpc>
              <a:spcBef>
                <a:spcPts val="363"/>
              </a:spcBef>
              <a:buClrTx/>
              <a:buSzTx/>
              <a:buFontTx/>
              <a:buNone/>
            </a:pPr>
            <a:r>
              <a:rPr lang="en-US" altLang="en-US">
                <a:latin typeface="Calibri" charset="0"/>
              </a:rPr>
              <a:t>….and many other ways</a:t>
            </a:r>
          </a:p>
          <a:p>
            <a:pPr hangingPunct="1">
              <a:lnSpc>
                <a:spcPct val="100000"/>
              </a:lnSpc>
              <a:spcBef>
                <a:spcPts val="363"/>
              </a:spcBef>
              <a:buFont typeface="Arial" charset="0"/>
              <a:buChar char="•"/>
            </a:pPr>
            <a:r>
              <a:rPr lang="en-US" altLang="en-US">
                <a:latin typeface="Calibri" charset="0"/>
              </a:rPr>
              <a:t>Opportunities for export market</a:t>
            </a:r>
          </a:p>
          <a:p>
            <a:pPr hangingPunct="1">
              <a:lnSpc>
                <a:spcPct val="100000"/>
              </a:lnSpc>
              <a:spcBef>
                <a:spcPts val="363"/>
              </a:spcBef>
              <a:buFont typeface="Arial" charset="0"/>
              <a:buChar char="•"/>
            </a:pPr>
            <a:r>
              <a:rPr lang="en-US" altLang="en-US">
                <a:latin typeface="Calibri" charset="0"/>
              </a:rPr>
              <a:t>Due to increased confidence of customers in you, you get more &amp; more orders</a:t>
            </a:r>
          </a:p>
          <a:p>
            <a:pPr hangingPunct="1">
              <a:lnSpc>
                <a:spcPct val="100000"/>
              </a:lnSpc>
              <a:spcBef>
                <a:spcPts val="363"/>
              </a:spcBef>
              <a:buFont typeface="Arial" charset="0"/>
              <a:buChar char="•"/>
            </a:pPr>
            <a:r>
              <a:rPr lang="en-US" altLang="en-US">
                <a:latin typeface="Calibri" charset="0"/>
              </a:rPr>
              <a:t>It improves discipline in the organization</a:t>
            </a:r>
          </a:p>
          <a:p>
            <a:pPr hangingPunct="1">
              <a:lnSpc>
                <a:spcPct val="100000"/>
              </a:lnSpc>
              <a:spcBef>
                <a:spcPts val="363"/>
              </a:spcBef>
              <a:buFont typeface="Arial" charset="0"/>
              <a:buChar char="•"/>
            </a:pPr>
            <a:r>
              <a:rPr lang="en-US" altLang="en-US">
                <a:latin typeface="Calibri" charset="0"/>
              </a:rPr>
              <a:t>It increases credit in the market</a:t>
            </a:r>
          </a:p>
          <a:p>
            <a:pPr hangingPunct="1">
              <a:lnSpc>
                <a:spcPct val="100000"/>
              </a:lnSpc>
              <a:spcBef>
                <a:spcPts val="363"/>
              </a:spcBef>
              <a:buClrTx/>
              <a:buSzTx/>
              <a:buFontTx/>
              <a:buNone/>
            </a:pPr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1804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1758</Words>
  <Application>Microsoft Office PowerPoint</Application>
  <PresentationFormat>On-screen Show (4:3)</PresentationFormat>
  <Paragraphs>420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ISO 9000: 2000</vt:lpstr>
      <vt:lpstr>ISO 9000: 2000</vt:lpstr>
      <vt:lpstr>ISO 9000: 2000</vt:lpstr>
      <vt:lpstr>ISO 9000: 2000 structure</vt:lpstr>
      <vt:lpstr>ISO 9000: 2000 Quality Management Principles</vt:lpstr>
      <vt:lpstr>ISO 9000: 2000 registration</vt:lpstr>
      <vt:lpstr>What is ISO 9001?</vt:lpstr>
      <vt:lpstr>ISO 9001 Structure</vt:lpstr>
      <vt:lpstr>Benefits of ISO 9001</vt:lpstr>
      <vt:lpstr>What you must do for effective implementation of ISO 9001? </vt:lpstr>
      <vt:lpstr>ISO 9001 Frame</vt:lpstr>
      <vt:lpstr>Clauses of ISO 9001 standard </vt:lpstr>
      <vt:lpstr>Use of clauses  </vt:lpstr>
      <vt:lpstr>Use of clauses </vt:lpstr>
      <vt:lpstr>Emphasized of ISO 9001 standard</vt:lpstr>
      <vt:lpstr>Clauses of ISO 9001 standard </vt:lpstr>
      <vt:lpstr>Clauses of ISO 9001 standard </vt:lpstr>
      <vt:lpstr>Clauses of ISO 9001 standard </vt:lpstr>
      <vt:lpstr>Clauses of ISO 9001 standard </vt:lpstr>
      <vt:lpstr>How to achieve ISO 9001 certification - ISO 9001 implementation / Certification steps ? </vt:lpstr>
      <vt:lpstr>Documentation requirement by ISO 9001:2008 </vt:lpstr>
      <vt:lpstr>List of Records required by the standard </vt:lpstr>
      <vt:lpstr>ISO 9001 standard Clause 1 Introduction   </vt:lpstr>
      <vt:lpstr>Clauses of ISO 9001 standard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ISO 9001?</dc:title>
  <dc:creator>Prafulla Bafna</dc:creator>
  <cp:lastModifiedBy>Prafulla Bafna</cp:lastModifiedBy>
  <cp:revision>2</cp:revision>
  <dcterms:created xsi:type="dcterms:W3CDTF">2016-12-26T04:22:57Z</dcterms:created>
  <dcterms:modified xsi:type="dcterms:W3CDTF">2017-01-05T04:31:40Z</dcterms:modified>
</cp:coreProperties>
</file>