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4"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7" d="100"/>
          <a:sy n="67" d="100"/>
        </p:scale>
        <p:origin x="2274" y="1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43C617F-E8F2-4BB0-A74F-492BCE110D43}" type="datetimeFigureOut">
              <a:rPr lang="en-US" smtClean="0"/>
              <a:t>3/25/2021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157759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3C617F-E8F2-4BB0-A74F-492BCE110D43}"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842284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3C617F-E8F2-4BB0-A74F-492BCE110D43}"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3303971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3C617F-E8F2-4BB0-A74F-492BCE110D43}"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2385355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C617F-E8F2-4BB0-A74F-492BCE110D43}"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2721622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3C617F-E8F2-4BB0-A74F-492BCE110D43}" type="datetimeFigureOut">
              <a:rPr lang="en-US" smtClean="0"/>
              <a:t>3/25/2021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2332441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3C617F-E8F2-4BB0-A74F-492BCE110D43}" type="datetimeFigureOut">
              <a:rPr lang="en-US" smtClean="0"/>
              <a:t>3/25/2021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2796539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43C617F-E8F2-4BB0-A74F-492BCE110D43}"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4212694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43C617F-E8F2-4BB0-A74F-492BCE110D43}"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1498137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3C617F-E8F2-4BB0-A74F-492BCE110D43}"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3891281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C617F-E8F2-4BB0-A74F-492BCE110D43}"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4174055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3C617F-E8F2-4BB0-A74F-492BCE110D43}"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2271158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3C617F-E8F2-4BB0-A74F-492BCE110D43}" type="datetimeFigureOut">
              <a:rPr lang="en-US" smtClean="0"/>
              <a:t>3/25/2021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2330736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3C617F-E8F2-4BB0-A74F-492BCE110D43}" type="datetimeFigureOut">
              <a:rPr lang="en-US" smtClean="0"/>
              <a:t>3/25/2021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1930263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3C617F-E8F2-4BB0-A74F-492BCE110D43}" type="datetimeFigureOut">
              <a:rPr lang="en-US" smtClean="0"/>
              <a:t>3/25/2021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4210021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3C617F-E8F2-4BB0-A74F-492BCE110D43}"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1294449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3C617F-E8F2-4BB0-A74F-492BCE110D43}"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8CE636C-669E-4BC5-B6FE-52393DC2744D}" type="slidenum">
              <a:rPr lang="en-US" smtClean="0"/>
              <a:t>‹#›</a:t>
            </a:fld>
            <a:endParaRPr lang="en-US"/>
          </a:p>
        </p:txBody>
      </p:sp>
    </p:spTree>
    <p:extLst>
      <p:ext uri="{BB962C8B-B14F-4D97-AF65-F5344CB8AC3E}">
        <p14:creationId xmlns:p14="http://schemas.microsoft.com/office/powerpoint/2010/main" val="2544682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43C617F-E8F2-4BB0-A74F-492BCE110D43}" type="datetimeFigureOut">
              <a:rPr lang="en-US" smtClean="0"/>
              <a:t>3/25/2021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8CE636C-669E-4BC5-B6FE-52393DC2744D}" type="slidenum">
              <a:rPr lang="en-US" smtClean="0"/>
              <a:t>‹#›</a:t>
            </a:fld>
            <a:endParaRPr lang="en-US"/>
          </a:p>
        </p:txBody>
      </p:sp>
    </p:spTree>
    <p:extLst>
      <p:ext uri="{BB962C8B-B14F-4D97-AF65-F5344CB8AC3E}">
        <p14:creationId xmlns:p14="http://schemas.microsoft.com/office/powerpoint/2010/main" val="14979999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EF21F-B61F-4BF5-92F9-D218AB6C96B8}"/>
              </a:ext>
            </a:extLst>
          </p:cNvPr>
          <p:cNvSpPr>
            <a:spLocks noGrp="1"/>
          </p:cNvSpPr>
          <p:nvPr>
            <p:ph type="ctrTitle"/>
          </p:nvPr>
        </p:nvSpPr>
        <p:spPr/>
        <p:txBody>
          <a:bodyPr/>
          <a:lstStyle/>
          <a:p>
            <a:r>
              <a:rPr lang="en-US" dirty="0"/>
              <a:t>Facial Expression Recognition</a:t>
            </a:r>
          </a:p>
        </p:txBody>
      </p:sp>
      <p:sp>
        <p:nvSpPr>
          <p:cNvPr id="3" name="Subtitle 2">
            <a:extLst>
              <a:ext uri="{FF2B5EF4-FFF2-40B4-BE49-F238E27FC236}">
                <a16:creationId xmlns:a16="http://schemas.microsoft.com/office/drawing/2014/main" id="{9D08EE16-BF96-41D9-A5E8-CEA72861BA5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8734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3A6B1-B1BB-4466-B441-0541B78FDDE9}"/>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C1C30A20-68D2-4174-84EA-91AF6A8A6A4B}"/>
              </a:ext>
            </a:extLst>
          </p:cNvPr>
          <p:cNvSpPr>
            <a:spLocks noGrp="1"/>
          </p:cNvSpPr>
          <p:nvPr>
            <p:ph idx="1"/>
          </p:nvPr>
        </p:nvSpPr>
        <p:spPr/>
        <p:txBody>
          <a:bodyPr/>
          <a:lstStyle/>
          <a:p>
            <a:r>
              <a:rPr lang="en-US" dirty="0"/>
              <a:t>Combination of face detection and Facial-Expression Recognition</a:t>
            </a:r>
          </a:p>
          <a:p>
            <a:r>
              <a:rPr lang="en-US" dirty="0"/>
              <a:t>So far:</a:t>
            </a:r>
          </a:p>
          <a:p>
            <a:pPr lvl="1"/>
            <a:r>
              <a:rPr lang="en-US" dirty="0"/>
              <a:t>We implemented face detection and Expression recognition Using FER2013 Dataset from Kaggle</a:t>
            </a:r>
          </a:p>
          <a:p>
            <a:r>
              <a:rPr lang="en-US" dirty="0"/>
              <a:t>Next, we will try to do real time Expression recognition with web cam</a:t>
            </a:r>
          </a:p>
          <a:p>
            <a:pPr marL="457200" lvl="1" indent="0">
              <a:buNone/>
            </a:pPr>
            <a:endParaRPr lang="en-US" dirty="0"/>
          </a:p>
          <a:p>
            <a:pPr lvl="1"/>
            <a:endParaRPr lang="en-US" dirty="0"/>
          </a:p>
          <a:p>
            <a:pPr marL="0" indent="0">
              <a:buNone/>
            </a:pPr>
            <a:r>
              <a:rPr lang="en-US" dirty="0"/>
              <a:t> </a:t>
            </a:r>
          </a:p>
        </p:txBody>
      </p:sp>
    </p:spTree>
    <p:extLst>
      <p:ext uri="{BB962C8B-B14F-4D97-AF65-F5344CB8AC3E}">
        <p14:creationId xmlns:p14="http://schemas.microsoft.com/office/powerpoint/2010/main" val="310175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4"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B03ADFB-F620-4AD7-AFCD-771D9B46DF9B}"/>
              </a:ext>
            </a:extLst>
          </p:cNvPr>
          <p:cNvSpPr>
            <a:spLocks noGrp="1"/>
          </p:cNvSpPr>
          <p:nvPr>
            <p:ph type="title"/>
          </p:nvPr>
        </p:nvSpPr>
        <p:spPr>
          <a:xfrm>
            <a:off x="639098" y="629265"/>
            <a:ext cx="5132438" cy="1622322"/>
          </a:xfrm>
        </p:spPr>
        <p:txBody>
          <a:bodyPr>
            <a:normAutofit/>
          </a:bodyPr>
          <a:lstStyle/>
          <a:p>
            <a:r>
              <a:rPr lang="en-US">
                <a:solidFill>
                  <a:srgbClr val="EBEBEB"/>
                </a:solidFill>
              </a:rPr>
              <a:t>Implementations	</a:t>
            </a:r>
          </a:p>
        </p:txBody>
      </p:sp>
      <p:pic>
        <p:nvPicPr>
          <p:cNvPr id="5" name="Picture 4" descr="Graphical user interface, table&#10;&#10;Description automatically generated with medium confidence">
            <a:extLst>
              <a:ext uri="{FF2B5EF4-FFF2-40B4-BE49-F238E27FC236}">
                <a16:creationId xmlns:a16="http://schemas.microsoft.com/office/drawing/2014/main" id="{63FA569C-AD8D-4E62-8F27-E2A6A64C90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4836" y="1355411"/>
            <a:ext cx="4828707" cy="4164759"/>
          </a:xfrm>
          <a:prstGeom prst="rect">
            <a:avLst/>
          </a:prstGeom>
        </p:spPr>
      </p:pic>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71178F8-DCF6-49DD-BB0E-EC2C622840E6}"/>
              </a:ext>
            </a:extLst>
          </p:cNvPr>
          <p:cNvSpPr>
            <a:spLocks noGrp="1"/>
          </p:cNvSpPr>
          <p:nvPr>
            <p:ph idx="1"/>
          </p:nvPr>
        </p:nvSpPr>
        <p:spPr>
          <a:xfrm>
            <a:off x="639098" y="2418735"/>
            <a:ext cx="5132439" cy="3811742"/>
          </a:xfrm>
        </p:spPr>
        <p:txBody>
          <a:bodyPr anchor="ctr">
            <a:normAutofit/>
          </a:bodyPr>
          <a:lstStyle/>
          <a:p>
            <a:r>
              <a:rPr lang="en-US">
                <a:solidFill>
                  <a:srgbClr val="FFFFFF"/>
                </a:solidFill>
              </a:rPr>
              <a:t>Performing preprocessing tasks on the dataset like normalizing the data and splitting the train dataset in 4:1 ratio for training and validation phase</a:t>
            </a:r>
          </a:p>
          <a:p>
            <a:r>
              <a:rPr lang="en-US">
                <a:solidFill>
                  <a:srgbClr val="FFFFFF"/>
                </a:solidFill>
              </a:rPr>
              <a:t>Defined the custom model which contains 11 convolutional layers and 5 fully connected layers.</a:t>
            </a:r>
          </a:p>
        </p:txBody>
      </p:sp>
    </p:spTree>
    <p:extLst>
      <p:ext uri="{BB962C8B-B14F-4D97-AF65-F5344CB8AC3E}">
        <p14:creationId xmlns:p14="http://schemas.microsoft.com/office/powerpoint/2010/main" val="30755003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8EA6-D49C-465D-8165-3FB0E38D211F}"/>
              </a:ext>
            </a:extLst>
          </p:cNvPr>
          <p:cNvSpPr>
            <a:spLocks noGrp="1"/>
          </p:cNvSpPr>
          <p:nvPr>
            <p:ph type="title"/>
          </p:nvPr>
        </p:nvSpPr>
        <p:spPr/>
        <p:txBody>
          <a:bodyPr/>
          <a:lstStyle/>
          <a:p>
            <a:r>
              <a:rPr lang="en-US" dirty="0"/>
              <a:t>Implementations</a:t>
            </a:r>
          </a:p>
        </p:txBody>
      </p:sp>
      <p:sp>
        <p:nvSpPr>
          <p:cNvPr id="3" name="Content Placeholder 2">
            <a:extLst>
              <a:ext uri="{FF2B5EF4-FFF2-40B4-BE49-F238E27FC236}">
                <a16:creationId xmlns:a16="http://schemas.microsoft.com/office/drawing/2014/main" id="{96C5FF4A-A2BE-4DFE-8A50-98748070B246}"/>
              </a:ext>
            </a:extLst>
          </p:cNvPr>
          <p:cNvSpPr>
            <a:spLocks noGrp="1"/>
          </p:cNvSpPr>
          <p:nvPr>
            <p:ph idx="1"/>
          </p:nvPr>
        </p:nvSpPr>
        <p:spPr/>
        <p:txBody>
          <a:bodyPr/>
          <a:lstStyle/>
          <a:p>
            <a:r>
              <a:rPr lang="en-US" dirty="0"/>
              <a:t>Introduced Batch Normalization layer to deal with covariate shift and dropout layer to avoid overfitting of data</a:t>
            </a:r>
          </a:p>
          <a:p>
            <a:r>
              <a:rPr lang="en-US" dirty="0"/>
              <a:t>Trained the model for 100 epochs with learning rate as 0.001, Adam optimizer and loss function as categorical cross entropy</a:t>
            </a:r>
          </a:p>
        </p:txBody>
      </p:sp>
      <p:pic>
        <p:nvPicPr>
          <p:cNvPr id="5" name="Picture 4" descr="Text&#10;&#10;Description automatically generated">
            <a:extLst>
              <a:ext uri="{FF2B5EF4-FFF2-40B4-BE49-F238E27FC236}">
                <a16:creationId xmlns:a16="http://schemas.microsoft.com/office/drawing/2014/main" id="{F472E43A-79A5-48CD-B0F9-16A994A38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844" y="4225293"/>
            <a:ext cx="10976311" cy="1951670"/>
          </a:xfrm>
          <a:prstGeom prst="rect">
            <a:avLst/>
          </a:prstGeom>
        </p:spPr>
      </p:pic>
    </p:spTree>
    <p:extLst>
      <p:ext uri="{BB962C8B-B14F-4D97-AF65-F5344CB8AC3E}">
        <p14:creationId xmlns:p14="http://schemas.microsoft.com/office/powerpoint/2010/main" val="179421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CAF59-E15A-4D1B-9998-4A0AEA17050C}"/>
              </a:ext>
            </a:extLst>
          </p:cNvPr>
          <p:cNvSpPr>
            <a:spLocks noGrp="1"/>
          </p:cNvSpPr>
          <p:nvPr>
            <p:ph type="title"/>
          </p:nvPr>
        </p:nvSpPr>
        <p:spPr/>
        <p:txBody>
          <a:bodyPr/>
          <a:lstStyle/>
          <a:p>
            <a:r>
              <a:rPr lang="en-US" dirty="0"/>
              <a:t>Implementations	</a:t>
            </a:r>
          </a:p>
        </p:txBody>
      </p:sp>
      <p:sp>
        <p:nvSpPr>
          <p:cNvPr id="3" name="Content Placeholder 2">
            <a:extLst>
              <a:ext uri="{FF2B5EF4-FFF2-40B4-BE49-F238E27FC236}">
                <a16:creationId xmlns:a16="http://schemas.microsoft.com/office/drawing/2014/main" id="{4D6DBF0C-8372-4859-B564-9EAC024EAA9A}"/>
              </a:ext>
            </a:extLst>
          </p:cNvPr>
          <p:cNvSpPr>
            <a:spLocks noGrp="1"/>
          </p:cNvSpPr>
          <p:nvPr>
            <p:ph idx="1"/>
          </p:nvPr>
        </p:nvSpPr>
        <p:spPr/>
        <p:txBody>
          <a:bodyPr/>
          <a:lstStyle/>
          <a:p>
            <a:r>
              <a:rPr lang="en-US" dirty="0"/>
              <a:t>After training for 100 epochs, the training accuracy of the model is 71%, validation accuracy is 0.77% and testing accuracy is 67.5%</a:t>
            </a:r>
          </a:p>
        </p:txBody>
      </p:sp>
      <p:pic>
        <p:nvPicPr>
          <p:cNvPr id="5" name="Picture 4" descr="Text&#10;&#10;Description automatically generated with low confidence">
            <a:extLst>
              <a:ext uri="{FF2B5EF4-FFF2-40B4-BE49-F238E27FC236}">
                <a16:creationId xmlns:a16="http://schemas.microsoft.com/office/drawing/2014/main" id="{F0F536C0-1097-442B-826F-F0733EB197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333432"/>
            <a:ext cx="10306050" cy="1363446"/>
          </a:xfrm>
          <a:prstGeom prst="rect">
            <a:avLst/>
          </a:prstGeom>
        </p:spPr>
      </p:pic>
    </p:spTree>
    <p:extLst>
      <p:ext uri="{BB962C8B-B14F-4D97-AF65-F5344CB8AC3E}">
        <p14:creationId xmlns:p14="http://schemas.microsoft.com/office/powerpoint/2010/main" val="3931975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7F90C-823D-405B-8211-193E3AF5618B}"/>
              </a:ext>
            </a:extLst>
          </p:cNvPr>
          <p:cNvSpPr>
            <a:spLocks noGrp="1"/>
          </p:cNvSpPr>
          <p:nvPr>
            <p:ph type="title"/>
          </p:nvPr>
        </p:nvSpPr>
        <p:spPr/>
        <p:txBody>
          <a:bodyPr/>
          <a:lstStyle/>
          <a:p>
            <a:r>
              <a:rPr lang="en-US" dirty="0"/>
              <a:t>Using Transfer Learning</a:t>
            </a:r>
          </a:p>
        </p:txBody>
      </p:sp>
      <p:sp>
        <p:nvSpPr>
          <p:cNvPr id="3" name="Content Placeholder 2">
            <a:extLst>
              <a:ext uri="{FF2B5EF4-FFF2-40B4-BE49-F238E27FC236}">
                <a16:creationId xmlns:a16="http://schemas.microsoft.com/office/drawing/2014/main" id="{9190949C-A19F-4031-A5FE-54CA18656B61}"/>
              </a:ext>
            </a:extLst>
          </p:cNvPr>
          <p:cNvSpPr>
            <a:spLocks noGrp="1"/>
          </p:cNvSpPr>
          <p:nvPr>
            <p:ph idx="1"/>
          </p:nvPr>
        </p:nvSpPr>
        <p:spPr/>
        <p:txBody>
          <a:bodyPr/>
          <a:lstStyle/>
          <a:p>
            <a:r>
              <a:rPr lang="en-US" dirty="0"/>
              <a:t>Using a pre-trained MobileNetV2 model for transfer learning with FER2013. </a:t>
            </a:r>
          </a:p>
          <a:p>
            <a:r>
              <a:rPr lang="en-US" dirty="0"/>
              <a:t>The model contains 3,538,984 parameters out of which 3,504,872 trainable parameters. Trained the model for 50 epochs with learning rate as 0.001, Adam optimizer and loss function as categorical cross entropy</a:t>
            </a:r>
          </a:p>
          <a:p>
            <a:r>
              <a:rPr lang="en-US" dirty="0"/>
              <a:t>the training accuracy of the model is 95%, validation accuracy is 90.2% and testing accuracy is 66.4%. </a:t>
            </a:r>
          </a:p>
        </p:txBody>
      </p:sp>
    </p:spTree>
    <p:extLst>
      <p:ext uri="{BB962C8B-B14F-4D97-AF65-F5344CB8AC3E}">
        <p14:creationId xmlns:p14="http://schemas.microsoft.com/office/powerpoint/2010/main" val="2836447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4BFCE-6BA8-47D1-8791-6069ABCFA7CD}"/>
              </a:ext>
            </a:extLst>
          </p:cNvPr>
          <p:cNvSpPr>
            <a:spLocks noGrp="1"/>
          </p:cNvSpPr>
          <p:nvPr>
            <p:ph type="title"/>
          </p:nvPr>
        </p:nvSpPr>
        <p:spPr/>
        <p:txBody>
          <a:bodyPr/>
          <a:lstStyle/>
          <a:p>
            <a:r>
              <a:rPr lang="en-US" dirty="0"/>
              <a:t>Face Detection</a:t>
            </a:r>
          </a:p>
        </p:txBody>
      </p:sp>
      <p:sp>
        <p:nvSpPr>
          <p:cNvPr id="3" name="Content Placeholder 2">
            <a:extLst>
              <a:ext uri="{FF2B5EF4-FFF2-40B4-BE49-F238E27FC236}">
                <a16:creationId xmlns:a16="http://schemas.microsoft.com/office/drawing/2014/main" id="{8DE19CF2-2D8F-4ED2-85BF-EC90DE2DC248}"/>
              </a:ext>
            </a:extLst>
          </p:cNvPr>
          <p:cNvSpPr>
            <a:spLocks noGrp="1"/>
          </p:cNvSpPr>
          <p:nvPr>
            <p:ph idx="1"/>
          </p:nvPr>
        </p:nvSpPr>
        <p:spPr/>
        <p:txBody>
          <a:bodyPr/>
          <a:lstStyle/>
          <a:p>
            <a:r>
              <a:rPr lang="en-US" dirty="0"/>
              <a:t>We used MTCNN(Multi-task Cascaded Convolutional Neural Networks) to detect the human faces in the image and passing the identified face to the trained model for detecting the emotion. Drawing a box around the face of a person and displaying the person's emotion.</a:t>
            </a:r>
          </a:p>
        </p:txBody>
      </p:sp>
    </p:spTree>
    <p:extLst>
      <p:ext uri="{BB962C8B-B14F-4D97-AF65-F5344CB8AC3E}">
        <p14:creationId xmlns:p14="http://schemas.microsoft.com/office/powerpoint/2010/main" val="3223894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5C21-BFAB-4CFA-903B-343CB103DD46}"/>
              </a:ext>
            </a:extLst>
          </p:cNvPr>
          <p:cNvSpPr>
            <a:spLocks noGrp="1"/>
          </p:cNvSpPr>
          <p:nvPr>
            <p:ph type="title"/>
          </p:nvPr>
        </p:nvSpPr>
        <p:spPr/>
        <p:txBody>
          <a:bodyPr/>
          <a:lstStyle/>
          <a:p>
            <a:r>
              <a:rPr lang="en-US" dirty="0"/>
              <a:t>Output</a:t>
            </a:r>
          </a:p>
        </p:txBody>
      </p:sp>
      <p:pic>
        <p:nvPicPr>
          <p:cNvPr id="5" name="Content Placeholder 4" descr="A collage of a person&#10;&#10;Description automatically generated with medium confidence">
            <a:extLst>
              <a:ext uri="{FF2B5EF4-FFF2-40B4-BE49-F238E27FC236}">
                <a16:creationId xmlns:a16="http://schemas.microsoft.com/office/drawing/2014/main" id="{6B943498-6606-4155-8200-3FFCED712A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7210" y="2487082"/>
            <a:ext cx="5676900" cy="3225800"/>
          </a:xfrm>
        </p:spPr>
      </p:pic>
    </p:spTree>
    <p:extLst>
      <p:ext uri="{BB962C8B-B14F-4D97-AF65-F5344CB8AC3E}">
        <p14:creationId xmlns:p14="http://schemas.microsoft.com/office/powerpoint/2010/main" val="16055691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156</TotalTime>
  <Words>265</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Facial Expression Recognition</vt:lpstr>
      <vt:lpstr>Objective</vt:lpstr>
      <vt:lpstr>Implementations </vt:lpstr>
      <vt:lpstr>Implementations</vt:lpstr>
      <vt:lpstr>Implementations </vt:lpstr>
      <vt:lpstr>Using Transfer Learning</vt:lpstr>
      <vt:lpstr>Face Detection</vt:lpstr>
      <vt:lpstr>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Expression Recognition</dc:title>
  <dc:creator>Ismail, Omar (UMKC-Student)</dc:creator>
  <cp:lastModifiedBy>Ismail, Omar (UMKC-Student)</cp:lastModifiedBy>
  <cp:revision>7</cp:revision>
  <dcterms:created xsi:type="dcterms:W3CDTF">2021-03-26T02:01:42Z</dcterms:created>
  <dcterms:modified xsi:type="dcterms:W3CDTF">2021-03-26T04:37:47Z</dcterms:modified>
</cp:coreProperties>
</file>