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338" r:id="rId2"/>
    <p:sldId id="337" r:id="rId3"/>
    <p:sldId id="324" r:id="rId4"/>
    <p:sldId id="282" r:id="rId5"/>
    <p:sldId id="319" r:id="rId6"/>
    <p:sldId id="320" r:id="rId7"/>
    <p:sldId id="321" r:id="rId8"/>
    <p:sldId id="283" r:id="rId9"/>
    <p:sldId id="339" r:id="rId10"/>
    <p:sldId id="340" r:id="rId11"/>
    <p:sldId id="341" r:id="rId12"/>
    <p:sldId id="284" r:id="rId13"/>
    <p:sldId id="294" r:id="rId14"/>
    <p:sldId id="322" r:id="rId15"/>
    <p:sldId id="295" r:id="rId16"/>
    <p:sldId id="299" r:id="rId17"/>
    <p:sldId id="318" r:id="rId18"/>
    <p:sldId id="300" r:id="rId19"/>
    <p:sldId id="263" r:id="rId20"/>
    <p:sldId id="297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347" r:id="rId31"/>
    <p:sldId id="345" r:id="rId32"/>
    <p:sldId id="344" r:id="rId33"/>
    <p:sldId id="346" r:id="rId34"/>
    <p:sldId id="348" r:id="rId35"/>
    <p:sldId id="273" r:id="rId36"/>
    <p:sldId id="274" r:id="rId37"/>
    <p:sldId id="309" r:id="rId38"/>
    <p:sldId id="302" r:id="rId39"/>
    <p:sldId id="310" r:id="rId40"/>
    <p:sldId id="311" r:id="rId41"/>
    <p:sldId id="312" r:id="rId42"/>
    <p:sldId id="275" r:id="rId43"/>
    <p:sldId id="276" r:id="rId44"/>
    <p:sldId id="279" r:id="rId45"/>
    <p:sldId id="314" r:id="rId46"/>
    <p:sldId id="315" r:id="rId47"/>
    <p:sldId id="313" r:id="rId48"/>
    <p:sldId id="317" r:id="rId49"/>
    <p:sldId id="308" r:id="rId50"/>
    <p:sldId id="278" r:id="rId51"/>
    <p:sldId id="342" r:id="rId52"/>
    <p:sldId id="343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8577" autoAdjust="0"/>
  </p:normalViewPr>
  <p:slideViewPr>
    <p:cSldViewPr>
      <p:cViewPr>
        <p:scale>
          <a:sx n="70" d="100"/>
          <a:sy n="70" d="100"/>
        </p:scale>
        <p:origin x="-122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B0D35-DFE6-4466-AD71-8BDDBC5785F6}" type="datetimeFigureOut">
              <a:rPr lang="en-US" smtClean="0"/>
              <a:pPr/>
              <a:t>02-Oct-20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E1FA7-F7AF-458A-8D7F-7BB187F97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93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C19ED7-FF1E-41F3-BF9D-CD4401C729B6}" type="slidenum">
              <a:rPr lang="en-US"/>
              <a:pPr/>
              <a:t>12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7238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83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C5A35-B66B-48CC-A3C5-EAF4FA904247}" type="slidenum">
              <a:rPr lang="en-US"/>
              <a:pPr/>
              <a:t>16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83233-7D89-453F-9AB2-8E867367475E}" type="slidenum">
              <a:rPr lang="zh-TW" altLang="en-US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772C2-E8E6-4C2D-97D6-C983809259A2}" type="slidenum">
              <a:rPr lang="en-US"/>
              <a:pPr/>
              <a:t>18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0C8103-177F-4483-9062-F223EE095778}" type="slidenum">
              <a:rPr lang="en-US"/>
              <a:pPr/>
              <a:t>37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8E6B2-AC2F-448D-B53B-27DB136E857C}" type="slidenum">
              <a:rPr lang="en-US"/>
              <a:pPr/>
              <a:t>38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6006B-E88B-41BD-8EBC-808C3D8E8E64}" type="slidenum">
              <a:rPr lang="en-US"/>
              <a:pPr/>
              <a:t>39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E3772-B48B-4BA1-8F77-19A9D21BEBBC}" type="slidenum">
              <a:rPr lang="en-US"/>
              <a:pPr/>
              <a:t>40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6CDAF-CC32-413C-A412-0EBB985EF567}" type="slidenum">
              <a:rPr lang="en-US"/>
              <a:pPr/>
              <a:t>41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ED98BE-9FE7-4AC5-A064-6467E7792F1C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B1152-F653-4D12-B505-4711D7B6E51C}" type="slidenum">
              <a:rPr lang="zh-TW" altLang="en-US"/>
              <a:pPr/>
              <a:t>45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A1B1E-3DFF-464F-94D1-A365FF541BDD}" type="slidenum">
              <a:rPr lang="zh-TW" altLang="en-US"/>
              <a:pPr/>
              <a:t>46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D2CD4-A7B6-4A14-9A56-730D1B744CE3}" type="slidenum">
              <a:rPr lang="zh-TW" altLang="en-US"/>
              <a:pPr/>
              <a:t>47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45AC18-58B9-4E3F-8BC7-13C653E5B0E8}" type="slidenum">
              <a:rPr lang="en-US"/>
              <a:pPr/>
              <a:t>48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4F98-3E0F-4DFB-B0F7-1462A73F174D}" type="slidenum">
              <a:rPr lang="en-US"/>
              <a:pPr/>
              <a:t>49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8AA8-C233-4774-8A2E-5252B58C4454}" type="slidenum">
              <a:rPr lang="zh-TW" altLang="en-US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76F81-D657-414B-A728-940C2D09360F}" type="slidenum">
              <a:rPr lang="zh-TW" altLang="en-US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0B1B5-ADB1-45CA-930A-05C16916E738}" type="slidenum">
              <a:rPr lang="zh-TW" altLang="en-US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B10FA-A099-4B8C-9BA9-E3120B388FDB}" type="slidenum">
              <a:rPr lang="en-US"/>
              <a:pPr/>
              <a:t>8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24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3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55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4768E9-8A57-45A8-AC23-4D77F865727C}" type="datetime1">
              <a:rPr lang="en-US" smtClean="0"/>
              <a:t>02-Oct-20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E73FD7F-112F-4DDA-91D8-13D5AB9B7C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9009A-5A41-470D-B8FC-CE15A5A506AC}" type="datetime1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A662D-6EDC-478E-A0A5-36598F46ECD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42" y="32657"/>
            <a:ext cx="914401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46E9-E8BC-4A03-9B9E-18CF80011BEE}" type="datetime1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AFEDA-2AC6-4D74-9240-45BFF8E97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7453867F-568A-4B7A-8C7B-A30303BF4C7D}" type="datetime1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287F5993-4DA9-4EAD-99C8-CB837112E1D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0"/>
            <a:ext cx="1371600" cy="1295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468F72-1058-4881-A0EC-A52162F578C3}" type="datetime1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2D5DB-893D-4CBA-B86A-A06601F0A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87C34-7194-4E5C-BD38-CD8D7E403956}" type="datetime1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BAF5-63E2-486A-914C-88785B1261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88F858-E43B-4E8D-81BA-33913270643C}" type="datetime1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8706D-CBBA-4915-9F08-899AB8A472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9FB5C-BB48-46F8-B9BA-2AD4EF0436D2}" type="datetime1">
              <a:rPr lang="en-US" smtClean="0"/>
              <a:t>02-Oct-20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91499-8A02-4110-AB7C-1FB1525C68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986FA-1FB8-4583-8A57-0123B1709341}" type="datetime1">
              <a:rPr lang="en-US" smtClean="0"/>
              <a:t>02-Oct-20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043C6-8D16-461E-811A-75F4BE7D13A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1991"/>
            <a:ext cx="1219199" cy="138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C6B94-EABF-49F1-9D15-BFB7D795E1C1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C9EDA-BD1D-405A-8F03-78DD978BE77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0"/>
            <a:ext cx="12192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7097E-B670-4ED4-9587-C046877A16E9}" type="datetime1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ECEF-D4D1-4BED-B705-814AD3456D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43000" cy="15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F0D8E-2545-43EC-A5AA-54A4D1D3ED7A}" type="datetime1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A551C-0786-430C-A659-160B84BAC1F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44B80168-7D11-427A-822E-059E03B6A711}" type="datetime1">
              <a:rPr lang="en-US" smtClean="0"/>
              <a:t>02-Oct-20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14317C-E019-44B7-8C1D-355BF1526A9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"/>
            <a:ext cx="10668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922" y="228600"/>
            <a:ext cx="7516836" cy="1202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dirty="0"/>
              <a:t>Unit III : Introduction To </a:t>
            </a:r>
            <a:r>
              <a:rPr lang="en-IN" sz="2800" b="1" dirty="0" smtClean="0"/>
              <a:t>Compilers</a:t>
            </a:r>
            <a:br>
              <a:rPr lang="en-IN" sz="2800" b="1" dirty="0" smtClean="0"/>
            </a:br>
            <a:r>
              <a:rPr lang="en-IN" sz="1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Lucida Sans Typewriter" panose="020B0509030504030204" pitchFamily="49" charset="0"/>
              </a:rPr>
            </a:br>
            <a:r>
              <a:rPr lang="en-IN" sz="1400" b="1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Course</a:t>
            </a:r>
            <a:r>
              <a:rPr lang="en-IN" sz="1400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 : </a:t>
            </a:r>
            <a:r>
              <a:rPr lang="en-IN" sz="1800" b="1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Language Processor and Compiler Construction</a:t>
            </a:r>
            <a:endParaRPr lang="en-IN" sz="2700" b="1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433" y="2590800"/>
            <a:ext cx="7214214" cy="131293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2"/>
                </a:solidFill>
              </a:rPr>
              <a:t>Manisha Mali</a:t>
            </a:r>
            <a:endParaRPr lang="en-IN" dirty="0">
              <a:solidFill>
                <a:schemeClr val="tx2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2"/>
                </a:solidFill>
              </a:rPr>
              <a:t>manisha.mali@viit.ac.in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166255" y="4267200"/>
            <a:ext cx="8756247" cy="1926495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BRACT’S, Vishwakarma Institute of Information Technology,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Pune-48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(An Autonomous Institute affiliated to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Savitribai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Phule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 Pune University)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  <a:p>
            <a:endParaRPr lang="en-IN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b="1" dirty="0"/>
              <a:t>Department of Computer Engineering</a:t>
            </a:r>
          </a:p>
          <a:p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C0A122-F72A-4BB6-A0B8-F7FA59E074B0}" type="datetime1">
              <a:rPr lang="en-US" smtClean="0"/>
              <a:t>02-Oct-20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911DBF-68A8-4885-9356-B71A03F3ED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28800"/>
            <a:ext cx="1892041" cy="21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6151563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Challenges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556418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Building a compiler requires knowledge of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programming languages (parameter passing, variable scoping, memory allocation,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  <a:r>
              <a:rPr lang="ar-SA" sz="2400" dirty="0" smtClean="0">
                <a:cs typeface="Arial" charset="0"/>
              </a:rPr>
              <a:t>‏</a:t>
            </a:r>
            <a:endParaRPr lang="en-GB" sz="2400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theory (automata, context-free languages,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  <a:r>
              <a:rPr lang="ar-SA" sz="2400" dirty="0" smtClean="0">
                <a:cs typeface="Arial" charset="0"/>
              </a:rPr>
              <a:t>‏</a:t>
            </a:r>
            <a:endParaRPr lang="en-GB" sz="2400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algorithms and data structures (hash tables, graph algorithms, dynamic programming,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  <a:r>
              <a:rPr lang="ar-SA" sz="2400" dirty="0" smtClean="0">
                <a:cs typeface="Arial" charset="0"/>
              </a:rPr>
              <a:t>‏</a:t>
            </a:r>
            <a:endParaRPr lang="en-GB" sz="2400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computer architecture (assembly programming)</a:t>
            </a:r>
            <a:r>
              <a:rPr lang="ar-SA" sz="2400" dirty="0" smtClean="0">
                <a:cs typeface="Arial" charset="0"/>
              </a:rPr>
              <a:t>‏</a:t>
            </a:r>
            <a:endParaRPr lang="en-GB" sz="2400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software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C257-D7A0-4F20-8744-75F83215D4AF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2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151563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Phases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556418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A typical real-world compiler usually has multiple phases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The front-end consists of the following phases: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scanning</a:t>
            </a:r>
            <a:r>
              <a:rPr lang="en-GB" sz="1800" dirty="0" smtClean="0"/>
              <a:t>: a scanner groups input characters into tokens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parsing</a:t>
            </a:r>
            <a:r>
              <a:rPr lang="en-GB" sz="1800" dirty="0" smtClean="0"/>
              <a:t>: a parser recognizes sequences of tokens according to some grammar and generates </a:t>
            </a:r>
            <a:r>
              <a:rPr lang="en-GB" sz="1800" i="1" dirty="0" smtClean="0"/>
              <a:t>Abstract Syntax Trees</a:t>
            </a:r>
            <a:r>
              <a:rPr lang="en-GB" sz="1800" dirty="0" smtClean="0"/>
              <a:t> (ASTs)</a:t>
            </a:r>
            <a:r>
              <a:rPr lang="ar-SA" sz="1800" dirty="0" smtClean="0">
                <a:cs typeface="Arial" charset="0"/>
              </a:rPr>
              <a:t>‏</a:t>
            </a:r>
            <a:endParaRPr lang="en-GB" sz="1800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semantic analysis</a:t>
            </a:r>
            <a:r>
              <a:rPr lang="en-GB" sz="1800" dirty="0" smtClean="0"/>
              <a:t>: performs type checking and translates ASTs into IRs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optimization</a:t>
            </a:r>
            <a:r>
              <a:rPr lang="en-GB" sz="1800" dirty="0" smtClean="0"/>
              <a:t>: optimizes IRs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The back-end consists of the following phases: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instruction selection</a:t>
            </a:r>
            <a:r>
              <a:rPr lang="en-GB" sz="1800" dirty="0" smtClean="0"/>
              <a:t>: maps IRs into assembly code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code optimization</a:t>
            </a:r>
            <a:r>
              <a:rPr lang="en-GB" sz="1800" dirty="0" smtClean="0"/>
              <a:t>: optimizes the assembly code using control-flow and data-flow analyses, register allocation, </a:t>
            </a:r>
            <a:r>
              <a:rPr lang="en-GB" sz="1800" dirty="0" err="1" smtClean="0"/>
              <a:t>etc</a:t>
            </a:r>
            <a:endParaRPr lang="en-GB" sz="1800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 dirty="0" smtClean="0"/>
              <a:t>code emission</a:t>
            </a:r>
            <a:r>
              <a:rPr lang="en-GB" sz="1800" dirty="0" smtClean="0"/>
              <a:t>: generates machine code from assembly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CD5B-AA89-4688-82A7-3808B2FA78D3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2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FADDFA-5DE8-44C3-A8DC-F6BA44F6630E}" type="slidenum">
              <a:rPr lang="en-US"/>
              <a:pPr/>
              <a:t>12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458200" cy="11461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400"/>
              <a:t>Applications of Compiler Technology &amp; Tools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6425" cy="4984750"/>
          </a:xfrm>
          <a:ln/>
        </p:spPr>
        <p:txBody>
          <a:bodyPr/>
          <a:lstStyle/>
          <a:p>
            <a:pPr marL="684213" indent="-682625">
              <a:lnSpc>
                <a:spcPct val="90000"/>
              </a:lnSpc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Processing XML/other to generate documents, code, etc.</a:t>
            </a:r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Processing domain-specific and device-specific languages.</a:t>
            </a:r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Implementing a server that uses a protocol such as http or </a:t>
            </a:r>
            <a:r>
              <a:rPr lang="en-US" sz="1800" dirty="0" err="1"/>
              <a:t>imap</a:t>
            </a:r>
            <a:endParaRPr lang="en-US" sz="1800" dirty="0"/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Natural language processing, for example, spam filter, search, document comprehension, summary generation</a:t>
            </a:r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Translating from a hardware description language to the schematic of a circuit</a:t>
            </a:r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Automatic graph layout (</a:t>
            </a:r>
            <a:r>
              <a:rPr lang="en-US" sz="1800" dirty="0" err="1"/>
              <a:t>graphviz</a:t>
            </a:r>
            <a:r>
              <a:rPr lang="en-US" sz="1800" dirty="0"/>
              <a:t>, for example)</a:t>
            </a:r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Extending an existing programming language</a:t>
            </a:r>
          </a:p>
          <a:p>
            <a:pPr marL="684213" indent="-682625">
              <a:buFont typeface="Times New Roman" pitchFamily="18" charset="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/>
              <a:t>Program analysis and improvement tools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BF5-BEB8-47F5-92DC-A33035BADE2C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Introduction</a:t>
            </a:r>
            <a:br>
              <a:rPr lang="en-US" b="1"/>
            </a:br>
            <a:endParaRPr lang="en-US" b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94164"/>
            <a:ext cx="8915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Translator for conversion of HLL to machine language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Source </a:t>
            </a:r>
            <a:r>
              <a:rPr lang="en-US" sz="2400" dirty="0" err="1"/>
              <a:t>prg</a:t>
            </a:r>
            <a:r>
              <a:rPr lang="en-US" sz="2400" dirty="0"/>
              <a:t> : High Level Language program (e.g. </a:t>
            </a:r>
            <a:r>
              <a:rPr lang="en-US" sz="2400" dirty="0" err="1"/>
              <a:t>sample.c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Target </a:t>
            </a:r>
            <a:r>
              <a:rPr lang="en-US" sz="2400" dirty="0" err="1"/>
              <a:t>prg</a:t>
            </a:r>
            <a:r>
              <a:rPr lang="en-US" sz="2400" dirty="0"/>
              <a:t> : machine language program (e.g. sample.obj)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62400" y="4267200"/>
            <a:ext cx="1371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Compiler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9718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53340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24000" y="4495800"/>
            <a:ext cx="152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Tahoma" pitchFamily="34" charset="0"/>
              </a:rPr>
              <a:t>Source</a:t>
            </a:r>
          </a:p>
          <a:p>
            <a:pPr eaLnBrk="0" hangingPunct="0"/>
            <a:r>
              <a:rPr lang="en-US" dirty="0">
                <a:latin typeface="Tahoma" pitchFamily="34" charset="0"/>
              </a:rPr>
              <a:t>Program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248400" y="4495800"/>
            <a:ext cx="144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Tahoma" pitchFamily="34" charset="0"/>
              </a:rPr>
              <a:t>Target</a:t>
            </a:r>
          </a:p>
          <a:p>
            <a:pPr eaLnBrk="0" hangingPunct="0"/>
            <a:r>
              <a:rPr lang="en-US" dirty="0">
                <a:latin typeface="Tahoma" pitchFamily="34" charset="0"/>
              </a:rPr>
              <a:t>program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648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962400" y="5562600"/>
            <a:ext cx="144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 Error Messages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21CC-B1D8-437E-99C4-71994C5380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C316-24BA-4E9F-819D-A43BB31BBEB8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6151563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What is a Compiler?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23875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We will mostly study: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855663" y="1677988"/>
            <a:ext cx="16144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</a:rPr>
              <a:t>high-level source code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970588" y="1644650"/>
            <a:ext cx="1798637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</a:rPr>
              <a:t>low-level machine code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700463" y="1836738"/>
            <a:ext cx="117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661988" y="1554163"/>
            <a:ext cx="1755775" cy="10160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5695950" y="1522413"/>
            <a:ext cx="2141538" cy="969962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3600450" y="1716088"/>
            <a:ext cx="1335088" cy="592137"/>
          </a:xfrm>
          <a:prstGeom prst="roundRect">
            <a:avLst>
              <a:gd name="adj" fmla="val 269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417763" y="2032000"/>
            <a:ext cx="11779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4940300" y="2005013"/>
            <a:ext cx="7588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671513" y="3244850"/>
            <a:ext cx="42243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000000"/>
                </a:solidFill>
              </a:rPr>
              <a:t>eg</a:t>
            </a:r>
            <a:r>
              <a:rPr lang="en-GB" sz="2000" dirty="0">
                <a:solidFill>
                  <a:srgbClr val="000000"/>
                </a:solidFill>
              </a:rPr>
              <a:t>, Java program</a:t>
            </a: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easy to understand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user-friendly syntax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many high-level programming constructs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machine-independent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variables, procedures, classes, ...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5746750" y="3228975"/>
            <a:ext cx="3105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</a:rPr>
              <a:t>eg, MIPS code</a:t>
            </a:r>
          </a:p>
          <a:p>
            <a:pPr>
              <a:lnSpc>
                <a:spcPct val="100000"/>
              </a:lnSpc>
            </a:pPr>
            <a:endParaRPr lang="en-GB" sz="20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hard to understand</a:t>
            </a:r>
          </a:p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specific to hardware</a:t>
            </a:r>
          </a:p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registers &amp; unnamed locations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7EAC-935A-4B23-9A4C-A8A5194650E9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6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21CC-B1D8-437E-99C4-71994C5380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91F-CB56-452B-8AC4-B8AB553A4A86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81000"/>
            <a:ext cx="8001000" cy="1216025"/>
          </a:xfrm>
        </p:spPr>
        <p:txBody>
          <a:bodyPr/>
          <a:lstStyle/>
          <a:p>
            <a:r>
              <a:rPr lang="en-US" dirty="0"/>
              <a:t>Classifications of Compilers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9144000" cy="5334000"/>
          </a:xfrm>
        </p:spPr>
        <p:txBody>
          <a:bodyPr/>
          <a:lstStyle/>
          <a:p>
            <a:r>
              <a:rPr lang="en-US" dirty="0"/>
              <a:t>Compilers Viewed from Many Perspectives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All utilize same basic tasks to accomplish their actions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62200" y="1600200"/>
            <a:ext cx="5105400" cy="1600200"/>
            <a:chOff x="1488" y="1248"/>
            <a:chExt cx="3216" cy="1008"/>
          </a:xfrm>
        </p:grpSpPr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488" y="1248"/>
              <a:ext cx="321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A50021"/>
                  </a:solidFill>
                  <a:latin typeface="Times New Roman" charset="0"/>
                </a:rPr>
                <a:t>Single Pass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A50021"/>
                  </a:solidFill>
                  <a:latin typeface="Times New Roman" charset="0"/>
                </a:rPr>
                <a:t>Multiple Pass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A50021"/>
                  </a:solidFill>
                  <a:latin typeface="Times New Roman" charset="0"/>
                </a:rPr>
                <a:t>Load &amp; Go</a:t>
              </a:r>
            </a:p>
          </p:txBody>
        </p:sp>
        <p:sp>
          <p:nvSpPr>
            <p:cNvPr id="331785" name="AutoShape 9"/>
            <p:cNvSpPr>
              <a:spLocks/>
            </p:cNvSpPr>
            <p:nvPr/>
          </p:nvSpPr>
          <p:spPr bwMode="auto">
            <a:xfrm>
              <a:off x="2832" y="1392"/>
              <a:ext cx="240" cy="864"/>
            </a:xfrm>
            <a:prstGeom prst="rightBrace">
              <a:avLst>
                <a:gd name="adj1" fmla="val 3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3072" y="1536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A50021"/>
                  </a:solidFill>
                  <a:latin typeface="Times New Roman" charset="0"/>
                </a:rPr>
                <a:t>Construction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352800"/>
            <a:ext cx="5181600" cy="1004888"/>
            <a:chOff x="1440" y="2496"/>
            <a:chExt cx="3264" cy="633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440" y="2496"/>
              <a:ext cx="235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Times New Roman" charset="0"/>
                </a:rPr>
                <a:t>Debugging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Times New Roman" charset="0"/>
                </a:rPr>
                <a:t>Optimizing</a:t>
              </a:r>
            </a:p>
          </p:txBody>
        </p:sp>
        <p:sp>
          <p:nvSpPr>
            <p:cNvPr id="331788" name="AutoShape 12"/>
            <p:cNvSpPr>
              <a:spLocks/>
            </p:cNvSpPr>
            <p:nvPr/>
          </p:nvSpPr>
          <p:spPr bwMode="auto">
            <a:xfrm>
              <a:off x="2736" y="2688"/>
              <a:ext cx="336" cy="432"/>
            </a:xfrm>
            <a:prstGeom prst="rightBrace">
              <a:avLst>
                <a:gd name="adj1" fmla="val 1071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3456" y="2736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  <a:latin typeface="Times New Roman" charset="0"/>
                </a:rPr>
                <a:t>Functional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CA6F-2415-41C3-A1F0-B38BE52496FA}" type="datetime1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2EA0B3-980D-4AAF-8098-986602281258}" type="slidenum">
              <a:rPr lang="zh-TW" altLang="en-US"/>
              <a:pPr/>
              <a:t>17</a:t>
            </a:fld>
            <a:endParaRPr lang="zh-TW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compiler must perform two major tasks</a:t>
            </a:r>
          </a:p>
          <a:p>
            <a:pPr lvl="1" eaLnBrk="1" hangingPunct="1"/>
            <a:endParaRPr lang="en-US" altLang="zh-TW" b="1" i="1" u="sng" dirty="0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dirty="0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dirty="0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dirty="0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dirty="0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dirty="0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r>
              <a:rPr lang="en-US" altLang="zh-TW" b="1" i="1" u="sng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Analysis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of the source program</a:t>
            </a:r>
          </a:p>
          <a:p>
            <a:pPr lvl="1" eaLnBrk="1" hangingPunct="1"/>
            <a:r>
              <a:rPr lang="en-US" altLang="zh-TW" b="1" i="1" u="sng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Synthesis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of a machine-language program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Structure of a Compiler</a:t>
            </a:r>
          </a:p>
        </p:txBody>
      </p:sp>
      <p:sp>
        <p:nvSpPr>
          <p:cNvPr id="6" name="矩形 5"/>
          <p:cNvSpPr/>
          <p:nvPr/>
        </p:nvSpPr>
        <p:spPr>
          <a:xfrm>
            <a:off x="857250" y="2286000"/>
            <a:ext cx="7537450" cy="9286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Compiler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57250" y="3786188"/>
            <a:ext cx="3716338" cy="1000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Analysis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84725" y="3786188"/>
            <a:ext cx="3716338" cy="1000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Synthesis</a:t>
            </a:r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>
            <a:off x="6233319" y="3571082"/>
            <a:ext cx="714375" cy="1587"/>
          </a:xfrm>
          <a:prstGeom prst="straightConnector1">
            <a:avLst/>
          </a:prstGeom>
          <a:solidFill>
            <a:schemeClr val="accent6"/>
          </a:solidFill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5400000">
            <a:off x="2305844" y="3571082"/>
            <a:ext cx="714375" cy="1587"/>
          </a:xfrm>
          <a:prstGeom prst="straightConnector1">
            <a:avLst/>
          </a:prstGeom>
          <a:solidFill>
            <a:schemeClr val="accent6"/>
          </a:solidFill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1A9-C421-4CBD-8B50-03282ED765AA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216025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5334000"/>
          </a:xfrm>
        </p:spPr>
        <p:txBody>
          <a:bodyPr/>
          <a:lstStyle/>
          <a:p>
            <a:r>
              <a:rPr lang="en-US" dirty="0"/>
              <a:t>The TWO Fundamental Parts: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524000" y="2762494"/>
            <a:ext cx="6324600" cy="822325"/>
            <a:chOff x="1056" y="1200"/>
            <a:chExt cx="3984" cy="518"/>
          </a:xfrm>
        </p:grpSpPr>
        <p:sp>
          <p:nvSpPr>
            <p:cNvPr id="333839" name="Text Box 15"/>
            <p:cNvSpPr txBox="1">
              <a:spLocks noChangeArrowheads="1"/>
            </p:cNvSpPr>
            <p:nvPr/>
          </p:nvSpPr>
          <p:spPr bwMode="auto">
            <a:xfrm>
              <a:off x="1056" y="1200"/>
              <a:ext cx="1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</a:rPr>
                <a:t>Analysis:</a:t>
              </a:r>
              <a:endParaRPr lang="en-US" sz="2400" b="0">
                <a:latin typeface="Comic Sans MS" pitchFamily="66" charset="0"/>
              </a:endParaRPr>
            </a:p>
          </p:txBody>
        </p:sp>
        <p:sp>
          <p:nvSpPr>
            <p:cNvPr id="333841" name="Text Box 17"/>
            <p:cNvSpPr txBox="1">
              <a:spLocks noChangeArrowheads="1"/>
            </p:cNvSpPr>
            <p:nvPr/>
          </p:nvSpPr>
          <p:spPr bwMode="auto">
            <a:xfrm>
              <a:off x="2160" y="1200"/>
              <a:ext cx="28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 dirty="0">
                  <a:solidFill>
                    <a:srgbClr val="990000"/>
                  </a:solidFill>
                  <a:latin typeface="Comic Sans MS" pitchFamily="66" charset="0"/>
                </a:rPr>
                <a:t>Decompose Source into an intermediate representation</a:t>
              </a:r>
              <a:endParaRPr lang="en-US" sz="2400" b="0" dirty="0">
                <a:latin typeface="Comic Sans MS" pitchFamily="66" charset="0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71600" y="3962400"/>
            <a:ext cx="6248400" cy="822325"/>
            <a:chOff x="1056" y="2112"/>
            <a:chExt cx="3936" cy="518"/>
          </a:xfrm>
        </p:grpSpPr>
        <p:sp>
          <p:nvSpPr>
            <p:cNvPr id="333840" name="Text Box 16"/>
            <p:cNvSpPr txBox="1">
              <a:spLocks noChangeArrowheads="1"/>
            </p:cNvSpPr>
            <p:nvPr/>
          </p:nvSpPr>
          <p:spPr bwMode="auto">
            <a:xfrm>
              <a:off x="1056" y="2112"/>
              <a:ext cx="1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</a:rPr>
                <a:t>Synthesis:</a:t>
              </a:r>
            </a:p>
          </p:txBody>
        </p:sp>
        <p:sp>
          <p:nvSpPr>
            <p:cNvPr id="333842" name="Text Box 18"/>
            <p:cNvSpPr txBox="1">
              <a:spLocks noChangeArrowheads="1"/>
            </p:cNvSpPr>
            <p:nvPr/>
          </p:nvSpPr>
          <p:spPr bwMode="auto">
            <a:xfrm>
              <a:off x="2112" y="2112"/>
              <a:ext cx="28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 dirty="0">
                  <a:solidFill>
                    <a:schemeClr val="accent2"/>
                  </a:solidFill>
                  <a:latin typeface="Comic Sans MS" pitchFamily="66" charset="0"/>
                </a:rPr>
                <a:t>Target program generation from representation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508-3C76-484A-8869-CF3C526DAC04}" type="datetime1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Compiler?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6200" y="1676400"/>
            <a:ext cx="30464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/>
              <a:t>Source Language</a:t>
            </a:r>
          </a:p>
          <a:p>
            <a:pPr algn="ctr"/>
            <a:r>
              <a:rPr lang="en-US"/>
              <a:t>L</a:t>
            </a:r>
          </a:p>
          <a:p>
            <a:pPr algn="ctr"/>
            <a:r>
              <a:rPr lang="en-US"/>
              <a:t>(sequence of characters)</a:t>
            </a:r>
          </a:p>
        </p:txBody>
      </p: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2286000" y="1828800"/>
            <a:ext cx="6594475" cy="609600"/>
            <a:chOff x="1440" y="1152"/>
            <a:chExt cx="4154" cy="384"/>
          </a:xfrm>
        </p:grpSpPr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440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064" y="115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Lexical Analyzer</a:t>
              </a:r>
            </a:p>
            <a:p>
              <a:pPr algn="ctr"/>
              <a:r>
                <a:rPr lang="en-US"/>
                <a:t>(Scanner)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340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4022" y="1220"/>
              <a:ext cx="1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Sequence of Tokens</a:t>
              </a:r>
            </a:p>
          </p:txBody>
        </p:sp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2286000" y="2514600"/>
            <a:ext cx="6719888" cy="609600"/>
            <a:chOff x="1440" y="1584"/>
            <a:chExt cx="4233" cy="384"/>
          </a:xfrm>
        </p:grpSpPr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440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064" y="158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Syntax Analyzer</a:t>
              </a:r>
            </a:p>
            <a:p>
              <a:pPr algn="ctr"/>
              <a:r>
                <a:rPr lang="en-US"/>
                <a:t>(Parser)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408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4032" y="1632"/>
              <a:ext cx="16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Abstract Syntax Tree</a:t>
              </a:r>
            </a:p>
          </p:txBody>
        </p:sp>
      </p:grpSp>
      <p:grpSp>
        <p:nvGrpSpPr>
          <p:cNvPr id="15394" name="Group 34"/>
          <p:cNvGrpSpPr>
            <a:grpSpLocks/>
          </p:cNvGrpSpPr>
          <p:nvPr/>
        </p:nvGrpSpPr>
        <p:grpSpPr bwMode="auto">
          <a:xfrm>
            <a:off x="2133600" y="3048000"/>
            <a:ext cx="6958013" cy="762000"/>
            <a:chOff x="1344" y="1920"/>
            <a:chExt cx="4383" cy="480"/>
          </a:xfrm>
        </p:grpSpPr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968" y="2016"/>
              <a:ext cx="13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Symantic Analyzer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3936" y="1920"/>
              <a:ext cx="17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Augmented, Annotated</a:t>
              </a:r>
            </a:p>
            <a:p>
              <a:pPr algn="ctr"/>
              <a:r>
                <a:rPr lang="en-US"/>
                <a:t>Abstract Syntax Tree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3408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344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3"/>
          <p:cNvGrpSpPr>
            <a:grpSpLocks/>
          </p:cNvGrpSpPr>
          <p:nvPr/>
        </p:nvGrpSpPr>
        <p:grpSpPr bwMode="auto">
          <a:xfrm>
            <a:off x="2133600" y="3886200"/>
            <a:ext cx="6710363" cy="609600"/>
            <a:chOff x="1344" y="2448"/>
            <a:chExt cx="4227" cy="384"/>
          </a:xfrm>
        </p:grpSpPr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968" y="2448"/>
              <a:ext cx="13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Intermediate Code</a:t>
              </a:r>
            </a:p>
            <a:p>
              <a:pPr algn="ctr"/>
              <a:r>
                <a:rPr lang="en-US"/>
                <a:t>Generator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4099" y="2496"/>
              <a:ext cx="1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Intermediate Code</a:t>
              </a:r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40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134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2133600" y="4419600"/>
            <a:ext cx="6705600" cy="762000"/>
            <a:chOff x="1344" y="3024"/>
            <a:chExt cx="4224" cy="480"/>
          </a:xfrm>
        </p:grpSpPr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1968" y="3120"/>
              <a:ext cx="13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Optimizer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4096" y="3024"/>
              <a:ext cx="14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Optimized</a:t>
              </a:r>
            </a:p>
            <a:p>
              <a:pPr algn="ctr"/>
              <a:r>
                <a:rPr lang="en-US"/>
                <a:t>Intermediate Code</a:t>
              </a:r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408" y="33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1344" y="33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2133600" y="5029200"/>
            <a:ext cx="7239000" cy="923925"/>
            <a:chOff x="1344" y="3168"/>
            <a:chExt cx="4416" cy="582"/>
          </a:xfrm>
        </p:grpSpPr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4032" y="3168"/>
              <a:ext cx="172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/>
                <a:t>Target </a:t>
              </a:r>
              <a:r>
                <a:rPr lang="en-US" u="sng" dirty="0" smtClean="0"/>
                <a:t>Language </a:t>
              </a:r>
              <a:r>
                <a:rPr lang="en-US" dirty="0" smtClean="0"/>
                <a:t>L</a:t>
              </a:r>
              <a:r>
                <a:rPr lang="en-US" dirty="0"/>
                <a:t>’</a:t>
              </a:r>
            </a:p>
            <a:p>
              <a:pPr algn="ctr"/>
              <a:r>
                <a:rPr lang="en-US" dirty="0"/>
                <a:t>Assembly Code</a:t>
              </a:r>
            </a:p>
            <a:p>
              <a:pPr algn="ctr"/>
              <a:r>
                <a:rPr lang="en-US" dirty="0"/>
                <a:t>Machine Code</a:t>
              </a:r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3408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1968" y="3312"/>
              <a:ext cx="13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Code Generator</a:t>
              </a:r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1344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5EB-39EE-4D44-BEE7-7C73A99027BD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993-4DA9-4EAD-99C8-CB837112E1D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70057"/>
              </p:ext>
            </p:extLst>
          </p:nvPr>
        </p:nvGraphicFramePr>
        <p:xfrm>
          <a:off x="533400" y="1981200"/>
          <a:ext cx="8153400" cy="419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3400"/>
              </a:tblGrid>
              <a:tr h="3101572"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>
                          <a:effectLst/>
                          <a:latin typeface="Arial Black" pitchFamily="34" charset="0"/>
                        </a:rPr>
                        <a:t>Phase structure of Compiler and entire compilation process</a:t>
                      </a: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.</a:t>
                      </a:r>
                    </a:p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Lexical </a:t>
                      </a:r>
                      <a:r>
                        <a:rPr lang="en-IN" sz="1600" dirty="0" err="1">
                          <a:effectLst/>
                          <a:latin typeface="Arial Black" pitchFamily="34" charset="0"/>
                        </a:rPr>
                        <a:t>Analyzer</a:t>
                      </a:r>
                      <a:r>
                        <a:rPr lang="en-IN" sz="1600" dirty="0">
                          <a:effectLst/>
                          <a:latin typeface="Arial Black" pitchFamily="34" charset="0"/>
                        </a:rPr>
                        <a:t>: </a:t>
                      </a:r>
                      <a:endParaRPr lang="en-IN" sz="1600" dirty="0" smtClean="0">
                        <a:effectLst/>
                        <a:latin typeface="Arial Black" pitchFamily="34" charset="0"/>
                      </a:endParaRPr>
                    </a:p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The </a:t>
                      </a:r>
                      <a:r>
                        <a:rPr lang="en-IN" sz="1600" dirty="0">
                          <a:effectLst/>
                          <a:latin typeface="Arial Black" pitchFamily="34" charset="0"/>
                        </a:rPr>
                        <a:t>Role of the Lexical </a:t>
                      </a:r>
                      <a:r>
                        <a:rPr lang="en-IN" sz="1600" dirty="0" err="1" smtClean="0">
                          <a:effectLst/>
                          <a:latin typeface="Arial Black" pitchFamily="34" charset="0"/>
                        </a:rPr>
                        <a:t>Analyzer</a:t>
                      </a:r>
                      <a:endParaRPr lang="en-IN" sz="1600" dirty="0" smtClean="0">
                        <a:effectLst/>
                        <a:latin typeface="Arial Black" pitchFamily="34" charset="0"/>
                      </a:endParaRPr>
                    </a:p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Input Buffering</a:t>
                      </a:r>
                    </a:p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Specification </a:t>
                      </a:r>
                      <a:r>
                        <a:rPr lang="en-IN" sz="1600" dirty="0">
                          <a:effectLst/>
                          <a:latin typeface="Arial Black" pitchFamily="34" charset="0"/>
                        </a:rPr>
                        <a:t>of </a:t>
                      </a: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Tokens</a:t>
                      </a:r>
                    </a:p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Recognition Tokens</a:t>
                      </a:r>
                    </a:p>
                    <a:p>
                      <a:pPr marL="17145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Design </a:t>
                      </a:r>
                      <a:r>
                        <a:rPr lang="en-IN" sz="1600" dirty="0">
                          <a:effectLst/>
                          <a:latin typeface="Arial Black" pitchFamily="34" charset="0"/>
                        </a:rPr>
                        <a:t>of Lexical </a:t>
                      </a:r>
                      <a:r>
                        <a:rPr lang="en-IN" sz="1600" dirty="0" err="1">
                          <a:effectLst/>
                          <a:latin typeface="Arial Black" pitchFamily="34" charset="0"/>
                        </a:rPr>
                        <a:t>Analyzer</a:t>
                      </a:r>
                      <a:r>
                        <a:rPr lang="en-IN" sz="1600" dirty="0">
                          <a:effectLst/>
                          <a:latin typeface="Arial Black" pitchFamily="34" charset="0"/>
                        </a:rPr>
                        <a:t> using Uniform Symbol Table, Lexical Errors</a:t>
                      </a:r>
                      <a:r>
                        <a:rPr lang="en-IN" sz="1600" dirty="0" smtClean="0">
                          <a:effectLst/>
                          <a:latin typeface="Arial Black" pitchFamily="34" charset="0"/>
                        </a:rPr>
                        <a:t>.</a:t>
                      </a:r>
                    </a:p>
                    <a:p>
                      <a:pPr marL="285750" marR="0" indent="-2857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LEX: LEX Specification, Generation of Lexical 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Analyzer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 by LEX. </a:t>
                      </a:r>
                      <a:endParaRPr lang="en-US" sz="1600" dirty="0">
                        <a:effectLst/>
                        <a:latin typeface="Arial Black" pitchFamily="34" charset="0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7846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itchFamily="34" charset="0"/>
                        <a:buNone/>
                      </a:pPr>
                      <a:endParaRPr lang="en-US" sz="1600" dirty="0">
                        <a:effectLst/>
                        <a:latin typeface="Arial Black" pitchFamily="34" charset="0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A94B-4367-41B9-809C-4DEA9FDA4E8A}" type="datetime1">
              <a:rPr lang="en-US" smtClean="0"/>
              <a:t>02-Oct-20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b="1" dirty="0"/>
              <a:t>Translation of a statement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480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685800"/>
            <a:ext cx="4724400" cy="6172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21CC-B1D8-437E-99C4-71994C5380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336B-70D1-4041-A1B8-16EB020BD1C0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Scanner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Reads characters from the source program. </a:t>
            </a:r>
          </a:p>
          <a:p>
            <a:r>
              <a:rPr lang="en-US" sz="2600"/>
              <a:t>Groups characters into </a:t>
            </a:r>
            <a:r>
              <a:rPr lang="en-US" sz="2600" b="1"/>
              <a:t>lexemes</a:t>
            </a:r>
          </a:p>
          <a:p>
            <a:pPr lvl="1">
              <a:buFont typeface="Wingdings" charset="2"/>
              <a:buNone/>
            </a:pPr>
            <a:r>
              <a:rPr lang="en-US" sz="2200"/>
              <a:t>sequences of characters that "go together"</a:t>
            </a:r>
          </a:p>
          <a:p>
            <a:r>
              <a:rPr lang="en-US" sz="2600"/>
              <a:t>Lexemes corresponds to a </a:t>
            </a:r>
            <a:r>
              <a:rPr lang="en-US" sz="2600" b="1"/>
              <a:t>tokens</a:t>
            </a:r>
            <a:r>
              <a:rPr lang="en-US" sz="2600"/>
              <a:t>; scanner returns next token (plus maybe some additional information) to the parser. </a:t>
            </a:r>
          </a:p>
          <a:p>
            <a:r>
              <a:rPr lang="en-US" sz="2600"/>
              <a:t>Scanner also discovers lexical errors (e.g., erroneous characters such as # in java).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EC65-5333-4C35-97AC-F5EB7CF205BA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Lexemes and Tokens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52400" y="2012950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Lexeme: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1430338" y="1981200"/>
            <a:ext cx="1693862" cy="823913"/>
            <a:chOff x="901" y="1728"/>
            <a:chExt cx="1067" cy="519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344" y="17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;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901" y="2016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SEMI-COLON</a:t>
              </a:r>
            </a:p>
          </p:txBody>
        </p:sp>
      </p:grpSp>
      <p:grpSp>
        <p:nvGrpSpPr>
          <p:cNvPr id="17428" name="Group 20"/>
          <p:cNvGrpSpPr>
            <a:grpSpLocks/>
          </p:cNvGrpSpPr>
          <p:nvPr/>
        </p:nvGrpSpPr>
        <p:grpSpPr bwMode="auto">
          <a:xfrm>
            <a:off x="3094038" y="1981200"/>
            <a:ext cx="1096962" cy="823913"/>
            <a:chOff x="1949" y="1728"/>
            <a:chExt cx="691" cy="519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214" y="1728"/>
              <a:ext cx="2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1949" y="2016"/>
              <a:ext cx="6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ASSIGN</a:t>
              </a:r>
            </a:p>
          </p:txBody>
        </p:sp>
      </p:grpSp>
      <p:grpSp>
        <p:nvGrpSpPr>
          <p:cNvPr id="17429" name="Group 21"/>
          <p:cNvGrpSpPr>
            <a:grpSpLocks/>
          </p:cNvGrpSpPr>
          <p:nvPr/>
        </p:nvGrpSpPr>
        <p:grpSpPr bwMode="auto">
          <a:xfrm>
            <a:off x="4343400" y="1981200"/>
            <a:ext cx="914400" cy="823913"/>
            <a:chOff x="2736" y="1728"/>
            <a:chExt cx="576" cy="519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756" y="1728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2736" y="201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IDENT</a:t>
              </a:r>
            </a:p>
          </p:txBody>
        </p:sp>
      </p:grp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5334000" y="1981200"/>
            <a:ext cx="914400" cy="823913"/>
            <a:chOff x="3360" y="1728"/>
            <a:chExt cx="576" cy="519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437" y="1728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tmp</a:t>
              </a:r>
              <a:endParaRPr lang="en-US" dirty="0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360" y="201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IDENT</a:t>
              </a:r>
            </a:p>
          </p:txBody>
        </p:sp>
      </p:grp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6329363" y="1981200"/>
            <a:ext cx="1062037" cy="823913"/>
            <a:chOff x="3987" y="1728"/>
            <a:chExt cx="669" cy="51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4169" y="1728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987" y="2016"/>
              <a:ext cx="6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INT-LIT</a:t>
              </a:r>
            </a:p>
          </p:txBody>
        </p:sp>
      </p:grp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7483475" y="1981200"/>
            <a:ext cx="1431925" cy="823913"/>
            <a:chOff x="4714" y="1728"/>
            <a:chExt cx="902" cy="51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888" y="1728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64.32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4714" y="2016"/>
              <a:ext cx="9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INT-FLOAT</a:t>
              </a:r>
            </a:p>
          </p:txBody>
        </p:sp>
      </p:grp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52400" y="2438400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Token: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88925" y="3384550"/>
            <a:ext cx="1736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Source Code: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508125" y="391795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position = initial + rate * 60 ;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88925" y="4679950"/>
            <a:ext cx="284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Corresponding Tokens: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066800" y="5181600"/>
            <a:ext cx="7640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IDENT ASSIGN IDENT PLUS IDENT TIMES INT-LIT SEMI-COLON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A8E4-A78F-4BC9-AA3A-39BCF6B1D40B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17434" grpId="0"/>
      <p:bldP spid="17435" grpId="0"/>
      <p:bldP spid="174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 dirty="0"/>
              <a:t>Groups tokens into "grammatical phrases", discovering the underlying structure of the source program.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Finds syntax errors.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700" dirty="0"/>
              <a:t>For example, in Java the source code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700" dirty="0"/>
              <a:t>position = * 5 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700" dirty="0"/>
              <a:t>corresponds to the sequence of tokens: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700" dirty="0"/>
              <a:t>IDENT ASSIGN TIMES INT-LIT SEMI-COLON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700" dirty="0"/>
              <a:t>All are legal tokens, but that sequence of tokens is erroneous.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900" dirty="0"/>
              <a:t>Might find some "static semantic" errors, e.g., a use of an undeclared variable, or variables that are multiply declared. 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Might generate code, or build some intermediate representation of the program such as an abstract-syntax tree.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DA4-6518-4B53-889E-81E5EB6C3B51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Parse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17525" y="1784350"/>
            <a:ext cx="1736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Source Code: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60525" y="216535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position = initial + rate * 60 ; 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2270125" y="2743200"/>
            <a:ext cx="6416675" cy="3092450"/>
            <a:chOff x="374" y="1844"/>
            <a:chExt cx="4042" cy="1948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374" y="1844"/>
              <a:ext cx="1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Abstract-Syntax Tree:</a:t>
              </a: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2640" y="1872"/>
              <a:ext cx="28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=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1728" y="2352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position</a:t>
              </a:r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3360" y="2352"/>
              <a:ext cx="28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20490" name="AutoShape 10"/>
            <p:cNvSpPr>
              <a:spLocks noChangeArrowheads="1"/>
            </p:cNvSpPr>
            <p:nvPr/>
          </p:nvSpPr>
          <p:spPr bwMode="auto">
            <a:xfrm>
              <a:off x="2832" y="292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initial</a:t>
              </a:r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3792" y="2928"/>
              <a:ext cx="28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3360" y="3552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rate</a:t>
              </a: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4128" y="3552"/>
              <a:ext cx="28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cxnSp>
          <p:nvCxnSpPr>
            <p:cNvPr id="20494" name="AutoShape 14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flipH="1">
              <a:off x="2064" y="2112"/>
              <a:ext cx="72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0495" name="AutoShape 15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>
              <a:off x="2784" y="2112"/>
              <a:ext cx="72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0496" name="AutoShape 16"/>
            <p:cNvCxnSpPr>
              <a:cxnSpLocks noChangeShapeType="1"/>
              <a:stCxn id="20489" idx="2"/>
              <a:endCxn id="20490" idx="0"/>
            </p:cNvCxnSpPr>
            <p:nvPr/>
          </p:nvCxnSpPr>
          <p:spPr bwMode="auto">
            <a:xfrm flipH="1">
              <a:off x="3168" y="2592"/>
              <a:ext cx="336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0497" name="AutoShape 17"/>
            <p:cNvCxnSpPr>
              <a:cxnSpLocks noChangeShapeType="1"/>
              <a:stCxn id="20489" idx="2"/>
              <a:endCxn id="20491" idx="0"/>
            </p:cNvCxnSpPr>
            <p:nvPr/>
          </p:nvCxnSpPr>
          <p:spPr bwMode="auto">
            <a:xfrm>
              <a:off x="3504" y="2592"/>
              <a:ext cx="432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0498" name="AutoShape 18"/>
            <p:cNvCxnSpPr>
              <a:cxnSpLocks noChangeShapeType="1"/>
              <a:stCxn id="20491" idx="2"/>
              <a:endCxn id="20492" idx="0"/>
            </p:cNvCxnSpPr>
            <p:nvPr/>
          </p:nvCxnSpPr>
          <p:spPr bwMode="auto">
            <a:xfrm flipH="1">
              <a:off x="3624" y="3168"/>
              <a:ext cx="31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0499" name="AutoShape 19"/>
            <p:cNvCxnSpPr>
              <a:cxnSpLocks noChangeShapeType="1"/>
              <a:stCxn id="20491" idx="2"/>
              <a:endCxn id="20493" idx="0"/>
            </p:cNvCxnSpPr>
            <p:nvPr/>
          </p:nvCxnSpPr>
          <p:spPr bwMode="auto">
            <a:xfrm>
              <a:off x="3936" y="3168"/>
              <a:ext cx="33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98438" y="4038600"/>
            <a:ext cx="62023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Interior nodes are </a:t>
            </a:r>
            <a:r>
              <a:rPr lang="en-US" b="1"/>
              <a:t>operators</a:t>
            </a:r>
            <a:r>
              <a:rPr lang="en-US"/>
              <a:t>. </a:t>
            </a:r>
          </a:p>
          <a:p>
            <a:pPr>
              <a:buFontTx/>
              <a:buChar char="•"/>
            </a:pPr>
            <a:r>
              <a:rPr lang="en-US"/>
              <a:t>A node's children are </a:t>
            </a:r>
            <a:r>
              <a:rPr lang="en-US" b="1"/>
              <a:t>operands</a:t>
            </a:r>
            <a:r>
              <a:rPr lang="en-US"/>
              <a:t>. </a:t>
            </a:r>
          </a:p>
          <a:p>
            <a:pPr>
              <a:buFontTx/>
              <a:buChar char="•"/>
            </a:pPr>
            <a:r>
              <a:rPr lang="en-US"/>
              <a:t>Each subtree forms "logical unit"</a:t>
            </a:r>
          </a:p>
          <a:p>
            <a:pPr lvl="1"/>
            <a:r>
              <a:rPr lang="en-US"/>
              <a:t>e.g., the subtree with * at its root shows that</a:t>
            </a:r>
          </a:p>
          <a:p>
            <a:pPr lvl="1"/>
            <a:r>
              <a:rPr lang="en-US"/>
              <a:t>because multiplication has higher precedence</a:t>
            </a:r>
          </a:p>
          <a:p>
            <a:pPr lvl="1"/>
            <a:r>
              <a:rPr lang="en-US"/>
              <a:t>than addition, this operation must be performed</a:t>
            </a:r>
          </a:p>
          <a:p>
            <a:pPr lvl="1"/>
            <a:r>
              <a:rPr lang="en-US"/>
              <a:t>as a unit (</a:t>
            </a:r>
            <a:r>
              <a:rPr lang="en-US" i="1"/>
              <a:t>not</a:t>
            </a:r>
            <a:r>
              <a:rPr lang="en-US"/>
              <a:t> initial+rate).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2FD9-F64B-4D76-B0CF-A67C6FBC39FB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Analyzer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Checks for (more) "static semantic" errors</a:t>
            </a:r>
          </a:p>
          <a:p>
            <a:r>
              <a:rPr lang="en-US" sz="2000" dirty="0"/>
              <a:t>Annotate and/or change the abstract syntax tree </a:t>
            </a:r>
            <a:endParaRPr lang="en-US" sz="2000" dirty="0" smtClean="0"/>
          </a:p>
          <a:p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00B0F0"/>
                </a:solidFill>
              </a:rPr>
              <a:t>semantics</a:t>
            </a:r>
            <a:r>
              <a:rPr lang="en-US" altLang="zh-TW" sz="2000" dirty="0" smtClean="0"/>
              <a:t> of a programming language are commonly divided into two classes:</a:t>
            </a:r>
          </a:p>
          <a:p>
            <a:pPr lvl="1"/>
            <a:r>
              <a:rPr lang="en-US" altLang="zh-TW" sz="2000" dirty="0" smtClean="0"/>
              <a:t>Static semantics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Semantics rules that can be checked at compiled time.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Ex.  The type and number of a function’s arguments </a:t>
            </a:r>
          </a:p>
          <a:p>
            <a:pPr lvl="1"/>
            <a:r>
              <a:rPr lang="en-US" altLang="zh-TW" sz="2000" dirty="0" smtClean="0"/>
              <a:t>Runtime semantics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Semantics rules that can be checked only at run time</a:t>
            </a:r>
            <a:endParaRPr lang="en-US" altLang="zh-TW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937-AC20-4AD1-97E0-D249C4B78855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Symantic Analysis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93725" y="1828800"/>
            <a:ext cx="2730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Abstract-Syntax Tree: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1828800" y="2514600"/>
            <a:ext cx="457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381000" y="32766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position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971800" y="3276600"/>
            <a:ext cx="457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2133600" y="4191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3657600" y="4191000"/>
            <a:ext cx="457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2971800" y="5181600"/>
            <a:ext cx="838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rate</a:t>
            </a: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4191000" y="5181600"/>
            <a:ext cx="457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3565" name="AutoShape 13"/>
          <p:cNvCxnSpPr>
            <a:cxnSpLocks noChangeShapeType="1"/>
            <a:stCxn id="23558" idx="2"/>
            <a:endCxn id="23559" idx="0"/>
          </p:cNvCxnSpPr>
          <p:nvPr/>
        </p:nvCxnSpPr>
        <p:spPr bwMode="auto">
          <a:xfrm flipH="1">
            <a:off x="914400" y="28956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66" name="AutoShape 14"/>
          <p:cNvCxnSpPr>
            <a:cxnSpLocks noChangeShapeType="1"/>
            <a:stCxn id="23558" idx="2"/>
            <a:endCxn id="23560" idx="0"/>
          </p:cNvCxnSpPr>
          <p:nvPr/>
        </p:nvCxnSpPr>
        <p:spPr bwMode="auto">
          <a:xfrm>
            <a:off x="2057400" y="28956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67" name="AutoShape 15"/>
          <p:cNvCxnSpPr>
            <a:cxnSpLocks noChangeShapeType="1"/>
            <a:stCxn id="23560" idx="2"/>
            <a:endCxn id="23561" idx="0"/>
          </p:cNvCxnSpPr>
          <p:nvPr/>
        </p:nvCxnSpPr>
        <p:spPr bwMode="auto">
          <a:xfrm flipH="1">
            <a:off x="2667000" y="3657600"/>
            <a:ext cx="533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68" name="AutoShape 16"/>
          <p:cNvCxnSpPr>
            <a:cxnSpLocks noChangeShapeType="1"/>
            <a:stCxn id="23560" idx="2"/>
            <a:endCxn id="23562" idx="0"/>
          </p:cNvCxnSpPr>
          <p:nvPr/>
        </p:nvCxnSpPr>
        <p:spPr bwMode="auto">
          <a:xfrm>
            <a:off x="3200400" y="36576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69" name="AutoShape 17"/>
          <p:cNvCxnSpPr>
            <a:cxnSpLocks noChangeShapeType="1"/>
            <a:stCxn id="23562" idx="2"/>
            <a:endCxn id="23563" idx="0"/>
          </p:cNvCxnSpPr>
          <p:nvPr/>
        </p:nvCxnSpPr>
        <p:spPr bwMode="auto">
          <a:xfrm flipH="1">
            <a:off x="3390900" y="4572000"/>
            <a:ext cx="4953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70" name="AutoShape 18"/>
          <p:cNvCxnSpPr>
            <a:cxnSpLocks noChangeShapeType="1"/>
            <a:stCxn id="23562" idx="2"/>
            <a:endCxn id="23564" idx="0"/>
          </p:cNvCxnSpPr>
          <p:nvPr/>
        </p:nvCxnSpPr>
        <p:spPr bwMode="auto">
          <a:xfrm>
            <a:off x="3886200" y="45720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953000" y="1843088"/>
            <a:ext cx="399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Annotated Abstract-Syntax Tree:</a:t>
            </a:r>
          </a:p>
        </p:txBody>
      </p:sp>
      <p:sp>
        <p:nvSpPr>
          <p:cNvPr id="23572" name="AutoShape 20"/>
          <p:cNvSpPr>
            <a:spLocks noChangeArrowheads="1"/>
          </p:cNvSpPr>
          <p:nvPr/>
        </p:nvSpPr>
        <p:spPr bwMode="auto">
          <a:xfrm>
            <a:off x="6019800" y="24384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= (float)</a:t>
            </a:r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4572000" y="32004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position</a:t>
            </a: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6934200" y="3200400"/>
            <a:ext cx="990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 (float)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5791200" y="4114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3576" name="AutoShape 24"/>
          <p:cNvSpPr>
            <a:spLocks noChangeArrowheads="1"/>
          </p:cNvSpPr>
          <p:nvPr/>
        </p:nvSpPr>
        <p:spPr bwMode="auto">
          <a:xfrm>
            <a:off x="7315200" y="4114800"/>
            <a:ext cx="990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* (float)</a:t>
            </a:r>
          </a:p>
        </p:txBody>
      </p:sp>
      <p:sp>
        <p:nvSpPr>
          <p:cNvPr id="23577" name="AutoShape 25"/>
          <p:cNvSpPr>
            <a:spLocks noChangeArrowheads="1"/>
          </p:cNvSpPr>
          <p:nvPr/>
        </p:nvSpPr>
        <p:spPr bwMode="auto">
          <a:xfrm>
            <a:off x="6096000" y="4953000"/>
            <a:ext cx="838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rate</a:t>
            </a:r>
          </a:p>
        </p:txBody>
      </p:sp>
      <p:sp>
        <p:nvSpPr>
          <p:cNvPr id="23578" name="AutoShape 26"/>
          <p:cNvSpPr>
            <a:spLocks noChangeArrowheads="1"/>
          </p:cNvSpPr>
          <p:nvPr/>
        </p:nvSpPr>
        <p:spPr bwMode="auto">
          <a:xfrm>
            <a:off x="7848600" y="5638800"/>
            <a:ext cx="457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3579" name="AutoShape 27"/>
          <p:cNvCxnSpPr>
            <a:cxnSpLocks noChangeShapeType="1"/>
            <a:stCxn id="23572" idx="2"/>
            <a:endCxn id="23573" idx="0"/>
          </p:cNvCxnSpPr>
          <p:nvPr/>
        </p:nvCxnSpPr>
        <p:spPr bwMode="auto">
          <a:xfrm flipH="1">
            <a:off x="5105400" y="2819400"/>
            <a:ext cx="1447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80" name="AutoShape 28"/>
          <p:cNvCxnSpPr>
            <a:cxnSpLocks noChangeShapeType="1"/>
            <a:stCxn id="23572" idx="2"/>
            <a:endCxn id="23574" idx="0"/>
          </p:cNvCxnSpPr>
          <p:nvPr/>
        </p:nvCxnSpPr>
        <p:spPr bwMode="auto">
          <a:xfrm>
            <a:off x="6553200" y="2819400"/>
            <a:ext cx="8763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81" name="AutoShape 29"/>
          <p:cNvCxnSpPr>
            <a:cxnSpLocks noChangeShapeType="1"/>
            <a:stCxn id="23574" idx="2"/>
            <a:endCxn id="23575" idx="0"/>
          </p:cNvCxnSpPr>
          <p:nvPr/>
        </p:nvCxnSpPr>
        <p:spPr bwMode="auto">
          <a:xfrm flipH="1">
            <a:off x="6324600" y="3581400"/>
            <a:ext cx="1104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82" name="AutoShape 30"/>
          <p:cNvCxnSpPr>
            <a:cxnSpLocks noChangeShapeType="1"/>
            <a:stCxn id="23574" idx="2"/>
            <a:endCxn id="23576" idx="0"/>
          </p:cNvCxnSpPr>
          <p:nvPr/>
        </p:nvCxnSpPr>
        <p:spPr bwMode="auto">
          <a:xfrm>
            <a:off x="7429500" y="3581400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83" name="AutoShape 31"/>
          <p:cNvCxnSpPr>
            <a:cxnSpLocks noChangeShapeType="1"/>
            <a:stCxn id="23576" idx="2"/>
            <a:endCxn id="23577" idx="0"/>
          </p:cNvCxnSpPr>
          <p:nvPr/>
        </p:nvCxnSpPr>
        <p:spPr bwMode="auto">
          <a:xfrm flipH="1">
            <a:off x="6515100" y="4495800"/>
            <a:ext cx="1295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584" name="AutoShape 32"/>
          <p:cNvCxnSpPr>
            <a:cxnSpLocks noChangeShapeType="1"/>
            <a:stCxn id="23576" idx="2"/>
            <a:endCxn id="23585" idx="0"/>
          </p:cNvCxnSpPr>
          <p:nvPr/>
        </p:nvCxnSpPr>
        <p:spPr bwMode="auto">
          <a:xfrm>
            <a:off x="7810500" y="4495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3585" name="AutoShape 33"/>
          <p:cNvSpPr>
            <a:spLocks noChangeArrowheads="1"/>
          </p:cNvSpPr>
          <p:nvPr/>
        </p:nvSpPr>
        <p:spPr bwMode="auto">
          <a:xfrm>
            <a:off x="7010400" y="4953000"/>
            <a:ext cx="2057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intToFloat (float)</a:t>
            </a:r>
          </a:p>
        </p:txBody>
      </p:sp>
      <p:cxnSp>
        <p:nvCxnSpPr>
          <p:cNvPr id="23586" name="AutoShape 34"/>
          <p:cNvCxnSpPr>
            <a:cxnSpLocks noChangeShapeType="1"/>
            <a:stCxn id="23585" idx="2"/>
            <a:endCxn id="23578" idx="0"/>
          </p:cNvCxnSpPr>
          <p:nvPr/>
        </p:nvCxnSpPr>
        <p:spPr bwMode="auto">
          <a:xfrm>
            <a:off x="8039100" y="5334000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2014-7EF3-48B2-9A54-33FC79D99A38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  <p:bldP spid="23571" grpId="0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  <p:bldP spid="235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Code Generator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Translates from abstract-syntax tree to intermediate code</a:t>
            </a:r>
          </a:p>
          <a:p>
            <a:r>
              <a:rPr lang="en-US" sz="2600"/>
              <a:t>One possibility is 3-address code</a:t>
            </a:r>
          </a:p>
          <a:p>
            <a:pPr lvl="1">
              <a:buFont typeface="Wingdings" charset="2"/>
              <a:buNone/>
            </a:pPr>
            <a:r>
              <a:rPr lang="en-US" sz="2200"/>
              <a:t>each instruction involves at most 3 operands</a:t>
            </a:r>
          </a:p>
          <a:p>
            <a:pPr lvl="1">
              <a:buFont typeface="Wingdings" charset="2"/>
              <a:buNone/>
            </a:pPr>
            <a:r>
              <a:rPr lang="en-US" sz="2200"/>
              <a:t>Example:</a:t>
            </a:r>
          </a:p>
          <a:p>
            <a:pPr lvl="1">
              <a:buFont typeface="Wingdings" charset="2"/>
              <a:buNone/>
            </a:pPr>
            <a:r>
              <a:rPr lang="en-US" sz="2200">
                <a:solidFill>
                  <a:schemeClr val="hlink"/>
                </a:solidFill>
              </a:rPr>
              <a:t>temp1 = inttofloat(60)</a:t>
            </a:r>
          </a:p>
          <a:p>
            <a:pPr lvl="1">
              <a:buFont typeface="Wingdings" charset="2"/>
              <a:buNone/>
            </a:pPr>
            <a:r>
              <a:rPr lang="en-US" sz="2200">
                <a:solidFill>
                  <a:schemeClr val="hlink"/>
                </a:solidFill>
              </a:rPr>
              <a:t>temp2 = rate * temp1</a:t>
            </a:r>
          </a:p>
          <a:p>
            <a:pPr lvl="1">
              <a:buFont typeface="Wingdings" charset="2"/>
              <a:buNone/>
            </a:pPr>
            <a:r>
              <a:rPr lang="en-US" sz="2200">
                <a:solidFill>
                  <a:schemeClr val="hlink"/>
                </a:solidFill>
              </a:rPr>
              <a:t>temp3 = initial + temp2</a:t>
            </a:r>
          </a:p>
          <a:p>
            <a:pPr lvl="1">
              <a:buFont typeface="Wingdings" charset="2"/>
              <a:buNone/>
            </a:pPr>
            <a:r>
              <a:rPr lang="en-US" sz="2200">
                <a:solidFill>
                  <a:schemeClr val="hlink"/>
                </a:solidFill>
              </a:rPr>
              <a:t>position = temp3</a:t>
            </a:r>
            <a:r>
              <a:rPr lang="en-US" sz="22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6791-ECC7-47D3-974C-26C92830BDC5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Tries to improve code to</a:t>
            </a:r>
          </a:p>
          <a:p>
            <a:pPr lvl="1"/>
            <a:r>
              <a:rPr lang="en-US"/>
              <a:t>Run faster</a:t>
            </a:r>
          </a:p>
          <a:p>
            <a:pPr lvl="1"/>
            <a:r>
              <a:rPr lang="en-US"/>
              <a:t>Be smaller</a:t>
            </a:r>
          </a:p>
          <a:p>
            <a:pPr lvl="1"/>
            <a:r>
              <a:rPr lang="en-US"/>
              <a:t>Consume less energy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A31C-4D5C-4ADF-B488-37A3E3E3C578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Optimizing This (for speed)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sumcalc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b, </a:t>
            </a:r>
            <a:r>
              <a:rPr lang="en-US" sz="2100" dirty="0" err="1"/>
              <a:t>int</a:t>
            </a:r>
            <a:r>
              <a:rPr lang="en-US" sz="2100" dirty="0"/>
              <a:t> N)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x, y;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x = 0;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y = 0;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&lt;=N; 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endParaRPr lang="en-US" sz="21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 </a:t>
            </a:r>
            <a:r>
              <a:rPr lang="en-US" sz="2100" dirty="0" smtClean="0"/>
              <a:t>    {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x=x+(4*a/b)*</a:t>
            </a:r>
            <a:r>
              <a:rPr lang="en-US" sz="2100" dirty="0" err="1"/>
              <a:t>i</a:t>
            </a:r>
            <a:r>
              <a:rPr lang="en-US" sz="2100" dirty="0"/>
              <a:t>+(i+1)*(i+1);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x=</a:t>
            </a:r>
            <a:r>
              <a:rPr lang="en-US" sz="2100" dirty="0" err="1"/>
              <a:t>x+b</a:t>
            </a:r>
            <a:r>
              <a:rPr lang="en-US" sz="2100" dirty="0"/>
              <a:t>*y;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return x;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7D6-FB10-40FA-977B-E43EC8D833E7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730005" y="457200"/>
            <a:ext cx="6151563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Architecture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63563" y="2057400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</a:rPr>
              <a:t>Compiler: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98938" y="3062288"/>
            <a:ext cx="15795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source program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884851" y="3230563"/>
            <a:ext cx="11953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756513" y="3230563"/>
            <a:ext cx="1195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3564426" y="3117851"/>
            <a:ext cx="1266825" cy="490537"/>
          </a:xfrm>
          <a:prstGeom prst="roundRect">
            <a:avLst>
              <a:gd name="adj" fmla="val 324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661513" y="3238501"/>
            <a:ext cx="1195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linker</a:t>
            </a:r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5396401" y="3125788"/>
            <a:ext cx="1041400" cy="481013"/>
          </a:xfrm>
          <a:prstGeom prst="roundRect">
            <a:avLst>
              <a:gd name="adj" fmla="val 329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700701" y="3100388"/>
            <a:ext cx="1266825" cy="515938"/>
          </a:xfrm>
          <a:prstGeom prst="roundRect">
            <a:avLst>
              <a:gd name="adj" fmla="val 306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7276001" y="3248026"/>
            <a:ext cx="1195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>
            <a:off x="7118838" y="3135313"/>
            <a:ext cx="1023938" cy="473075"/>
          </a:xfrm>
          <a:prstGeom prst="roundRect">
            <a:avLst>
              <a:gd name="adj" fmla="val 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1014901" y="3355976"/>
            <a:ext cx="6889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2969113" y="3376613"/>
            <a:ext cx="5937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4828076" y="3394076"/>
            <a:ext cx="56673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6434626" y="3394076"/>
            <a:ext cx="6715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8145951" y="3394076"/>
            <a:ext cx="3222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7098201" y="3600451"/>
            <a:ext cx="392112" cy="503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2769088" y="2857501"/>
            <a:ext cx="1222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4515338" y="2811463"/>
            <a:ext cx="10556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machine code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6174276" y="2855913"/>
            <a:ext cx="10556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 dirty="0">
                <a:solidFill>
                  <a:srgbClr val="000000"/>
                </a:solidFill>
              </a:rPr>
              <a:t>machine code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V="1">
            <a:off x="5386876" y="3609976"/>
            <a:ext cx="384175" cy="5826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755051" y="4016376"/>
            <a:ext cx="908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6766413" y="3937001"/>
            <a:ext cx="8207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8315813" y="3086101"/>
            <a:ext cx="5191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697523" y="5334000"/>
            <a:ext cx="809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</a:rPr>
              <a:t>Java uses both a compiler (</a:t>
            </a:r>
            <a:r>
              <a:rPr lang="en-GB" dirty="0" err="1">
                <a:solidFill>
                  <a:srgbClr val="000000"/>
                </a:solidFill>
              </a:rPr>
              <a:t>javac</a:t>
            </a:r>
            <a:r>
              <a:rPr lang="en-GB" dirty="0">
                <a:solidFill>
                  <a:srgbClr val="000000"/>
                </a:solidFill>
              </a:rPr>
              <a:t>) and an interpreter (java)</a:t>
            </a:r>
            <a:r>
              <a:rPr lang="ar-SA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73D1-7BD7-49F6-B815-6046E3D177F8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9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Optimized code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sumcalc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b, </a:t>
            </a:r>
            <a:r>
              <a:rPr lang="en-US" sz="2100" dirty="0" err="1"/>
              <a:t>int</a:t>
            </a:r>
            <a:r>
              <a:rPr lang="en-US" sz="2100" dirty="0"/>
              <a:t> N)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 smtClean="0"/>
              <a:t>, x=0, y=0;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for(</a:t>
            </a:r>
            <a:r>
              <a:rPr lang="en-US" sz="2100" dirty="0" err="1" smtClean="0"/>
              <a:t>i</a:t>
            </a:r>
            <a:r>
              <a:rPr lang="en-US" sz="2100" dirty="0" smtClean="0"/>
              <a:t>=0</a:t>
            </a:r>
            <a:r>
              <a:rPr lang="en-US" sz="2100" dirty="0"/>
              <a:t>; </a:t>
            </a:r>
            <a:r>
              <a:rPr lang="en-US" sz="2100" dirty="0" err="1"/>
              <a:t>i</a:t>
            </a:r>
            <a:r>
              <a:rPr lang="en-US" sz="2100" dirty="0"/>
              <a:t>&lt;=N; </a:t>
            </a:r>
            <a:r>
              <a:rPr lang="en-US" sz="2100" dirty="0" err="1"/>
              <a:t>i</a:t>
            </a:r>
            <a:r>
              <a:rPr lang="en-US" sz="2100" dirty="0" smtClean="0"/>
              <a:t>++)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 </a:t>
            </a:r>
            <a:r>
              <a:rPr lang="en-US" sz="2100" dirty="0" smtClean="0"/>
              <a:t>   </a:t>
            </a: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</a:t>
            </a:r>
            <a:r>
              <a:rPr lang="en-US" sz="2100" dirty="0">
                <a:solidFill>
                  <a:srgbClr val="FF0000"/>
                </a:solidFill>
              </a:rPr>
              <a:t>x=x+(4*a/b)*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+(i+1)*(i+1);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x=</a:t>
            </a:r>
            <a:r>
              <a:rPr lang="en-US" sz="2100" dirty="0" err="1"/>
              <a:t>x+b</a:t>
            </a:r>
            <a:r>
              <a:rPr lang="en-US" sz="2100" dirty="0"/>
              <a:t>*y;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return x;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7D6-FB10-40FA-977B-E43EC8D833E7}" type="datetime1">
              <a:rPr lang="en-US" smtClean="0"/>
              <a:t>02-Oct-20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0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Optimized code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sumcalc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b, </a:t>
            </a:r>
            <a:r>
              <a:rPr lang="en-US" sz="2100" dirty="0" err="1"/>
              <a:t>int</a:t>
            </a:r>
            <a:r>
              <a:rPr lang="en-US" sz="2100" dirty="0"/>
              <a:t> N)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, x=0, y=0;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&lt;=N; 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endParaRPr lang="en-US" sz="21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{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x=x+(</a:t>
            </a:r>
            <a:r>
              <a:rPr lang="en-US" sz="2100" b="1" dirty="0">
                <a:solidFill>
                  <a:srgbClr val="FF0000"/>
                </a:solidFill>
              </a:rPr>
              <a:t>4*a/b</a:t>
            </a:r>
            <a:r>
              <a:rPr lang="en-US" sz="2100" dirty="0"/>
              <a:t>)*</a:t>
            </a:r>
            <a:r>
              <a:rPr lang="en-US" sz="2100" dirty="0" err="1"/>
              <a:t>i</a:t>
            </a:r>
            <a:r>
              <a:rPr lang="en-US" sz="2100" dirty="0"/>
              <a:t>+(i+1)*(i+1);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x=</a:t>
            </a:r>
            <a:r>
              <a:rPr lang="en-US" sz="2100" dirty="0" err="1"/>
              <a:t>x+</a:t>
            </a:r>
            <a:r>
              <a:rPr lang="en-US" sz="2100" b="1" dirty="0" err="1">
                <a:solidFill>
                  <a:srgbClr val="FF0000"/>
                </a:solidFill>
              </a:rPr>
              <a:t>b</a:t>
            </a:r>
            <a:r>
              <a:rPr lang="en-US" sz="2100" b="1" dirty="0">
                <a:solidFill>
                  <a:srgbClr val="FF0000"/>
                </a:solidFill>
              </a:rPr>
              <a:t>*y</a:t>
            </a:r>
            <a:r>
              <a:rPr lang="en-US" sz="2100" dirty="0"/>
              <a:t>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return x;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7D6-FB10-40FA-977B-E43EC8D833E7}" type="datetime1">
              <a:rPr lang="en-US" smtClean="0"/>
              <a:t>02-Oct-20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1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Optimized code -1(for </a:t>
            </a:r>
            <a:r>
              <a:rPr lang="en-US" dirty="0"/>
              <a:t>speed)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sumcalc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b, </a:t>
            </a:r>
            <a:r>
              <a:rPr lang="en-US" sz="2100" dirty="0" err="1"/>
              <a:t>int</a:t>
            </a:r>
            <a:r>
              <a:rPr lang="en-US" sz="2100" dirty="0"/>
              <a:t> N)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, x=0, </a:t>
            </a:r>
            <a:r>
              <a:rPr lang="en-US" sz="2100" dirty="0" smtClean="0"/>
              <a:t>y=0 , m;</a:t>
            </a:r>
            <a:endParaRPr lang="en-US" sz="2100" dirty="0"/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m = 4*a/b;</a:t>
            </a:r>
            <a:endParaRPr lang="en-US" sz="21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&lt;=N; 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endParaRPr lang="en-US" sz="21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{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</a:t>
            </a:r>
            <a:r>
              <a:rPr lang="en-US" sz="2100" dirty="0" smtClean="0"/>
              <a:t>x=</a:t>
            </a:r>
            <a:r>
              <a:rPr lang="en-US" sz="2100" dirty="0" err="1" smtClean="0"/>
              <a:t>x+</a:t>
            </a:r>
            <a:r>
              <a:rPr lang="en-US" sz="2100" dirty="0" err="1" smtClean="0">
                <a:solidFill>
                  <a:srgbClr val="FF0000"/>
                </a:solidFill>
              </a:rPr>
              <a:t>m</a:t>
            </a:r>
            <a:r>
              <a:rPr lang="en-US" sz="2100" dirty="0" smtClean="0"/>
              <a:t>*</a:t>
            </a:r>
            <a:r>
              <a:rPr lang="en-US" sz="2100" dirty="0" err="1" smtClean="0"/>
              <a:t>i</a:t>
            </a:r>
            <a:r>
              <a:rPr lang="en-US" sz="2100" dirty="0"/>
              <a:t>+(i+1)*(i+1);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</a:t>
            </a:r>
            <a:r>
              <a:rPr lang="en-US" sz="2100" dirty="0" smtClean="0"/>
              <a:t>x=x+</a:t>
            </a:r>
            <a:r>
              <a:rPr lang="en-US" sz="2100" dirty="0" smtClean="0">
                <a:solidFill>
                  <a:srgbClr val="FF0000"/>
                </a:solidFill>
              </a:rPr>
              <a:t>0</a:t>
            </a:r>
            <a:r>
              <a:rPr lang="en-US" sz="2100" dirty="0" smtClean="0"/>
              <a:t>;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return x;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7D6-FB10-40FA-977B-E43EC8D833E7}" type="datetime1">
              <a:rPr lang="en-US" smtClean="0"/>
              <a:t>02-Oct-20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Optimized code 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sumcalc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b, </a:t>
            </a:r>
            <a:r>
              <a:rPr lang="en-US" sz="2100" dirty="0" err="1"/>
              <a:t>int</a:t>
            </a:r>
            <a:r>
              <a:rPr lang="en-US" sz="2100" dirty="0"/>
              <a:t> N)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, </a:t>
            </a:r>
            <a:r>
              <a:rPr lang="en-US" sz="2100" dirty="0" smtClean="0"/>
              <a:t>x=0, </a:t>
            </a:r>
            <a:r>
              <a:rPr lang="en-US" sz="2100" strike="sngStrike" dirty="0" smtClean="0"/>
              <a:t>y=0. </a:t>
            </a:r>
            <a:r>
              <a:rPr lang="en-US" sz="2100" dirty="0" smtClean="0"/>
              <a:t>m;</a:t>
            </a:r>
            <a:endParaRPr lang="en-US" sz="2100" dirty="0"/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m = 4*a/b;</a:t>
            </a:r>
            <a:endParaRPr lang="en-US" sz="21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&lt;=N; 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endParaRPr lang="en-US" sz="21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{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</a:t>
            </a:r>
            <a:r>
              <a:rPr lang="en-US" sz="2100" dirty="0" smtClean="0"/>
              <a:t>x=</a:t>
            </a:r>
            <a:r>
              <a:rPr lang="en-US" sz="2100" dirty="0" err="1" smtClean="0"/>
              <a:t>x+</a:t>
            </a:r>
            <a:r>
              <a:rPr lang="en-US" sz="2100" dirty="0" err="1" smtClean="0">
                <a:solidFill>
                  <a:srgbClr val="FF0000"/>
                </a:solidFill>
              </a:rPr>
              <a:t>m</a:t>
            </a:r>
            <a:r>
              <a:rPr lang="en-US" sz="2100" dirty="0" smtClean="0"/>
              <a:t>*</a:t>
            </a:r>
            <a:r>
              <a:rPr lang="en-US" sz="2100" dirty="0" err="1" smtClean="0"/>
              <a:t>i</a:t>
            </a:r>
            <a:r>
              <a:rPr lang="en-US" sz="2100" dirty="0"/>
              <a:t>+(i+1)*(i+1);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</a:t>
            </a:r>
            <a:r>
              <a:rPr lang="en-US" sz="2100" strike="sngStrike" dirty="0" smtClean="0"/>
              <a:t>x=x+</a:t>
            </a:r>
            <a:r>
              <a:rPr lang="en-US" sz="2100" strike="sngStrike" dirty="0" smtClean="0">
                <a:solidFill>
                  <a:srgbClr val="FF0000"/>
                </a:solidFill>
              </a:rPr>
              <a:t>0</a:t>
            </a:r>
            <a:r>
              <a:rPr lang="en-US" sz="2100" strike="sngStrike" dirty="0" smtClean="0"/>
              <a:t>;</a:t>
            </a:r>
            <a:endParaRPr lang="en-US" sz="2100" strike="sngStrike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return x;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7D6-FB10-40FA-977B-E43EC8D833E7}" type="datetime1">
              <a:rPr lang="en-US" smtClean="0"/>
              <a:t>02-Oct-20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5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Optimized code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sumcalc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a, </a:t>
            </a:r>
            <a:r>
              <a:rPr lang="en-US" sz="2100" dirty="0" err="1"/>
              <a:t>int</a:t>
            </a:r>
            <a:r>
              <a:rPr lang="en-US" sz="2100" dirty="0"/>
              <a:t> b, </a:t>
            </a:r>
            <a:r>
              <a:rPr lang="en-US" sz="2100" dirty="0" err="1"/>
              <a:t>int</a:t>
            </a:r>
            <a:r>
              <a:rPr lang="en-US" sz="2100" dirty="0"/>
              <a:t> N)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, </a:t>
            </a:r>
            <a:r>
              <a:rPr lang="en-US" sz="2100" dirty="0" smtClean="0"/>
              <a:t>x=0, m;</a:t>
            </a:r>
            <a:endParaRPr lang="en-US" sz="2100" dirty="0"/>
          </a:p>
          <a:p>
            <a:pPr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m = 4*a/b;</a:t>
            </a:r>
            <a:endParaRPr lang="en-US" sz="21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&lt;=N; 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endParaRPr lang="en-US" sz="21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{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	</a:t>
            </a:r>
            <a:r>
              <a:rPr lang="en-US" sz="2100" dirty="0" smtClean="0"/>
              <a:t>x=</a:t>
            </a:r>
            <a:r>
              <a:rPr lang="en-US" sz="2100" dirty="0" err="1" smtClean="0"/>
              <a:t>x+</a:t>
            </a:r>
            <a:r>
              <a:rPr lang="en-US" sz="2100" dirty="0" err="1" smtClean="0">
                <a:solidFill>
                  <a:srgbClr val="FF0000"/>
                </a:solidFill>
              </a:rPr>
              <a:t>m</a:t>
            </a:r>
            <a:r>
              <a:rPr lang="en-US" sz="2100" dirty="0" smtClean="0"/>
              <a:t>*</a:t>
            </a:r>
            <a:r>
              <a:rPr lang="en-US" sz="2100" dirty="0" err="1" smtClean="0"/>
              <a:t>i</a:t>
            </a:r>
            <a:r>
              <a:rPr lang="en-US" sz="2100" dirty="0"/>
              <a:t>+(i+1)*(i+1);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}</a:t>
            </a:r>
            <a:endParaRPr lang="en-US" sz="21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	return x;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7D6-FB10-40FA-977B-E43EC8D833E7}" type="datetime1">
              <a:rPr lang="en-US" smtClean="0"/>
              <a:t>02-Oct-20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Types of Optimization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  <a:p>
            <a:r>
              <a:rPr lang="en-US"/>
              <a:t>Algebraic Simplification</a:t>
            </a:r>
          </a:p>
          <a:p>
            <a:r>
              <a:rPr lang="en-US"/>
              <a:t>Copy Propagation</a:t>
            </a:r>
          </a:p>
          <a:p>
            <a:r>
              <a:rPr lang="en-US"/>
              <a:t>Common Sub-expression Elimination</a:t>
            </a:r>
          </a:p>
          <a:p>
            <a:r>
              <a:rPr lang="en-US"/>
              <a:t>Dead Code Elimination</a:t>
            </a:r>
          </a:p>
          <a:p>
            <a:r>
              <a:rPr lang="en-US"/>
              <a:t>Loop Invariant Removal</a:t>
            </a:r>
          </a:p>
          <a:p>
            <a:r>
              <a:rPr lang="en-US"/>
              <a:t>Strength Reduction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056D-39BE-4444-9676-F776EF7511A5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Generate object code from (optimized) intermediate code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Example: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.data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c1: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.float 60.0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.text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l.s		$f0,rate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mul.s	$f0,c1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l.s		$f2,initial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add.s	$f0,$f0,$f2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100"/>
              <a:t>	s.s		$f0,position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5F6-EF14-4B15-886E-3C0300CF2463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55B421-51D0-4AFA-9DB7-FB99B7031E8F}" type="slidenum">
              <a:rPr lang="en-US"/>
              <a:pPr/>
              <a:t>37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93725"/>
            <a:ext cx="7696200" cy="64293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/>
              <a:t>Static Structure of a Compiler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486150" y="1801813"/>
            <a:ext cx="1268413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>
                <a:solidFill>
                  <a:srgbClr val="000000"/>
                </a:solidFill>
              </a:rPr>
              <a:t>parser &amp;</a:t>
            </a:r>
          </a:p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>
                <a:solidFill>
                  <a:srgbClr val="000000"/>
                </a:solidFill>
              </a:rPr>
              <a:t>sem. analysis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76600" y="1714500"/>
            <a:ext cx="1663700" cy="749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90688" y="3122613"/>
            <a:ext cx="801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>
                <a:solidFill>
                  <a:srgbClr val="000000"/>
                </a:solidFill>
              </a:rPr>
              <a:t>scanner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36700" y="3086100"/>
            <a:ext cx="1066800" cy="419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00438" y="3910013"/>
            <a:ext cx="12303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>
                <a:solidFill>
                  <a:srgbClr val="000000"/>
                </a:solidFill>
              </a:rPr>
              <a:t>symbol table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467100" y="3873500"/>
            <a:ext cx="1270000" cy="419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664200" y="3122613"/>
            <a:ext cx="147796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>
                <a:solidFill>
                  <a:srgbClr val="000000"/>
                </a:solidFill>
              </a:rPr>
              <a:t>code generation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626100" y="3086100"/>
            <a:ext cx="1587500" cy="419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89400" y="2463800"/>
            <a:ext cx="1588" cy="1397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2581275" y="2463800"/>
            <a:ext cx="85725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787900" y="2463800"/>
            <a:ext cx="838200" cy="635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4740275" y="3276600"/>
            <a:ext cx="895350" cy="571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141413" y="3744913"/>
            <a:ext cx="18859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provides tokens from</a:t>
            </a:r>
          </a:p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the source code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887663" y="4532313"/>
            <a:ext cx="2511425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maintains information about</a:t>
            </a:r>
          </a:p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declared names and types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365750" y="3744913"/>
            <a:ext cx="21447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generates machine code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081588" y="1611313"/>
            <a:ext cx="2592387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"main program"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 i="1">
                <a:solidFill>
                  <a:srgbClr val="000000"/>
                </a:solidFill>
              </a:rPr>
              <a:t>directs the whole compilation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889000" y="5613400"/>
            <a:ext cx="571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649413" y="5446713"/>
            <a:ext cx="5334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AT" sz="1600">
                <a:solidFill>
                  <a:srgbClr val="000000"/>
                </a:solidFill>
              </a:rPr>
              <a:t>uses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35000" y="2138363"/>
            <a:ext cx="7580313" cy="4114800"/>
            <a:chOff x="400" y="1347"/>
            <a:chExt cx="4775" cy="2592"/>
          </a:xfrm>
        </p:grpSpPr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>
              <a:off x="400" y="1952"/>
              <a:ext cx="248" cy="248"/>
            </a:xfrm>
            <a:prstGeom prst="can">
              <a:avLst>
                <a:gd name="adj" fmla="val 25000"/>
              </a:avLst>
            </a:prstGeom>
            <a:noFill/>
            <a:ln w="936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AutoShape 22"/>
            <p:cNvSpPr>
              <a:spLocks noChangeArrowheads="1"/>
            </p:cNvSpPr>
            <p:nvPr/>
          </p:nvSpPr>
          <p:spPr bwMode="auto">
            <a:xfrm>
              <a:off x="4928" y="1952"/>
              <a:ext cx="248" cy="248"/>
            </a:xfrm>
            <a:prstGeom prst="can">
              <a:avLst>
                <a:gd name="adj" fmla="val 25000"/>
              </a:avLst>
            </a:prstGeom>
            <a:noFill/>
            <a:ln w="936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V="1">
              <a:off x="1288" y="1346"/>
              <a:ext cx="768" cy="604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V="1">
              <a:off x="2424" y="1546"/>
              <a:ext cx="1" cy="868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648" y="2080"/>
              <a:ext cx="312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4576" y="2080"/>
              <a:ext cx="312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3112" y="1368"/>
              <a:ext cx="720" cy="568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560" y="3832"/>
              <a:ext cx="360" cy="1"/>
            </a:xfrm>
            <a:prstGeom prst="line">
              <a:avLst/>
            </a:prstGeom>
            <a:noFill/>
            <a:ln w="28440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1039" y="3727"/>
              <a:ext cx="595" cy="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de-AT" sz="1600">
                  <a:solidFill>
                    <a:srgbClr val="000000"/>
                  </a:solidFill>
                </a:rPr>
                <a:t>data flow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34F9-F1F2-42B2-AE9D-9A5B8D087C8E}" type="datetime1">
              <a:rPr lang="en-US" smtClean="0"/>
              <a:t>02-Oct-20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8001000" cy="1216025"/>
          </a:xfrm>
        </p:spPr>
        <p:txBody>
          <a:bodyPr/>
          <a:lstStyle/>
          <a:p>
            <a:r>
              <a:rPr lang="en-US" b="0" dirty="0"/>
              <a:t>The Many </a:t>
            </a:r>
            <a:r>
              <a:rPr lang="en-US" b="0" dirty="0">
                <a:solidFill>
                  <a:srgbClr val="0066FF"/>
                </a:solidFill>
              </a:rPr>
              <a:t>Phases</a:t>
            </a:r>
            <a:r>
              <a:rPr lang="en-US" b="0" dirty="0"/>
              <a:t> of a Compiler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066800"/>
            <a:ext cx="6172200" cy="5554663"/>
            <a:chOff x="144" y="816"/>
            <a:chExt cx="3984" cy="4367"/>
          </a:xfrm>
        </p:grpSpPr>
        <p:sp>
          <p:nvSpPr>
            <p:cNvPr id="335877" name="Text Box 5"/>
            <p:cNvSpPr txBox="1">
              <a:spLocks noChangeArrowheads="1"/>
            </p:cNvSpPr>
            <p:nvPr/>
          </p:nvSpPr>
          <p:spPr bwMode="auto">
            <a:xfrm>
              <a:off x="1633" y="816"/>
              <a:ext cx="129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400">
                  <a:latin typeface="Times New Roman" charset="0"/>
                </a:rPr>
                <a:t>Source Program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87" y="1248"/>
              <a:ext cx="1345" cy="432"/>
              <a:chOff x="1487" y="1248"/>
              <a:chExt cx="1345" cy="432"/>
            </a:xfrm>
          </p:grpSpPr>
          <p:sp>
            <p:nvSpPr>
              <p:cNvPr id="335879" name="Rectangle 7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880" name="Text Box 8"/>
              <p:cNvSpPr txBox="1">
                <a:spLocks noChangeArrowheads="1"/>
              </p:cNvSpPr>
              <p:nvPr/>
            </p:nvSpPr>
            <p:spPr bwMode="auto">
              <a:xfrm>
                <a:off x="1681" y="1344"/>
                <a:ext cx="1007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Lexical Analyzer</a:t>
                </a:r>
              </a:p>
            </p:txBody>
          </p:sp>
          <p:sp>
            <p:nvSpPr>
              <p:cNvPr id="335881" name="Text Box 9"/>
              <p:cNvSpPr txBox="1">
                <a:spLocks noChangeArrowheads="1"/>
              </p:cNvSpPr>
              <p:nvPr/>
            </p:nvSpPr>
            <p:spPr bwMode="auto">
              <a:xfrm>
                <a:off x="1487" y="1248"/>
                <a:ext cx="144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487" y="1824"/>
              <a:ext cx="1345" cy="432"/>
              <a:chOff x="1487" y="1248"/>
              <a:chExt cx="1345" cy="432"/>
            </a:xfrm>
          </p:grpSpPr>
          <p:sp>
            <p:nvSpPr>
              <p:cNvPr id="335883" name="Rectangle 11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884" name="Text Box 12"/>
              <p:cNvSpPr txBox="1">
                <a:spLocks noChangeArrowheads="1"/>
              </p:cNvSpPr>
              <p:nvPr/>
            </p:nvSpPr>
            <p:spPr bwMode="auto">
              <a:xfrm>
                <a:off x="1682" y="1346"/>
                <a:ext cx="1006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Syntax Analyzer</a:t>
                </a:r>
              </a:p>
            </p:txBody>
          </p:sp>
          <p:sp>
            <p:nvSpPr>
              <p:cNvPr id="335885" name="Text Box 13"/>
              <p:cNvSpPr txBox="1">
                <a:spLocks noChangeArrowheads="1"/>
              </p:cNvSpPr>
              <p:nvPr/>
            </p:nvSpPr>
            <p:spPr bwMode="auto">
              <a:xfrm>
                <a:off x="1487" y="1248"/>
                <a:ext cx="1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87" y="2400"/>
              <a:ext cx="1585" cy="432"/>
              <a:chOff x="1487" y="2400"/>
              <a:chExt cx="1585" cy="432"/>
            </a:xfrm>
          </p:grpSpPr>
          <p:sp>
            <p:nvSpPr>
              <p:cNvPr id="335887" name="Rectangle 15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1344" cy="432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888" name="Text Box 16"/>
              <p:cNvSpPr txBox="1">
                <a:spLocks noChangeArrowheads="1"/>
              </p:cNvSpPr>
              <p:nvPr/>
            </p:nvSpPr>
            <p:spPr bwMode="auto">
              <a:xfrm>
                <a:off x="1681" y="2496"/>
                <a:ext cx="139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Semantic Analyzer</a:t>
                </a:r>
              </a:p>
            </p:txBody>
          </p:sp>
          <p:sp>
            <p:nvSpPr>
              <p:cNvPr id="335889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400"/>
                <a:ext cx="144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487" y="3024"/>
              <a:ext cx="1345" cy="454"/>
              <a:chOff x="1487" y="3024"/>
              <a:chExt cx="1345" cy="454"/>
            </a:xfrm>
          </p:grpSpPr>
          <p:sp>
            <p:nvSpPr>
              <p:cNvPr id="335891" name="Rectangle 19"/>
              <p:cNvSpPr>
                <a:spLocks noChangeArrowheads="1"/>
              </p:cNvSpPr>
              <p:nvPr/>
            </p:nvSpPr>
            <p:spPr bwMode="auto">
              <a:xfrm>
                <a:off x="1488" y="3024"/>
                <a:ext cx="1344" cy="432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892" name="Text Box 20"/>
              <p:cNvSpPr txBox="1">
                <a:spLocks noChangeArrowheads="1"/>
              </p:cNvSpPr>
              <p:nvPr/>
            </p:nvSpPr>
            <p:spPr bwMode="auto">
              <a:xfrm>
                <a:off x="1681" y="3071"/>
                <a:ext cx="100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Intermediate Code Generator</a:t>
                </a:r>
              </a:p>
            </p:txBody>
          </p:sp>
          <p:sp>
            <p:nvSpPr>
              <p:cNvPr id="335893" name="Text Box 21"/>
              <p:cNvSpPr txBox="1">
                <a:spLocks noChangeArrowheads="1"/>
              </p:cNvSpPr>
              <p:nvPr/>
            </p:nvSpPr>
            <p:spPr bwMode="auto">
              <a:xfrm>
                <a:off x="1487" y="3024"/>
                <a:ext cx="144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487" y="3695"/>
              <a:ext cx="1345" cy="433"/>
              <a:chOff x="1487" y="1247"/>
              <a:chExt cx="1345" cy="433"/>
            </a:xfrm>
          </p:grpSpPr>
          <p:sp>
            <p:nvSpPr>
              <p:cNvPr id="335895" name="Rectangle 23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896" name="Text Box 24"/>
              <p:cNvSpPr txBox="1">
                <a:spLocks noChangeArrowheads="1"/>
              </p:cNvSpPr>
              <p:nvPr/>
            </p:nvSpPr>
            <p:spPr bwMode="auto">
              <a:xfrm>
                <a:off x="1681" y="1343"/>
                <a:ext cx="1007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Code Optimizer</a:t>
                </a:r>
              </a:p>
            </p:txBody>
          </p:sp>
          <p:sp>
            <p:nvSpPr>
              <p:cNvPr id="335897" name="Text Box 25"/>
              <p:cNvSpPr txBox="1">
                <a:spLocks noChangeArrowheads="1"/>
              </p:cNvSpPr>
              <p:nvPr/>
            </p:nvSpPr>
            <p:spPr bwMode="auto">
              <a:xfrm>
                <a:off x="1487" y="1247"/>
                <a:ext cx="1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5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487" y="4320"/>
              <a:ext cx="1345" cy="432"/>
              <a:chOff x="1487" y="1248"/>
              <a:chExt cx="1345" cy="432"/>
            </a:xfrm>
          </p:grpSpPr>
          <p:sp>
            <p:nvSpPr>
              <p:cNvPr id="335899" name="Rectangle 27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900" name="Text Box 28"/>
              <p:cNvSpPr txBox="1">
                <a:spLocks noChangeArrowheads="1"/>
              </p:cNvSpPr>
              <p:nvPr/>
            </p:nvSpPr>
            <p:spPr bwMode="auto">
              <a:xfrm>
                <a:off x="1682" y="1346"/>
                <a:ext cx="100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Code Generator</a:t>
                </a:r>
              </a:p>
            </p:txBody>
          </p:sp>
          <p:sp>
            <p:nvSpPr>
              <p:cNvPr id="335901" name="Text Box 29"/>
              <p:cNvSpPr txBox="1">
                <a:spLocks noChangeArrowheads="1"/>
              </p:cNvSpPr>
              <p:nvPr/>
            </p:nvSpPr>
            <p:spPr bwMode="auto">
              <a:xfrm>
                <a:off x="1487" y="1251"/>
                <a:ext cx="1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6</a:t>
                </a:r>
              </a:p>
            </p:txBody>
          </p:sp>
        </p:grpSp>
        <p:sp>
          <p:nvSpPr>
            <p:cNvPr id="335902" name="Text Box 30"/>
            <p:cNvSpPr txBox="1">
              <a:spLocks noChangeArrowheads="1"/>
            </p:cNvSpPr>
            <p:nvPr/>
          </p:nvSpPr>
          <p:spPr bwMode="auto">
            <a:xfrm>
              <a:off x="1633" y="4943"/>
              <a:ext cx="129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400">
                  <a:latin typeface="Times New Roman" charset="0"/>
                </a:rPr>
                <a:t>Target Program</a:t>
              </a:r>
            </a:p>
          </p:txBody>
        </p:sp>
        <p:sp>
          <p:nvSpPr>
            <p:cNvPr id="335903" name="Line 31"/>
            <p:cNvSpPr>
              <a:spLocks noChangeShapeType="1"/>
            </p:cNvSpPr>
            <p:nvPr/>
          </p:nvSpPr>
          <p:spPr bwMode="auto">
            <a:xfrm>
              <a:off x="2112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4" name="Line 32"/>
            <p:cNvSpPr>
              <a:spLocks noChangeShapeType="1"/>
            </p:cNvSpPr>
            <p:nvPr/>
          </p:nvSpPr>
          <p:spPr bwMode="auto">
            <a:xfrm>
              <a:off x="2112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5" name="Line 33"/>
            <p:cNvSpPr>
              <a:spLocks noChangeShapeType="1"/>
            </p:cNvSpPr>
            <p:nvPr/>
          </p:nvSpPr>
          <p:spPr bwMode="auto">
            <a:xfrm>
              <a:off x="2112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6" name="Line 34"/>
            <p:cNvSpPr>
              <a:spLocks noChangeShapeType="1"/>
            </p:cNvSpPr>
            <p:nvPr/>
          </p:nvSpPr>
          <p:spPr bwMode="auto">
            <a:xfrm>
              <a:off x="211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7" name="Line 35"/>
            <p:cNvSpPr>
              <a:spLocks noChangeShapeType="1"/>
            </p:cNvSpPr>
            <p:nvPr/>
          </p:nvSpPr>
          <p:spPr bwMode="auto">
            <a:xfrm>
              <a:off x="21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8" name="Line 36"/>
            <p:cNvSpPr>
              <a:spLocks noChangeShapeType="1"/>
            </p:cNvSpPr>
            <p:nvPr/>
          </p:nvSpPr>
          <p:spPr bwMode="auto">
            <a:xfrm>
              <a:off x="2112" y="41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9" name="Line 37"/>
            <p:cNvSpPr>
              <a:spLocks noChangeShapeType="1"/>
            </p:cNvSpPr>
            <p:nvPr/>
          </p:nvSpPr>
          <p:spPr bwMode="auto">
            <a:xfrm>
              <a:off x="2112" y="47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144" y="2640"/>
              <a:ext cx="1104" cy="576"/>
              <a:chOff x="144" y="2640"/>
              <a:chExt cx="1104" cy="576"/>
            </a:xfrm>
          </p:grpSpPr>
          <p:sp>
            <p:nvSpPr>
              <p:cNvPr id="335911" name="Rectangle 39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104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912" name="Text Box 40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91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Symbol-table Manager</a:t>
                </a:r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3024" y="2640"/>
              <a:ext cx="1104" cy="576"/>
              <a:chOff x="144" y="2640"/>
              <a:chExt cx="1104" cy="576"/>
            </a:xfrm>
          </p:grpSpPr>
          <p:sp>
            <p:nvSpPr>
              <p:cNvPr id="335914" name="Rectangle 42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104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915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9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400">
                    <a:latin typeface="Times New Roman" charset="0"/>
                  </a:rPr>
                  <a:t>Error Handler</a:t>
                </a:r>
              </a:p>
            </p:txBody>
          </p:sp>
        </p:grpSp>
        <p:sp>
          <p:nvSpPr>
            <p:cNvPr id="335916" name="Line 44"/>
            <p:cNvSpPr>
              <a:spLocks noChangeShapeType="1"/>
            </p:cNvSpPr>
            <p:nvPr/>
          </p:nvSpPr>
          <p:spPr bwMode="auto">
            <a:xfrm flipH="1">
              <a:off x="384" y="1440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17" name="Line 45"/>
            <p:cNvSpPr>
              <a:spLocks noChangeShapeType="1"/>
            </p:cNvSpPr>
            <p:nvPr/>
          </p:nvSpPr>
          <p:spPr bwMode="auto">
            <a:xfrm flipH="1">
              <a:off x="720" y="20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18" name="Line 46"/>
            <p:cNvSpPr>
              <a:spLocks noChangeShapeType="1"/>
            </p:cNvSpPr>
            <p:nvPr/>
          </p:nvSpPr>
          <p:spPr bwMode="auto">
            <a:xfrm flipH="1">
              <a:off x="1056" y="254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19" name="Line 47"/>
            <p:cNvSpPr>
              <a:spLocks noChangeShapeType="1"/>
            </p:cNvSpPr>
            <p:nvPr/>
          </p:nvSpPr>
          <p:spPr bwMode="auto">
            <a:xfrm flipH="1" flipV="1">
              <a:off x="2832" y="254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0" name="Line 48"/>
            <p:cNvSpPr>
              <a:spLocks noChangeShapeType="1"/>
            </p:cNvSpPr>
            <p:nvPr/>
          </p:nvSpPr>
          <p:spPr bwMode="auto">
            <a:xfrm flipH="1" flipV="1">
              <a:off x="2832" y="20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1" name="Line 49"/>
            <p:cNvSpPr>
              <a:spLocks noChangeShapeType="1"/>
            </p:cNvSpPr>
            <p:nvPr/>
          </p:nvSpPr>
          <p:spPr bwMode="auto">
            <a:xfrm flipH="1" flipV="1">
              <a:off x="2832" y="1440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2" name="Line 50"/>
            <p:cNvSpPr>
              <a:spLocks noChangeShapeType="1"/>
            </p:cNvSpPr>
            <p:nvPr/>
          </p:nvSpPr>
          <p:spPr bwMode="auto">
            <a:xfrm flipV="1">
              <a:off x="2832" y="3216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3" name="Line 51"/>
            <p:cNvSpPr>
              <a:spLocks noChangeShapeType="1"/>
            </p:cNvSpPr>
            <p:nvPr/>
          </p:nvSpPr>
          <p:spPr bwMode="auto">
            <a:xfrm>
              <a:off x="384" y="3216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4" name="Line 52"/>
            <p:cNvSpPr>
              <a:spLocks noChangeShapeType="1"/>
            </p:cNvSpPr>
            <p:nvPr/>
          </p:nvSpPr>
          <p:spPr bwMode="auto">
            <a:xfrm flipV="1">
              <a:off x="2832" y="32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5" name="Line 53"/>
            <p:cNvSpPr>
              <a:spLocks noChangeShapeType="1"/>
            </p:cNvSpPr>
            <p:nvPr/>
          </p:nvSpPr>
          <p:spPr bwMode="auto">
            <a:xfrm>
              <a:off x="720" y="32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6" name="Line 54"/>
            <p:cNvSpPr>
              <a:spLocks noChangeShapeType="1"/>
            </p:cNvSpPr>
            <p:nvPr/>
          </p:nvSpPr>
          <p:spPr bwMode="auto">
            <a:xfrm flipV="1">
              <a:off x="2832" y="32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27" name="Line 55"/>
            <p:cNvSpPr>
              <a:spLocks noChangeShapeType="1"/>
            </p:cNvSpPr>
            <p:nvPr/>
          </p:nvSpPr>
          <p:spPr bwMode="auto">
            <a:xfrm>
              <a:off x="1056" y="32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E7D9-C607-4AF1-850A-85BF1CDC5294}" type="datetime1">
              <a:rPr lang="en-US" smtClean="0"/>
              <a:t>02-Oct-20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8013"/>
            <a:ext cx="8001000" cy="1216025"/>
          </a:xfrm>
        </p:spPr>
        <p:txBody>
          <a:bodyPr/>
          <a:lstStyle/>
          <a:p>
            <a:r>
              <a:rPr lang="en-US" dirty="0"/>
              <a:t>Reviewing the Entire Process</a:t>
            </a:r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7543800" y="3657600"/>
            <a:ext cx="533400" cy="281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7696200" y="4343400"/>
            <a:ext cx="3048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solidFill>
                  <a:srgbClr val="A50021"/>
                </a:solidFill>
                <a:latin typeface="Times New Roman" charset="0"/>
              </a:rPr>
              <a:t>Errors</a:t>
            </a:r>
            <a:endParaRPr lang="en-US" sz="2400">
              <a:solidFill>
                <a:srgbClr val="A50021"/>
              </a:solidFill>
              <a:latin typeface="Times New Roman" charset="0"/>
            </a:endParaRP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76600" y="11049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position   :=   initial  +  rate * 60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124200" y="1562100"/>
            <a:ext cx="4038600" cy="336550"/>
            <a:chOff x="912" y="528"/>
            <a:chExt cx="2544" cy="212"/>
          </a:xfrm>
        </p:grpSpPr>
        <p:sp>
          <p:nvSpPr>
            <p:cNvPr id="355348" name="Rectangle 20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49" name="Text Box 21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lexical analyzer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200400" y="2247900"/>
            <a:ext cx="4038600" cy="336550"/>
            <a:chOff x="912" y="528"/>
            <a:chExt cx="2544" cy="212"/>
          </a:xfrm>
        </p:grpSpPr>
        <p:sp>
          <p:nvSpPr>
            <p:cNvPr id="355351" name="Rectangle 23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52" name="Text Box 24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syntax analyzer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200400" y="3771900"/>
            <a:ext cx="4038600" cy="336550"/>
            <a:chOff x="912" y="528"/>
            <a:chExt cx="2544" cy="212"/>
          </a:xfrm>
        </p:grpSpPr>
        <p:sp>
          <p:nvSpPr>
            <p:cNvPr id="355354" name="Rectangle 26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55" name="Text Box 27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semantic analyzer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00400" y="5676900"/>
            <a:ext cx="4038600" cy="336550"/>
            <a:chOff x="912" y="528"/>
            <a:chExt cx="2544" cy="212"/>
          </a:xfrm>
        </p:grpSpPr>
        <p:sp>
          <p:nvSpPr>
            <p:cNvPr id="355357" name="Rectangle 29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58" name="Text Box 30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intermediate code generator</a:t>
              </a:r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3429000" y="18669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id1  :=   id2  +  id3 * 60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276600" y="2552700"/>
            <a:ext cx="3429000" cy="1281113"/>
            <a:chOff x="1344" y="1392"/>
            <a:chExt cx="2160" cy="807"/>
          </a:xfrm>
        </p:grpSpPr>
        <p:sp>
          <p:nvSpPr>
            <p:cNvPr id="355361" name="Text Box 33"/>
            <p:cNvSpPr txBox="1">
              <a:spLocks noChangeArrowheads="1"/>
            </p:cNvSpPr>
            <p:nvPr/>
          </p:nvSpPr>
          <p:spPr bwMode="auto">
            <a:xfrm>
              <a:off x="1872" y="1392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:=</a:t>
              </a:r>
            </a:p>
          </p:txBody>
        </p:sp>
        <p:sp>
          <p:nvSpPr>
            <p:cNvPr id="355362" name="Text Box 34"/>
            <p:cNvSpPr txBox="1">
              <a:spLocks noChangeArrowheads="1"/>
            </p:cNvSpPr>
            <p:nvPr/>
          </p:nvSpPr>
          <p:spPr bwMode="auto">
            <a:xfrm>
              <a:off x="1344" y="163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id1</a:t>
              </a:r>
            </a:p>
          </p:txBody>
        </p: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1920" y="1776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id2</a:t>
              </a:r>
            </a:p>
          </p:txBody>
        </p:sp>
        <p:sp>
          <p:nvSpPr>
            <p:cNvPr id="355364" name="Text Box 36"/>
            <p:cNvSpPr txBox="1">
              <a:spLocks noChangeArrowheads="1"/>
            </p:cNvSpPr>
            <p:nvPr/>
          </p:nvSpPr>
          <p:spPr bwMode="auto">
            <a:xfrm>
              <a:off x="2352" y="19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id3</a:t>
              </a:r>
            </a:p>
          </p:txBody>
        </p:sp>
        <p:sp>
          <p:nvSpPr>
            <p:cNvPr id="355365" name="Text Box 37"/>
            <p:cNvSpPr txBox="1">
              <a:spLocks noChangeArrowheads="1"/>
            </p:cNvSpPr>
            <p:nvPr/>
          </p:nvSpPr>
          <p:spPr bwMode="auto">
            <a:xfrm>
              <a:off x="2304" y="158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+</a:t>
              </a:r>
            </a:p>
          </p:txBody>
        </p:sp>
        <p:sp>
          <p:nvSpPr>
            <p:cNvPr id="355366" name="Text Box 38"/>
            <p:cNvSpPr txBox="1">
              <a:spLocks noChangeArrowheads="1"/>
            </p:cNvSpPr>
            <p:nvPr/>
          </p:nvSpPr>
          <p:spPr bwMode="auto">
            <a:xfrm>
              <a:off x="2736" y="177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*</a:t>
              </a:r>
            </a:p>
          </p:txBody>
        </p:sp>
        <p:sp>
          <p:nvSpPr>
            <p:cNvPr id="355367" name="Text Box 39"/>
            <p:cNvSpPr txBox="1">
              <a:spLocks noChangeArrowheads="1"/>
            </p:cNvSpPr>
            <p:nvPr/>
          </p:nvSpPr>
          <p:spPr bwMode="auto">
            <a:xfrm>
              <a:off x="3120" y="19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60</a:t>
              </a:r>
            </a:p>
          </p:txBody>
        </p:sp>
        <p:sp>
          <p:nvSpPr>
            <p:cNvPr id="355368" name="Line 40"/>
            <p:cNvSpPr>
              <a:spLocks noChangeShapeType="1"/>
            </p:cNvSpPr>
            <p:nvPr/>
          </p:nvSpPr>
          <p:spPr bwMode="auto">
            <a:xfrm>
              <a:off x="2352" y="177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69" name="Line 41"/>
            <p:cNvSpPr>
              <a:spLocks noChangeShapeType="1"/>
            </p:cNvSpPr>
            <p:nvPr/>
          </p:nvSpPr>
          <p:spPr bwMode="auto">
            <a:xfrm flipH="1">
              <a:off x="1728" y="15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70" name="Line 42"/>
            <p:cNvSpPr>
              <a:spLocks noChangeShapeType="1"/>
            </p:cNvSpPr>
            <p:nvPr/>
          </p:nvSpPr>
          <p:spPr bwMode="auto">
            <a:xfrm>
              <a:off x="2112" y="158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71" name="Line 43"/>
            <p:cNvSpPr>
              <a:spLocks noChangeShapeType="1"/>
            </p:cNvSpPr>
            <p:nvPr/>
          </p:nvSpPr>
          <p:spPr bwMode="auto">
            <a:xfrm>
              <a:off x="2544" y="17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72" name="Line 44"/>
            <p:cNvSpPr>
              <a:spLocks noChangeShapeType="1"/>
            </p:cNvSpPr>
            <p:nvPr/>
          </p:nvSpPr>
          <p:spPr bwMode="auto">
            <a:xfrm>
              <a:off x="3024" y="192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73" name="Line 45"/>
            <p:cNvSpPr>
              <a:spLocks noChangeShapeType="1"/>
            </p:cNvSpPr>
            <p:nvPr/>
          </p:nvSpPr>
          <p:spPr bwMode="auto">
            <a:xfrm flipH="1">
              <a:off x="278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74" name="Line 46"/>
            <p:cNvSpPr>
              <a:spLocks noChangeShapeType="1"/>
            </p:cNvSpPr>
            <p:nvPr/>
          </p:nvSpPr>
          <p:spPr bwMode="auto">
            <a:xfrm flipH="1">
              <a:off x="230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352800" y="4076700"/>
            <a:ext cx="4038600" cy="1662113"/>
            <a:chOff x="1056" y="2304"/>
            <a:chExt cx="2544" cy="1047"/>
          </a:xfrm>
        </p:grpSpPr>
        <p:sp>
          <p:nvSpPr>
            <p:cNvPr id="355376" name="Text Box 48"/>
            <p:cNvSpPr txBox="1">
              <a:spLocks noChangeArrowheads="1"/>
            </p:cNvSpPr>
            <p:nvPr/>
          </p:nvSpPr>
          <p:spPr bwMode="auto">
            <a:xfrm>
              <a:off x="1584" y="230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:=</a:t>
              </a:r>
            </a:p>
          </p:txBody>
        </p:sp>
        <p:sp>
          <p:nvSpPr>
            <p:cNvPr id="355377" name="Text Box 49"/>
            <p:cNvSpPr txBox="1">
              <a:spLocks noChangeArrowheads="1"/>
            </p:cNvSpPr>
            <p:nvPr/>
          </p:nvSpPr>
          <p:spPr bwMode="auto">
            <a:xfrm>
              <a:off x="1056" y="2544"/>
              <a:ext cx="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id1</a:t>
              </a:r>
            </a:p>
          </p:txBody>
        </p:sp>
        <p:sp>
          <p:nvSpPr>
            <p:cNvPr id="355378" name="Text Box 50"/>
            <p:cNvSpPr txBox="1">
              <a:spLocks noChangeArrowheads="1"/>
            </p:cNvSpPr>
            <p:nvPr/>
          </p:nvSpPr>
          <p:spPr bwMode="auto">
            <a:xfrm>
              <a:off x="1632" y="2688"/>
              <a:ext cx="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id2l</a:t>
              </a:r>
            </a:p>
          </p:txBody>
        </p:sp>
        <p:sp>
          <p:nvSpPr>
            <p:cNvPr id="355379" name="Text Box 51"/>
            <p:cNvSpPr txBox="1">
              <a:spLocks noChangeArrowheads="1"/>
            </p:cNvSpPr>
            <p:nvPr/>
          </p:nvSpPr>
          <p:spPr bwMode="auto">
            <a:xfrm>
              <a:off x="2064" y="2880"/>
              <a:ext cx="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id3</a:t>
              </a:r>
            </a:p>
          </p:txBody>
        </p:sp>
        <p:sp>
          <p:nvSpPr>
            <p:cNvPr id="355380" name="Text Box 52"/>
            <p:cNvSpPr txBox="1">
              <a:spLocks noChangeArrowheads="1"/>
            </p:cNvSpPr>
            <p:nvPr/>
          </p:nvSpPr>
          <p:spPr bwMode="auto">
            <a:xfrm>
              <a:off x="2016" y="249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+</a:t>
              </a:r>
            </a:p>
          </p:txBody>
        </p:sp>
        <p:sp>
          <p:nvSpPr>
            <p:cNvPr id="355381" name="Text Box 53"/>
            <p:cNvSpPr txBox="1">
              <a:spLocks noChangeArrowheads="1"/>
            </p:cNvSpPr>
            <p:nvPr/>
          </p:nvSpPr>
          <p:spPr bwMode="auto">
            <a:xfrm>
              <a:off x="2448" y="268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*</a:t>
              </a:r>
            </a:p>
          </p:txBody>
        </p:sp>
        <p:sp>
          <p:nvSpPr>
            <p:cNvPr id="355382" name="Text Box 54"/>
            <p:cNvSpPr txBox="1">
              <a:spLocks noChangeArrowheads="1"/>
            </p:cNvSpPr>
            <p:nvPr/>
          </p:nvSpPr>
          <p:spPr bwMode="auto">
            <a:xfrm>
              <a:off x="2832" y="288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inttoreal</a:t>
              </a:r>
            </a:p>
          </p:txBody>
        </p:sp>
        <p:sp>
          <p:nvSpPr>
            <p:cNvPr id="355383" name="Line 55"/>
            <p:cNvSpPr>
              <a:spLocks noChangeShapeType="1"/>
            </p:cNvSpPr>
            <p:nvPr/>
          </p:nvSpPr>
          <p:spPr bwMode="auto">
            <a:xfrm>
              <a:off x="2064" y="2689"/>
              <a:ext cx="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84" name="Line 56"/>
            <p:cNvSpPr>
              <a:spLocks noChangeShapeType="1"/>
            </p:cNvSpPr>
            <p:nvPr/>
          </p:nvSpPr>
          <p:spPr bwMode="auto">
            <a:xfrm flipH="1">
              <a:off x="1440" y="2496"/>
              <a:ext cx="16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85" name="Line 57"/>
            <p:cNvSpPr>
              <a:spLocks noChangeShapeType="1"/>
            </p:cNvSpPr>
            <p:nvPr/>
          </p:nvSpPr>
          <p:spPr bwMode="auto">
            <a:xfrm>
              <a:off x="1824" y="2496"/>
              <a:ext cx="3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86" name="Line 58"/>
            <p:cNvSpPr>
              <a:spLocks noChangeShapeType="1"/>
            </p:cNvSpPr>
            <p:nvPr/>
          </p:nvSpPr>
          <p:spPr bwMode="auto">
            <a:xfrm>
              <a:off x="2256" y="2640"/>
              <a:ext cx="3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87" name="Line 59"/>
            <p:cNvSpPr>
              <a:spLocks noChangeShapeType="1"/>
            </p:cNvSpPr>
            <p:nvPr/>
          </p:nvSpPr>
          <p:spPr bwMode="auto">
            <a:xfrm>
              <a:off x="2736" y="2832"/>
              <a:ext cx="27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88" name="Line 60"/>
            <p:cNvSpPr>
              <a:spLocks noChangeShapeType="1"/>
            </p:cNvSpPr>
            <p:nvPr/>
          </p:nvSpPr>
          <p:spPr bwMode="auto">
            <a:xfrm flipH="1">
              <a:off x="2496" y="2832"/>
              <a:ext cx="1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89" name="Line 61"/>
            <p:cNvSpPr>
              <a:spLocks noChangeShapeType="1"/>
            </p:cNvSpPr>
            <p:nvPr/>
          </p:nvSpPr>
          <p:spPr bwMode="auto">
            <a:xfrm flipH="1">
              <a:off x="2016" y="2640"/>
              <a:ext cx="1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90" name="Text Box 62"/>
            <p:cNvSpPr txBox="1">
              <a:spLocks noChangeArrowheads="1"/>
            </p:cNvSpPr>
            <p:nvPr/>
          </p:nvSpPr>
          <p:spPr bwMode="auto">
            <a:xfrm>
              <a:off x="297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60</a:t>
              </a:r>
            </a:p>
          </p:txBody>
        </p:sp>
        <p:sp>
          <p:nvSpPr>
            <p:cNvPr id="355391" name="Line 63"/>
            <p:cNvSpPr>
              <a:spLocks noChangeShapeType="1"/>
            </p:cNvSpPr>
            <p:nvPr/>
          </p:nvSpPr>
          <p:spPr bwMode="auto">
            <a:xfrm>
              <a:off x="3216" y="312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92" name="Rectangle 64"/>
          <p:cNvSpPr>
            <a:spLocks noChangeArrowheads="1"/>
          </p:cNvSpPr>
          <p:nvPr/>
        </p:nvSpPr>
        <p:spPr bwMode="auto">
          <a:xfrm>
            <a:off x="1676400" y="4191000"/>
            <a:ext cx="1447800" cy="220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93" name="Text Box 65"/>
          <p:cNvSpPr txBox="1">
            <a:spLocks noChangeArrowheads="1"/>
          </p:cNvSpPr>
          <p:nvPr/>
        </p:nvSpPr>
        <p:spPr bwMode="auto">
          <a:xfrm>
            <a:off x="1828800" y="43434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Symbol Table</a:t>
            </a:r>
          </a:p>
        </p:txBody>
      </p:sp>
      <p:sp>
        <p:nvSpPr>
          <p:cNvPr id="355394" name="Text Box 66"/>
          <p:cNvSpPr txBox="1">
            <a:spLocks noChangeArrowheads="1"/>
          </p:cNvSpPr>
          <p:nvPr/>
        </p:nvSpPr>
        <p:spPr bwMode="auto">
          <a:xfrm>
            <a:off x="1676400" y="5105400"/>
            <a:ext cx="144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position ....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initial ….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rate….</a:t>
            </a:r>
          </a:p>
        </p:txBody>
      </p:sp>
      <p:cxnSp>
        <p:nvCxnSpPr>
          <p:cNvPr id="355395" name="AutoShape 67"/>
          <p:cNvCxnSpPr>
            <a:cxnSpLocks noChangeShapeType="1"/>
            <a:stCxn id="355348" idx="1"/>
            <a:endCxn id="355392" idx="0"/>
          </p:cNvCxnSpPr>
          <p:nvPr/>
        </p:nvCxnSpPr>
        <p:spPr bwMode="auto">
          <a:xfrm rot="10800000" flipV="1">
            <a:off x="2400300" y="1714500"/>
            <a:ext cx="7239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5396" name="Line 68"/>
          <p:cNvSpPr>
            <a:spLocks noChangeShapeType="1"/>
          </p:cNvSpPr>
          <p:nvPr/>
        </p:nvSpPr>
        <p:spPr bwMode="auto">
          <a:xfrm flipH="1">
            <a:off x="2590800" y="2438400"/>
            <a:ext cx="609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97" name="Line 69"/>
          <p:cNvSpPr>
            <a:spLocks noChangeShapeType="1"/>
          </p:cNvSpPr>
          <p:nvPr/>
        </p:nvSpPr>
        <p:spPr bwMode="auto">
          <a:xfrm flipH="1">
            <a:off x="2819400" y="396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5398" name="AutoShape 70"/>
          <p:cNvCxnSpPr>
            <a:cxnSpLocks noChangeShapeType="1"/>
            <a:stCxn id="355357" idx="1"/>
            <a:endCxn id="355392" idx="3"/>
          </p:cNvCxnSpPr>
          <p:nvPr/>
        </p:nvCxnSpPr>
        <p:spPr bwMode="auto">
          <a:xfrm rot="10800000">
            <a:off x="3124200" y="5295900"/>
            <a:ext cx="76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5399" name="Line 71"/>
          <p:cNvSpPr>
            <a:spLocks noChangeShapeType="1"/>
          </p:cNvSpPr>
          <p:nvPr/>
        </p:nvSpPr>
        <p:spPr bwMode="auto">
          <a:xfrm flipV="1">
            <a:off x="7239000" y="5715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400" name="Line 72"/>
          <p:cNvSpPr>
            <a:spLocks noChangeShapeType="1"/>
          </p:cNvSpPr>
          <p:nvPr/>
        </p:nvSpPr>
        <p:spPr bwMode="auto">
          <a:xfrm>
            <a:off x="72390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401" name="Line 73"/>
          <p:cNvSpPr>
            <a:spLocks noChangeShapeType="1"/>
          </p:cNvSpPr>
          <p:nvPr/>
        </p:nvSpPr>
        <p:spPr bwMode="auto">
          <a:xfrm>
            <a:off x="7239000" y="236220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5402" name="AutoShape 74"/>
          <p:cNvCxnSpPr>
            <a:cxnSpLocks noChangeShapeType="1"/>
            <a:stCxn id="355348" idx="3"/>
            <a:endCxn id="355344" idx="0"/>
          </p:cNvCxnSpPr>
          <p:nvPr/>
        </p:nvCxnSpPr>
        <p:spPr bwMode="auto">
          <a:xfrm>
            <a:off x="7162800" y="1714500"/>
            <a:ext cx="647700" cy="194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49C-9060-4DF2-9E3A-2CDD2A0C2B52}" type="datetime1">
              <a:rPr lang="en-US" smtClean="0"/>
              <a:t>02-Oct-20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6B5860-5D1C-4FB0-BC59-7EE846161FD5}" type="slidenum">
              <a:rPr lang="en-US"/>
              <a:pPr/>
              <a:t>4</a:t>
            </a:fld>
            <a:endParaRPr lang="en-US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/>
              <a:t>Compilers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876800"/>
          </a:xfrm>
          <a:ln/>
        </p:spPr>
        <p:txBody>
          <a:bodyPr/>
          <a:lstStyle/>
          <a:p>
            <a:pPr marL="333375" indent="-333375">
              <a:buFont typeface="Times New Roman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Compilers translate from a </a:t>
            </a:r>
            <a:r>
              <a:rPr lang="en-US" sz="1600" dirty="0">
                <a:solidFill>
                  <a:srgbClr val="FF0000"/>
                </a:solidFill>
              </a:rPr>
              <a:t>source language</a:t>
            </a:r>
            <a:r>
              <a:rPr lang="en-US" sz="1600" dirty="0"/>
              <a:t> (typically a high level language) to a functionally equivalent </a:t>
            </a:r>
            <a:r>
              <a:rPr lang="en-US" sz="1600" dirty="0">
                <a:solidFill>
                  <a:srgbClr val="FF0000"/>
                </a:solidFill>
              </a:rPr>
              <a:t>target language</a:t>
            </a:r>
            <a:r>
              <a:rPr lang="en-US" sz="1600" dirty="0"/>
              <a:t> (typically the machine code of a particular machine or a machine-independent virtual machine).</a:t>
            </a:r>
          </a:p>
          <a:p>
            <a:pPr marL="333375" indent="-333375">
              <a:buFont typeface="Times New Roman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Compilers for high level programming languages are among the larger and more complex pieces of software</a:t>
            </a:r>
          </a:p>
          <a:p>
            <a:pPr marL="733425" lvl="1" indent="-276225"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Original languages included Fortran and Cobol</a:t>
            </a:r>
          </a:p>
          <a:p>
            <a:pPr marL="1133475" lvl="2" indent="-219075">
              <a:buFont typeface="Times New Roman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Often multi-pass compilers (to facilitate memory reuse)</a:t>
            </a:r>
          </a:p>
          <a:p>
            <a:pPr marL="733425" lvl="1" indent="-276225"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Compiler development helped in better programming language design</a:t>
            </a:r>
          </a:p>
          <a:p>
            <a:pPr marL="1133475" lvl="2" indent="-219075">
              <a:buFont typeface="Times New Roman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Early development focused on syntactic analysis and optimization</a:t>
            </a:r>
          </a:p>
          <a:p>
            <a:pPr marL="733425" lvl="1" indent="-276225"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Commercially, compilers are developed by very large software groups</a:t>
            </a:r>
          </a:p>
          <a:p>
            <a:pPr marL="1133475" lvl="2" indent="-219075">
              <a:buFont typeface="Times New Roman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1600" dirty="0"/>
              <a:t>Current focus is on optimization and smart use of resources for modern RISC (reduced instruction set computer) architectures.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FC78-BF37-4564-8B62-76AAD519225F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001000" cy="1216025"/>
          </a:xfrm>
        </p:spPr>
        <p:txBody>
          <a:bodyPr/>
          <a:lstStyle/>
          <a:p>
            <a:r>
              <a:rPr lang="en-US" dirty="0"/>
              <a:t>Reviewing the Entire Process</a:t>
            </a:r>
          </a:p>
        </p:txBody>
      </p:sp>
      <p:sp>
        <p:nvSpPr>
          <p:cNvPr id="357438" name="Rectangle 62"/>
          <p:cNvSpPr>
            <a:spLocks noChangeArrowheads="1"/>
          </p:cNvSpPr>
          <p:nvPr/>
        </p:nvSpPr>
        <p:spPr bwMode="auto">
          <a:xfrm>
            <a:off x="7162800" y="1143000"/>
            <a:ext cx="5334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39" name="Text Box 63"/>
          <p:cNvSpPr txBox="1">
            <a:spLocks noChangeArrowheads="1"/>
          </p:cNvSpPr>
          <p:nvPr/>
        </p:nvSpPr>
        <p:spPr bwMode="auto">
          <a:xfrm>
            <a:off x="7315200" y="1600200"/>
            <a:ext cx="3048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Errors</a:t>
            </a:r>
            <a:endParaRPr lang="en-US" sz="2400">
              <a:solidFill>
                <a:schemeClr val="accent2"/>
              </a:solidFill>
              <a:latin typeface="Times New Roman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819400" y="2552700"/>
            <a:ext cx="4038600" cy="336550"/>
            <a:chOff x="912" y="528"/>
            <a:chExt cx="2544" cy="212"/>
          </a:xfrm>
        </p:grpSpPr>
        <p:sp>
          <p:nvSpPr>
            <p:cNvPr id="357441" name="Rectangle 65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2" name="Text Box 66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intermediate code generator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2819400" y="4076700"/>
            <a:ext cx="4038600" cy="336550"/>
            <a:chOff x="912" y="528"/>
            <a:chExt cx="2544" cy="212"/>
          </a:xfrm>
        </p:grpSpPr>
        <p:sp>
          <p:nvSpPr>
            <p:cNvPr id="357444" name="Rectangle 68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5" name="Text Box 69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code optimizer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2819400" y="4991100"/>
            <a:ext cx="4038600" cy="336550"/>
            <a:chOff x="912" y="528"/>
            <a:chExt cx="2544" cy="212"/>
          </a:xfrm>
        </p:grpSpPr>
        <p:sp>
          <p:nvSpPr>
            <p:cNvPr id="357447" name="Rectangle 71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8" name="Text Box 72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final code generator</a:t>
              </a:r>
            </a:p>
          </p:txBody>
        </p:sp>
      </p:grpSp>
      <p:sp>
        <p:nvSpPr>
          <p:cNvPr id="357449" name="Text Box 73"/>
          <p:cNvSpPr txBox="1">
            <a:spLocks noChangeArrowheads="1"/>
          </p:cNvSpPr>
          <p:nvPr/>
        </p:nvSpPr>
        <p:spPr bwMode="auto">
          <a:xfrm>
            <a:off x="3352800" y="2857500"/>
            <a:ext cx="33528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temp1 := inttoreal(60)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temp2 := id3 * temp1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temp3 := id2 + temp2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id1 := temp3</a:t>
            </a:r>
          </a:p>
        </p:txBody>
      </p:sp>
      <p:sp>
        <p:nvSpPr>
          <p:cNvPr id="357450" name="Text Box 74"/>
          <p:cNvSpPr txBox="1">
            <a:spLocks noChangeArrowheads="1"/>
          </p:cNvSpPr>
          <p:nvPr/>
        </p:nvSpPr>
        <p:spPr bwMode="auto">
          <a:xfrm>
            <a:off x="3352800" y="4381500"/>
            <a:ext cx="33528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temp1 := id3 * 60.0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id1 := id2 + temp1</a:t>
            </a:r>
          </a:p>
        </p:txBody>
      </p:sp>
      <p:sp>
        <p:nvSpPr>
          <p:cNvPr id="357451" name="Text Box 75"/>
          <p:cNvSpPr txBox="1">
            <a:spLocks noChangeArrowheads="1"/>
          </p:cNvSpPr>
          <p:nvPr/>
        </p:nvSpPr>
        <p:spPr bwMode="auto">
          <a:xfrm>
            <a:off x="3581400" y="5257800"/>
            <a:ext cx="21336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MOVF id3, R2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MULF #60.0, R2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MOVF id2, R1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ADDF R2, R1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MOVF R1, id1</a:t>
            </a:r>
          </a:p>
        </p:txBody>
      </p:sp>
      <p:sp>
        <p:nvSpPr>
          <p:cNvPr id="357452" name="Rectangle 76"/>
          <p:cNvSpPr>
            <a:spLocks noChangeArrowheads="1"/>
          </p:cNvSpPr>
          <p:nvPr/>
        </p:nvSpPr>
        <p:spPr bwMode="auto">
          <a:xfrm>
            <a:off x="1295400" y="1219200"/>
            <a:ext cx="14478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3" name="Text Box 77"/>
          <p:cNvSpPr txBox="1">
            <a:spLocks noChangeArrowheads="1"/>
          </p:cNvSpPr>
          <p:nvPr/>
        </p:nvSpPr>
        <p:spPr bwMode="auto">
          <a:xfrm>
            <a:off x="1295400" y="1981200"/>
            <a:ext cx="144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position ....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initial ….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rate….</a:t>
            </a:r>
          </a:p>
        </p:txBody>
      </p:sp>
      <p:cxnSp>
        <p:nvCxnSpPr>
          <p:cNvPr id="357454" name="AutoShape 78"/>
          <p:cNvCxnSpPr>
            <a:cxnSpLocks noChangeShapeType="1"/>
            <a:stCxn id="357441" idx="1"/>
            <a:endCxn id="357452" idx="3"/>
          </p:cNvCxnSpPr>
          <p:nvPr/>
        </p:nvCxnSpPr>
        <p:spPr bwMode="auto">
          <a:xfrm rot="10800000">
            <a:off x="2743200" y="2247900"/>
            <a:ext cx="762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7455" name="Line 79"/>
          <p:cNvSpPr>
            <a:spLocks noChangeShapeType="1"/>
          </p:cNvSpPr>
          <p:nvPr/>
        </p:nvSpPr>
        <p:spPr bwMode="auto">
          <a:xfrm flipH="1" flipV="1">
            <a:off x="2286000" y="32766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6" name="Line 80"/>
          <p:cNvSpPr>
            <a:spLocks noChangeShapeType="1"/>
          </p:cNvSpPr>
          <p:nvPr/>
        </p:nvSpPr>
        <p:spPr bwMode="auto">
          <a:xfrm flipH="1" flipV="1">
            <a:off x="1905000" y="32766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57" name="AutoShape 81"/>
          <p:cNvCxnSpPr>
            <a:cxnSpLocks noChangeShapeType="1"/>
            <a:stCxn id="357447" idx="3"/>
            <a:endCxn id="357438" idx="2"/>
          </p:cNvCxnSpPr>
          <p:nvPr/>
        </p:nvCxnSpPr>
        <p:spPr bwMode="auto">
          <a:xfrm flipV="1">
            <a:off x="6858000" y="3733800"/>
            <a:ext cx="571500" cy="1409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7458" name="Line 82"/>
          <p:cNvSpPr>
            <a:spLocks noChangeShapeType="1"/>
          </p:cNvSpPr>
          <p:nvPr/>
        </p:nvSpPr>
        <p:spPr bwMode="auto">
          <a:xfrm flipV="1">
            <a:off x="6858000" y="3733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9" name="Line 83"/>
          <p:cNvSpPr>
            <a:spLocks noChangeShapeType="1"/>
          </p:cNvSpPr>
          <p:nvPr/>
        </p:nvSpPr>
        <p:spPr bwMode="auto">
          <a:xfrm flipV="1">
            <a:off x="6858000" y="2590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60" name="Rectangle 84"/>
          <p:cNvSpPr>
            <a:spLocks noChangeArrowheads="1"/>
          </p:cNvSpPr>
          <p:nvPr/>
        </p:nvSpPr>
        <p:spPr bwMode="auto">
          <a:xfrm>
            <a:off x="1344613" y="1524000"/>
            <a:ext cx="13874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Symbol Table</a:t>
            </a:r>
          </a:p>
        </p:txBody>
      </p:sp>
      <p:sp>
        <p:nvSpPr>
          <p:cNvPr id="357461" name="Rectangle 85"/>
          <p:cNvSpPr>
            <a:spLocks noChangeArrowheads="1"/>
          </p:cNvSpPr>
          <p:nvPr/>
        </p:nvSpPr>
        <p:spPr bwMode="auto">
          <a:xfrm>
            <a:off x="5562600" y="3505200"/>
            <a:ext cx="1371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200"/>
              <a:t>3 address code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D620-44F2-4C66-A037-95EEEA4A8A8C}" type="datetime1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>
                <a:effectLst/>
              </a:rPr>
              <a:t>Supporting Phases/ </a:t>
            </a:r>
            <a:br>
              <a:rPr lang="en-US" sz="3600" b="0">
                <a:effectLst/>
              </a:rPr>
            </a:br>
            <a:r>
              <a:rPr lang="en-US" sz="3600" b="0">
                <a:effectLst/>
              </a:rPr>
              <a:t>Activities for Analysis</a:t>
            </a:r>
            <a:endParaRPr lang="en-US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Symbol Table Creation / Maintenance</a:t>
            </a:r>
            <a:endParaRPr lang="en-US" sz="2000" dirty="0">
              <a:solidFill>
                <a:srgbClr val="0066FF"/>
              </a:solidFill>
            </a:endParaRPr>
          </a:p>
          <a:p>
            <a:pPr lvl="1"/>
            <a:r>
              <a:rPr lang="en-US" sz="2000" dirty="0"/>
              <a:t>Contains Info (storage, type, scope, </a:t>
            </a:r>
            <a:r>
              <a:rPr lang="en-US" sz="2000" dirty="0" err="1"/>
              <a:t>args</a:t>
            </a:r>
            <a:r>
              <a:rPr lang="en-US" sz="2000" dirty="0"/>
              <a:t>) on Each “Meaningful” Token, Typically Identifiers</a:t>
            </a:r>
          </a:p>
          <a:p>
            <a:pPr lvl="1"/>
            <a:r>
              <a:rPr lang="en-US" sz="2000" dirty="0"/>
              <a:t>Data Structure Created / Initialized During Lexical Analysis</a:t>
            </a:r>
          </a:p>
          <a:p>
            <a:pPr lvl="1"/>
            <a:r>
              <a:rPr lang="en-US" sz="2000" dirty="0"/>
              <a:t>Utilized / Updated During Later Analysis &amp; Synthesis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Error Handling</a:t>
            </a:r>
          </a:p>
          <a:p>
            <a:pPr lvl="1"/>
            <a:r>
              <a:rPr lang="en-US" sz="2000" dirty="0"/>
              <a:t>Detection of Different Errors Which Correspond to All Phases</a:t>
            </a:r>
          </a:p>
          <a:p>
            <a:pPr lvl="1"/>
            <a:r>
              <a:rPr lang="en-US" sz="2000" dirty="0"/>
              <a:t> What Kinds of Errors Are Found During the Analysis Phase?</a:t>
            </a:r>
          </a:p>
          <a:p>
            <a:pPr lvl="1"/>
            <a:r>
              <a:rPr lang="en-US" sz="2000" dirty="0"/>
              <a:t>What Happens When an Error Is Found?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DFB-588F-47A3-B0C4-5840E9C314A2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38200" y="18288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Lexical Analyzer</a:t>
            </a:r>
          </a:p>
          <a:p>
            <a:pPr algn="ctr"/>
            <a:r>
              <a:rPr lang="en-US"/>
              <a:t>(Scanner)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895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19050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Syntax Analyzer</a:t>
            </a:r>
          </a:p>
          <a:p>
            <a:pPr algn="ctr"/>
            <a:r>
              <a:rPr lang="en-US"/>
              <a:t>(Parser)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9436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781800" y="19050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Symantic Analyzer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7924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781800" y="28956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Intermediate Code</a:t>
            </a:r>
          </a:p>
          <a:p>
            <a:pPr algn="ctr"/>
            <a:r>
              <a:rPr lang="en-US"/>
              <a:t>Generator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781800" y="39624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Optimizer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781800" y="50292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Code Generator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79248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7924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2362200" y="3810000"/>
            <a:ext cx="2057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828800" y="2514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3505200" y="26670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>
            <a:off x="4495800" y="25908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H="1">
            <a:off x="4572000" y="3200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flipH="1" flipV="1">
            <a:off x="4648200" y="41910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 flipH="1" flipV="1">
            <a:off x="4495800" y="44958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3810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>
            <a:off x="79248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339B-27E4-4BB4-9AD3-39C2E1ABB5D0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6" grpId="0" animBg="1"/>
      <p:bldP spid="30757" grpId="0" animBg="1"/>
      <p:bldP spid="30761" grpId="0" animBg="1"/>
      <p:bldP spid="30762" grpId="0" animBg="1"/>
      <p:bldP spid="30763" grpId="0" animBg="1"/>
      <p:bldP spid="30764" grpId="0" animBg="1"/>
      <p:bldP spid="307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Keep track of names declared in the program</a:t>
            </a:r>
          </a:p>
          <a:p>
            <a:r>
              <a:rPr lang="en-US" sz="2600"/>
              <a:t>Separate level for each scope</a:t>
            </a:r>
          </a:p>
          <a:p>
            <a:r>
              <a:rPr lang="en-US" sz="2600"/>
              <a:t>Used to analyze static symantics: </a:t>
            </a:r>
          </a:p>
          <a:p>
            <a:pPr lvl="1"/>
            <a:r>
              <a:rPr lang="en-US" sz="2200"/>
              <a:t>Variables should not be declared more than once in a scope</a:t>
            </a:r>
          </a:p>
          <a:p>
            <a:pPr lvl="1"/>
            <a:r>
              <a:rPr lang="en-US" sz="2200"/>
              <a:t>Variables should not be used before being declared</a:t>
            </a:r>
          </a:p>
          <a:p>
            <a:pPr lvl="1"/>
            <a:r>
              <a:rPr lang="en-US" sz="2200"/>
              <a:t>Parameter types for methods should match method declaration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D684-E451-4999-906B-3A276DA1F809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Modularity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38200" y="18288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Lexical Analyzer</a:t>
            </a:r>
          </a:p>
          <a:p>
            <a:pPr algn="ctr"/>
            <a:r>
              <a:rPr lang="en-US"/>
              <a:t>(Scanner)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895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886200" y="19050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Syntax Analyzer</a:t>
            </a:r>
          </a:p>
          <a:p>
            <a:pPr algn="ctr"/>
            <a:r>
              <a:rPr lang="en-US"/>
              <a:t>(Parser)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9436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781800" y="19050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Symantic Analyzer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7924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781800" y="28956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Intermediate Code</a:t>
            </a:r>
          </a:p>
          <a:p>
            <a:pPr algn="ctr"/>
            <a:r>
              <a:rPr lang="en-US"/>
              <a:t>Generator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781800" y="39624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Optimizer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781800" y="50292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Code Generator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79248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7924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810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79248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228600" y="1752600"/>
            <a:ext cx="8915400" cy="2438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1736725" y="2954338"/>
            <a:ext cx="2662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Front End</a:t>
            </a: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667000" y="4191000"/>
            <a:ext cx="6477000" cy="1905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3128963" y="4708525"/>
            <a:ext cx="254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Back End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37-FC86-4599-9128-235E7F441248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ea typeface="Arial Unicode MS" pitchFamily="34" charset="-120"/>
                <a:cs typeface="Arial Unicode MS" pitchFamily="34" charset="-120"/>
              </a:rPr>
              <a:t>Compiler Design and Programming Language Design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(1)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79D04D-D15E-445F-9559-A14A89C1E8D7}" type="slidenum">
              <a:rPr lang="zh-TW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/>
              <a:t>45</a:t>
            </a:fld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altLang="zh-TW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/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interesting aspect is how programming language design and compiler design influence one another.</a:t>
            </a:r>
          </a:p>
          <a:p>
            <a:pPr eaLnBrk="1" hangingPunct="1"/>
            <a:endParaRPr lang="en-US" altLang="zh-TW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/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Programming languages that are easy to compile have many advantages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57CC-A20D-4559-991C-6D59A3D01042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Arial Unicode MS" pitchFamily="34" charset="-120"/>
                <a:cs typeface="Arial Unicode MS" pitchFamily="34" charset="-120"/>
              </a:rPr>
              <a:t>Compiler Design and Programming Language Design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(2)</a:t>
            </a: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DE8271-4EE5-4B0E-A4EC-EBB7CFA5F5E8}" type="slidenum">
              <a:rPr lang="zh-TW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/>
              <a:t>46</a:t>
            </a:fld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8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Languages such as Snobol and APL are usually considered noncompilable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What attributes must be found in a programming language to allow compilation?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the scope and binding of each identifier reference be determined before execution begins?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the type of object be determined before execution begins?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existing program text be changed or added to during execution?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3D67-1DE6-467E-B008-26290AD14211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Compiler Design Considerations</a:t>
            </a:r>
            <a:endParaRPr lang="zh-TW" altLang="en-US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37125"/>
          </a:xfrm>
        </p:spPr>
        <p:txBody>
          <a:bodyPr/>
          <a:lstStyle/>
          <a:p>
            <a:r>
              <a:rPr lang="en-US" altLang="zh-TW" dirty="0" smtClean="0"/>
              <a:t>Debugging Compilers</a:t>
            </a:r>
          </a:p>
          <a:p>
            <a:pPr lvl="1"/>
            <a:r>
              <a:rPr lang="en-US" altLang="zh-TW" dirty="0" smtClean="0"/>
              <a:t>Designed to aid in the development and debugging of programs.</a:t>
            </a:r>
          </a:p>
          <a:p>
            <a:r>
              <a:rPr lang="en-US" altLang="zh-TW" dirty="0" smtClean="0"/>
              <a:t>Optimizing Compilers</a:t>
            </a:r>
          </a:p>
          <a:p>
            <a:pPr lvl="1"/>
            <a:r>
              <a:rPr lang="en-US" altLang="zh-TW" dirty="0" smtClean="0"/>
              <a:t>Designed to produce efficient target code</a:t>
            </a:r>
          </a:p>
          <a:p>
            <a:r>
              <a:rPr lang="en-US" altLang="zh-TW" dirty="0" err="1" smtClean="0"/>
              <a:t>Retargetable</a:t>
            </a:r>
            <a:r>
              <a:rPr lang="en-US" altLang="zh-TW" dirty="0" smtClean="0"/>
              <a:t> Compilers </a:t>
            </a:r>
          </a:p>
          <a:p>
            <a:pPr lvl="1"/>
            <a:r>
              <a:rPr lang="en-US" altLang="zh-TW" dirty="0" smtClean="0"/>
              <a:t>A compiler whose target architecture can be changed without its machine-independent components having to be rewritten.</a:t>
            </a:r>
            <a:endParaRPr lang="zh-TW" altLang="en-US" dirty="0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BE956A-0896-4C4E-B6C4-B95DEBAF4F9D}" type="slidenum">
              <a:rPr lang="zh-TW" altLang="en-US"/>
              <a:pPr/>
              <a:t>47</a:t>
            </a:fld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1216-28DF-48F6-963F-3293475B3113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C7326B-D461-4C8B-9D5E-93C7993AF774}" type="slidenum">
              <a:rPr lang="en-US"/>
              <a:pPr/>
              <a:t>48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305800" cy="609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/>
              <a:t>Compiler / Translator Design Decisions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5257800"/>
          </a:xfrm>
          <a:ln/>
        </p:spPr>
        <p:txBody>
          <a:bodyPr/>
          <a:lstStyle/>
          <a:p>
            <a:pPr marL="339725" indent="-339725">
              <a:buFont typeface="Times New Roman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Choose a source language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Large enough to have many interesting language features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Small enough to implement in a reasonable amount of time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i="1" dirty="0">
                <a:solidFill>
                  <a:srgbClr val="800000"/>
                </a:solidFill>
              </a:rPr>
              <a:t>Examples for us:</a:t>
            </a:r>
            <a:r>
              <a:rPr lang="en-US" sz="1800" dirty="0"/>
              <a:t> </a:t>
            </a:r>
            <a:r>
              <a:rPr lang="en-US" sz="1800" dirty="0" err="1"/>
              <a:t>MicroJava</a:t>
            </a:r>
            <a:r>
              <a:rPr lang="en-US" sz="1800" dirty="0"/>
              <a:t>, Decaf, </a:t>
            </a:r>
            <a:r>
              <a:rPr lang="en-US" sz="1800" dirty="0" err="1"/>
              <a:t>MiniJava</a:t>
            </a:r>
            <a:endParaRPr lang="en-US" sz="1800" dirty="0"/>
          </a:p>
          <a:p>
            <a:pPr marL="339725" indent="-339725">
              <a:buFont typeface="Times New Roman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Choose a target language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Either a real assembly language for a machine with an assembler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Or a virtual machine language with an interpreter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i="1" dirty="0">
                <a:solidFill>
                  <a:srgbClr val="800000"/>
                </a:solidFill>
              </a:rPr>
              <a:t>Examples for us:</a:t>
            </a:r>
            <a:r>
              <a:rPr lang="en-US" sz="1800" dirty="0"/>
              <a:t> </a:t>
            </a:r>
            <a:r>
              <a:rPr lang="en-US" sz="1800" dirty="0" err="1"/>
              <a:t>MicroJava</a:t>
            </a:r>
            <a:r>
              <a:rPr lang="en-US" sz="1800" dirty="0"/>
              <a:t> VM (</a:t>
            </a:r>
            <a:r>
              <a:rPr lang="en-US" sz="1800" dirty="0" err="1">
                <a:latin typeface="DejaVu Sans" pitchFamily="32" charset="0"/>
              </a:rPr>
              <a:t>μ</a:t>
            </a:r>
            <a:r>
              <a:rPr lang="en-US" sz="1800" dirty="0" err="1"/>
              <a:t>JVM</a:t>
            </a:r>
            <a:r>
              <a:rPr lang="en-US" sz="1800" dirty="0"/>
              <a:t>), MIPS (a popular RISC architecture, for which there is a “SPIM” simulator)</a:t>
            </a:r>
          </a:p>
          <a:p>
            <a:pPr marL="339725" indent="-339725">
              <a:buFont typeface="Times New Roman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Choose an approach for implementation: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Either use an existing scanner and parser / compiler generator</a:t>
            </a:r>
          </a:p>
          <a:p>
            <a:pPr marL="1552575" lvl="2" indent="-454025">
              <a:buFont typeface="Times New Roman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 err="1"/>
              <a:t>lex</a:t>
            </a:r>
            <a:r>
              <a:rPr lang="en-US" sz="1800" dirty="0"/>
              <a:t>/flex, </a:t>
            </a:r>
            <a:r>
              <a:rPr lang="en-US" sz="1800" dirty="0" err="1"/>
              <a:t>yacc</a:t>
            </a:r>
            <a:r>
              <a:rPr lang="en-US" sz="1800" dirty="0"/>
              <a:t>/bison/</a:t>
            </a:r>
            <a:r>
              <a:rPr lang="en-US" sz="1800" dirty="0" err="1"/>
              <a:t>byacc</a:t>
            </a:r>
            <a:r>
              <a:rPr lang="en-US" sz="1800" dirty="0"/>
              <a:t>, </a:t>
            </a:r>
            <a:r>
              <a:rPr lang="en-US" sz="1800" dirty="0" err="1"/>
              <a:t>Antlr</a:t>
            </a:r>
            <a:r>
              <a:rPr lang="en-US" sz="1800" dirty="0"/>
              <a:t>/</a:t>
            </a:r>
            <a:r>
              <a:rPr lang="en-US" sz="1800" dirty="0" err="1"/>
              <a:t>JavaCC</a:t>
            </a:r>
            <a:r>
              <a:rPr lang="en-US" sz="1800" dirty="0"/>
              <a:t>/</a:t>
            </a:r>
            <a:r>
              <a:rPr lang="en-US" sz="1800" dirty="0" err="1"/>
              <a:t>SableCC</a:t>
            </a:r>
            <a:r>
              <a:rPr lang="en-US" sz="1800" dirty="0"/>
              <a:t>/</a:t>
            </a:r>
            <a:r>
              <a:rPr lang="en-US" sz="1800" dirty="0" err="1"/>
              <a:t>byaccj</a:t>
            </a:r>
            <a:r>
              <a:rPr lang="en-US" sz="1800" dirty="0"/>
              <a:t>/Coco/R.</a:t>
            </a:r>
          </a:p>
          <a:p>
            <a:pPr marL="739775" lvl="1" indent="-282575">
              <a:buFont typeface="Times New Roman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 dirty="0"/>
              <a:t>Or implement these yourself (limits the language somewhat)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4BE-963C-4ED2-BE8F-54B9E6CA9366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ffectLst/>
              </a:rPr>
              <a:t>Compiler Construction Tools </a:t>
            </a:r>
            <a:endParaRPr lang="en-US"/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447800" y="1752600"/>
            <a:ext cx="70104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Parser Generators</a:t>
            </a:r>
            <a:r>
              <a:rPr lang="en-US" dirty="0">
                <a:latin typeface="Comic Sans MS" pitchFamily="66" charset="0"/>
              </a:rPr>
              <a:t>: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	Produce Syntax Analyzers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Scanner Generators</a:t>
            </a:r>
            <a:r>
              <a:rPr lang="en-US" dirty="0">
                <a:latin typeface="Comic Sans MS" pitchFamily="66" charset="0"/>
              </a:rPr>
              <a:t>: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	Produce Lexical Analyzers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Syntax-directed Translation Engines</a:t>
            </a:r>
            <a:r>
              <a:rPr lang="en-US" dirty="0">
                <a:latin typeface="Comic Sans MS" pitchFamily="66" charset="0"/>
              </a:rPr>
              <a:t>:  	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	Generate Intermediate Code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Automatic Code Generators</a:t>
            </a:r>
            <a:r>
              <a:rPr lang="en-US" dirty="0">
                <a:latin typeface="Comic Sans MS" pitchFamily="66" charset="0"/>
              </a:rPr>
              <a:t>: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	Generate Actual Code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mic Sans MS" pitchFamily="66" charset="0"/>
              </a:rPr>
              <a:t>Data-Flow Engines</a:t>
            </a:r>
            <a:r>
              <a:rPr lang="en-US" dirty="0">
                <a:latin typeface="Comic Sans MS" pitchFamily="66" charset="0"/>
              </a:rPr>
              <a:t>: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	Support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78E-7E20-40EA-B170-8161ABCFD150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 Compilers Do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(1)</a:t>
            </a:r>
          </a:p>
        </p:txBody>
      </p:sp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E77965-77DD-47DA-8BCF-539250286858}" type="slidenum">
              <a:rPr lang="zh-TW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/>
              <a:t>5</a:t>
            </a:fld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3063"/>
            <a:ext cx="7772400" cy="2743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compiler acts as a translator, </a:t>
            </a:r>
            <a:b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u="sng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transforming human-oriented programming 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languages </a:t>
            </a:r>
            <a:b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into </a:t>
            </a:r>
            <a:r>
              <a:rPr lang="en-US" altLang="zh-TW" sz="2400" u="sng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computer-oriented machine languages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en-US" altLang="zh-TW" sz="2400" smtClean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en-US" altLang="zh-TW" sz="24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Ignore </a:t>
            </a:r>
            <a:r>
              <a:rPr lang="en-US" altLang="zh-TW" sz="2400" u="sng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machine-dependen</a:t>
            </a:r>
            <a:r>
              <a:rPr lang="en-US" altLang="zh-TW" sz="24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 details for programmer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071563" y="4357688"/>
            <a:ext cx="2119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Programming </a:t>
            </a:r>
          </a:p>
          <a:p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</a:t>
            </a:r>
          </a:p>
          <a:p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916238" y="49260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287838" y="4545013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Compiler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888038" y="49260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107238" y="4468813"/>
            <a:ext cx="15573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Machine</a:t>
            </a:r>
          </a:p>
          <a:p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</a:t>
            </a:r>
          </a:p>
          <a:p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</a:t>
            </a:r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DDB-19D2-42FD-BE8E-CE985616F07D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 animBg="1"/>
      <p:bldP spid="11271" grpId="0" animBg="1"/>
      <p:bldP spid="11272" grpId="0" animBg="1"/>
      <p:bldP spid="112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Compilers Translate Source Language to Target Language</a:t>
            </a:r>
          </a:p>
          <a:p>
            <a:pPr>
              <a:lnSpc>
                <a:spcPct val="80000"/>
              </a:lnSpc>
            </a:pPr>
            <a:r>
              <a:rPr lang="en-US" sz="2100"/>
              <a:t>Compilers have several steps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Scanner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Parser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Semantic Analyzer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Intermediate Code Generator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Optimizer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Code Generator</a:t>
            </a:r>
          </a:p>
          <a:p>
            <a:pPr>
              <a:lnSpc>
                <a:spcPct val="80000"/>
              </a:lnSpc>
            </a:pPr>
            <a:r>
              <a:rPr lang="en-US" sz="2100"/>
              <a:t>Symbol Table Used To Keep Track of Names Used in Program</a:t>
            </a:r>
          </a:p>
          <a:p>
            <a:pPr>
              <a:lnSpc>
                <a:spcPct val="80000"/>
              </a:lnSpc>
            </a:pPr>
            <a:r>
              <a:rPr lang="en-US" sz="2100"/>
              <a:t>Front End and Back End Simplify Compiler Design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Introduction of new languages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Introduction of new hardware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24C-0B9B-4099-BF0F-48A7B99D79C1}" type="datetime1">
              <a:rPr lang="en-US" smtClean="0"/>
              <a:t>02-Oct-20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3" y="365125"/>
            <a:ext cx="7790727" cy="1325563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D. M. </a:t>
            </a:r>
            <a:r>
              <a:rPr lang="en-IN" sz="2000" dirty="0" err="1"/>
              <a:t>Dhamdhere</a:t>
            </a:r>
            <a:r>
              <a:rPr lang="en-IN" sz="2000" dirty="0"/>
              <a:t>, Systems Programming and  Operating Systems, Tata McGraw-Hill, ISBN 13:978-0-07-463579-7, Second Revised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IN" sz="2000" dirty="0"/>
              <a:t>Alfred V. </a:t>
            </a:r>
            <a:r>
              <a:rPr lang="en-IN" sz="2000" dirty="0" err="1"/>
              <a:t>Aho</a:t>
            </a:r>
            <a:r>
              <a:rPr lang="en-IN" sz="2000" dirty="0"/>
              <a:t>, Ravi </a:t>
            </a:r>
            <a:r>
              <a:rPr lang="en-IN" sz="2000" dirty="0" err="1"/>
              <a:t>Sethi</a:t>
            </a:r>
            <a:r>
              <a:rPr lang="en-IN" sz="2000" dirty="0"/>
              <a:t>, Jeffrey D. Ullman, Compilers Principles, Techniques and Tools, Addison Wesley, ISBN:981–235–885 - 4, Low Price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IN" sz="2000" dirty="0"/>
              <a:t>J. J. Donovan, Systems Programming, McGraw-Hill, ISBN 13:978-0-07-460482-3, Indian </a:t>
            </a:r>
            <a:r>
              <a:rPr lang="en-IN" sz="2000" dirty="0" smtClean="0"/>
              <a:t>Edition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60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5225"/>
            <a:ext cx="35814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MANISHA MALI   Department of Computer Engineering, VIIT, Pune -48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16013-2E20-4D55-8947-1F9258714DB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2BBCDA0-3CE8-4261-8E59-7F89AC14BE26}" type="datetime1">
              <a:rPr lang="en-US" smtClean="0"/>
              <a:t>02-Oct-20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39" y="1752600"/>
            <a:ext cx="405635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Do Compilers Do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(2)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37125"/>
          </a:xfrm>
        </p:spPr>
        <p:txBody>
          <a:bodyPr/>
          <a:lstStyle/>
          <a:p>
            <a:r>
              <a:rPr lang="en-US" altLang="zh-TW" sz="2000" dirty="0" smtClean="0"/>
              <a:t>Compilers may generate three types of code:</a:t>
            </a:r>
          </a:p>
          <a:p>
            <a:pPr lvl="1"/>
            <a:r>
              <a:rPr lang="en-US" altLang="zh-TW" sz="2000" dirty="0" smtClean="0"/>
              <a:t>Pure Machine Code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Machine instruction set without assuming the existence of any operating system or library.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Mostly being OS or embedded applications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Augmented Machine Code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Code with OS routines and runtime support routines.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More often</a:t>
            </a:r>
          </a:p>
          <a:p>
            <a:pPr lvl="1"/>
            <a:r>
              <a:rPr lang="en-US" altLang="zh-TW" sz="2000" dirty="0" smtClean="0"/>
              <a:t>Virtual Machine Code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Virtual instructions, can be run on any architecture with a virtual machine interpreter or a just-in-time compiler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Ex. Java</a:t>
            </a:r>
            <a:endParaRPr lang="zh-TW" alt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A59B4C-1B7A-4FBF-B659-C79A37EC3F4E}" type="slidenum">
              <a:rPr lang="zh-TW" altLang="en-US"/>
              <a:pPr/>
              <a:t>6</a:t>
            </a:fld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17D6-86A4-420E-9DD9-283D479981E1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1216025"/>
          </a:xfrm>
        </p:spPr>
        <p:txBody>
          <a:bodyPr/>
          <a:lstStyle/>
          <a:p>
            <a:r>
              <a:rPr lang="en-US" altLang="zh-TW" dirty="0" smtClean="0"/>
              <a:t>What Do Compilers Do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(3)</a:t>
            </a:r>
            <a:endParaRPr lang="zh-TW" altLang="en-US" dirty="0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4937125"/>
          </a:xfrm>
        </p:spPr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Another way that compilers </a:t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differ from one another is in the format of the target machine code they generate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Assembly or other source format</a:t>
            </a:r>
          </a:p>
          <a:p>
            <a:pPr lvl="1"/>
            <a:r>
              <a:rPr lang="en-US" altLang="zh-TW" dirty="0" err="1" smtClean="0"/>
              <a:t>Relocatable</a:t>
            </a:r>
            <a:r>
              <a:rPr lang="en-US" altLang="zh-TW" dirty="0" smtClean="0"/>
              <a:t> binary</a:t>
            </a:r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Relative address</a:t>
            </a:r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A linkage step is required</a:t>
            </a:r>
          </a:p>
          <a:p>
            <a:pPr lvl="1"/>
            <a:r>
              <a:rPr lang="en-US" altLang="zh-TW" dirty="0" smtClean="0"/>
              <a:t>Absolute binary</a:t>
            </a:r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Absolute address</a:t>
            </a:r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Can be executed directly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B9BE37-48FA-499A-8097-DB28DA7FFED7}" type="slidenum">
              <a:rPr lang="zh-TW" altLang="en-US"/>
              <a:pPr/>
              <a:t>7</a:t>
            </a:fld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6EC7-0896-4DF1-BE89-35688868CB86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1ED36-8E23-470D-9981-5C9B79A46A29}" type="slidenum">
              <a:rPr lang="en-US"/>
              <a:pPr/>
              <a:t>8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/>
              <a:t>Why Study Compilers?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ln/>
        </p:spPr>
        <p:txBody>
          <a:bodyPr/>
          <a:lstStyle/>
          <a:p>
            <a:pPr marL="333375" indent="-333375">
              <a:lnSpc>
                <a:spcPct val="90000"/>
              </a:lnSpc>
              <a:buFont typeface="Times New Roman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/>
              <a:t>General background information for good software engineer</a:t>
            </a:r>
          </a:p>
          <a:p>
            <a:pPr marL="733425" lvl="1" indent="-276225">
              <a:lnSpc>
                <a:spcPct val="90000"/>
              </a:lnSpc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/>
              <a:t>Increases understanding of language semantics</a:t>
            </a:r>
          </a:p>
          <a:p>
            <a:pPr marL="733425" lvl="1" indent="-276225">
              <a:lnSpc>
                <a:spcPct val="90000"/>
              </a:lnSpc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/>
              <a:t>Seeing the machine code generated for language constructs helps understand performance issues for languages</a:t>
            </a:r>
          </a:p>
          <a:p>
            <a:pPr marL="733425" lvl="1" indent="-276225">
              <a:lnSpc>
                <a:spcPct val="90000"/>
              </a:lnSpc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/>
              <a:t>Teaches good language design</a:t>
            </a:r>
          </a:p>
          <a:p>
            <a:pPr marL="733425" lvl="1" indent="-276225"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/>
              <a:t>New devices may need device-specific languages</a:t>
            </a:r>
          </a:p>
          <a:p>
            <a:pPr marL="733425" lvl="1" indent="-276225">
              <a:buFont typeface="Times New Roman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/>
              <a:t>New business fields may need domain-specific languages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424B-3F88-4C5F-9A79-F75A3727881B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151563" cy="685800"/>
          </a:xfrm>
        </p:spPr>
        <p:txBody>
          <a:bodyPr/>
          <a:lstStyle/>
          <a:p>
            <a:pPr marL="338138" indent="-338138">
              <a:lnSpc>
                <a:spcPct val="100000"/>
              </a:lnSpc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smtClean="0"/>
              <a:t>Qualities of a Compiler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556418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compiler itself must be bug-free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it must generate correct machine code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generated machine code must run fast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compiler itself must run fast (compilation time must be proportional to program size)</a:t>
            </a:r>
            <a:r>
              <a:rPr lang="ar-SA" sz="2000" dirty="0" smtClean="0">
                <a:cs typeface="Arial" charset="0"/>
              </a:rPr>
              <a:t>‏</a:t>
            </a:r>
            <a:endParaRPr lang="en-GB" sz="2000" dirty="0" smtClean="0"/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compiler must be portable (</a:t>
            </a:r>
            <a:r>
              <a:rPr lang="en-GB" sz="2000" dirty="0" err="1" smtClean="0"/>
              <a:t>ie</a:t>
            </a:r>
            <a:r>
              <a:rPr lang="en-GB" sz="2000" dirty="0" smtClean="0"/>
              <a:t>, modular, supporting separate compilation)</a:t>
            </a:r>
            <a:r>
              <a:rPr lang="ar-SA" sz="2000" dirty="0" smtClean="0">
                <a:cs typeface="Arial" charset="0"/>
              </a:rPr>
              <a:t>‏</a:t>
            </a:r>
            <a:endParaRPr lang="en-GB" sz="2000" dirty="0" smtClean="0"/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it must print good diagnostics and error messages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generated code must work well with existing debuggers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CEC-992C-4905-B526-388BA027B6E3}" type="datetime1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Department of Computer Engg. VIIT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0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1743</TotalTime>
  <Words>2804</Words>
  <Application>Microsoft Office PowerPoint</Application>
  <PresentationFormat>On-screen Show (4:3)</PresentationFormat>
  <Paragraphs>747</Paragraphs>
  <Slides>52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Profile</vt:lpstr>
      <vt:lpstr>Unit III : Introduction To Compilers  Course : Language Processor and Compiler Construction</vt:lpstr>
      <vt:lpstr>Contents</vt:lpstr>
      <vt:lpstr>Architecture</vt:lpstr>
      <vt:lpstr>Compilers</vt:lpstr>
      <vt:lpstr>What Do Compilers Do (1)</vt:lpstr>
      <vt:lpstr>What Do Compilers Do (2)</vt:lpstr>
      <vt:lpstr>What Do Compilers Do (3)</vt:lpstr>
      <vt:lpstr>Why Study Compilers?</vt:lpstr>
      <vt:lpstr>Qualities of a Compiler</vt:lpstr>
      <vt:lpstr>Challenges</vt:lpstr>
      <vt:lpstr>Phases</vt:lpstr>
      <vt:lpstr>Applications of Compiler Technology &amp; Tools</vt:lpstr>
      <vt:lpstr>Introduction </vt:lpstr>
      <vt:lpstr>What is a Compiler?</vt:lpstr>
      <vt:lpstr>PowerPoint Presentation</vt:lpstr>
      <vt:lpstr>Classifications of Compilers</vt:lpstr>
      <vt:lpstr>The Structure of a Compiler</vt:lpstr>
      <vt:lpstr>The Model</vt:lpstr>
      <vt:lpstr>What is a Compiler?</vt:lpstr>
      <vt:lpstr>Translation of a statement</vt:lpstr>
      <vt:lpstr>The Scanner</vt:lpstr>
      <vt:lpstr>Example Lexemes and Tokens</vt:lpstr>
      <vt:lpstr>The Parser</vt:lpstr>
      <vt:lpstr>Example Parse</vt:lpstr>
      <vt:lpstr>Semantic Analyzer</vt:lpstr>
      <vt:lpstr>Example Symantic Analysis</vt:lpstr>
      <vt:lpstr>Intermediate Code Generator</vt:lpstr>
      <vt:lpstr>Optimizer</vt:lpstr>
      <vt:lpstr>Try Optimizing This (for speed)</vt:lpstr>
      <vt:lpstr>1 Optimized code </vt:lpstr>
      <vt:lpstr>2 Optimized code </vt:lpstr>
      <vt:lpstr>3 Optimized code -1(for speed)</vt:lpstr>
      <vt:lpstr>4 Optimized code </vt:lpstr>
      <vt:lpstr>5 Optimized code</vt:lpstr>
      <vt:lpstr>Some Types of Optimization</vt:lpstr>
      <vt:lpstr>Code Generator</vt:lpstr>
      <vt:lpstr>Static Structure of a Compiler</vt:lpstr>
      <vt:lpstr>The Many Phases of a Compiler</vt:lpstr>
      <vt:lpstr>Reviewing the Entire Process</vt:lpstr>
      <vt:lpstr>Reviewing the Entire Process</vt:lpstr>
      <vt:lpstr>Supporting Phases/  Activities for Analysis</vt:lpstr>
      <vt:lpstr>Symbol Tables</vt:lpstr>
      <vt:lpstr>Symbol Tables</vt:lpstr>
      <vt:lpstr>Compiler Modularity</vt:lpstr>
      <vt:lpstr>Compiler Design and Programming Language Design (1)</vt:lpstr>
      <vt:lpstr>Compiler Design and Programming Language Design(2)</vt:lpstr>
      <vt:lpstr>Compiler Design Considerations</vt:lpstr>
      <vt:lpstr>Compiler / Translator Design Decisions</vt:lpstr>
      <vt:lpstr>Compiler Construction Tools 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388 – Compiler Design and Construction</dc:title>
  <dc:creator>Lou's Laptop</dc:creator>
  <cp:lastModifiedBy>Manisha</cp:lastModifiedBy>
  <cp:revision>56</cp:revision>
  <dcterms:created xsi:type="dcterms:W3CDTF">2009-08-31T03:43:49Z</dcterms:created>
  <dcterms:modified xsi:type="dcterms:W3CDTF">2020-10-02T09:49:53Z</dcterms:modified>
</cp:coreProperties>
</file>