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slideshow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7" r:id="rId1"/>
  </p:sldMasterIdLst>
  <p:notesMasterIdLst>
    <p:notesMasterId r:id="rId36"/>
  </p:notesMasterIdLst>
  <p:sldIdLst>
    <p:sldId id="275" r:id="rId2"/>
    <p:sldId id="277" r:id="rId3"/>
    <p:sldId id="279" r:id="rId4"/>
    <p:sldId id="280" r:id="rId5"/>
    <p:sldId id="306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7" r:id="rId27"/>
    <p:sldId id="308" r:id="rId28"/>
    <p:sldId id="301" r:id="rId29"/>
    <p:sldId id="310" r:id="rId30"/>
    <p:sldId id="309" r:id="rId31"/>
    <p:sldId id="302" r:id="rId32"/>
    <p:sldId id="303" r:id="rId33"/>
    <p:sldId id="311" r:id="rId34"/>
    <p:sldId id="267" r:id="rId3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it Viit" initials="VV" lastIdx="2" clrIdx="0">
    <p:extLst>
      <p:ext uri="{19B8F6BF-5375-455C-9EA6-DF929625EA0E}">
        <p15:presenceInfo xmlns="" xmlns:p15="http://schemas.microsoft.com/office/powerpoint/2012/main" userId="Viit Vi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AEFF"/>
    <a:srgbClr val="25A2FF"/>
    <a:srgbClr val="189CDE"/>
    <a:srgbClr val="0996FF"/>
    <a:srgbClr val="0192FF"/>
    <a:srgbClr val="0594FF"/>
    <a:srgbClr val="008FFA"/>
    <a:srgbClr val="008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1B592-AEF7-4F19-89CE-62E2656F1C5E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5559C-9A1D-465C-BD22-C64000BBB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784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5559C-9A1D-465C-BD22-C64000BBBB1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755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/>
          <p:cNvSpPr txBox="1">
            <a:spLocks noChangeArrowheads="1"/>
          </p:cNvSpPr>
          <p:nvPr/>
        </p:nvSpPr>
        <p:spPr bwMode="auto">
          <a:xfrm>
            <a:off x="1130300" y="686511"/>
            <a:ext cx="4598988" cy="342939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endParaRPr lang="en-US"/>
          </a:p>
        </p:txBody>
      </p:sp>
      <p:sp>
        <p:nvSpPr>
          <p:cNvPr id="5939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1" y="4344742"/>
            <a:ext cx="5027613" cy="411432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/>
          <p:cNvSpPr txBox="1">
            <a:spLocks noChangeArrowheads="1"/>
          </p:cNvSpPr>
          <p:nvPr/>
        </p:nvSpPr>
        <p:spPr bwMode="auto">
          <a:xfrm>
            <a:off x="1130300" y="686511"/>
            <a:ext cx="4598988" cy="342939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endParaRPr lang="en-US"/>
          </a:p>
        </p:txBody>
      </p:sp>
      <p:sp>
        <p:nvSpPr>
          <p:cNvPr id="604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1" y="4344742"/>
            <a:ext cx="5027613" cy="411432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/>
          <p:cNvSpPr txBox="1">
            <a:spLocks noChangeArrowheads="1"/>
          </p:cNvSpPr>
          <p:nvPr/>
        </p:nvSpPr>
        <p:spPr bwMode="auto">
          <a:xfrm>
            <a:off x="1130300" y="686511"/>
            <a:ext cx="4598988" cy="342939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endParaRPr lang="en-US"/>
          </a:p>
        </p:txBody>
      </p:sp>
      <p:sp>
        <p:nvSpPr>
          <p:cNvPr id="6144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1" y="4344742"/>
            <a:ext cx="5027613" cy="411432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5559C-9A1D-465C-BD22-C64000BBBB10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574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AFE9C4-19AC-4D01-81DA-E140B97A9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4BCA5E5-3A78-455F-A1D5-145EA9173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BA8103-6802-402E-8A9C-2FB10C13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AEAE19A-DC0A-4D53-A4FB-E883E939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Mali, Department of Computer Engineering, VIIT , Pune-48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7209EA-FF5B-4648-B17D-3689B515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36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DDBA33-3BCA-4D04-8B42-26F6BB17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A73B614-80E5-43E5-ACC0-10C094878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10C068-F4B8-4482-BCC2-F12B8405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756C726-B8F7-46D8-A302-A3C69CBC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Mali, Department of Computer Engineering, VIIT , Pune-48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B672F82-7742-49B4-9D22-A703AE78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75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0894F4A-84CD-42EC-A311-E7DDDE5B9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1A6F8A3-D97A-477F-8A9F-5D2D8FC9C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4DC056D-23ED-4173-85A0-B789F940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C1BBEB-F29D-4181-968D-AF3F415C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Mali, Department of Computer Engineering, VIIT , Pune-48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A03474-7DC7-49B8-A4C4-B10099ED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640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228600"/>
            <a:ext cx="8001000" cy="9120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314450"/>
            <a:ext cx="39243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314450"/>
            <a:ext cx="39243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4683919"/>
            <a:ext cx="1981200" cy="3571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Manisha Mali, Department of Computer Engineering, VIIT , Pune-48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1981200" cy="357188"/>
          </a:xfrm>
        </p:spPr>
        <p:txBody>
          <a:bodyPr/>
          <a:lstStyle>
            <a:lvl1pPr>
              <a:defRPr/>
            </a:lvl1pPr>
          </a:lstStyle>
          <a:p>
            <a:fld id="{287F5993-4DA9-4EAD-99C8-CB837112E1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4FBEFC-853B-4E71-90C0-35BD8D1F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AD4BB9-BDA4-4C04-BA11-57AE021A7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911086A-60FA-47B2-80EA-B781B0D0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C0DE884-2704-4762-B1F7-A390B525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Mali, Department of Computer Engineering, VIIT , Pune-48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A9461B4-73E9-4628-92E8-74939F9E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2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A0589E-9D4B-44E6-BF11-C075A062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B2C8F49-9067-4135-A992-6FB9ECEA2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CD58BF-DC88-48A8-8054-8760C54D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10900E-11FD-4ACA-8E87-4EC87F1A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Mali, Department of Computer Engineering, VIIT , Pune-48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8AF7084-87E6-4F73-9995-37B9D5DA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46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422823-44FC-4F0E-988B-2ACF3A6CE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CB5ADA-214B-4BFF-9D95-4AACAA678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A0DDFE-CE85-4487-A2F7-D43D9AD99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CFE3102-E054-4C70-8672-73C06D74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AADA228-140D-4F9B-A2FE-74BFB213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Mali, Department of Computer Engineering, VIIT , Pune-48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28C3789-8D8D-4D5C-A015-00F074C7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26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6DAFB0-2CA1-458E-8D17-13C9D1602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3598FFF-DC4E-46B0-93F5-FAB67A7D4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5204111-7E13-4A52-A9E1-956A87C87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AA34A28-7BD2-4B06-ABF5-89A47C156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BA6BDF0-5B29-4A2F-8CC0-14E57446D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741CA3A-A01B-4B5C-A4F8-C14D8EC4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8FCAA6B-C991-48DE-B578-AE2A9961C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Mali, Department of Computer Engineering, VIIT , Pune-48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005B9A6-E7CF-4D3D-9193-F5CCF040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19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DDAF43-78DB-4D57-9B2D-80B50CE2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3681968-C016-4D62-894F-92EC2098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43BC0E1-975B-4302-8CF3-C520CED7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Mali, Department of Computer Engineering, VIIT , Pune-48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92DAC7F-9355-4792-84EA-A4C808E3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35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B56E9C9-69F5-4D64-AFCA-189935E7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3FB54D1-AD89-4CA0-8134-5D2BAF33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Mali, Department of Computer Engineering, VIIT , Pune-48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13B8272-E3A3-4683-B86E-79218886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9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78ADB3-F3C8-4862-AF7F-04DDE9A44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A9489C0-5D66-43A0-995C-51CDB2B89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969A2F6-A867-42FE-8C9C-0CD7E6653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1724A67-3315-4540-9790-4166A5A8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5DC2BE8-6B25-4D6D-A216-0288779C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Mali, Department of Computer Engineering, VIIT , Pune-48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8F23A18-5A76-4536-926B-E6B38286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5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643C2C-789D-4AF3-A6E0-0AE714409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2A586BE-F0E8-46DC-B95E-EBCA67996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35E20C7-39DD-4D17-B93E-E92481C7A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B26E00D-6FB3-4F93-91B6-3385B363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4432EE8-F875-4115-8DB6-6E4C5A4D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Mali, Department of Computer Engineering, VIIT , Pune-48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4D366B0-CAEE-4D99-8704-EBC2029A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52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1A35254-BA2C-4834-85C4-C01A1408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811206B-E85F-4151-9F6F-B42BD4F2A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7575DC-D9A3-4246-8E04-359C1E241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7412CA-D198-4AFA-9ADD-37508EAD6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Manisha Mali, Department of Computer Engineering, VIIT , Pune-48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525125-6F41-48E5-B98E-9C500B881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AF691-C30B-4477-A4FB-AFF7F164B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38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difference-compiler-vs-interpreter.html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uru99.com/difference-compiler-vs-interpreter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2322FD-CCA9-4406-9618-24339941C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305" y="317048"/>
            <a:ext cx="7516836" cy="902154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IN" sz="2400" b="1" dirty="0" smtClean="0"/>
              <a:t>Unit I : Introduction </a:t>
            </a:r>
            <a:r>
              <a:rPr lang="en-IN" sz="2400" b="1" dirty="0"/>
              <a:t>To Systems Programming And Assemblers</a:t>
            </a:r>
            <a:r>
              <a:rPr lang="en-IN" sz="1400" dirty="0">
                <a:latin typeface="Lucida Sans Typewriter" panose="020B0509030504030204" pitchFamily="49" charset="0"/>
              </a:rPr>
              <a:t/>
            </a:r>
            <a:br>
              <a:rPr lang="en-IN" sz="1400" dirty="0">
                <a:latin typeface="Lucida Sans Typewriter" panose="020B0509030504030204" pitchFamily="49" charset="0"/>
              </a:rPr>
            </a:br>
            <a:r>
              <a:rPr lang="en-IN" sz="1800" b="1" dirty="0" smtClean="0">
                <a:latin typeface="Lucida Sans Typewriter" panose="020B0509030504030204" pitchFamily="49" charset="0"/>
              </a:rPr>
              <a:t>Language Processor and Compiler Construction</a:t>
            </a:r>
            <a:endParaRPr lang="en-IN" sz="2700" b="1" dirty="0">
              <a:latin typeface="Lucida Sans Typewriter" panose="020B05090305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2E6DDC4-FD95-4802-92CF-9A0A66152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4616" y="1448162"/>
            <a:ext cx="7214214" cy="98470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dirty="0" smtClean="0"/>
              <a:t>Manisha Mali</a:t>
            </a:r>
            <a:endParaRPr lang="en-I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dirty="0"/>
              <a:t>m</a:t>
            </a:r>
            <a:r>
              <a:rPr lang="en-IN" dirty="0" smtClean="0"/>
              <a:t>anisha.mali@viit.ac.in</a:t>
            </a:r>
            <a:endParaRPr lang="en-I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000" b="1" dirty="0"/>
              <a:t>Department of </a:t>
            </a:r>
            <a:r>
              <a:rPr lang="en-IN" sz="2000" b="1" dirty="0" smtClean="0"/>
              <a:t>Computer </a:t>
            </a:r>
            <a:r>
              <a:rPr lang="en-IN" sz="2000" b="1" dirty="0"/>
              <a:t>Engineering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82E6DDC4-FD95-4802-92CF-9A0A66152708}"/>
              </a:ext>
            </a:extLst>
          </p:cNvPr>
          <p:cNvSpPr txBox="1">
            <a:spLocks/>
          </p:cNvSpPr>
          <p:nvPr/>
        </p:nvSpPr>
        <p:spPr>
          <a:xfrm>
            <a:off x="249210" y="4021068"/>
            <a:ext cx="8645581" cy="420461"/>
          </a:xfrm>
          <a:prstGeom prst="rect">
            <a:avLst/>
          </a:prstGeom>
          <a:solidFill>
            <a:srgbClr val="25A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BRACT’S, Vishwakarma Institute of Information Technology, Pune-48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605" y="2521468"/>
            <a:ext cx="1326236" cy="1499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7052" y="4427922"/>
            <a:ext cx="83493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(An Autonomous Institute affiliated to Savitribai Phule Pune University)</a:t>
            </a:r>
          </a:p>
          <a:p>
            <a:pPr algn="ctr"/>
            <a:r>
              <a:rPr lang="en-IN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(NBA and NAAC accredited, ISO 9001:2015 certified) </a:t>
            </a:r>
          </a:p>
        </p:txBody>
      </p:sp>
    </p:spTree>
    <p:extLst>
      <p:ext uri="{BB962C8B-B14F-4D97-AF65-F5344CB8AC3E}">
        <p14:creationId xmlns:p14="http://schemas.microsoft.com/office/powerpoint/2010/main" val="2675140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Mali, Department of Computer Engineering, VIIT , Pune-48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0F5D-E0B9-47FE-98B8-E23969DD6288}" type="slidenum">
              <a:rPr lang="en-US"/>
              <a:pPr/>
              <a:t>10</a:t>
            </a:fld>
            <a:endParaRPr lang="en-US"/>
          </a:p>
        </p:txBody>
      </p:sp>
      <p:sp>
        <p:nvSpPr>
          <p:cNvPr id="165890" name="AutoShape 2"/>
          <p:cNvSpPr>
            <a:spLocks noGrp="1" noChangeArrowheads="1"/>
          </p:cNvSpPr>
          <p:nvPr>
            <p:ph type="title"/>
          </p:nvPr>
        </p:nvSpPr>
        <p:spPr>
          <a:xfrm>
            <a:off x="1278082" y="273844"/>
            <a:ext cx="7237268" cy="994172"/>
          </a:xfrm>
        </p:spPr>
        <p:txBody>
          <a:bodyPr/>
          <a:lstStyle/>
          <a:p>
            <a:r>
              <a:rPr lang="en-US" altLang="zh-TW" b="1" dirty="0">
                <a:ea typeface="新細明體" pitchFamily="18" charset="-120"/>
              </a:rPr>
              <a:t>System Software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400">
                <a:ea typeface="新細明體" pitchFamily="18" charset="-120"/>
              </a:rPr>
              <a:t>The system software includes</a:t>
            </a:r>
          </a:p>
          <a:p>
            <a:pPr lvl="1">
              <a:lnSpc>
                <a:spcPct val="90000"/>
              </a:lnSpc>
            </a:pPr>
            <a:r>
              <a:rPr lang="en-US" altLang="zh-TW" sz="2000" b="1">
                <a:ea typeface="新細明體" pitchFamily="18" charset="-120"/>
              </a:rPr>
              <a:t>Assembler</a:t>
            </a:r>
          </a:p>
          <a:p>
            <a:pPr lvl="1">
              <a:lnSpc>
                <a:spcPct val="90000"/>
              </a:lnSpc>
            </a:pPr>
            <a:r>
              <a:rPr lang="en-US" altLang="zh-TW" sz="2000" b="1">
                <a:ea typeface="新細明體" pitchFamily="18" charset="-120"/>
              </a:rPr>
              <a:t>Linker</a:t>
            </a:r>
          </a:p>
          <a:p>
            <a:pPr lvl="1">
              <a:lnSpc>
                <a:spcPct val="90000"/>
              </a:lnSpc>
            </a:pPr>
            <a:r>
              <a:rPr lang="en-US" altLang="zh-TW" sz="2000" b="1">
                <a:ea typeface="新細明體" pitchFamily="18" charset="-120"/>
              </a:rPr>
              <a:t>Loader</a:t>
            </a:r>
          </a:p>
          <a:p>
            <a:pPr lvl="1">
              <a:lnSpc>
                <a:spcPct val="90000"/>
              </a:lnSpc>
            </a:pPr>
            <a:r>
              <a:rPr lang="en-US" altLang="zh-TW" sz="2000" b="1">
                <a:ea typeface="新細明體" pitchFamily="18" charset="-120"/>
              </a:rPr>
              <a:t>Macro processor</a:t>
            </a:r>
          </a:p>
          <a:p>
            <a:pPr lvl="1">
              <a:lnSpc>
                <a:spcPct val="90000"/>
              </a:lnSpc>
            </a:pPr>
            <a:r>
              <a:rPr lang="en-US" altLang="zh-TW" sz="2000" b="1">
                <a:ea typeface="新細明體" pitchFamily="18" charset="-120"/>
              </a:rPr>
              <a:t>Text editor</a:t>
            </a:r>
          </a:p>
          <a:p>
            <a:pPr lvl="1">
              <a:lnSpc>
                <a:spcPct val="90000"/>
              </a:lnSpc>
            </a:pPr>
            <a:r>
              <a:rPr lang="en-US" altLang="zh-TW" sz="2000" b="1">
                <a:ea typeface="新細明體" pitchFamily="18" charset="-120"/>
              </a:rPr>
              <a:t>Compiler</a:t>
            </a:r>
          </a:p>
          <a:p>
            <a:pPr lvl="1">
              <a:lnSpc>
                <a:spcPct val="90000"/>
              </a:lnSpc>
            </a:pPr>
            <a:r>
              <a:rPr lang="en-US" altLang="zh-TW" sz="2000" b="1">
                <a:ea typeface="新細明體" pitchFamily="18" charset="-120"/>
              </a:rPr>
              <a:t>Operating system</a:t>
            </a:r>
          </a:p>
          <a:p>
            <a:pPr lvl="1">
              <a:lnSpc>
                <a:spcPct val="90000"/>
              </a:lnSpc>
            </a:pPr>
            <a:r>
              <a:rPr lang="en-US" altLang="zh-TW" sz="2000" b="1">
                <a:ea typeface="新細明體" pitchFamily="18" charset="-120"/>
              </a:rPr>
              <a:t>Debugging system</a:t>
            </a:r>
          </a:p>
          <a:p>
            <a:pPr lvl="1">
              <a:lnSpc>
                <a:spcPct val="90000"/>
              </a:lnSpc>
            </a:pPr>
            <a:r>
              <a:rPr lang="en-US" altLang="zh-TW" sz="2000" b="1">
                <a:ea typeface="新細明體" pitchFamily="18" charset="-120"/>
              </a:rPr>
              <a:t>Source Code Control System</a:t>
            </a:r>
          </a:p>
          <a:p>
            <a:pPr lvl="1">
              <a:lnSpc>
                <a:spcPct val="90000"/>
              </a:lnSpc>
            </a:pPr>
            <a:r>
              <a:rPr lang="en-US" altLang="zh-TW" sz="2000" b="1">
                <a:ea typeface="新細明體" pitchFamily="18" charset="-120"/>
              </a:rPr>
              <a:t>(optional) Database Management System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623" cy="81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7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Mali, Department of Computer Engineering, VIIT , Pune-48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6C63-B424-459C-89B6-85ECBD1CBD0A}" type="slidenum">
              <a:rPr lang="en-US"/>
              <a:pPr/>
              <a:t>11</a:t>
            </a:fld>
            <a:endParaRPr lang="en-US"/>
          </a:p>
        </p:txBody>
      </p:sp>
      <p:sp>
        <p:nvSpPr>
          <p:cNvPr id="166914" name="AutoShape 2"/>
          <p:cNvSpPr>
            <a:spLocks noGrp="1" noChangeArrowheads="1"/>
          </p:cNvSpPr>
          <p:nvPr>
            <p:ph type="title"/>
          </p:nvPr>
        </p:nvSpPr>
        <p:spPr>
          <a:xfrm>
            <a:off x="945572" y="273844"/>
            <a:ext cx="7569777" cy="994172"/>
          </a:xfrm>
        </p:spPr>
        <p:txBody>
          <a:bodyPr/>
          <a:lstStyle/>
          <a:p>
            <a:r>
              <a:rPr lang="en-US" b="1" dirty="0"/>
              <a:t>Programming Languages 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314450"/>
            <a:ext cx="8424862" cy="3200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sz="2400" b="1" dirty="0"/>
              <a:t>Machine language: </a:t>
            </a:r>
          </a:p>
          <a:p>
            <a:pPr>
              <a:lnSpc>
                <a:spcPct val="80000"/>
              </a:lnSpc>
            </a:pPr>
            <a:r>
              <a:rPr lang="en-US" sz="1800" b="1" dirty="0"/>
              <a:t>It is computer’s native language having a sequence of </a:t>
            </a:r>
            <a:r>
              <a:rPr lang="en-US" sz="1800" b="1" dirty="0" smtClean="0"/>
              <a:t>zeroes and </a:t>
            </a:r>
            <a:r>
              <a:rPr lang="en-US" sz="1800" b="1" dirty="0"/>
              <a:t>ones (binary). Different computers understand </a:t>
            </a:r>
            <a:r>
              <a:rPr lang="en-US" sz="1800" b="1" dirty="0" smtClean="0"/>
              <a:t>different sequences</a:t>
            </a:r>
            <a:r>
              <a:rPr lang="en-US" sz="1800" b="1" dirty="0"/>
              <a:t>. Thus, hard for humans to understand: </a:t>
            </a:r>
            <a:endParaRPr lang="en-US" sz="1800" b="1" dirty="0" smtClean="0"/>
          </a:p>
          <a:p>
            <a:pPr>
              <a:lnSpc>
                <a:spcPct val="80000"/>
              </a:lnSpc>
            </a:pPr>
            <a:r>
              <a:rPr lang="en-US" sz="1800" b="1" dirty="0" smtClean="0"/>
              <a:t>e.g.0101001</a:t>
            </a:r>
            <a:r>
              <a:rPr lang="en-US" sz="1800" b="1" dirty="0"/>
              <a:t>...</a:t>
            </a:r>
            <a:br>
              <a:rPr lang="en-US" sz="1800" b="1" dirty="0"/>
            </a:br>
            <a:endParaRPr lang="en-US" sz="1800" b="1" dirty="0"/>
          </a:p>
          <a:p>
            <a:pPr>
              <a:lnSpc>
                <a:spcPct val="80000"/>
              </a:lnSpc>
            </a:pPr>
            <a:r>
              <a:rPr lang="en-US" sz="2400" b="1" dirty="0"/>
              <a:t>Assembly language: </a:t>
            </a:r>
          </a:p>
          <a:p>
            <a:pPr>
              <a:lnSpc>
                <a:spcPct val="80000"/>
              </a:lnSpc>
            </a:pPr>
            <a:r>
              <a:rPr lang="en-US" sz="1800" b="1" dirty="0"/>
              <a:t>It uses mnemonics for machine language. In this each instruction </a:t>
            </a:r>
            <a:r>
              <a:rPr lang="en-US" sz="1800" b="1" dirty="0" smtClean="0"/>
              <a:t>is </a:t>
            </a:r>
            <a:r>
              <a:rPr lang="en-US" sz="1800" b="1" dirty="0"/>
              <a:t>minimal but still hard for humans to understand: </a:t>
            </a:r>
          </a:p>
          <a:p>
            <a:pPr>
              <a:lnSpc>
                <a:spcPct val="80000"/>
              </a:lnSpc>
            </a:pPr>
            <a:r>
              <a:rPr lang="en-US" sz="1800" b="1" dirty="0"/>
              <a:t>e.g. ADD AH, BL </a:t>
            </a:r>
          </a:p>
          <a:p>
            <a:pPr>
              <a:lnSpc>
                <a:spcPct val="80000"/>
              </a:lnSpc>
            </a:pPr>
            <a:endParaRPr lang="en-US" sz="1800" b="1" dirty="0"/>
          </a:p>
          <a:p>
            <a:pPr>
              <a:lnSpc>
                <a:spcPct val="80000"/>
              </a:lnSpc>
            </a:pPr>
            <a:r>
              <a:rPr lang="en-US" sz="2400" b="1" dirty="0"/>
              <a:t>High-level languages: </a:t>
            </a:r>
          </a:p>
          <a:p>
            <a:pPr>
              <a:lnSpc>
                <a:spcPct val="80000"/>
              </a:lnSpc>
            </a:pPr>
            <a:r>
              <a:rPr lang="en-US" sz="1800" b="1" dirty="0"/>
              <a:t>FORTRAN, Pascal, BASIC, C, C++, Java, etc.</a:t>
            </a:r>
            <a:br>
              <a:rPr lang="en-US" sz="1800" b="1" dirty="0"/>
            </a:br>
            <a:r>
              <a:rPr lang="en-US" sz="1800" b="1" dirty="0"/>
              <a:t>Each instruction composed of many low-level instructions,</a:t>
            </a:r>
            <a:br>
              <a:rPr lang="en-US" sz="1800" b="1" dirty="0"/>
            </a:br>
            <a:r>
              <a:rPr lang="en-US" sz="1800" b="1" dirty="0"/>
              <a:t>closer to English. It is easier to read and </a:t>
            </a:r>
            <a:r>
              <a:rPr lang="en-US" sz="1800" b="1" dirty="0" smtClean="0"/>
              <a:t>understand:</a:t>
            </a:r>
          </a:p>
          <a:p>
            <a:pPr>
              <a:lnSpc>
                <a:spcPct val="80000"/>
              </a:lnSpc>
            </a:pPr>
            <a:r>
              <a:rPr lang="en-US" sz="1800" b="1" dirty="0" smtClean="0"/>
              <a:t>e.g</a:t>
            </a:r>
            <a:r>
              <a:rPr lang="en-US" sz="1800" b="1" dirty="0"/>
              <a:t>. </a:t>
            </a:r>
            <a:r>
              <a:rPr lang="en-US" sz="1800" b="1" dirty="0" err="1"/>
              <a:t>hypot</a:t>
            </a:r>
            <a:r>
              <a:rPr lang="en-US" sz="1800" b="1" dirty="0"/>
              <a:t> = </a:t>
            </a:r>
            <a:r>
              <a:rPr lang="en-US" sz="1800" b="1" dirty="0" err="1"/>
              <a:t>sqrt</a:t>
            </a:r>
            <a:r>
              <a:rPr lang="en-US" sz="1800" b="1" dirty="0"/>
              <a:t>(</a:t>
            </a:r>
            <a:r>
              <a:rPr lang="en-US" sz="1800" b="1" dirty="0" err="1"/>
              <a:t>opp</a:t>
            </a:r>
            <a:r>
              <a:rPr lang="en-US" sz="1800" b="1" dirty="0"/>
              <a:t>*</a:t>
            </a:r>
            <a:r>
              <a:rPr lang="en-US" sz="1800" b="1" dirty="0" err="1"/>
              <a:t>opp</a:t>
            </a:r>
            <a:r>
              <a:rPr lang="en-US" sz="1800" b="1" dirty="0"/>
              <a:t> + </a:t>
            </a:r>
            <a:r>
              <a:rPr lang="en-US" sz="1800" b="1" dirty="0" err="1"/>
              <a:t>adj</a:t>
            </a:r>
            <a:r>
              <a:rPr lang="en-US" sz="1800" b="1" dirty="0"/>
              <a:t> * </a:t>
            </a:r>
            <a:r>
              <a:rPr lang="en-US" sz="1800" b="1" dirty="0" err="1"/>
              <a:t>adj</a:t>
            </a:r>
            <a:r>
              <a:rPr lang="en-US" sz="1800" b="1" dirty="0"/>
              <a:t>);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623" cy="81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05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Mali, Department of Computer Engineering, VIIT , Pune-48</a:t>
            </a: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7024-05F0-45D8-87A5-AA5439C4DB6B}" type="slidenum">
              <a:rPr lang="en-US"/>
              <a:pPr/>
              <a:t>12</a:t>
            </a:fld>
            <a:endParaRPr lang="en-US"/>
          </a:p>
        </p:txBody>
      </p:sp>
      <p:sp>
        <p:nvSpPr>
          <p:cNvPr id="169986" name="AutoShape 2"/>
          <p:cNvSpPr>
            <a:spLocks noGrp="1" noChangeArrowheads="1"/>
          </p:cNvSpPr>
          <p:nvPr>
            <p:ph type="title"/>
          </p:nvPr>
        </p:nvSpPr>
        <p:spPr>
          <a:xfrm>
            <a:off x="831272" y="273844"/>
            <a:ext cx="7684077" cy="994172"/>
          </a:xfrm>
        </p:spPr>
        <p:txBody>
          <a:bodyPr/>
          <a:lstStyle/>
          <a:p>
            <a:r>
              <a:rPr lang="en-US" b="1" dirty="0" smtClean="0"/>
              <a:t>Language </a:t>
            </a:r>
            <a:r>
              <a:rPr lang="en-US" b="1" dirty="0"/>
              <a:t>processors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Language processor is a software which bridges a specification or execution gap</a:t>
            </a:r>
          </a:p>
          <a:p>
            <a:endParaRPr lang="en-US"/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1066800" y="3657600"/>
            <a:ext cx="1600200" cy="971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Application </a:t>
            </a:r>
          </a:p>
          <a:p>
            <a:pPr algn="ctr"/>
            <a:r>
              <a:rPr lang="en-US" b="1"/>
              <a:t>Domain</a:t>
            </a:r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4038600" y="3657600"/>
            <a:ext cx="1600200" cy="971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PL Domain</a:t>
            </a:r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auto">
          <a:xfrm>
            <a:off x="6858000" y="3657600"/>
            <a:ext cx="1600200" cy="971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Execution </a:t>
            </a:r>
          </a:p>
          <a:p>
            <a:pPr algn="ctr"/>
            <a:r>
              <a:rPr lang="en-US" b="1"/>
              <a:t>Domain</a:t>
            </a:r>
          </a:p>
        </p:txBody>
      </p:sp>
      <p:sp>
        <p:nvSpPr>
          <p:cNvPr id="169991" name="Line 7"/>
          <p:cNvSpPr>
            <a:spLocks noChangeShapeType="1"/>
          </p:cNvSpPr>
          <p:nvPr/>
        </p:nvSpPr>
        <p:spPr bwMode="auto">
          <a:xfrm flipV="1">
            <a:off x="1752600" y="33718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992" name="Line 8"/>
          <p:cNvSpPr>
            <a:spLocks noChangeShapeType="1"/>
          </p:cNvSpPr>
          <p:nvPr/>
        </p:nvSpPr>
        <p:spPr bwMode="auto">
          <a:xfrm flipV="1">
            <a:off x="4267200" y="33718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993" name="Line 9"/>
          <p:cNvSpPr>
            <a:spLocks noChangeShapeType="1"/>
          </p:cNvSpPr>
          <p:nvPr/>
        </p:nvSpPr>
        <p:spPr bwMode="auto">
          <a:xfrm flipV="1">
            <a:off x="5257800" y="33718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994" name="Line 10"/>
          <p:cNvSpPr>
            <a:spLocks noChangeShapeType="1"/>
          </p:cNvSpPr>
          <p:nvPr/>
        </p:nvSpPr>
        <p:spPr bwMode="auto">
          <a:xfrm flipV="1">
            <a:off x="7620000" y="33718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995" name="Line 11"/>
          <p:cNvSpPr>
            <a:spLocks noChangeShapeType="1"/>
          </p:cNvSpPr>
          <p:nvPr/>
        </p:nvSpPr>
        <p:spPr bwMode="auto">
          <a:xfrm>
            <a:off x="1752600" y="337185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996" name="Line 12"/>
          <p:cNvSpPr>
            <a:spLocks noChangeShapeType="1"/>
          </p:cNvSpPr>
          <p:nvPr/>
        </p:nvSpPr>
        <p:spPr bwMode="auto">
          <a:xfrm>
            <a:off x="5257800" y="337185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997" name="Text Box 13"/>
          <p:cNvSpPr txBox="1">
            <a:spLocks noChangeArrowheads="1"/>
          </p:cNvSpPr>
          <p:nvPr/>
        </p:nvSpPr>
        <p:spPr bwMode="auto">
          <a:xfrm>
            <a:off x="1981200" y="3086100"/>
            <a:ext cx="147559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Specification Gap</a:t>
            </a:r>
          </a:p>
        </p:txBody>
      </p:sp>
      <p:sp>
        <p:nvSpPr>
          <p:cNvPr id="169998" name="Text Box 14"/>
          <p:cNvSpPr txBox="1">
            <a:spLocks noChangeArrowheads="1"/>
          </p:cNvSpPr>
          <p:nvPr/>
        </p:nvSpPr>
        <p:spPr bwMode="auto">
          <a:xfrm>
            <a:off x="5562600" y="3086100"/>
            <a:ext cx="124957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Execution Gap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623" cy="81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9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Mali, Department of Computer Engineering, VIIT , Pune-48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12DD-858E-4A63-B466-6A4E617DFE22}" type="slidenum">
              <a:rPr lang="en-US"/>
              <a:pPr/>
              <a:t>13</a:t>
            </a:fld>
            <a:endParaRPr lang="en-US"/>
          </a:p>
        </p:txBody>
      </p:sp>
      <p:sp>
        <p:nvSpPr>
          <p:cNvPr id="171010" name="AutoShape 2"/>
          <p:cNvSpPr>
            <a:spLocks noGrp="1" noChangeArrowheads="1"/>
          </p:cNvSpPr>
          <p:nvPr>
            <p:ph type="title"/>
          </p:nvPr>
        </p:nvSpPr>
        <p:spPr>
          <a:xfrm>
            <a:off x="924790" y="273844"/>
            <a:ext cx="7590559" cy="994172"/>
          </a:xfrm>
        </p:spPr>
        <p:txBody>
          <a:bodyPr/>
          <a:lstStyle/>
          <a:p>
            <a:r>
              <a:rPr lang="en-US" b="1" dirty="0"/>
              <a:t>Language processors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1076" y="2241948"/>
            <a:ext cx="7191375" cy="2297906"/>
          </a:xfrm>
        </p:spPr>
        <p:txBody>
          <a:bodyPr/>
          <a:lstStyle/>
          <a:p>
            <a:r>
              <a:rPr lang="en-US"/>
              <a:t>A language translator</a:t>
            </a:r>
          </a:p>
          <a:p>
            <a:r>
              <a:rPr lang="en-US"/>
              <a:t>A detranslator</a:t>
            </a:r>
          </a:p>
          <a:p>
            <a:r>
              <a:rPr lang="en-US"/>
              <a:t>A preprocessor</a:t>
            </a:r>
          </a:p>
          <a:p>
            <a:r>
              <a:rPr lang="en-US"/>
              <a:t>A language migrator</a:t>
            </a:r>
          </a:p>
          <a:p>
            <a:r>
              <a:rPr lang="en-US"/>
              <a:t>Interpreter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  <p:pic>
        <p:nvPicPr>
          <p:cNvPr id="171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291" y="1465118"/>
            <a:ext cx="3352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623" cy="81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05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Mali, Department of Computer Engineering, VIIT , Pune-48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4623-2B08-4B51-BAC7-8A9BF581753F}" type="slidenum">
              <a:rPr lang="en-US"/>
              <a:pPr/>
              <a:t>14</a:t>
            </a:fld>
            <a:endParaRPr lang="en-US"/>
          </a:p>
        </p:txBody>
      </p:sp>
      <p:sp>
        <p:nvSpPr>
          <p:cNvPr id="174082" name="AutoShape 2"/>
          <p:cNvSpPr>
            <a:spLocks noGrp="1" noChangeArrowheads="1"/>
          </p:cNvSpPr>
          <p:nvPr>
            <p:ph type="title"/>
          </p:nvPr>
        </p:nvSpPr>
        <p:spPr>
          <a:xfrm>
            <a:off x="924790" y="273844"/>
            <a:ext cx="7590559" cy="994172"/>
          </a:xfrm>
        </p:spPr>
        <p:txBody>
          <a:bodyPr/>
          <a:lstStyle/>
          <a:p>
            <a:r>
              <a:rPr lang="en-US" sz="3200" b="1" dirty="0" smtClean="0"/>
              <a:t>Program </a:t>
            </a:r>
            <a:r>
              <a:rPr lang="en-US" sz="3200" b="1" dirty="0"/>
              <a:t>generation activities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0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696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623" cy="81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96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Mali, Department of Computer Engineering, VIIT , Pune-48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7F58-E625-4330-A24C-B21C6FE892D1}" type="slidenum">
              <a:rPr lang="en-US"/>
              <a:pPr/>
              <a:t>15</a:t>
            </a:fld>
            <a:endParaRPr lang="en-US"/>
          </a:p>
        </p:txBody>
      </p:sp>
      <p:sp>
        <p:nvSpPr>
          <p:cNvPr id="175106" name="AutoShape 2"/>
          <p:cNvSpPr>
            <a:spLocks noGrp="1" noChangeArrowheads="1"/>
          </p:cNvSpPr>
          <p:nvPr>
            <p:ph type="title"/>
          </p:nvPr>
        </p:nvSpPr>
        <p:spPr>
          <a:xfrm>
            <a:off x="862445" y="273844"/>
            <a:ext cx="7652905" cy="994172"/>
          </a:xfrm>
        </p:spPr>
        <p:txBody>
          <a:bodyPr/>
          <a:lstStyle/>
          <a:p>
            <a:r>
              <a:rPr lang="en-US" b="1" dirty="0" smtClean="0"/>
              <a:t>Program </a:t>
            </a:r>
            <a:r>
              <a:rPr lang="en-US" b="1" dirty="0"/>
              <a:t>execution activities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err="1" smtClean="0"/>
              <a:t>i</a:t>
            </a:r>
            <a:r>
              <a:rPr lang="en-US" dirty="0" smtClean="0"/>
              <a:t>  </a:t>
            </a:r>
            <a:r>
              <a:rPr lang="en-US" dirty="0"/>
              <a:t>Program translation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ii </a:t>
            </a:r>
            <a:r>
              <a:rPr lang="en-US" dirty="0"/>
              <a:t>Program interpretation</a:t>
            </a:r>
          </a:p>
        </p:txBody>
      </p:sp>
      <p:pic>
        <p:nvPicPr>
          <p:cNvPr id="175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43150"/>
            <a:ext cx="77724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623" cy="81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22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Mali, Department of Computer Engineering, VIIT , Pune-48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11FD-A8D7-4BC1-BFBA-7FDA374255FB}" type="slidenum">
              <a:rPr lang="en-US"/>
              <a:pPr/>
              <a:t>16</a:t>
            </a:fld>
            <a:endParaRPr lang="en-US"/>
          </a:p>
        </p:txBody>
      </p:sp>
      <p:sp>
        <p:nvSpPr>
          <p:cNvPr id="176130" name="AutoShape 2"/>
          <p:cNvSpPr>
            <a:spLocks noGrp="1" noChangeArrowheads="1"/>
          </p:cNvSpPr>
          <p:nvPr>
            <p:ph type="title"/>
          </p:nvPr>
        </p:nvSpPr>
        <p:spPr>
          <a:xfrm>
            <a:off x="955963" y="457200"/>
            <a:ext cx="8174181" cy="62865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Fundamentals of language processing</a:t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Language processing</a:t>
            </a:r>
            <a:br>
              <a:rPr lang="en-US" dirty="0"/>
            </a:br>
            <a:r>
              <a:rPr lang="en-US" dirty="0"/>
              <a:t>	= Analysis of source program 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	+ synthesis of target program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Lexical rules</a:t>
            </a:r>
          </a:p>
          <a:p>
            <a:r>
              <a:rPr lang="en-US" dirty="0"/>
              <a:t>Syntax rules</a:t>
            </a:r>
          </a:p>
          <a:p>
            <a:r>
              <a:rPr lang="en-US" dirty="0"/>
              <a:t>Semantic rules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623" cy="81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8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Mali, Department of Computer Engineering, VIIT , Pune-48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0C3E-840E-4F67-91B4-C011C0A21547}" type="slidenum">
              <a:rPr lang="en-US"/>
              <a:pPr/>
              <a:t>17</a:t>
            </a:fld>
            <a:endParaRPr lang="en-US"/>
          </a:p>
        </p:txBody>
      </p:sp>
      <p:sp>
        <p:nvSpPr>
          <p:cNvPr id="177154" name="AutoShape 2"/>
          <p:cNvSpPr>
            <a:spLocks noGrp="1" noChangeArrowheads="1"/>
          </p:cNvSpPr>
          <p:nvPr>
            <p:ph type="title"/>
          </p:nvPr>
        </p:nvSpPr>
        <p:spPr>
          <a:xfrm>
            <a:off x="800100" y="273844"/>
            <a:ext cx="7715250" cy="994172"/>
          </a:xfrm>
        </p:spPr>
        <p:txBody>
          <a:bodyPr/>
          <a:lstStyle/>
          <a:p>
            <a:r>
              <a:rPr lang="en-US" sz="3200" b="1" dirty="0" smtClean="0"/>
              <a:t>Fundamentals </a:t>
            </a:r>
            <a:r>
              <a:rPr lang="en-US" sz="3200" b="1" dirty="0"/>
              <a:t>of language processing (Contd.)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AutoNum type="alphaLcPeriod"/>
            </a:pPr>
            <a:r>
              <a:rPr lang="en-US"/>
              <a:t>Phases of a language processor</a:t>
            </a:r>
          </a:p>
          <a:p>
            <a:pPr marL="533400" indent="-533400">
              <a:buFont typeface="Wingdings" pitchFamily="2" charset="2"/>
              <a:buAutoNum type="alphaLcPeriod"/>
            </a:pPr>
            <a:r>
              <a:rPr lang="en-US"/>
              <a:t>Forward reference</a:t>
            </a:r>
          </a:p>
          <a:p>
            <a:pPr marL="533400" indent="-533400">
              <a:buFont typeface="Wingdings" pitchFamily="2" charset="2"/>
              <a:buAutoNum type="alphaLcPeriod"/>
            </a:pPr>
            <a:r>
              <a:rPr lang="en-US"/>
              <a:t>Passes of a language processor</a:t>
            </a:r>
          </a:p>
          <a:p>
            <a:pPr marL="533400" indent="-533400">
              <a:buFont typeface="Wingdings" pitchFamily="2" charset="2"/>
              <a:buAutoNum type="alphaLcPeriod"/>
            </a:pPr>
            <a:r>
              <a:rPr lang="en-US"/>
              <a:t>Intermediate representation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623" cy="81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6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Mali, Department of Computer Engineering, VIIT , Pune-48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E024-E0E4-4205-BD3E-A50C981387B9}" type="slidenum">
              <a:rPr lang="en-US"/>
              <a:pPr/>
              <a:t>18</a:t>
            </a:fld>
            <a:endParaRPr lang="en-US"/>
          </a:p>
        </p:txBody>
      </p:sp>
      <p:sp>
        <p:nvSpPr>
          <p:cNvPr id="178178" name="AutoShape 2"/>
          <p:cNvSpPr>
            <a:spLocks noGrp="1" noChangeArrowheads="1"/>
          </p:cNvSpPr>
          <p:nvPr>
            <p:ph type="title"/>
          </p:nvPr>
        </p:nvSpPr>
        <p:spPr>
          <a:xfrm>
            <a:off x="724622" y="273844"/>
            <a:ext cx="7790727" cy="994172"/>
          </a:xfrm>
        </p:spPr>
        <p:txBody>
          <a:bodyPr/>
          <a:lstStyle/>
          <a:p>
            <a:r>
              <a:rPr lang="en-US" sz="3200" b="1" dirty="0" smtClean="0"/>
              <a:t>A. Phases </a:t>
            </a:r>
            <a:r>
              <a:rPr lang="en-US" sz="3200" b="1" dirty="0"/>
              <a:t>of a language processor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71650"/>
            <a:ext cx="8077200" cy="2971800"/>
          </a:xfrm>
        </p:spPr>
        <p:txBody>
          <a:bodyPr/>
          <a:lstStyle/>
          <a:p>
            <a:endParaRPr lang="en-US"/>
          </a:p>
        </p:txBody>
      </p:sp>
      <p:pic>
        <p:nvPicPr>
          <p:cNvPr id="178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70264"/>
            <a:ext cx="8305800" cy="355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623" cy="81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34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Manisha Mali, Department of Computer Engineering, VIIT , Pune-48</a:t>
            </a:r>
            <a:endParaRPr lang="en-US" b="1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60F1-3FFC-4796-AB13-C28BEB503B0F}" type="slidenum">
              <a:rPr lang="en-US" b="1"/>
              <a:pPr/>
              <a:t>19</a:t>
            </a:fld>
            <a:endParaRPr lang="en-US" b="1"/>
          </a:p>
        </p:txBody>
      </p:sp>
      <p:sp>
        <p:nvSpPr>
          <p:cNvPr id="179202" name="AutoShape 2"/>
          <p:cNvSpPr>
            <a:spLocks noGrp="1" noChangeArrowheads="1"/>
          </p:cNvSpPr>
          <p:nvPr>
            <p:ph type="title"/>
          </p:nvPr>
        </p:nvSpPr>
        <p:spPr>
          <a:xfrm>
            <a:off x="924790" y="273844"/>
            <a:ext cx="7590559" cy="994172"/>
          </a:xfrm>
        </p:spPr>
        <p:txBody>
          <a:bodyPr/>
          <a:lstStyle/>
          <a:p>
            <a:pPr marL="685800" indent="-685800"/>
            <a:r>
              <a:rPr lang="en-US" sz="3200" b="1" dirty="0" smtClean="0"/>
              <a:t>B </a:t>
            </a:r>
            <a:r>
              <a:rPr lang="en-US" sz="3200" b="1" dirty="0"/>
              <a:t>Forward reference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A FR of a program entity is a reference to the entity which precedes its definition in the program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b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623" cy="81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7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79417" y="228600"/>
            <a:ext cx="6996257" cy="912019"/>
          </a:xfrm>
        </p:spPr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7" y="1314450"/>
            <a:ext cx="5896407" cy="3200400"/>
          </a:xfrm>
        </p:spPr>
        <p:txBody>
          <a:bodyPr>
            <a:normAutofit fontScale="85000" lnSpcReduction="10000"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dirty="0"/>
              <a:t>D. M. </a:t>
            </a:r>
            <a:r>
              <a:rPr lang="en-IN" sz="2400" dirty="0" err="1"/>
              <a:t>Dhamdhere</a:t>
            </a:r>
            <a:r>
              <a:rPr lang="en-IN" sz="2400" dirty="0"/>
              <a:t>, Systems Programming and </a:t>
            </a:r>
            <a:r>
              <a:rPr lang="en-IN" sz="2400" dirty="0" smtClean="0"/>
              <a:t> Operating </a:t>
            </a:r>
            <a:r>
              <a:rPr lang="en-IN" sz="2400" dirty="0"/>
              <a:t>Systems, Tata McGraw-Hill, ISBN 13:978-0-07-463579-7, Second Revised Edition</a:t>
            </a:r>
            <a:endParaRPr lang="en-US" sz="2000" dirty="0">
              <a:ea typeface="Calibri"/>
              <a:cs typeface="Times New Roman"/>
            </a:endParaRPr>
          </a:p>
          <a:p>
            <a:r>
              <a:rPr lang="en-IN" sz="2400" dirty="0"/>
              <a:t>Alfred V. </a:t>
            </a:r>
            <a:r>
              <a:rPr lang="en-IN" sz="2400" dirty="0" err="1"/>
              <a:t>Aho</a:t>
            </a:r>
            <a:r>
              <a:rPr lang="en-IN" sz="2400" dirty="0"/>
              <a:t>, Ravi </a:t>
            </a:r>
            <a:r>
              <a:rPr lang="en-IN" sz="2400" dirty="0" err="1"/>
              <a:t>Sethi</a:t>
            </a:r>
            <a:r>
              <a:rPr lang="en-IN" sz="2400" dirty="0"/>
              <a:t>, Jeffrey D. Ullman, Compilers Principles, Techniques and Tools, Addison Wesley, ISBN:981–235–885 - 4, Low Price Edition</a:t>
            </a:r>
            <a:endParaRPr lang="en-US" sz="2000" dirty="0">
              <a:ea typeface="Calibri"/>
              <a:cs typeface="Times New Roman"/>
            </a:endParaRPr>
          </a:p>
          <a:p>
            <a:r>
              <a:rPr lang="en-IN" sz="2400" dirty="0"/>
              <a:t>J. J. Donovan, Systems Programming, McGraw-Hill, ISBN 13:978-0-07-460482-3, Indian Edition</a:t>
            </a:r>
            <a:endParaRPr lang="en-US" sz="2000" dirty="0">
              <a:ea typeface="Calibri"/>
              <a:cs typeface="Times New Roman"/>
            </a:endParaRPr>
          </a:p>
          <a:p>
            <a:r>
              <a:rPr lang="en-US" sz="2400" dirty="0" smtClean="0"/>
              <a:t>J </a:t>
            </a:r>
            <a:r>
              <a:rPr lang="en-US" sz="2400" dirty="0"/>
              <a:t>R Levin, T Mason, D Brown, “</a:t>
            </a:r>
            <a:r>
              <a:rPr lang="en-US" sz="2400" dirty="0" err="1"/>
              <a:t>Lex</a:t>
            </a:r>
            <a:r>
              <a:rPr lang="en-US" sz="2400" dirty="0"/>
              <a:t> and </a:t>
            </a:r>
            <a:r>
              <a:rPr lang="en-US" sz="2400" dirty="0" err="1"/>
              <a:t>Yacc</a:t>
            </a:r>
            <a:r>
              <a:rPr lang="en-US" sz="2400" dirty="0"/>
              <a:t>", O'Reilly, 2000 ISBN 81-7366-061-X</a:t>
            </a:r>
          </a:p>
          <a:p>
            <a:endParaRPr lang="en-US" sz="2200" dirty="0"/>
          </a:p>
        </p:txBody>
      </p:sp>
      <p:pic>
        <p:nvPicPr>
          <p:cNvPr id="922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7045035" y="1439141"/>
            <a:ext cx="1922319" cy="2457450"/>
          </a:xfrm>
          <a:noFill/>
          <a:ln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5993-4DA9-4EAD-99C8-CB837112E1D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34045" y="4683919"/>
            <a:ext cx="3785755" cy="357188"/>
          </a:xfrm>
        </p:spPr>
        <p:txBody>
          <a:bodyPr/>
          <a:lstStyle/>
          <a:p>
            <a:r>
              <a:rPr lang="en-US" dirty="0" smtClean="0"/>
              <a:t>Manisha Mali, Department of Computer Engineering, VIIT , Pune-48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623" cy="81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7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Mali, Department of Computer Engineering, VIIT , Pune-48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9A5D-9BF5-498C-87F7-22B6170703F2}" type="slidenum">
              <a:rPr lang="en-US"/>
              <a:pPr/>
              <a:t>20</a:t>
            </a:fld>
            <a:endParaRPr lang="en-US"/>
          </a:p>
        </p:txBody>
      </p:sp>
      <p:sp>
        <p:nvSpPr>
          <p:cNvPr id="180226" name="AutoShape 2"/>
          <p:cNvSpPr>
            <a:spLocks noGrp="1" noChangeArrowheads="1"/>
          </p:cNvSpPr>
          <p:nvPr>
            <p:ph type="title"/>
          </p:nvPr>
        </p:nvSpPr>
        <p:spPr>
          <a:xfrm>
            <a:off x="1340426" y="273844"/>
            <a:ext cx="7174923" cy="994172"/>
          </a:xfrm>
        </p:spPr>
        <p:txBody>
          <a:bodyPr/>
          <a:lstStyle/>
          <a:p>
            <a:r>
              <a:rPr lang="en-US" sz="3200" b="1" dirty="0" smtClean="0"/>
              <a:t>C. Passes </a:t>
            </a:r>
            <a:r>
              <a:rPr lang="en-US" sz="3200" b="1" dirty="0"/>
              <a:t>of a language processor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Pass I</a:t>
            </a:r>
          </a:p>
          <a:p>
            <a:pPr lvl="1"/>
            <a:r>
              <a:rPr lang="en-US"/>
              <a:t>Performs analysis of the source program and note relevant information</a:t>
            </a:r>
          </a:p>
          <a:p>
            <a:r>
              <a:rPr lang="en-US"/>
              <a:t>Pass II</a:t>
            </a:r>
          </a:p>
          <a:p>
            <a:pPr lvl="1"/>
            <a:r>
              <a:rPr lang="en-US"/>
              <a:t>Perform synthesis of target program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623" cy="81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02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Mali, Department of Computer Engineering, VIIT , Pune-48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DD20-28EA-430D-BC8D-825D1A55173B}" type="slidenum">
              <a:rPr lang="en-US"/>
              <a:pPr/>
              <a:t>21</a:t>
            </a:fld>
            <a:endParaRPr lang="en-US"/>
          </a:p>
        </p:txBody>
      </p:sp>
      <p:sp>
        <p:nvSpPr>
          <p:cNvPr id="181250" name="AutoShape 2"/>
          <p:cNvSpPr>
            <a:spLocks noGrp="1" noChangeArrowheads="1"/>
          </p:cNvSpPr>
          <p:nvPr>
            <p:ph type="title"/>
          </p:nvPr>
        </p:nvSpPr>
        <p:spPr>
          <a:xfrm>
            <a:off x="1298864" y="273844"/>
            <a:ext cx="7216486" cy="994172"/>
          </a:xfrm>
        </p:spPr>
        <p:txBody>
          <a:bodyPr/>
          <a:lstStyle/>
          <a:p>
            <a:r>
              <a:rPr lang="en-US" b="1" dirty="0" smtClean="0"/>
              <a:t> D. </a:t>
            </a:r>
            <a:r>
              <a:rPr lang="en-US" b="1" dirty="0"/>
              <a:t>Intermediate representation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1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0772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623" cy="81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9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Mali, Department of Computer Engineering, VIIT , Pune-48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E700-4939-481C-BC14-F33A35708C3C}" type="slidenum">
              <a:rPr lang="en-US"/>
              <a:pPr/>
              <a:t>22</a:t>
            </a:fld>
            <a:endParaRPr lang="en-US"/>
          </a:p>
        </p:txBody>
      </p:sp>
      <p:sp>
        <p:nvSpPr>
          <p:cNvPr id="182274" name="AutoShape 2"/>
          <p:cNvSpPr>
            <a:spLocks noGrp="1" noChangeArrowheads="1"/>
          </p:cNvSpPr>
          <p:nvPr>
            <p:ph type="title"/>
          </p:nvPr>
        </p:nvSpPr>
        <p:spPr>
          <a:xfrm>
            <a:off x="1267690" y="273844"/>
            <a:ext cx="7247659" cy="994172"/>
          </a:xfrm>
        </p:spPr>
        <p:txBody>
          <a:bodyPr/>
          <a:lstStyle/>
          <a:p>
            <a:r>
              <a:rPr lang="en-US" sz="3200" b="1" dirty="0" smtClean="0"/>
              <a:t>Fundamentals </a:t>
            </a:r>
            <a:r>
              <a:rPr lang="en-US" sz="3200" b="1" dirty="0"/>
              <a:t>of language specification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Programming language grammar</a:t>
            </a:r>
          </a:p>
          <a:p>
            <a:pPr lvl="1"/>
            <a:r>
              <a:rPr lang="en-US"/>
              <a:t>Terminal symbols, alphabets and strings</a:t>
            </a:r>
          </a:p>
          <a:p>
            <a:pPr lvl="1"/>
            <a:r>
              <a:rPr lang="en-US"/>
              <a:t>Classification of grammar</a:t>
            </a:r>
          </a:p>
          <a:p>
            <a:pPr lvl="2"/>
            <a:r>
              <a:rPr lang="en-US"/>
              <a:t>Type-0 grammar</a:t>
            </a:r>
          </a:p>
          <a:p>
            <a:pPr lvl="2"/>
            <a:r>
              <a:rPr lang="en-US"/>
              <a:t>Type-1 grammar</a:t>
            </a:r>
          </a:p>
          <a:p>
            <a:pPr lvl="2"/>
            <a:r>
              <a:rPr lang="en-US"/>
              <a:t>Type-2 grammar</a:t>
            </a:r>
          </a:p>
          <a:p>
            <a:pPr lvl="2"/>
            <a:r>
              <a:rPr lang="en-US"/>
              <a:t>Type-3 grammar</a:t>
            </a:r>
          </a:p>
          <a:p>
            <a:pPr lvl="2"/>
            <a:r>
              <a:rPr lang="en-US"/>
              <a:t>Operator grammar</a:t>
            </a:r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623" cy="81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43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Mali, Department of Computer Engineering, VIIT , Pune-48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A0AB-6136-4CCC-9ABB-73EC05082FC4}" type="slidenum">
              <a:rPr lang="en-US"/>
              <a:pPr/>
              <a:t>23</a:t>
            </a:fld>
            <a:endParaRPr lang="en-US"/>
          </a:p>
        </p:txBody>
      </p:sp>
      <p:sp>
        <p:nvSpPr>
          <p:cNvPr id="183298" name="AutoShape 2"/>
          <p:cNvSpPr>
            <a:spLocks noGrp="1" noChangeArrowheads="1"/>
          </p:cNvSpPr>
          <p:nvPr>
            <p:ph type="title"/>
          </p:nvPr>
        </p:nvSpPr>
        <p:spPr>
          <a:xfrm>
            <a:off x="1194954" y="273844"/>
            <a:ext cx="7320395" cy="994172"/>
          </a:xfrm>
        </p:spPr>
        <p:txBody>
          <a:bodyPr/>
          <a:lstStyle/>
          <a:p>
            <a:r>
              <a:rPr lang="en-US" sz="3200" b="1" dirty="0" smtClean="0"/>
              <a:t>Language </a:t>
            </a:r>
            <a:r>
              <a:rPr lang="en-US" sz="3200" b="1" dirty="0"/>
              <a:t>processor development tools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33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0772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623" cy="81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26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Mali, Department of Computer Engineering, VIIT , Pune-48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27E2-4D7D-4B7E-A6CB-0C9E9A186089}" type="slidenum">
              <a:rPr lang="en-US"/>
              <a:pPr/>
              <a:t>24</a:t>
            </a:fld>
            <a:endParaRPr lang="en-US"/>
          </a:p>
        </p:txBody>
      </p:sp>
      <p:sp>
        <p:nvSpPr>
          <p:cNvPr id="184322" name="AutoShape 2"/>
          <p:cNvSpPr>
            <a:spLocks noGrp="1" noChangeArrowheads="1"/>
          </p:cNvSpPr>
          <p:nvPr>
            <p:ph type="title"/>
          </p:nvPr>
        </p:nvSpPr>
        <p:spPr>
          <a:xfrm>
            <a:off x="1059872" y="273844"/>
            <a:ext cx="7938655" cy="994172"/>
          </a:xfrm>
        </p:spPr>
        <p:txBody>
          <a:bodyPr/>
          <a:lstStyle/>
          <a:p>
            <a:r>
              <a:rPr lang="en-US" sz="3200" b="1" dirty="0" smtClean="0"/>
              <a:t>Language </a:t>
            </a:r>
            <a:r>
              <a:rPr lang="en-US" sz="3200" b="1" dirty="0"/>
              <a:t>processor development tools (</a:t>
            </a:r>
            <a:r>
              <a:rPr lang="en-US" sz="3200" b="1" dirty="0" err="1"/>
              <a:t>Contd</a:t>
            </a:r>
            <a:r>
              <a:rPr lang="en-US" sz="3200" b="1" dirty="0"/>
              <a:t>)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077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623" cy="81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53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62444" y="273844"/>
            <a:ext cx="7652905" cy="994172"/>
          </a:xfrm>
        </p:spPr>
        <p:txBody>
          <a:bodyPr/>
          <a:lstStyle/>
          <a:p>
            <a:r>
              <a:rPr lang="en-US" b="1" dirty="0"/>
              <a:t>What is a Compiler?</a:t>
            </a:r>
          </a:p>
        </p:txBody>
      </p:sp>
      <p:grpSp>
        <p:nvGrpSpPr>
          <p:cNvPr id="13321" name="Group 9"/>
          <p:cNvGrpSpPr>
            <a:grpSpLocks/>
          </p:cNvGrpSpPr>
          <p:nvPr/>
        </p:nvGrpSpPr>
        <p:grpSpPr bwMode="auto">
          <a:xfrm>
            <a:off x="960439" y="1828800"/>
            <a:ext cx="6591301" cy="857250"/>
            <a:chOff x="605" y="1824"/>
            <a:chExt cx="4152" cy="720"/>
          </a:xfrm>
        </p:grpSpPr>
        <p:sp>
          <p:nvSpPr>
            <p:cNvPr id="13316" name="Rectangle 4"/>
            <p:cNvSpPr>
              <a:spLocks noChangeArrowheads="1"/>
            </p:cNvSpPr>
            <p:nvPr/>
          </p:nvSpPr>
          <p:spPr bwMode="auto">
            <a:xfrm>
              <a:off x="1824" y="1824"/>
              <a:ext cx="1728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Compiler</a:t>
              </a:r>
            </a:p>
          </p:txBody>
        </p:sp>
        <p:sp>
          <p:nvSpPr>
            <p:cNvPr id="13317" name="Text Box 5"/>
            <p:cNvSpPr txBox="1">
              <a:spLocks noChangeArrowheads="1"/>
            </p:cNvSpPr>
            <p:nvPr/>
          </p:nvSpPr>
          <p:spPr bwMode="auto">
            <a:xfrm>
              <a:off x="605" y="1892"/>
              <a:ext cx="901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u="sng"/>
                <a:t>Source Language</a:t>
              </a:r>
            </a:p>
            <a:p>
              <a:pPr algn="ctr"/>
              <a:r>
                <a:rPr lang="en-US" b="1"/>
                <a:t>L</a:t>
              </a:r>
            </a:p>
          </p:txBody>
        </p:sp>
        <p:sp>
          <p:nvSpPr>
            <p:cNvPr id="13318" name="Line 6"/>
            <p:cNvSpPr>
              <a:spLocks noChangeShapeType="1"/>
            </p:cNvSpPr>
            <p:nvPr/>
          </p:nvSpPr>
          <p:spPr bwMode="auto">
            <a:xfrm>
              <a:off x="1248" y="22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 b="1"/>
            </a:p>
          </p:txBody>
        </p:sp>
        <p:sp>
          <p:nvSpPr>
            <p:cNvPr id="13319" name="Text Box 7"/>
            <p:cNvSpPr txBox="1">
              <a:spLocks noChangeArrowheads="1"/>
            </p:cNvSpPr>
            <p:nvPr/>
          </p:nvSpPr>
          <p:spPr bwMode="auto">
            <a:xfrm>
              <a:off x="3891" y="1900"/>
              <a:ext cx="866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u="sng"/>
                <a:t>Target Language</a:t>
              </a:r>
            </a:p>
            <a:p>
              <a:pPr algn="ctr"/>
              <a:r>
                <a:rPr lang="en-US" b="1"/>
                <a:t>L’</a:t>
              </a:r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3552" y="22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 b="1"/>
            </a:p>
          </p:txBody>
        </p:sp>
      </p:grp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1219201" y="3976687"/>
            <a:ext cx="42736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 compiler translates text from a source language, L, to</a:t>
            </a:r>
          </a:p>
          <a:p>
            <a:r>
              <a:rPr lang="en-US" b="1"/>
              <a:t>A target language, L’.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1127126" y="2913460"/>
            <a:ext cx="90293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Java</a:t>
            </a:r>
          </a:p>
          <a:p>
            <a:r>
              <a:rPr lang="en-US" b="1"/>
              <a:t>C++</a:t>
            </a:r>
          </a:p>
          <a:p>
            <a:r>
              <a:rPr lang="en-US" b="1"/>
              <a:t>FORTRAN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6232526" y="2824163"/>
            <a:ext cx="118936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JVM</a:t>
            </a:r>
          </a:p>
          <a:p>
            <a:r>
              <a:rPr lang="en-US" b="1"/>
              <a:t>Intel Pentium</a:t>
            </a:r>
          </a:p>
          <a:p>
            <a:r>
              <a:rPr lang="en-US" b="1"/>
              <a:t>MIPS</a:t>
            </a:r>
          </a:p>
          <a:p>
            <a:r>
              <a:rPr lang="en-US" b="1"/>
              <a:t>IBM’s CELL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43C6-8D16-461E-811A-75F4BE7D13A7}" type="slidenum">
              <a:rPr lang="en-US" b="1" smtClean="0"/>
              <a:pPr/>
              <a:t>25</a:t>
            </a:fld>
            <a:endParaRPr lang="en-US" b="1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Manisha Mali, Department of Computer Engineering, VIIT , Pune-48</a:t>
            </a:r>
            <a:endParaRPr lang="en-US" b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b="1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623" cy="81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0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" grpId="0"/>
      <p:bldP spid="13323" grpId="0"/>
      <p:bldP spid="133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Mali, Department of Computer Engineering, VIIT , Pune-48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26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09153" y="1139046"/>
            <a:ext cx="830233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An interpreter is a computer program, which coverts each high-level program statement into the machine code. This includes source code, pre-compiled code, and scripts. Both compiler and interpreters do the same job which is converting higher level programming language to machine code. However, a compiler will convert the code into machine code (create an exe) before program run. Interpreters convert code into machine code when the program is run.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1045" y="3844636"/>
            <a:ext cx="4593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/>
              </a:rPr>
              <a:t>Ref : https</a:t>
            </a:r>
            <a:r>
              <a:rPr lang="en-US" sz="1200" dirty="0">
                <a:hlinkClick r:id="rId2"/>
              </a:rPr>
              <a:t>://www.guru99.com/difference-compiler-vs-interpreter.html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18788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Mali, Department of Computer Engineering, VIIT , Pune-48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27</a:t>
            </a:fld>
            <a:endParaRPr lang="en-IN"/>
          </a:p>
        </p:txBody>
      </p:sp>
      <p:pic>
        <p:nvPicPr>
          <p:cNvPr id="1026" name="Picture 2" descr="https://www.guru99.com/images/1/053018_0616_CompilervsI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45" y="322118"/>
            <a:ext cx="8052956" cy="424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529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1" y="0"/>
            <a:ext cx="6151563" cy="51435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Architecture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685800" y="906066"/>
            <a:ext cx="1327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</a:rPr>
              <a:t>Compiler: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711200" y="2836069"/>
            <a:ext cx="13795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</a:rPr>
              <a:t>Interpreter: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349251" y="1583531"/>
            <a:ext cx="1579563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500">
                <a:solidFill>
                  <a:srgbClr val="000000"/>
                </a:solidFill>
              </a:rPr>
              <a:t>source program</a:t>
            </a: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1935164" y="1709737"/>
            <a:ext cx="119538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</a:rPr>
              <a:t>compiler</a:t>
            </a:r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3806825" y="1709737"/>
            <a:ext cx="11953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</a:rPr>
              <a:t>assembler</a:t>
            </a:r>
          </a:p>
        </p:txBody>
      </p:sp>
      <p:sp>
        <p:nvSpPr>
          <p:cNvPr id="26632" name="AutoShape 7"/>
          <p:cNvSpPr>
            <a:spLocks noChangeArrowheads="1"/>
          </p:cNvSpPr>
          <p:nvPr/>
        </p:nvSpPr>
        <p:spPr bwMode="auto">
          <a:xfrm>
            <a:off x="3614739" y="1625204"/>
            <a:ext cx="1266825" cy="367903"/>
          </a:xfrm>
          <a:prstGeom prst="roundRect">
            <a:avLst>
              <a:gd name="adj" fmla="val 324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5711825" y="1715691"/>
            <a:ext cx="11953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</a:rPr>
              <a:t>linker</a:t>
            </a:r>
          </a:p>
        </p:txBody>
      </p:sp>
      <p:sp>
        <p:nvSpPr>
          <p:cNvPr id="26634" name="AutoShape 9"/>
          <p:cNvSpPr>
            <a:spLocks noChangeArrowheads="1"/>
          </p:cNvSpPr>
          <p:nvPr/>
        </p:nvSpPr>
        <p:spPr bwMode="auto">
          <a:xfrm>
            <a:off x="5446713" y="1631157"/>
            <a:ext cx="1041400" cy="360760"/>
          </a:xfrm>
          <a:prstGeom prst="roundRect">
            <a:avLst>
              <a:gd name="adj" fmla="val 329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AutoShape 10"/>
          <p:cNvSpPr>
            <a:spLocks noChangeArrowheads="1"/>
          </p:cNvSpPr>
          <p:nvPr/>
        </p:nvSpPr>
        <p:spPr bwMode="auto">
          <a:xfrm>
            <a:off x="1751014" y="1612106"/>
            <a:ext cx="1266825" cy="386954"/>
          </a:xfrm>
          <a:prstGeom prst="roundRect">
            <a:avLst>
              <a:gd name="adj" fmla="val 306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Text Box 11"/>
          <p:cNvSpPr txBox="1">
            <a:spLocks noChangeArrowheads="1"/>
          </p:cNvSpPr>
          <p:nvPr/>
        </p:nvSpPr>
        <p:spPr bwMode="auto">
          <a:xfrm>
            <a:off x="7326314" y="1722835"/>
            <a:ext cx="119538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</a:rPr>
              <a:t>loader</a:t>
            </a:r>
          </a:p>
        </p:txBody>
      </p:sp>
      <p:sp>
        <p:nvSpPr>
          <p:cNvPr id="26637" name="AutoShape 12"/>
          <p:cNvSpPr>
            <a:spLocks noChangeArrowheads="1"/>
          </p:cNvSpPr>
          <p:nvPr/>
        </p:nvSpPr>
        <p:spPr bwMode="auto">
          <a:xfrm>
            <a:off x="7169150" y="1638301"/>
            <a:ext cx="1023938" cy="354806"/>
          </a:xfrm>
          <a:prstGeom prst="roundRect">
            <a:avLst>
              <a:gd name="adj" fmla="val 333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Line 13"/>
          <p:cNvSpPr>
            <a:spLocks noChangeShapeType="1"/>
          </p:cNvSpPr>
          <p:nvPr/>
        </p:nvSpPr>
        <p:spPr bwMode="auto">
          <a:xfrm>
            <a:off x="1065214" y="1803798"/>
            <a:ext cx="688975" cy="119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14"/>
          <p:cNvSpPr>
            <a:spLocks noChangeShapeType="1"/>
          </p:cNvSpPr>
          <p:nvPr/>
        </p:nvSpPr>
        <p:spPr bwMode="auto">
          <a:xfrm>
            <a:off x="3019426" y="1819275"/>
            <a:ext cx="593725" cy="1191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Line 15"/>
          <p:cNvSpPr>
            <a:spLocks noChangeShapeType="1"/>
          </p:cNvSpPr>
          <p:nvPr/>
        </p:nvSpPr>
        <p:spPr bwMode="auto">
          <a:xfrm>
            <a:off x="4878389" y="1832373"/>
            <a:ext cx="566737" cy="119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Line 16"/>
          <p:cNvSpPr>
            <a:spLocks noChangeShapeType="1"/>
          </p:cNvSpPr>
          <p:nvPr/>
        </p:nvSpPr>
        <p:spPr bwMode="auto">
          <a:xfrm>
            <a:off x="6484938" y="1832373"/>
            <a:ext cx="671512" cy="119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Line 17"/>
          <p:cNvSpPr>
            <a:spLocks noChangeShapeType="1"/>
          </p:cNvSpPr>
          <p:nvPr/>
        </p:nvSpPr>
        <p:spPr bwMode="auto">
          <a:xfrm>
            <a:off x="8196263" y="1832373"/>
            <a:ext cx="322262" cy="119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Line 18"/>
          <p:cNvSpPr>
            <a:spLocks noChangeShapeType="1"/>
          </p:cNvSpPr>
          <p:nvPr/>
        </p:nvSpPr>
        <p:spPr bwMode="auto">
          <a:xfrm flipV="1">
            <a:off x="7148513" y="1987154"/>
            <a:ext cx="392112" cy="37742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Text Box 19"/>
          <p:cNvSpPr txBox="1">
            <a:spLocks noChangeArrowheads="1"/>
          </p:cNvSpPr>
          <p:nvPr/>
        </p:nvSpPr>
        <p:spPr bwMode="auto">
          <a:xfrm>
            <a:off x="2819401" y="1429941"/>
            <a:ext cx="122237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500">
                <a:solidFill>
                  <a:srgbClr val="000000"/>
                </a:solidFill>
              </a:rPr>
              <a:t>assembly code</a:t>
            </a:r>
          </a:p>
        </p:txBody>
      </p:sp>
      <p:sp>
        <p:nvSpPr>
          <p:cNvPr id="26645" name="Text Box 20"/>
          <p:cNvSpPr txBox="1">
            <a:spLocks noChangeArrowheads="1"/>
          </p:cNvSpPr>
          <p:nvPr/>
        </p:nvSpPr>
        <p:spPr bwMode="auto">
          <a:xfrm>
            <a:off x="4565650" y="1395413"/>
            <a:ext cx="1055688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500">
                <a:solidFill>
                  <a:srgbClr val="000000"/>
                </a:solidFill>
              </a:rPr>
              <a:t>machine code</a:t>
            </a:r>
          </a:p>
        </p:txBody>
      </p:sp>
      <p:sp>
        <p:nvSpPr>
          <p:cNvPr id="26646" name="Text Box 21"/>
          <p:cNvSpPr txBox="1">
            <a:spLocks noChangeArrowheads="1"/>
          </p:cNvSpPr>
          <p:nvPr/>
        </p:nvSpPr>
        <p:spPr bwMode="auto">
          <a:xfrm>
            <a:off x="6224589" y="1428750"/>
            <a:ext cx="105568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500">
                <a:solidFill>
                  <a:srgbClr val="000000"/>
                </a:solidFill>
              </a:rPr>
              <a:t>machine code</a:t>
            </a:r>
          </a:p>
        </p:txBody>
      </p:sp>
      <p:sp>
        <p:nvSpPr>
          <p:cNvPr id="26647" name="Line 22"/>
          <p:cNvSpPr>
            <a:spLocks noChangeShapeType="1"/>
          </p:cNvSpPr>
          <p:nvPr/>
        </p:nvSpPr>
        <p:spPr bwMode="auto">
          <a:xfrm flipV="1">
            <a:off x="5437189" y="1994297"/>
            <a:ext cx="384175" cy="436959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" name="Text Box 23"/>
          <p:cNvSpPr txBox="1">
            <a:spLocks noChangeArrowheads="1"/>
          </p:cNvSpPr>
          <p:nvPr/>
        </p:nvSpPr>
        <p:spPr bwMode="auto">
          <a:xfrm>
            <a:off x="4805363" y="2299097"/>
            <a:ext cx="90805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500">
                <a:solidFill>
                  <a:srgbClr val="000000"/>
                </a:solidFill>
              </a:rPr>
              <a:t>libraries</a:t>
            </a:r>
          </a:p>
        </p:txBody>
      </p:sp>
      <p:sp>
        <p:nvSpPr>
          <p:cNvPr id="26649" name="Text Box 24"/>
          <p:cNvSpPr txBox="1">
            <a:spLocks noChangeArrowheads="1"/>
          </p:cNvSpPr>
          <p:nvPr/>
        </p:nvSpPr>
        <p:spPr bwMode="auto">
          <a:xfrm>
            <a:off x="6816725" y="2239566"/>
            <a:ext cx="820738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50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26650" name="Text Box 25"/>
          <p:cNvSpPr txBox="1">
            <a:spLocks noChangeArrowheads="1"/>
          </p:cNvSpPr>
          <p:nvPr/>
        </p:nvSpPr>
        <p:spPr bwMode="auto">
          <a:xfrm>
            <a:off x="8366126" y="1601391"/>
            <a:ext cx="519113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500">
                <a:solidFill>
                  <a:srgbClr val="000000"/>
                </a:solidFill>
              </a:rPr>
              <a:t>result</a:t>
            </a:r>
          </a:p>
        </p:txBody>
      </p:sp>
      <p:sp>
        <p:nvSpPr>
          <p:cNvPr id="26651" name="Text Box 26"/>
          <p:cNvSpPr txBox="1">
            <a:spLocks noChangeArrowheads="1"/>
          </p:cNvSpPr>
          <p:nvPr/>
        </p:nvSpPr>
        <p:spPr bwMode="auto">
          <a:xfrm>
            <a:off x="3762375" y="3450431"/>
            <a:ext cx="11953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</a:rPr>
              <a:t>interpreter</a:t>
            </a:r>
          </a:p>
        </p:txBody>
      </p:sp>
      <p:sp>
        <p:nvSpPr>
          <p:cNvPr id="26652" name="AutoShape 27"/>
          <p:cNvSpPr>
            <a:spLocks noChangeArrowheads="1"/>
          </p:cNvSpPr>
          <p:nvPr/>
        </p:nvSpPr>
        <p:spPr bwMode="auto">
          <a:xfrm>
            <a:off x="3605213" y="3365898"/>
            <a:ext cx="1257300" cy="348853"/>
          </a:xfrm>
          <a:prstGeom prst="roundRect">
            <a:avLst>
              <a:gd name="adj" fmla="val 338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3" name="Line 28"/>
          <p:cNvSpPr>
            <a:spLocks noChangeShapeType="1"/>
          </p:cNvSpPr>
          <p:nvPr/>
        </p:nvSpPr>
        <p:spPr bwMode="auto">
          <a:xfrm>
            <a:off x="4843464" y="3556397"/>
            <a:ext cx="363537" cy="357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4" name="Line 29"/>
          <p:cNvSpPr>
            <a:spLocks noChangeShapeType="1"/>
          </p:cNvSpPr>
          <p:nvPr/>
        </p:nvSpPr>
        <p:spPr bwMode="auto">
          <a:xfrm flipV="1">
            <a:off x="3584576" y="3715941"/>
            <a:ext cx="392113" cy="37742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5" name="Text Box 30"/>
          <p:cNvSpPr txBox="1">
            <a:spLocks noChangeArrowheads="1"/>
          </p:cNvSpPr>
          <p:nvPr/>
        </p:nvSpPr>
        <p:spPr bwMode="auto">
          <a:xfrm>
            <a:off x="3252789" y="3967163"/>
            <a:ext cx="82073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50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26656" name="Text Box 31"/>
          <p:cNvSpPr txBox="1">
            <a:spLocks noChangeArrowheads="1"/>
          </p:cNvSpPr>
          <p:nvPr/>
        </p:nvSpPr>
        <p:spPr bwMode="auto">
          <a:xfrm>
            <a:off x="5018088" y="3328988"/>
            <a:ext cx="519112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500">
                <a:solidFill>
                  <a:srgbClr val="000000"/>
                </a:solidFill>
              </a:rPr>
              <a:t>result</a:t>
            </a:r>
          </a:p>
        </p:txBody>
      </p:sp>
      <p:sp>
        <p:nvSpPr>
          <p:cNvPr id="26657" name="Text Box 32"/>
          <p:cNvSpPr txBox="1">
            <a:spLocks noChangeArrowheads="1"/>
          </p:cNvSpPr>
          <p:nvPr/>
        </p:nvSpPr>
        <p:spPr bwMode="auto">
          <a:xfrm>
            <a:off x="2185988" y="3338513"/>
            <a:ext cx="1579562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500">
                <a:solidFill>
                  <a:srgbClr val="000000"/>
                </a:solidFill>
              </a:rPr>
              <a:t>source program</a:t>
            </a:r>
          </a:p>
        </p:txBody>
      </p:sp>
      <p:sp>
        <p:nvSpPr>
          <p:cNvPr id="26658" name="Line 33"/>
          <p:cNvSpPr>
            <a:spLocks noChangeShapeType="1"/>
          </p:cNvSpPr>
          <p:nvPr/>
        </p:nvSpPr>
        <p:spPr bwMode="auto">
          <a:xfrm>
            <a:off x="2900364" y="3559969"/>
            <a:ext cx="688975" cy="1191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9" name="Text Box 34"/>
          <p:cNvSpPr txBox="1">
            <a:spLocks noChangeArrowheads="1"/>
          </p:cNvSpPr>
          <p:nvPr/>
        </p:nvSpPr>
        <p:spPr bwMode="auto">
          <a:xfrm>
            <a:off x="654050" y="4474369"/>
            <a:ext cx="80914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</a:rPr>
              <a:t>Java uses both a compiler (javac) and an interpreter (java)</a:t>
            </a:r>
            <a:r>
              <a:rPr lang="ar-SA">
                <a:solidFill>
                  <a:srgbClr val="000000"/>
                </a:solidFill>
                <a:cs typeface="Arial" charset="0"/>
              </a:rPr>
              <a:t>‏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Mali, Department of Computer Engineering, VIIT , Pune-48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28</a:t>
            </a:fld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0017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Role of </a:t>
            </a:r>
            <a:r>
              <a:rPr lang="en-US" b="1" dirty="0" smtClean="0"/>
              <a:t>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interpreter converts the source code line-by-line during RUN Time.</a:t>
            </a:r>
          </a:p>
          <a:p>
            <a:r>
              <a:rPr lang="en-US" dirty="0"/>
              <a:t>Interpret completely translates a program written in a high-level language into machine level language.</a:t>
            </a:r>
          </a:p>
          <a:p>
            <a:r>
              <a:rPr lang="en-US" dirty="0"/>
              <a:t>Interpreter allows evaluation and modification of the program while it is executing.</a:t>
            </a:r>
          </a:p>
          <a:p>
            <a:r>
              <a:rPr lang="en-US" dirty="0"/>
              <a:t>Relatively less time spent for analyzing and processing the program</a:t>
            </a:r>
          </a:p>
          <a:p>
            <a:r>
              <a:rPr lang="en-US" dirty="0"/>
              <a:t>Program execution is relatively slow compared to </a:t>
            </a:r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Mali, Department of Computer Engineering, VIIT , Pune-48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1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663" y="228600"/>
            <a:ext cx="7734011" cy="912019"/>
          </a:xfrm>
        </p:spPr>
        <p:txBody>
          <a:bodyPr/>
          <a:lstStyle/>
          <a:p>
            <a:r>
              <a:rPr lang="en-US" sz="3600" b="1" dirty="0"/>
              <a:t>Course Prerequisite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314450"/>
            <a:ext cx="7467600" cy="3200400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lvl="1"/>
            <a:r>
              <a:rPr lang="en-US" sz="2000" dirty="0" smtClean="0"/>
              <a:t>Fundamentals of Data structures</a:t>
            </a:r>
          </a:p>
          <a:p>
            <a:pPr lvl="1"/>
            <a:r>
              <a:rPr lang="en-US" sz="2000" dirty="0" smtClean="0"/>
              <a:t>Theory of Computation </a:t>
            </a:r>
            <a:r>
              <a:rPr lang="en-IN" sz="2000" dirty="0"/>
              <a:t>: DFA, NFA, Regular expressions, Grammars</a:t>
            </a:r>
            <a:endParaRPr lang="en-US" sz="2000" dirty="0" smtClean="0"/>
          </a:p>
          <a:p>
            <a:pPr lvl="1"/>
            <a:r>
              <a:rPr lang="en-US" sz="2000" dirty="0" smtClean="0"/>
              <a:t>Concepts of Operating Systems</a:t>
            </a:r>
          </a:p>
          <a:p>
            <a:pPr lvl="1"/>
            <a:r>
              <a:rPr lang="en-US" sz="2000" dirty="0" smtClean="0"/>
              <a:t>Programming Languages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Mali, Department of Computer Engineering, VIIT , Pune-48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5993-4DA9-4EAD-99C8-CB837112E1D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623" cy="81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702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Key Difference between Compiler and Interpreter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Compiler transforms code written in a high-level programming language into the machine code, at once, before program runs, whereas an Interpreter coverts each high-level program statement, one by one, into the machine code, during program run.</a:t>
            </a:r>
          </a:p>
          <a:p>
            <a:r>
              <a:rPr lang="en-US" dirty="0"/>
              <a:t>Compiled code runs faster while interpreted code runs slower.</a:t>
            </a:r>
          </a:p>
          <a:p>
            <a:r>
              <a:rPr lang="en-US" dirty="0"/>
              <a:t>Compiler displays all errors after compilation, on the other hand, the Interpreter displays errors of each line one by one.</a:t>
            </a:r>
          </a:p>
          <a:p>
            <a:r>
              <a:rPr lang="en-US" dirty="0"/>
              <a:t>Compiler is based on translation linking-loading model, whereas Interpreter is based on Interpretation Method.</a:t>
            </a:r>
          </a:p>
          <a:p>
            <a:r>
              <a:rPr lang="en-US" dirty="0"/>
              <a:t>Compiler takes an entire program whereas the Interpreter takes a single line of code.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Mali, Department of Computer Engineering, VIIT , Pune-48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830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1" y="0"/>
            <a:ext cx="6151563" cy="51435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1" dirty="0" smtClean="0"/>
              <a:t>Many Other Translators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71488" y="1543050"/>
            <a:ext cx="8458200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800" b="1" dirty="0">
                <a:solidFill>
                  <a:srgbClr val="000000"/>
                </a:solidFill>
              </a:rPr>
              <a:t>Source Language		Translator		Target Language</a:t>
            </a:r>
          </a:p>
          <a:p>
            <a:pPr>
              <a:lnSpc>
                <a:spcPct val="100000"/>
              </a:lnSpc>
            </a:pPr>
            <a:r>
              <a:rPr lang="en-GB" sz="1800" dirty="0" err="1">
                <a:solidFill>
                  <a:srgbClr val="000000"/>
                </a:solidFill>
              </a:rPr>
              <a:t>LaTeX</a:t>
            </a:r>
            <a:r>
              <a:rPr lang="en-GB" sz="1800" dirty="0">
                <a:solidFill>
                  <a:srgbClr val="000000"/>
                </a:solidFill>
              </a:rPr>
              <a:t>			Text </a:t>
            </a:r>
            <a:r>
              <a:rPr lang="en-GB" sz="1800" dirty="0" err="1">
                <a:solidFill>
                  <a:srgbClr val="000000"/>
                </a:solidFill>
              </a:rPr>
              <a:t>Formater</a:t>
            </a:r>
            <a:r>
              <a:rPr lang="en-GB" sz="1800" dirty="0">
                <a:solidFill>
                  <a:srgbClr val="000000"/>
                </a:solidFill>
              </a:rPr>
              <a:t>		PostScript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000000"/>
                </a:solidFill>
              </a:rPr>
              <a:t>SQL			database query optimizer	Query Evaluation Plan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000000"/>
                </a:solidFill>
              </a:rPr>
              <a:t>Java			</a:t>
            </a:r>
            <a:r>
              <a:rPr lang="en-GB" sz="1800" dirty="0" err="1">
                <a:solidFill>
                  <a:srgbClr val="000000"/>
                </a:solidFill>
              </a:rPr>
              <a:t>javac</a:t>
            </a:r>
            <a:r>
              <a:rPr lang="en-GB" sz="1800" dirty="0">
                <a:solidFill>
                  <a:srgbClr val="000000"/>
                </a:solidFill>
              </a:rPr>
              <a:t> compiler		Java byte code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000000"/>
                </a:solidFill>
              </a:rPr>
              <a:t>Java			cross-compiler		C++ code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000000"/>
                </a:solidFill>
              </a:rPr>
              <a:t>English text		Natural Lang Understanding	semantics (meaning)</a:t>
            </a:r>
            <a:r>
              <a:rPr lang="ar-SA" sz="1800" dirty="0">
                <a:solidFill>
                  <a:srgbClr val="000000"/>
                </a:solidFill>
                <a:cs typeface="Arial" charset="0"/>
              </a:rPr>
              <a:t>‏</a:t>
            </a:r>
            <a:endParaRPr lang="en-GB" sz="18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000000"/>
                </a:solidFill>
              </a:rPr>
              <a:t>Regular Expressions	</a:t>
            </a:r>
            <a:r>
              <a:rPr lang="en-GB" sz="1800" dirty="0" err="1">
                <a:solidFill>
                  <a:srgbClr val="000000"/>
                </a:solidFill>
              </a:rPr>
              <a:t>JLex</a:t>
            </a:r>
            <a:r>
              <a:rPr lang="en-GB" sz="1800" dirty="0">
                <a:solidFill>
                  <a:srgbClr val="000000"/>
                </a:solidFill>
              </a:rPr>
              <a:t> scanner generator	a scanner in Java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000000"/>
                </a:solidFill>
              </a:rPr>
              <a:t>BNF of a language		CUP parser generator	a parser in Java</a:t>
            </a:r>
          </a:p>
        </p:txBody>
      </p:sp>
      <p:sp>
        <p:nvSpPr>
          <p:cNvPr id="27652" name="Line 3"/>
          <p:cNvSpPr>
            <a:spLocks noChangeShapeType="1"/>
          </p:cNvSpPr>
          <p:nvPr/>
        </p:nvSpPr>
        <p:spPr bwMode="auto">
          <a:xfrm>
            <a:off x="384175" y="1125142"/>
            <a:ext cx="7689850" cy="119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Mali, Department of Computer Engineering, VIIT , Pune-48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31</a:t>
            </a:fld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623" cy="81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481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>
          <a:xfrm>
            <a:off x="1264228" y="409672"/>
            <a:ext cx="6151563" cy="51435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1" dirty="0" smtClean="0"/>
              <a:t>Challenges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57300"/>
            <a:ext cx="8382000" cy="4173141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Many variations:</a:t>
            </a:r>
          </a:p>
          <a:p>
            <a:pPr lvl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many programming languages (</a:t>
            </a:r>
            <a:r>
              <a:rPr lang="en-GB" dirty="0" err="1" smtClean="0"/>
              <a:t>eg</a:t>
            </a:r>
            <a:r>
              <a:rPr lang="en-GB" dirty="0" smtClean="0"/>
              <a:t>, FORTRAN, C++, Java)</a:t>
            </a:r>
            <a:r>
              <a:rPr lang="ar-SA" dirty="0" smtClean="0">
                <a:cs typeface="Arial" charset="0"/>
              </a:rPr>
              <a:t>‏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many programming paradigms (</a:t>
            </a:r>
            <a:r>
              <a:rPr lang="en-GB" dirty="0" err="1" smtClean="0"/>
              <a:t>eg</a:t>
            </a:r>
            <a:r>
              <a:rPr lang="en-GB" dirty="0" smtClean="0"/>
              <a:t>, object-oriented, functional, logic)</a:t>
            </a:r>
            <a:r>
              <a:rPr lang="ar-SA" dirty="0" smtClean="0">
                <a:cs typeface="Arial" charset="0"/>
              </a:rPr>
              <a:t>‏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many computer architectures (</a:t>
            </a:r>
            <a:r>
              <a:rPr lang="en-GB" dirty="0" err="1" smtClean="0"/>
              <a:t>eg</a:t>
            </a:r>
            <a:r>
              <a:rPr lang="en-GB" dirty="0" smtClean="0"/>
              <a:t>, MIPS, SPARC, Intel, alpha)</a:t>
            </a:r>
            <a:r>
              <a:rPr lang="ar-SA" dirty="0" smtClean="0">
                <a:cs typeface="Arial" charset="0"/>
              </a:rPr>
              <a:t>‏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many operating systems (</a:t>
            </a:r>
            <a:r>
              <a:rPr lang="en-GB" dirty="0" err="1" smtClean="0"/>
              <a:t>eg</a:t>
            </a:r>
            <a:r>
              <a:rPr lang="en-GB" dirty="0" smtClean="0"/>
              <a:t>, Linux, Solaris, Windows)</a:t>
            </a:r>
            <a:r>
              <a:rPr lang="ar-SA" dirty="0" smtClean="0">
                <a:cs typeface="Arial" charset="0"/>
              </a:rPr>
              <a:t>‏</a:t>
            </a:r>
            <a:endParaRPr lang="en-GB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Mali, Department of Computer Engineering, VIIT , Pune-48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32</a:t>
            </a:fld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623" cy="81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7963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622" y="273844"/>
            <a:ext cx="7790727" cy="994172"/>
          </a:xfrm>
        </p:spPr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/>
              <a:t>D. M. </a:t>
            </a:r>
            <a:r>
              <a:rPr lang="en-IN" sz="2000" dirty="0" err="1"/>
              <a:t>Dhamdhere</a:t>
            </a:r>
            <a:r>
              <a:rPr lang="en-IN" sz="2000" dirty="0"/>
              <a:t>, Systems Programming and  Operating Systems, Tata McGraw-Hill, ISBN 13:978-0-07-463579-7, Second Revised Edition</a:t>
            </a:r>
            <a:endParaRPr lang="en-US" sz="1800" dirty="0">
              <a:ea typeface="Calibri"/>
              <a:cs typeface="Times New Roman"/>
            </a:endParaRPr>
          </a:p>
          <a:p>
            <a:r>
              <a:rPr lang="en-IN" sz="2000" dirty="0"/>
              <a:t>Alfred V. </a:t>
            </a:r>
            <a:r>
              <a:rPr lang="en-IN" sz="2000" dirty="0" err="1"/>
              <a:t>Aho</a:t>
            </a:r>
            <a:r>
              <a:rPr lang="en-IN" sz="2000" dirty="0"/>
              <a:t>, Ravi </a:t>
            </a:r>
            <a:r>
              <a:rPr lang="en-IN" sz="2000" dirty="0" err="1"/>
              <a:t>Sethi</a:t>
            </a:r>
            <a:r>
              <a:rPr lang="en-IN" sz="2000" dirty="0"/>
              <a:t>, Jeffrey D. Ullman, Compilers Principles, Techniques and Tools, Addison Wesley, ISBN:981–235–885 - 4, Low Price Edition</a:t>
            </a:r>
            <a:endParaRPr lang="en-US" sz="1800" dirty="0">
              <a:ea typeface="Calibri"/>
              <a:cs typeface="Times New Roman"/>
            </a:endParaRPr>
          </a:p>
          <a:p>
            <a:r>
              <a:rPr lang="en-IN" sz="2000" dirty="0"/>
              <a:t>J. J. Donovan, Systems Programming, McGraw-Hill, ISBN 13:978-0-07-460482-3, Indian Edition</a:t>
            </a:r>
            <a:endParaRPr lang="en-US" sz="1800" dirty="0">
              <a:ea typeface="Calibri"/>
              <a:cs typeface="Times New Roman"/>
            </a:endParaRPr>
          </a:p>
          <a:p>
            <a:r>
              <a:rPr lang="en-US" sz="2000" dirty="0"/>
              <a:t>J R Levin, T Mason, D Brown, “</a:t>
            </a:r>
            <a:r>
              <a:rPr lang="en-US" sz="2000" dirty="0" err="1"/>
              <a:t>Lex</a:t>
            </a:r>
            <a:r>
              <a:rPr lang="en-US" sz="2000" dirty="0"/>
              <a:t> and </a:t>
            </a:r>
            <a:r>
              <a:rPr lang="en-US" sz="2000" dirty="0" err="1"/>
              <a:t>Yacc</a:t>
            </a:r>
            <a:r>
              <a:rPr lang="en-US" sz="2000" dirty="0"/>
              <a:t>", O'Reilly, 2000 ISBN </a:t>
            </a:r>
            <a:r>
              <a:rPr lang="en-US" sz="2000" dirty="0" smtClean="0"/>
              <a:t>81-7366-061-X</a:t>
            </a:r>
          </a:p>
          <a:p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://www.guru99.com/difference-compiler-vs-interpreter.html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Mali, Department of Computer Engineering, VIIT , Pune-48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33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623" cy="81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67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E25C49-0FED-4D6B-B28B-CEC15C300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51" y="21103"/>
            <a:ext cx="7886700" cy="728004"/>
          </a:xfrm>
        </p:spPr>
        <p:txBody>
          <a:bodyPr>
            <a:normAutofit/>
          </a:bodyPr>
          <a:lstStyle/>
          <a:p>
            <a:pPr algn="ctr"/>
            <a:r>
              <a:rPr lang="en-IN" sz="2700" b="1" dirty="0"/>
              <a:t>  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623" cy="819345"/>
          </a:xfrm>
          <a:prstGeom prst="rect">
            <a:avLst/>
          </a:prstGeom>
        </p:spPr>
      </p:pic>
      <p:sp>
        <p:nvSpPr>
          <p:cNvPr id="11" name="Slide Number Placeholder 4">
            <a:extLst>
              <a:ext uri="{FF2B5EF4-FFF2-40B4-BE49-F238E27FC236}">
                <a16:creationId xmlns="" xmlns:a16="http://schemas.microsoft.com/office/drawing/2014/main" id="{7DA496CA-B28D-4CA7-951D-950D5EA7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226" y="4882455"/>
            <a:ext cx="540774" cy="273844"/>
          </a:xfrm>
        </p:spPr>
        <p:txBody>
          <a:bodyPr/>
          <a:lstStyle/>
          <a:p>
            <a:fld id="{3FCAF691-C30B-4477-A4FB-AFF7F164B000}" type="slidenum">
              <a:rPr lang="en-IN" sz="1200" b="1" smtClean="0">
                <a:solidFill>
                  <a:schemeClr val="tx1"/>
                </a:solidFill>
              </a:rPr>
              <a:t>34</a:t>
            </a:fld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Mali, Department of Computer Engineering, VIIT , Pune-48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139" y="1163783"/>
            <a:ext cx="4056352" cy="257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6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28600"/>
            <a:ext cx="7204075" cy="912019"/>
          </a:xfrm>
        </p:spPr>
        <p:txBody>
          <a:bodyPr/>
          <a:lstStyle/>
          <a:p>
            <a:r>
              <a:rPr lang="en-US" b="1" dirty="0" smtClean="0"/>
              <a:t>Course Outcomes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314450"/>
            <a:ext cx="7967662" cy="3200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Mali, Department of Computer Engineering, VIIT , Pune-48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5993-4DA9-4EAD-99C8-CB837112E1DF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443040"/>
              </p:ext>
            </p:extLst>
          </p:nvPr>
        </p:nvGraphicFramePr>
        <p:xfrm>
          <a:off x="533400" y="1371600"/>
          <a:ext cx="8001000" cy="2374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01000"/>
              </a:tblGrid>
              <a:tr h="34290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1. Develop </a:t>
                      </a:r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hypothetical assembler. (Apply)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9094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2. Illustrate </a:t>
                      </a:r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macro processors, linkers and loaders. (Understand)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36947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3. Implement </a:t>
                      </a:r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lexical analyser using LEX tool (Apply)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4. Build </a:t>
                      </a:r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parser using YACC tool (Apply)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178957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5. Construct </a:t>
                      </a:r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the intermediate code representations (Apply)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630936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6. Demonstrate </a:t>
                      </a:r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code optimization and code generation concept (Understand</a:t>
                      </a:r>
                      <a:r>
                        <a:rPr lang="en-IN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623" cy="81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0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E25C49-0FED-4D6B-B28B-CEC15C300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28004"/>
          </a:xfrm>
        </p:spPr>
        <p:txBody>
          <a:bodyPr>
            <a:normAutofit/>
          </a:bodyPr>
          <a:lstStyle/>
          <a:p>
            <a:pPr algn="ctr"/>
            <a:r>
              <a:rPr lang="en-IN" sz="2700" b="1" dirty="0"/>
              <a:t>Content </a:t>
            </a:r>
            <a:r>
              <a:rPr lang="en-IN" sz="2100" dirty="0" smtClean="0">
                <a:solidFill>
                  <a:schemeClr val="bg2">
                    <a:lumMod val="50000"/>
                  </a:schemeClr>
                </a:solidFill>
              </a:rPr>
              <a:t>  </a:t>
            </a:r>
            <a:endParaRPr lang="en-IN" sz="2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F90B0E-ED9E-4B65-820F-8F4890616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01394"/>
            <a:ext cx="78867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Part </a:t>
            </a:r>
            <a:r>
              <a:rPr lang="en-IN" b="1" dirty="0" smtClean="0"/>
              <a:t>– I : </a:t>
            </a:r>
            <a:r>
              <a:rPr lang="en-IN" sz="2400" b="1" dirty="0" smtClean="0"/>
              <a:t>Introduction</a:t>
            </a:r>
            <a:endParaRPr lang="en-I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dirty="0" smtClean="0"/>
              <a:t>    Need </a:t>
            </a:r>
            <a:r>
              <a:rPr lang="en-IN" sz="1800" b="1" dirty="0"/>
              <a:t>of System Software, </a:t>
            </a:r>
            <a:endParaRPr lang="en-IN" sz="18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dirty="0" smtClean="0"/>
              <a:t>    Components </a:t>
            </a:r>
            <a:r>
              <a:rPr lang="en-IN" sz="1800" b="1" dirty="0"/>
              <a:t>of System </a:t>
            </a:r>
            <a:r>
              <a:rPr lang="en-IN" sz="1800" b="1" dirty="0" smtClean="0"/>
              <a:t>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dirty="0" smtClean="0"/>
              <a:t>    Language </a:t>
            </a:r>
            <a:r>
              <a:rPr lang="en-IN" sz="1800" b="1" dirty="0"/>
              <a:t>Processing </a:t>
            </a:r>
            <a:r>
              <a:rPr lang="en-IN" sz="1800" b="1" dirty="0" smtClean="0"/>
              <a:t>Activities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dirty="0" smtClean="0"/>
              <a:t>    </a:t>
            </a:r>
            <a:r>
              <a:rPr lang="en-IN" sz="1800" b="1" dirty="0"/>
              <a:t>Fundamentals of Language </a:t>
            </a:r>
            <a:r>
              <a:rPr lang="en-IN" sz="1800" b="1" dirty="0" smtClean="0"/>
              <a:t>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dirty="0" smtClean="0"/>
              <a:t>    Interpreter</a:t>
            </a:r>
          </a:p>
          <a:p>
            <a:pPr marL="0" indent="0">
              <a:buNone/>
            </a:pPr>
            <a:r>
              <a:rPr lang="en-IN" dirty="0" smtClean="0"/>
              <a:t>Part- II : </a:t>
            </a:r>
            <a:r>
              <a:rPr lang="en-IN" sz="2400" dirty="0"/>
              <a:t>Assemblers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 </a:t>
            </a:r>
            <a:r>
              <a:rPr lang="en-IN" sz="1800" dirty="0" smtClean="0"/>
              <a:t>   Elements </a:t>
            </a:r>
            <a:r>
              <a:rPr lang="en-IN" sz="1800" dirty="0"/>
              <a:t>of Assembly Language </a:t>
            </a:r>
            <a:r>
              <a:rPr lang="en-IN" sz="1800" dirty="0" smtClean="0"/>
              <a:t>Programming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/>
              <a:t>    </a:t>
            </a:r>
            <a:r>
              <a:rPr lang="en-IN" sz="1800" dirty="0"/>
              <a:t>A simple Assembly </a:t>
            </a:r>
            <a:r>
              <a:rPr lang="en-IN" sz="1800" dirty="0" smtClean="0"/>
              <a:t>Scheme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/>
              <a:t>    </a:t>
            </a:r>
            <a:r>
              <a:rPr lang="en-IN" sz="1800" dirty="0"/>
              <a:t>Pass structure of </a:t>
            </a:r>
            <a:r>
              <a:rPr lang="en-IN" sz="1800" dirty="0" smtClean="0"/>
              <a:t>Assemblers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/>
              <a:t>    </a:t>
            </a:r>
            <a:r>
              <a:rPr lang="en-IN" sz="1800" dirty="0"/>
              <a:t>Design of Two Pass Assembler</a:t>
            </a:r>
          </a:p>
          <a:p>
            <a:pPr marL="0" indent="0">
              <a:buNone/>
            </a:pPr>
            <a:r>
              <a:rPr lang="en-IN" sz="1800" dirty="0" smtClean="0"/>
              <a:t>  </a:t>
            </a:r>
            <a:endParaRPr lang="en-IN" sz="1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623" cy="819345"/>
          </a:xfrm>
          <a:prstGeom prst="rect">
            <a:avLst/>
          </a:prstGeom>
        </p:spPr>
      </p:pic>
      <p:sp>
        <p:nvSpPr>
          <p:cNvPr id="13" name="Slide Number Placeholder 4">
            <a:extLst>
              <a:ext uri="{FF2B5EF4-FFF2-40B4-BE49-F238E27FC236}">
                <a16:creationId xmlns="" xmlns:a16="http://schemas.microsoft.com/office/drawing/2014/main" id="{7DA496CA-B28D-4CA7-951D-950D5EA7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226" y="4882455"/>
            <a:ext cx="540774" cy="273844"/>
          </a:xfrm>
        </p:spPr>
        <p:txBody>
          <a:bodyPr/>
          <a:lstStyle/>
          <a:p>
            <a:fld id="{3FCAF691-C30B-4477-A4FB-AFF7F164B000}" type="slidenum">
              <a:rPr lang="en-IN" sz="1200" b="1" smtClean="0">
                <a:solidFill>
                  <a:schemeClr val="tx1"/>
                </a:solidFill>
              </a:rPr>
              <a:t>5</a:t>
            </a:fld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Mali, Department of Computer Engineering, VIIT , Pune-48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95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Mali, Department of Computer Engineering, VIIT , Pune-48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70C9-3CBC-487D-A366-E480B87E159F}" type="slidenum">
              <a:rPr lang="en-US"/>
              <a:pPr/>
              <a:t>6</a:t>
            </a:fld>
            <a:endParaRPr lang="en-US"/>
          </a:p>
        </p:txBody>
      </p:sp>
      <p:sp>
        <p:nvSpPr>
          <p:cNvPr id="162818" name="AutoShape 2"/>
          <p:cNvSpPr>
            <a:spLocks noGrp="1" noChangeArrowheads="1"/>
          </p:cNvSpPr>
          <p:nvPr>
            <p:ph type="title"/>
          </p:nvPr>
        </p:nvSpPr>
        <p:spPr>
          <a:xfrm>
            <a:off x="1059874" y="273844"/>
            <a:ext cx="7455476" cy="994172"/>
          </a:xfrm>
        </p:spPr>
        <p:txBody>
          <a:bodyPr/>
          <a:lstStyle/>
          <a:p>
            <a:r>
              <a:rPr lang="en-US" altLang="zh-TW" b="1" dirty="0">
                <a:ea typeface="新細明體" pitchFamily="18" charset="-120"/>
              </a:rPr>
              <a:t>Introduction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b="1" dirty="0">
                <a:ea typeface="新細明體" pitchFamily="18" charset="-120"/>
              </a:rPr>
              <a:t>Software</a:t>
            </a:r>
          </a:p>
          <a:p>
            <a:pPr lvl="1">
              <a:lnSpc>
                <a:spcPct val="90000"/>
              </a:lnSpc>
            </a:pPr>
            <a:r>
              <a:rPr lang="en-US" altLang="zh-TW" sz="1800" b="1" dirty="0">
                <a:ea typeface="新細明體" pitchFamily="18" charset="-120"/>
              </a:rPr>
              <a:t>Application software usually used by end-user</a:t>
            </a:r>
          </a:p>
          <a:p>
            <a:pPr lvl="2">
              <a:lnSpc>
                <a:spcPct val="90000"/>
              </a:lnSpc>
            </a:pPr>
            <a:r>
              <a:rPr lang="en-US" altLang="zh-TW" sz="1800" b="1" dirty="0">
                <a:ea typeface="新細明體" pitchFamily="18" charset="-120"/>
              </a:rPr>
              <a:t>It is concerned with the solution of some problem, using the computer as a tool, instead of how computers actually work.</a:t>
            </a:r>
          </a:p>
          <a:p>
            <a:pPr lvl="1">
              <a:lnSpc>
                <a:spcPct val="90000"/>
              </a:lnSpc>
            </a:pPr>
            <a:r>
              <a:rPr lang="en-US" altLang="zh-TW" sz="1800" b="1" dirty="0">
                <a:ea typeface="新細明體" pitchFamily="18" charset="-120"/>
              </a:rPr>
              <a:t>System software</a:t>
            </a:r>
          </a:p>
          <a:p>
            <a:pPr lvl="2">
              <a:lnSpc>
                <a:spcPct val="90000"/>
              </a:lnSpc>
            </a:pPr>
            <a:r>
              <a:rPr lang="en-US" altLang="zh-TW" sz="1800" b="1" dirty="0">
                <a:ea typeface="新細明體" pitchFamily="18" charset="-120"/>
              </a:rPr>
              <a:t>System software consists of a variety of programs that support the operation of a computer (ex: text editor, compiler, debugger)</a:t>
            </a:r>
          </a:p>
          <a:p>
            <a:pPr lvl="2">
              <a:lnSpc>
                <a:spcPct val="90000"/>
              </a:lnSpc>
            </a:pPr>
            <a:r>
              <a:rPr lang="en-US" altLang="zh-TW" sz="1800" b="1" dirty="0">
                <a:ea typeface="新細明體" pitchFamily="18" charset="-120"/>
              </a:rPr>
              <a:t>One characteristic in which most system software differ from application software is </a:t>
            </a:r>
            <a:r>
              <a:rPr lang="en-US" altLang="zh-TW" sz="1800" b="1" u="sng" dirty="0">
                <a:ea typeface="新細明體" pitchFamily="18" charset="-120"/>
              </a:rPr>
              <a:t>machine dependency</a:t>
            </a:r>
            <a:endParaRPr lang="en-US" altLang="zh-TW" sz="1800" b="1" dirty="0">
              <a:ea typeface="新細明體" pitchFamily="18" charset="-120"/>
            </a:endParaRPr>
          </a:p>
          <a:p>
            <a:pPr lvl="2">
              <a:lnSpc>
                <a:spcPct val="90000"/>
              </a:lnSpc>
            </a:pPr>
            <a:r>
              <a:rPr lang="en-US" altLang="zh-TW" sz="1800" b="1" dirty="0">
                <a:ea typeface="新細明體" pitchFamily="18" charset="-120"/>
              </a:rPr>
              <a:t>A system software programmer must know the target machine structure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623" cy="81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8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26" y="273844"/>
            <a:ext cx="7060623" cy="994172"/>
          </a:xfrm>
        </p:spPr>
        <p:txBody>
          <a:bodyPr/>
          <a:lstStyle/>
          <a:p>
            <a:r>
              <a:rPr lang="en-US" b="1" dirty="0" smtClean="0"/>
              <a:t>Types of System Software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System</a:t>
            </a:r>
          </a:p>
          <a:p>
            <a:r>
              <a:rPr lang="en-US" dirty="0" smtClean="0"/>
              <a:t>Language Processors</a:t>
            </a:r>
          </a:p>
          <a:p>
            <a:r>
              <a:rPr lang="en-US" dirty="0" smtClean="0"/>
              <a:t>Device Drivers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Mali, Department of Computer Engineering, VIIT , Pune-48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D5DB-893D-4CBA-B86A-A06601F0A22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623" cy="81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5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Mali, Department of Computer Engineering, VIIT , Pune-48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6006-C388-4885-8C65-DA0D7D0FD29F}" type="slidenum">
              <a:rPr lang="en-US"/>
              <a:pPr/>
              <a:t>8</a:t>
            </a:fld>
            <a:endParaRPr lang="en-US"/>
          </a:p>
        </p:txBody>
      </p:sp>
      <p:sp>
        <p:nvSpPr>
          <p:cNvPr id="163842" name="AutoShape 2"/>
          <p:cNvSpPr>
            <a:spLocks noGrp="1" noChangeArrowheads="1"/>
          </p:cNvSpPr>
          <p:nvPr>
            <p:ph type="title"/>
          </p:nvPr>
        </p:nvSpPr>
        <p:spPr>
          <a:xfrm>
            <a:off x="810490" y="273844"/>
            <a:ext cx="7704859" cy="994172"/>
          </a:xfrm>
        </p:spPr>
        <p:txBody>
          <a:bodyPr/>
          <a:lstStyle/>
          <a:p>
            <a:r>
              <a:rPr lang="en-US" altLang="zh-TW" b="1" dirty="0">
                <a:ea typeface="新細明體" pitchFamily="18" charset="-120"/>
              </a:rPr>
              <a:t>Basic Features and Design Options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Fundamental features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Basic functions and characteristics should remain essentially the same, regardless of what machine is being used.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Major design options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There is no single “right” way of doing things; a software designer needs to be aware of the available options in order to make intelligent decisions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623" cy="81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81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Mali, Department of Computer Engineering, VIIT , Pune-48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9DF0-3222-4E14-8DA1-63C836C348F3}" type="slidenum">
              <a:rPr lang="en-US"/>
              <a:pPr/>
              <a:t>9</a:t>
            </a:fld>
            <a:endParaRPr lang="en-US"/>
          </a:p>
        </p:txBody>
      </p:sp>
      <p:sp>
        <p:nvSpPr>
          <p:cNvPr id="164866" name="AutoShape 2"/>
          <p:cNvSpPr>
            <a:spLocks noGrp="1" noChangeArrowheads="1"/>
          </p:cNvSpPr>
          <p:nvPr>
            <p:ph type="title"/>
          </p:nvPr>
        </p:nvSpPr>
        <p:spPr>
          <a:xfrm>
            <a:off x="1652154" y="273844"/>
            <a:ext cx="6863195" cy="994172"/>
          </a:xfrm>
        </p:spPr>
        <p:txBody>
          <a:bodyPr/>
          <a:lstStyle/>
          <a:p>
            <a:r>
              <a:rPr lang="en-US" altLang="zh-TW" b="1" dirty="0">
                <a:ea typeface="新細明體" pitchFamily="18" charset="-120"/>
              </a:rPr>
              <a:t>System Software </a:t>
            </a:r>
            <a:br>
              <a:rPr lang="en-US" altLang="zh-TW" b="1" dirty="0">
                <a:ea typeface="新細明體" pitchFamily="18" charset="-120"/>
              </a:rPr>
            </a:br>
            <a:r>
              <a:rPr lang="en-US" altLang="zh-TW" b="1" dirty="0">
                <a:ea typeface="新細明體" pitchFamily="18" charset="-120"/>
              </a:rPr>
              <a:t>and Machine Architecture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TW" sz="2400">
                <a:ea typeface="新細明體" pitchFamily="18" charset="-120"/>
              </a:rPr>
              <a:t>Machine dependent system software</a:t>
            </a:r>
          </a:p>
          <a:p>
            <a:pPr lvl="1">
              <a:lnSpc>
                <a:spcPct val="90000"/>
              </a:lnSpc>
            </a:pPr>
            <a:r>
              <a:rPr lang="en-US" altLang="zh-TW" sz="2000">
                <a:ea typeface="新細明體" pitchFamily="18" charset="-120"/>
              </a:rPr>
              <a:t>System programs are to support the operation and use of the target computer.</a:t>
            </a:r>
          </a:p>
          <a:p>
            <a:pPr lvl="1">
              <a:lnSpc>
                <a:spcPct val="90000"/>
              </a:lnSpc>
            </a:pPr>
            <a:r>
              <a:rPr lang="en-US" altLang="zh-TW" sz="2000">
                <a:ea typeface="新細明體" pitchFamily="18" charset="-120"/>
              </a:rPr>
              <a:t>The difference between different machine</a:t>
            </a:r>
          </a:p>
          <a:p>
            <a:pPr lvl="2">
              <a:lnSpc>
                <a:spcPct val="90000"/>
              </a:lnSpc>
            </a:pPr>
            <a:r>
              <a:rPr lang="en-US" altLang="zh-TW" sz="1800">
                <a:ea typeface="新細明體" pitchFamily="18" charset="-120"/>
              </a:rPr>
              <a:t>Machine code</a:t>
            </a:r>
          </a:p>
          <a:p>
            <a:pPr lvl="2">
              <a:lnSpc>
                <a:spcPct val="90000"/>
              </a:lnSpc>
            </a:pPr>
            <a:r>
              <a:rPr lang="en-US" altLang="zh-TW" sz="1800">
                <a:ea typeface="新細明體" pitchFamily="18" charset="-120"/>
              </a:rPr>
              <a:t>Instruction formats</a:t>
            </a:r>
          </a:p>
          <a:p>
            <a:pPr lvl="2">
              <a:lnSpc>
                <a:spcPct val="90000"/>
              </a:lnSpc>
            </a:pPr>
            <a:r>
              <a:rPr lang="en-US" altLang="zh-TW" sz="1800">
                <a:ea typeface="新細明體" pitchFamily="18" charset="-120"/>
              </a:rPr>
              <a:t>Addressing mode</a:t>
            </a:r>
          </a:p>
          <a:p>
            <a:pPr lvl="2">
              <a:lnSpc>
                <a:spcPct val="90000"/>
              </a:lnSpc>
            </a:pPr>
            <a:r>
              <a:rPr lang="en-US" altLang="zh-TW" sz="1800">
                <a:ea typeface="新細明體" pitchFamily="18" charset="-120"/>
              </a:rPr>
              <a:t>Registers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pitchFamily="18" charset="-120"/>
              </a:rPr>
              <a:t>Machine independent system software</a:t>
            </a:r>
          </a:p>
          <a:p>
            <a:pPr lvl="1">
              <a:lnSpc>
                <a:spcPct val="90000"/>
              </a:lnSpc>
            </a:pPr>
            <a:r>
              <a:rPr lang="en-US" altLang="zh-TW" sz="2000">
                <a:ea typeface="新細明體" pitchFamily="18" charset="-120"/>
              </a:rPr>
              <a:t>General design and logic is basically the same:</a:t>
            </a:r>
          </a:p>
          <a:p>
            <a:pPr lvl="2">
              <a:lnSpc>
                <a:spcPct val="90000"/>
              </a:lnSpc>
            </a:pPr>
            <a:r>
              <a:rPr lang="en-US" altLang="zh-TW" sz="1800">
                <a:ea typeface="新細明體" pitchFamily="18" charset="-120"/>
              </a:rPr>
              <a:t>Code optimization </a:t>
            </a:r>
          </a:p>
          <a:p>
            <a:pPr lvl="2">
              <a:lnSpc>
                <a:spcPct val="90000"/>
              </a:lnSpc>
            </a:pPr>
            <a:r>
              <a:rPr lang="en-US" altLang="zh-TW" sz="1800">
                <a:ea typeface="新細明體" pitchFamily="18" charset="-120"/>
              </a:rPr>
              <a:t>General design and logic of an assembler</a:t>
            </a:r>
          </a:p>
          <a:p>
            <a:pPr>
              <a:lnSpc>
                <a:spcPct val="90000"/>
              </a:lnSpc>
            </a:pPr>
            <a:endParaRPr lang="en-US" altLang="zh-TW" sz="2400">
              <a:ea typeface="新細明體" pitchFamily="18" charset="-12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623" cy="81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3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3168</TotalTime>
  <Words>1611</Words>
  <Application>Microsoft Office PowerPoint</Application>
  <PresentationFormat>On-screen Show (16:9)</PresentationFormat>
  <Paragraphs>280</Paragraphs>
  <Slides>34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Unit I : Introduction To Systems Programming And Assemblers Language Processor and Compiler Construction</vt:lpstr>
      <vt:lpstr>Books</vt:lpstr>
      <vt:lpstr>Course Prerequisite</vt:lpstr>
      <vt:lpstr>Course Outcomes</vt:lpstr>
      <vt:lpstr>Content   </vt:lpstr>
      <vt:lpstr>Introduction</vt:lpstr>
      <vt:lpstr>Types of System Software</vt:lpstr>
      <vt:lpstr>Basic Features and Design Options</vt:lpstr>
      <vt:lpstr>System Software  and Machine Architecture</vt:lpstr>
      <vt:lpstr>System Software</vt:lpstr>
      <vt:lpstr>Programming Languages </vt:lpstr>
      <vt:lpstr>Language processors</vt:lpstr>
      <vt:lpstr>Language processors</vt:lpstr>
      <vt:lpstr>Program generation activities</vt:lpstr>
      <vt:lpstr>Program execution activities</vt:lpstr>
      <vt:lpstr>  Fundamentals of language processing   </vt:lpstr>
      <vt:lpstr>Fundamentals of language processing (Contd.)</vt:lpstr>
      <vt:lpstr>A. Phases of a language processor</vt:lpstr>
      <vt:lpstr>B Forward reference </vt:lpstr>
      <vt:lpstr>C. Passes of a language processor</vt:lpstr>
      <vt:lpstr> D. Intermediate representation</vt:lpstr>
      <vt:lpstr>Fundamentals of language specification</vt:lpstr>
      <vt:lpstr>Language processor development tools</vt:lpstr>
      <vt:lpstr>Language processor development tools (Contd)</vt:lpstr>
      <vt:lpstr>What is a Compiler?</vt:lpstr>
      <vt:lpstr>Interpreter</vt:lpstr>
      <vt:lpstr>PowerPoint Presentation</vt:lpstr>
      <vt:lpstr>Architecture</vt:lpstr>
      <vt:lpstr>Role of Interpreter</vt:lpstr>
      <vt:lpstr>Key Difference between Compiler and Interpreter </vt:lpstr>
      <vt:lpstr>Many Other Translators</vt:lpstr>
      <vt:lpstr>Challenges</vt:lpstr>
      <vt:lpstr>References</vt:lpstr>
      <vt:lpstr>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 and Standard Practices for Engineers</dc:title>
  <dc:creator>Viit Viit</dc:creator>
  <cp:lastModifiedBy>Manisha</cp:lastModifiedBy>
  <cp:revision>98</cp:revision>
  <dcterms:created xsi:type="dcterms:W3CDTF">2020-04-02T16:05:06Z</dcterms:created>
  <dcterms:modified xsi:type="dcterms:W3CDTF">2020-08-12T09:40:09Z</dcterms:modified>
</cp:coreProperties>
</file>