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5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5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1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7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429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6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4/3/25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62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F2AC6-DE69-B71B-59F7-776CAF0D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2500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55BAB-F3F4-30E0-F53E-EE7F1580D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AE">
                <a:solidFill>
                  <a:srgbClr val="FFFFFF"/>
                </a:solidFill>
              </a:rPr>
              <a:t>Key Insights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4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DB7575-F367-17A1-BEB3-E5948B55D455}"/>
              </a:ext>
            </a:extLst>
          </p:cNvPr>
          <p:cNvSpPr txBox="1"/>
          <p:nvPr/>
        </p:nvSpPr>
        <p:spPr>
          <a:xfrm>
            <a:off x="5160578" y="3860872"/>
            <a:ext cx="6926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1600" i="1" dirty="0">
                <a:latin typeface="Helvetica" pitchFamily="2" charset="0"/>
              </a:rPr>
              <a:t>Vigitors can be grouped on the basis of  unique question answere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1600" i="1" dirty="0">
                <a:latin typeface="Helvetica" pitchFamily="2" charset="0"/>
              </a:rPr>
              <a:t>Use topic modeling to find key theme in the visitors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1600" i="1" dirty="0">
                <a:latin typeface="Helvetica" pitchFamily="2" charset="0"/>
              </a:rPr>
              <a:t>Use K-Means clustering in whicn visitors are grouped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sz="1600" i="1" dirty="0">
                <a:latin typeface="Helvetica" pitchFamily="2" charset="0"/>
              </a:rPr>
              <a:t>Create Hybrid model using classical machine learning and Semantic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187E1-687C-237D-E575-1487BE806334}"/>
              </a:ext>
            </a:extLst>
          </p:cNvPr>
          <p:cNvSpPr txBox="1"/>
          <p:nvPr/>
        </p:nvSpPr>
        <p:spPr>
          <a:xfrm>
            <a:off x="725214" y="858081"/>
            <a:ext cx="35840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Engaging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Helvetica" pitchFamily="2" charset="0"/>
              </a:rPr>
              <a:t>Step 2, 6, and 9 are the most engaging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Helvetica" pitchFamily="2" charset="0"/>
              </a:rPr>
              <a:t>Step 4 is the least engaging step.</a:t>
            </a:r>
          </a:p>
          <a:p>
            <a:endParaRPr lang="en-AE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D8850-5DD6-5A1D-BFBE-414C258DC0D6}"/>
              </a:ext>
            </a:extLst>
          </p:cNvPr>
          <p:cNvSpPr txBox="1"/>
          <p:nvPr/>
        </p:nvSpPr>
        <p:spPr>
          <a:xfrm>
            <a:off x="5791198" y="858081"/>
            <a:ext cx="54233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Frequently Asked &amp; Least Asked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Helvetica" pitchFamily="2" charset="0"/>
              </a:rPr>
              <a:t>Most Frequently Asked Question: "Reason for attending the event"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Helvetica" pitchFamily="2" charset="0"/>
              </a:rPr>
              <a:t>Least Asked Question: "What is your company's annual purchasing budget"</a:t>
            </a:r>
          </a:p>
          <a:p>
            <a:endParaRPr lang="en-AE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37FAF-E7F5-21BF-1065-48666E4064E7}"/>
              </a:ext>
            </a:extLst>
          </p:cNvPr>
          <p:cNvSpPr txBox="1"/>
          <p:nvPr/>
        </p:nvSpPr>
        <p:spPr>
          <a:xfrm>
            <a:off x="367863" y="3546389"/>
            <a:ext cx="372066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dirty="0">
                <a:latin typeface="Helvetica" pitchFamily="2" charset="0"/>
              </a:rPr>
              <a:t>Top 4 Exhibitor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AE" dirty="0">
                <a:latin typeface="Helvetica" pitchFamily="2" charset="0"/>
              </a:rPr>
            </a:br>
            <a:r>
              <a:rPr lang="en-US" sz="1600" i="1" dirty="0">
                <a:solidFill>
                  <a:srgbClr val="CCCCCC"/>
                </a:solidFill>
                <a:effectLst/>
                <a:latin typeface="Helvetica" pitchFamily="2" charset="0"/>
              </a:rPr>
              <a:t>12.2 NTO: National tourism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CCCCC"/>
                </a:solidFill>
                <a:effectLst/>
                <a:latin typeface="Helvetica" pitchFamily="2" charset="0"/>
              </a:rPr>
              <a:t>14.6 Gastro tourism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CCCCC"/>
                </a:solidFill>
                <a:effectLst/>
                <a:latin typeface="Helvetica" pitchFamily="2" charset="0"/>
              </a:rPr>
              <a:t>1.3 Hostel Motel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CCCCCC"/>
                </a:solidFill>
                <a:effectLst/>
                <a:latin typeface="Helvetica" pitchFamily="2" charset="0"/>
              </a:rPr>
              <a:t>3.2 Authorized travel agency</a:t>
            </a:r>
          </a:p>
          <a:p>
            <a:endParaRPr lang="en-US" dirty="0">
              <a:solidFill>
                <a:srgbClr val="CCCCCC"/>
              </a:solidFill>
              <a:effectLst/>
              <a:latin typeface="Helvetica" pitchFamily="2" charset="0"/>
            </a:endParaRPr>
          </a:p>
          <a:p>
            <a:endParaRPr lang="en-AE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75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CDE69-676F-0F93-AD13-84FDFD80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7BC5B3-3F3B-3C90-BC61-0F1492DF0C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25000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10659F-CD5D-BA4B-EA82-3F95D3BAA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AE" dirty="0">
                <a:solidFill>
                  <a:srgbClr val="FFFFFF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4180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67D4-F86D-4C95-12C7-65D61704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9D76FE-1F56-7D55-E7E1-15D3B712B4FA}"/>
              </a:ext>
            </a:extLst>
          </p:cNvPr>
          <p:cNvSpPr txBox="1"/>
          <p:nvPr/>
        </p:nvSpPr>
        <p:spPr>
          <a:xfrm>
            <a:off x="599090" y="914400"/>
            <a:ext cx="10394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</a:rPr>
              <a:t>Organize</a:t>
            </a:r>
            <a:r>
              <a:rPr lang="en-US" dirty="0">
                <a:effectLst/>
                <a:latin typeface="Helvetica Neue" panose="02000503000000020004" pitchFamily="2" charset="0"/>
              </a:rPr>
              <a:t> the popular categories on prime location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Promote non popular categories to attract more visitors</a:t>
            </a:r>
          </a:p>
          <a:p>
            <a:endParaRPr lang="en-US" dirty="0"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Improve visitor experienc</a:t>
            </a:r>
            <a:r>
              <a:rPr lang="en-US" dirty="0"/>
              <a:t>e</a:t>
            </a:r>
            <a:r>
              <a:rPr lang="en-AE" dirty="0"/>
              <a:t> using personalised recommendation</a:t>
            </a:r>
          </a:p>
          <a:p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Enhance exhibitor engagement</a:t>
            </a:r>
          </a:p>
          <a:p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Visual anlytics Dashboard</a:t>
            </a:r>
          </a:p>
          <a:p>
            <a:endParaRPr lang="en-A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E" dirty="0"/>
              <a:t>Create Hybrid model using classical machine learning and Semantic search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79972488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158</Words>
  <Application>Microsoft Macintosh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Georgia Pro Light</vt:lpstr>
      <vt:lpstr>Helvetica</vt:lpstr>
      <vt:lpstr>Helvetica Neue</vt:lpstr>
      <vt:lpstr>VaultVTI</vt:lpstr>
      <vt:lpstr>Key Insights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Nishant</dc:creator>
  <cp:lastModifiedBy>Piyush Nishant</cp:lastModifiedBy>
  <cp:revision>5</cp:revision>
  <dcterms:created xsi:type="dcterms:W3CDTF">2025-04-02T22:11:24Z</dcterms:created>
  <dcterms:modified xsi:type="dcterms:W3CDTF">2025-04-03T07:05:52Z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12d36e-4bbb-493b-8b5c-269f48d25d68_Enabled">
    <vt:lpwstr>true</vt:lpwstr>
  </property>
  <property fmtid="{D5CDD505-2E9C-101B-9397-08002B2CF9AE}" pid="3" name="MSIP_Label_d512d36e-4bbb-493b-8b5c-269f48d25d68_SetDate">
    <vt:lpwstr>2025-04-02T22:26:01Z</vt:lpwstr>
  </property>
  <property fmtid="{D5CDD505-2E9C-101B-9397-08002B2CF9AE}" pid="4" name="MSIP_Label_d512d36e-4bbb-493b-8b5c-269f48d25d68_Method">
    <vt:lpwstr>Standard</vt:lpwstr>
  </property>
  <property fmtid="{D5CDD505-2E9C-101B-9397-08002B2CF9AE}" pid="5" name="MSIP_Label_d512d36e-4bbb-493b-8b5c-269f48d25d68_Name">
    <vt:lpwstr>Al Hilal Bank-AHB-Internal Use Only</vt:lpwstr>
  </property>
  <property fmtid="{D5CDD505-2E9C-101B-9397-08002B2CF9AE}" pid="6" name="MSIP_Label_d512d36e-4bbb-493b-8b5c-269f48d25d68_SiteId">
    <vt:lpwstr>2ce9779d-da37-40c9-800b-50d69df680e8</vt:lpwstr>
  </property>
  <property fmtid="{D5CDD505-2E9C-101B-9397-08002B2CF9AE}" pid="7" name="MSIP_Label_d512d36e-4bbb-493b-8b5c-269f48d25d68_ActionId">
    <vt:lpwstr>32783d92-d04c-46b7-a686-765e3f9028f0</vt:lpwstr>
  </property>
  <property fmtid="{D5CDD505-2E9C-101B-9397-08002B2CF9AE}" pid="8" name="MSIP_Label_d512d36e-4bbb-493b-8b5c-269f48d25d68_ContentBits">
    <vt:lpwstr>0</vt:lpwstr>
  </property>
</Properties>
</file>