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T Rounds Condensed" charset="1" panose="02000506030000020003"/>
      <p:regular r:id="rId15"/>
    </p:embeddedFont>
    <p:embeddedFont>
      <p:font typeface="Arial Bold" charset="1" panose="020B0802020202020204"/>
      <p:regular r:id="rId16"/>
    </p:embeddedFont>
    <p:embeddedFont>
      <p:font typeface="Arial" charset="1" panose="020B0502020202020204"/>
      <p:regular r:id="rId17"/>
    </p:embeddedFont>
    <p:embeddedFont>
      <p:font typeface="Arimo Bold" charset="1" panose="020B0704020202020204"/>
      <p:regular r:id="rId18"/>
    </p:embeddedFont>
    <p:embeddedFont>
      <p:font typeface="Times New Roman Bold" charset="1" panose="02030802070405020303"/>
      <p:regular r:id="rId19"/>
    </p:embeddedFont>
    <p:embeddedFont>
      <p:font typeface="Montserrat Classic Bold" charset="1" panose="00000800000000000000"/>
      <p:regular r:id="rId20"/>
    </p:embeddedFont>
    <p:embeddedFont>
      <p:font typeface="Montserrat Classic" charset="1" panose="00000500000000000000"/>
      <p:regular r:id="rId21"/>
    </p:embeddedFont>
    <p:embeddedFont>
      <p:font typeface="Canva Sans Bold" charset="1" panose="020B0803030501040103"/>
      <p:regular r:id="rId22"/>
    </p:embeddedFont>
    <p:embeddedFont>
      <p:font typeface="TT Interphases Bold" charset="1" panose="02000803060000020004"/>
      <p:regular r:id="rId23"/>
    </p:embeddedFont>
    <p:embeddedFont>
      <p:font typeface="Neue Machina Ultra-Bold" charset="1" panose="00000900000000000000"/>
      <p:regular r:id="rId24"/>
    </p:embeddedFont>
    <p:embeddedFont>
      <p:font typeface="Aileron Bold" charset="1" panose="00000800000000000000"/>
      <p:regular r:id="rId25"/>
    </p:embeddedFont>
    <p:embeddedFont>
      <p:font typeface="Aileron" charset="1" panose="00000500000000000000"/>
      <p:regular r:id="rId26"/>
    </p:embeddedFont>
    <p:embeddedFont>
      <p:font typeface="Arimo" charset="1" panose="020B0604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18.png" Type="http://schemas.openxmlformats.org/officeDocument/2006/relationships/image"/><Relationship Id="rId17" Target="../media/image19.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gif" Type="http://schemas.openxmlformats.org/officeDocument/2006/relationships/image"/><Relationship Id="rId3" Target="../media/image25.gif"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4942082" y="66742"/>
            <a:ext cx="3059908" cy="1923917"/>
          </a:xfrm>
          <a:custGeom>
            <a:avLst/>
            <a:gdLst/>
            <a:ahLst/>
            <a:cxnLst/>
            <a:rect r="r" b="b" t="t" l="l"/>
            <a:pathLst>
              <a:path h="1923917" w="3059908">
                <a:moveTo>
                  <a:pt x="0" y="0"/>
                </a:moveTo>
                <a:lnTo>
                  <a:pt x="3059908" y="0"/>
                </a:lnTo>
                <a:lnTo>
                  <a:pt x="3059908" y="1923916"/>
                </a:lnTo>
                <a:lnTo>
                  <a:pt x="0" y="1923916"/>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2403" y="319045"/>
            <a:ext cx="1654915" cy="1078956"/>
            <a:chOff x="0" y="0"/>
            <a:chExt cx="2206554" cy="1438608"/>
          </a:xfrm>
        </p:grpSpPr>
        <p:sp>
          <p:nvSpPr>
            <p:cNvPr name="Freeform 3" id="3" descr="Your startup LOGO"/>
            <p:cNvSpPr/>
            <p:nvPr/>
          </p:nvSpPr>
          <p:spPr>
            <a:xfrm flipH="false" flipV="false" rot="0">
              <a:off x="21940" y="21940"/>
              <a:ext cx="2162642" cy="1394736"/>
            </a:xfrm>
            <a:custGeom>
              <a:avLst/>
              <a:gdLst/>
              <a:ahLst/>
              <a:cxnLst/>
              <a:rect r="r" b="b" t="t" l="l"/>
              <a:pathLst>
                <a:path h="1394736" w="2162642">
                  <a:moveTo>
                    <a:pt x="0" y="697368"/>
                  </a:moveTo>
                  <a:cubicBezTo>
                    <a:pt x="0" y="312209"/>
                    <a:pt x="484110" y="0"/>
                    <a:pt x="1081321" y="0"/>
                  </a:cubicBezTo>
                  <a:cubicBezTo>
                    <a:pt x="1678532" y="0"/>
                    <a:pt x="2162642" y="312209"/>
                    <a:pt x="2162642" y="697368"/>
                  </a:cubicBezTo>
                  <a:cubicBezTo>
                    <a:pt x="2162642" y="1082528"/>
                    <a:pt x="1678532" y="1394737"/>
                    <a:pt x="1081321" y="1394737"/>
                  </a:cubicBezTo>
                  <a:cubicBezTo>
                    <a:pt x="484110" y="1394737"/>
                    <a:pt x="0" y="1082528"/>
                    <a:pt x="0" y="697368"/>
                  </a:cubicBezTo>
                  <a:close/>
                </a:path>
              </a:pathLst>
            </a:custGeom>
            <a:solidFill>
              <a:srgbClr val="FFFFFF"/>
            </a:solidFill>
          </p:spPr>
        </p:sp>
        <p:sp>
          <p:nvSpPr>
            <p:cNvPr name="Freeform 4" id="4" descr="Your startup LOGO"/>
            <p:cNvSpPr/>
            <p:nvPr/>
          </p:nvSpPr>
          <p:spPr>
            <a:xfrm flipH="false" flipV="false" rot="0">
              <a:off x="0" y="0"/>
              <a:ext cx="2206522" cy="1438618"/>
            </a:xfrm>
            <a:custGeom>
              <a:avLst/>
              <a:gdLst/>
              <a:ahLst/>
              <a:cxnLst/>
              <a:rect r="r" b="b" t="t" l="l"/>
              <a:pathLst>
                <a:path h="1438618" w="2206522">
                  <a:moveTo>
                    <a:pt x="0" y="719308"/>
                  </a:moveTo>
                  <a:cubicBezTo>
                    <a:pt x="0" y="314293"/>
                    <a:pt x="503637" y="0"/>
                    <a:pt x="1103261" y="0"/>
                  </a:cubicBezTo>
                  <a:cubicBezTo>
                    <a:pt x="1702886" y="0"/>
                    <a:pt x="2206522" y="314293"/>
                    <a:pt x="2206522" y="719308"/>
                  </a:cubicBezTo>
                  <a:lnTo>
                    <a:pt x="2184582" y="719308"/>
                  </a:lnTo>
                  <a:lnTo>
                    <a:pt x="2206522" y="719308"/>
                  </a:lnTo>
                  <a:cubicBezTo>
                    <a:pt x="2206522" y="1124324"/>
                    <a:pt x="1702886" y="1438618"/>
                    <a:pt x="1103261" y="1438618"/>
                  </a:cubicBezTo>
                  <a:lnTo>
                    <a:pt x="1103261" y="1416677"/>
                  </a:lnTo>
                  <a:lnTo>
                    <a:pt x="1103261" y="1438618"/>
                  </a:lnTo>
                  <a:cubicBezTo>
                    <a:pt x="503637" y="1438618"/>
                    <a:pt x="0" y="1124324"/>
                    <a:pt x="0" y="719308"/>
                  </a:cubicBezTo>
                  <a:lnTo>
                    <a:pt x="21940" y="719308"/>
                  </a:lnTo>
                  <a:lnTo>
                    <a:pt x="43880" y="719308"/>
                  </a:lnTo>
                  <a:lnTo>
                    <a:pt x="21940" y="719308"/>
                  </a:lnTo>
                  <a:lnTo>
                    <a:pt x="0" y="719308"/>
                  </a:lnTo>
                  <a:moveTo>
                    <a:pt x="43880" y="719308"/>
                  </a:moveTo>
                  <a:cubicBezTo>
                    <a:pt x="43880" y="731375"/>
                    <a:pt x="34007" y="741249"/>
                    <a:pt x="21940" y="741249"/>
                  </a:cubicBezTo>
                  <a:cubicBezTo>
                    <a:pt x="9873" y="741249"/>
                    <a:pt x="0" y="731375"/>
                    <a:pt x="0" y="719308"/>
                  </a:cubicBezTo>
                  <a:cubicBezTo>
                    <a:pt x="0" y="707241"/>
                    <a:pt x="9873" y="697368"/>
                    <a:pt x="21940" y="697368"/>
                  </a:cubicBezTo>
                  <a:cubicBezTo>
                    <a:pt x="34007" y="697368"/>
                    <a:pt x="43880" y="707241"/>
                    <a:pt x="43880" y="719308"/>
                  </a:cubicBezTo>
                  <a:cubicBezTo>
                    <a:pt x="43880" y="1084502"/>
                    <a:pt x="508573" y="1394736"/>
                    <a:pt x="1103261" y="1394736"/>
                  </a:cubicBezTo>
                  <a:cubicBezTo>
                    <a:pt x="1697949" y="1394736"/>
                    <a:pt x="2162642" y="1084502"/>
                    <a:pt x="2162642" y="719308"/>
                  </a:cubicBezTo>
                  <a:cubicBezTo>
                    <a:pt x="2162642" y="354114"/>
                    <a:pt x="1698059" y="43880"/>
                    <a:pt x="1103261" y="43880"/>
                  </a:cubicBezTo>
                  <a:lnTo>
                    <a:pt x="1103261" y="21940"/>
                  </a:lnTo>
                  <a:lnTo>
                    <a:pt x="1103261" y="43880"/>
                  </a:lnTo>
                  <a:cubicBezTo>
                    <a:pt x="508573" y="43880"/>
                    <a:pt x="43880" y="354114"/>
                    <a:pt x="43880" y="719308"/>
                  </a:cubicBezTo>
                  <a:close/>
                </a:path>
              </a:pathLst>
            </a:custGeom>
            <a:solidFill>
              <a:srgbClr val="8064A2"/>
            </a:solidFill>
          </p:spPr>
        </p:sp>
        <p:sp>
          <p:nvSpPr>
            <p:cNvPr name="TextBox 5" id="5"/>
            <p:cNvSpPr txBox="true"/>
            <p:nvPr/>
          </p:nvSpPr>
          <p:spPr>
            <a:xfrm>
              <a:off x="0" y="-9525"/>
              <a:ext cx="2206554" cy="1448133"/>
            </a:xfrm>
            <a:prstGeom prst="rect">
              <a:avLst/>
            </a:prstGeom>
          </p:spPr>
          <p:txBody>
            <a:bodyPr anchor="ctr" rtlCol="false" tIns="50800" lIns="50800" bIns="50800" rIns="50800"/>
            <a:lstStyle/>
            <a:p>
              <a:pPr algn="ctr">
                <a:lnSpc>
                  <a:spcPts val="3240"/>
                </a:lnSpc>
              </a:pPr>
              <a:r>
                <a:rPr lang="en-US" sz="2700" spc="24">
                  <a:solidFill>
                    <a:srgbClr val="000000"/>
                  </a:solidFill>
                  <a:latin typeface="TT Rounds Condensed"/>
                  <a:ea typeface="TT Rounds Condensed"/>
                  <a:cs typeface="TT Rounds Condensed"/>
                  <a:sym typeface="TT Rounds Condensed"/>
                </a:rPr>
                <a:t>Team</a:t>
              </a:r>
            </a:p>
            <a:p>
              <a:pPr algn="ctr">
                <a:lnSpc>
                  <a:spcPts val="3240"/>
                </a:lnSpc>
              </a:pPr>
              <a:r>
                <a:rPr lang="en-US" sz="2700" spc="25">
                  <a:solidFill>
                    <a:srgbClr val="000000"/>
                  </a:solidFill>
                  <a:latin typeface="TT Rounds Condensed"/>
                  <a:ea typeface="TT Rounds Condensed"/>
                  <a:cs typeface="TT Rounds Condensed"/>
                  <a:sym typeface="TT Rounds Condensed"/>
                </a:rPr>
                <a:t> Shield</a:t>
              </a:r>
            </a:p>
          </p:txBody>
        </p:sp>
      </p:grpSp>
      <p:sp>
        <p:nvSpPr>
          <p:cNvPr name="Freeform 6" id="6"/>
          <p:cNvSpPr/>
          <p:nvPr/>
        </p:nvSpPr>
        <p:spPr>
          <a:xfrm flipH="false" flipV="false" rot="0">
            <a:off x="6744918" y="3004044"/>
            <a:ext cx="5056500" cy="5056500"/>
          </a:xfrm>
          <a:custGeom>
            <a:avLst/>
            <a:gdLst/>
            <a:ahLst/>
            <a:cxnLst/>
            <a:rect r="r" b="b" t="t" l="l"/>
            <a:pathLst>
              <a:path h="5056500" w="5056500">
                <a:moveTo>
                  <a:pt x="0" y="0"/>
                </a:moveTo>
                <a:lnTo>
                  <a:pt x="5056500" y="0"/>
                </a:lnTo>
                <a:lnTo>
                  <a:pt x="5056500" y="5056500"/>
                </a:lnTo>
                <a:lnTo>
                  <a:pt x="0" y="5056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7423417" y="3682543"/>
            <a:ext cx="3699502" cy="36995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BEBEB"/>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756"/>
                </a:lnSpc>
              </a:pPr>
            </a:p>
          </p:txBody>
        </p:sp>
      </p:grpSp>
      <p:grpSp>
        <p:nvGrpSpPr>
          <p:cNvPr name="Group 10" id="10"/>
          <p:cNvGrpSpPr/>
          <p:nvPr/>
        </p:nvGrpSpPr>
        <p:grpSpPr>
          <a:xfrm rot="0">
            <a:off x="11461680" y="4508597"/>
            <a:ext cx="419647" cy="41964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F8D389"/>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3" id="13"/>
          <p:cNvGrpSpPr/>
          <p:nvPr/>
        </p:nvGrpSpPr>
        <p:grpSpPr>
          <a:xfrm rot="0">
            <a:off x="10079964" y="3029803"/>
            <a:ext cx="419647" cy="41964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91DFB1"/>
              </a:solid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6" id="16"/>
          <p:cNvGrpSpPr/>
          <p:nvPr/>
        </p:nvGrpSpPr>
        <p:grpSpPr>
          <a:xfrm rot="0">
            <a:off x="10019630" y="7646794"/>
            <a:ext cx="419647" cy="41964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FF8379"/>
              </a:solidFill>
              <a:prstDash val="solid"/>
              <a:miter/>
            </a:ln>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9" id="19"/>
          <p:cNvGrpSpPr/>
          <p:nvPr/>
        </p:nvGrpSpPr>
        <p:grpSpPr>
          <a:xfrm rot="0">
            <a:off x="6567803" y="5257280"/>
            <a:ext cx="419647" cy="41964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63B1DB"/>
              </a:soli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22" id="22"/>
          <p:cNvGrpSpPr/>
          <p:nvPr/>
        </p:nvGrpSpPr>
        <p:grpSpPr>
          <a:xfrm rot="0">
            <a:off x="1866300" y="1833759"/>
            <a:ext cx="4977039" cy="2340568"/>
            <a:chOff x="0" y="0"/>
            <a:chExt cx="2273502" cy="1069167"/>
          </a:xfrm>
        </p:grpSpPr>
        <p:sp>
          <p:nvSpPr>
            <p:cNvPr name="Freeform 23" id="23"/>
            <p:cNvSpPr/>
            <p:nvPr/>
          </p:nvSpPr>
          <p:spPr>
            <a:xfrm flipH="false" flipV="false" rot="0">
              <a:off x="0" y="0"/>
              <a:ext cx="2273502" cy="1069167"/>
            </a:xfrm>
            <a:custGeom>
              <a:avLst/>
              <a:gdLst/>
              <a:ahLst/>
              <a:cxnLst/>
              <a:rect r="r" b="b" t="t" l="l"/>
              <a:pathLst>
                <a:path h="1069167" w="2273502">
                  <a:moveTo>
                    <a:pt x="2070302" y="0"/>
                  </a:moveTo>
                  <a:cubicBezTo>
                    <a:pt x="2182526" y="0"/>
                    <a:pt x="2273502" y="239341"/>
                    <a:pt x="2273502" y="534584"/>
                  </a:cubicBezTo>
                  <a:cubicBezTo>
                    <a:pt x="2273502" y="829826"/>
                    <a:pt x="2182526" y="1069167"/>
                    <a:pt x="2070302" y="1069167"/>
                  </a:cubicBezTo>
                  <a:lnTo>
                    <a:pt x="203200" y="1069167"/>
                  </a:lnTo>
                  <a:cubicBezTo>
                    <a:pt x="90976" y="1069167"/>
                    <a:pt x="0" y="829826"/>
                    <a:pt x="0" y="534584"/>
                  </a:cubicBezTo>
                  <a:cubicBezTo>
                    <a:pt x="0" y="239341"/>
                    <a:pt x="90976" y="0"/>
                    <a:pt x="203200" y="0"/>
                  </a:cubicBezTo>
                  <a:close/>
                </a:path>
              </a:pathLst>
            </a:custGeom>
            <a:solidFill>
              <a:srgbClr val="FFFFFF"/>
            </a:solidFill>
            <a:ln w="66675" cap="sq">
              <a:solidFill>
                <a:srgbClr val="9397D8"/>
              </a:solidFill>
              <a:prstDash val="solid"/>
              <a:miter/>
            </a:ln>
          </p:spPr>
        </p:sp>
        <p:sp>
          <p:nvSpPr>
            <p:cNvPr name="TextBox 24" id="24"/>
            <p:cNvSpPr txBox="true"/>
            <p:nvPr/>
          </p:nvSpPr>
          <p:spPr>
            <a:xfrm>
              <a:off x="0" y="-85725"/>
              <a:ext cx="2273502" cy="1154892"/>
            </a:xfrm>
            <a:prstGeom prst="rect">
              <a:avLst/>
            </a:prstGeom>
          </p:spPr>
          <p:txBody>
            <a:bodyPr anchor="ctr" rtlCol="false" tIns="50800" lIns="50800" bIns="50800" rIns="50800"/>
            <a:lstStyle/>
            <a:p>
              <a:pPr algn="ctr">
                <a:lnSpc>
                  <a:spcPts val="2800"/>
                </a:lnSpc>
              </a:pPr>
              <a:r>
                <a:rPr lang="en-US" sz="2000" b="true">
                  <a:solidFill>
                    <a:srgbClr val="231F20"/>
                  </a:solidFill>
                  <a:latin typeface="Arial Bold"/>
                  <a:ea typeface="Arial Bold"/>
                  <a:cs typeface="Arial Bold"/>
                  <a:sym typeface="Arial Bold"/>
                </a:rPr>
                <a:t>HerShield Allies Intervention </a:t>
              </a:r>
            </a:p>
            <a:p>
              <a:pPr algn="ctr">
                <a:lnSpc>
                  <a:spcPts val="2100"/>
                </a:lnSpc>
                <a:spcBef>
                  <a:spcPct val="0"/>
                </a:spcBef>
              </a:pPr>
              <a:r>
                <a:rPr lang="en-US" sz="1500">
                  <a:solidFill>
                    <a:srgbClr val="231F20"/>
                  </a:solidFill>
                  <a:latin typeface="Arial"/>
                  <a:ea typeface="Arial"/>
                  <a:cs typeface="Arial"/>
                  <a:sym typeface="Arial"/>
                </a:rPr>
                <a:t>This feature surrounds women with a network of nearby bystanders ready to help, creating a profound sense of security. It ensures they are never alone, boosting their confidence and allowing them to move through the world with greater peace and freedom.</a:t>
              </a:r>
            </a:p>
          </p:txBody>
        </p:sp>
      </p:grpSp>
      <p:grpSp>
        <p:nvGrpSpPr>
          <p:cNvPr name="Group 25" id="25"/>
          <p:cNvGrpSpPr/>
          <p:nvPr/>
        </p:nvGrpSpPr>
        <p:grpSpPr>
          <a:xfrm rot="-10800000">
            <a:off x="6581208" y="2588071"/>
            <a:ext cx="1114909" cy="961157"/>
            <a:chOff x="0" y="0"/>
            <a:chExt cx="1290485" cy="1112520"/>
          </a:xfrm>
        </p:grpSpPr>
        <p:sp>
          <p:nvSpPr>
            <p:cNvPr name="Freeform 26" id="26"/>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9397D8"/>
            </a:solidFill>
          </p:spPr>
        </p:sp>
      </p:grpSp>
      <p:grpSp>
        <p:nvGrpSpPr>
          <p:cNvPr name="Group 27" id="27"/>
          <p:cNvGrpSpPr/>
          <p:nvPr/>
        </p:nvGrpSpPr>
        <p:grpSpPr>
          <a:xfrm rot="0">
            <a:off x="7826775" y="3129581"/>
            <a:ext cx="419647" cy="41964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w="66675" cap="sq">
              <a:solidFill>
                <a:srgbClr val="9397D8"/>
              </a:solidFill>
              <a:prstDash val="solid"/>
              <a:miter/>
            </a:ln>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30" id="30"/>
          <p:cNvGrpSpPr/>
          <p:nvPr/>
        </p:nvGrpSpPr>
        <p:grpSpPr>
          <a:xfrm rot="0">
            <a:off x="7826775" y="7509433"/>
            <a:ext cx="419647" cy="41964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91E1D5"/>
              </a:solidFill>
              <a:prstDash val="solid"/>
              <a:miter/>
            </a:ln>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33" id="33"/>
          <p:cNvGrpSpPr/>
          <p:nvPr/>
        </p:nvGrpSpPr>
        <p:grpSpPr>
          <a:xfrm rot="0">
            <a:off x="11338488" y="6361841"/>
            <a:ext cx="419647" cy="41964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66675" cap="sq">
              <a:solidFill>
                <a:srgbClr val="F8B27C"/>
              </a:solidFill>
              <a:prstDash val="solid"/>
              <a:miter/>
            </a:ln>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36" id="36"/>
          <p:cNvSpPr/>
          <p:nvPr/>
        </p:nvSpPr>
        <p:spPr>
          <a:xfrm flipH="false" flipV="false" rot="0">
            <a:off x="7016892" y="2729820"/>
            <a:ext cx="426961" cy="641608"/>
          </a:xfrm>
          <a:custGeom>
            <a:avLst/>
            <a:gdLst/>
            <a:ahLst/>
            <a:cxnLst/>
            <a:rect r="r" b="b" t="t" l="l"/>
            <a:pathLst>
              <a:path h="641608" w="426961">
                <a:moveTo>
                  <a:pt x="0" y="0"/>
                </a:moveTo>
                <a:lnTo>
                  <a:pt x="426961" y="0"/>
                </a:lnTo>
                <a:lnTo>
                  <a:pt x="426961" y="641608"/>
                </a:lnTo>
                <a:lnTo>
                  <a:pt x="0" y="6416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37" id="37"/>
          <p:cNvSpPr/>
          <p:nvPr/>
        </p:nvSpPr>
        <p:spPr>
          <a:xfrm flipH="false" flipV="false" rot="0">
            <a:off x="15230796" y="3894874"/>
            <a:ext cx="771510" cy="771510"/>
          </a:xfrm>
          <a:custGeom>
            <a:avLst/>
            <a:gdLst/>
            <a:ahLst/>
            <a:cxnLst/>
            <a:rect r="r" b="b" t="t" l="l"/>
            <a:pathLst>
              <a:path h="771510" w="771510">
                <a:moveTo>
                  <a:pt x="0" y="0"/>
                </a:moveTo>
                <a:lnTo>
                  <a:pt x="771509" y="0"/>
                </a:lnTo>
                <a:lnTo>
                  <a:pt x="771509" y="771510"/>
                </a:lnTo>
                <a:lnTo>
                  <a:pt x="0" y="771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38" id="38"/>
          <p:cNvGrpSpPr/>
          <p:nvPr/>
        </p:nvGrpSpPr>
        <p:grpSpPr>
          <a:xfrm rot="0">
            <a:off x="1028700" y="4338435"/>
            <a:ext cx="4589217" cy="2476267"/>
            <a:chOff x="0" y="0"/>
            <a:chExt cx="1320337" cy="712432"/>
          </a:xfrm>
        </p:grpSpPr>
        <p:sp>
          <p:nvSpPr>
            <p:cNvPr name="Freeform 39" id="39"/>
            <p:cNvSpPr/>
            <p:nvPr/>
          </p:nvSpPr>
          <p:spPr>
            <a:xfrm flipH="false" flipV="false" rot="0">
              <a:off x="0" y="0"/>
              <a:ext cx="1320337" cy="712432"/>
            </a:xfrm>
            <a:custGeom>
              <a:avLst/>
              <a:gdLst/>
              <a:ahLst/>
              <a:cxnLst/>
              <a:rect r="r" b="b" t="t" l="l"/>
              <a:pathLst>
                <a:path h="712432" w="1320337">
                  <a:moveTo>
                    <a:pt x="1117137" y="0"/>
                  </a:moveTo>
                  <a:cubicBezTo>
                    <a:pt x="1229361" y="0"/>
                    <a:pt x="1320337" y="159483"/>
                    <a:pt x="1320337" y="356216"/>
                  </a:cubicBezTo>
                  <a:cubicBezTo>
                    <a:pt x="1320337" y="552949"/>
                    <a:pt x="1229361" y="712432"/>
                    <a:pt x="1117137" y="712432"/>
                  </a:cubicBezTo>
                  <a:lnTo>
                    <a:pt x="203200" y="712432"/>
                  </a:lnTo>
                  <a:cubicBezTo>
                    <a:pt x="90976" y="712432"/>
                    <a:pt x="0" y="552949"/>
                    <a:pt x="0" y="356216"/>
                  </a:cubicBezTo>
                  <a:cubicBezTo>
                    <a:pt x="0" y="159483"/>
                    <a:pt x="90976" y="0"/>
                    <a:pt x="203200" y="0"/>
                  </a:cubicBezTo>
                  <a:close/>
                </a:path>
              </a:pathLst>
            </a:custGeom>
            <a:solidFill>
              <a:srgbClr val="FFFFFF"/>
            </a:solidFill>
            <a:ln w="66675" cap="sq">
              <a:solidFill>
                <a:srgbClr val="63B1DB"/>
              </a:solidFill>
              <a:prstDash val="solid"/>
              <a:miter/>
            </a:ln>
          </p:spPr>
        </p:sp>
        <p:sp>
          <p:nvSpPr>
            <p:cNvPr name="TextBox 40" id="40"/>
            <p:cNvSpPr txBox="true"/>
            <p:nvPr/>
          </p:nvSpPr>
          <p:spPr>
            <a:xfrm>
              <a:off x="0" y="-38100"/>
              <a:ext cx="1320337" cy="750532"/>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41" id="41"/>
          <p:cNvGrpSpPr/>
          <p:nvPr/>
        </p:nvGrpSpPr>
        <p:grpSpPr>
          <a:xfrm rot="-10800000">
            <a:off x="5381507" y="5027523"/>
            <a:ext cx="1114909" cy="961157"/>
            <a:chOff x="0" y="0"/>
            <a:chExt cx="1290485" cy="1112520"/>
          </a:xfrm>
        </p:grpSpPr>
        <p:sp>
          <p:nvSpPr>
            <p:cNvPr name="Freeform 42" id="42"/>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63B1DB"/>
            </a:solidFill>
          </p:spPr>
        </p:sp>
      </p:grpSp>
      <p:grpSp>
        <p:nvGrpSpPr>
          <p:cNvPr name="Group 43" id="43"/>
          <p:cNvGrpSpPr/>
          <p:nvPr/>
        </p:nvGrpSpPr>
        <p:grpSpPr>
          <a:xfrm rot="0">
            <a:off x="1560746" y="6982433"/>
            <a:ext cx="5216880" cy="2259629"/>
            <a:chOff x="0" y="0"/>
            <a:chExt cx="1251775" cy="542191"/>
          </a:xfrm>
        </p:grpSpPr>
        <p:sp>
          <p:nvSpPr>
            <p:cNvPr name="Freeform 44" id="44"/>
            <p:cNvSpPr/>
            <p:nvPr/>
          </p:nvSpPr>
          <p:spPr>
            <a:xfrm flipH="false" flipV="false" rot="0">
              <a:off x="0" y="0"/>
              <a:ext cx="1251775" cy="542191"/>
            </a:xfrm>
            <a:custGeom>
              <a:avLst/>
              <a:gdLst/>
              <a:ahLst/>
              <a:cxnLst/>
              <a:rect r="r" b="b" t="t" l="l"/>
              <a:pathLst>
                <a:path h="542191" w="1251775">
                  <a:moveTo>
                    <a:pt x="1048575" y="0"/>
                  </a:moveTo>
                  <a:cubicBezTo>
                    <a:pt x="1160799" y="0"/>
                    <a:pt x="1251775" y="121374"/>
                    <a:pt x="1251775" y="271096"/>
                  </a:cubicBezTo>
                  <a:cubicBezTo>
                    <a:pt x="1251775" y="420818"/>
                    <a:pt x="1160799" y="542191"/>
                    <a:pt x="1048575" y="542191"/>
                  </a:cubicBezTo>
                  <a:lnTo>
                    <a:pt x="203200" y="542191"/>
                  </a:lnTo>
                  <a:cubicBezTo>
                    <a:pt x="90976" y="542191"/>
                    <a:pt x="0" y="420818"/>
                    <a:pt x="0" y="271096"/>
                  </a:cubicBezTo>
                  <a:cubicBezTo>
                    <a:pt x="0" y="121374"/>
                    <a:pt x="90976" y="0"/>
                    <a:pt x="203200" y="0"/>
                  </a:cubicBezTo>
                  <a:close/>
                </a:path>
              </a:pathLst>
            </a:custGeom>
            <a:solidFill>
              <a:srgbClr val="FFFFFF"/>
            </a:solidFill>
            <a:ln w="66675" cap="sq">
              <a:solidFill>
                <a:srgbClr val="8ED7E8"/>
              </a:solidFill>
              <a:prstDash val="solid"/>
              <a:miter/>
            </a:ln>
          </p:spPr>
        </p:sp>
        <p:sp>
          <p:nvSpPr>
            <p:cNvPr name="TextBox 45" id="45"/>
            <p:cNvSpPr txBox="true"/>
            <p:nvPr/>
          </p:nvSpPr>
          <p:spPr>
            <a:xfrm>
              <a:off x="0" y="-38100"/>
              <a:ext cx="1251775" cy="580291"/>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46" id="46"/>
          <p:cNvGrpSpPr/>
          <p:nvPr/>
        </p:nvGrpSpPr>
        <p:grpSpPr>
          <a:xfrm rot="-10800000">
            <a:off x="6498022" y="7587731"/>
            <a:ext cx="1114909" cy="961157"/>
            <a:chOff x="0" y="0"/>
            <a:chExt cx="1290485" cy="1112520"/>
          </a:xfrm>
        </p:grpSpPr>
        <p:sp>
          <p:nvSpPr>
            <p:cNvPr name="Freeform 47" id="47"/>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8ED7E8"/>
            </a:solidFill>
          </p:spPr>
        </p:sp>
      </p:grpSp>
      <p:grpSp>
        <p:nvGrpSpPr>
          <p:cNvPr name="Group 48" id="48"/>
          <p:cNvGrpSpPr/>
          <p:nvPr/>
        </p:nvGrpSpPr>
        <p:grpSpPr>
          <a:xfrm rot="0">
            <a:off x="11155611" y="2051623"/>
            <a:ext cx="4764230" cy="1469025"/>
            <a:chOff x="0" y="0"/>
            <a:chExt cx="1467458" cy="452483"/>
          </a:xfrm>
        </p:grpSpPr>
        <p:sp>
          <p:nvSpPr>
            <p:cNvPr name="Freeform 49" id="49"/>
            <p:cNvSpPr/>
            <p:nvPr/>
          </p:nvSpPr>
          <p:spPr>
            <a:xfrm flipH="false" flipV="false" rot="0">
              <a:off x="0" y="0"/>
              <a:ext cx="1467458" cy="452483"/>
            </a:xfrm>
            <a:custGeom>
              <a:avLst/>
              <a:gdLst/>
              <a:ahLst/>
              <a:cxnLst/>
              <a:rect r="r" b="b" t="t" l="l"/>
              <a:pathLst>
                <a:path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w="66675" cap="sq">
              <a:solidFill>
                <a:srgbClr val="91DFB1"/>
              </a:solidFill>
              <a:prstDash val="solid"/>
              <a:miter/>
            </a:ln>
          </p:spPr>
        </p:sp>
        <p:sp>
          <p:nvSpPr>
            <p:cNvPr name="TextBox 50" id="50"/>
            <p:cNvSpPr txBox="true"/>
            <p:nvPr/>
          </p:nvSpPr>
          <p:spPr>
            <a:xfrm>
              <a:off x="0" y="-38100"/>
              <a:ext cx="1467458" cy="490583"/>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51" id="51"/>
          <p:cNvGrpSpPr/>
          <p:nvPr/>
        </p:nvGrpSpPr>
        <p:grpSpPr>
          <a:xfrm rot="0">
            <a:off x="10803970" y="2305557"/>
            <a:ext cx="1114909" cy="961157"/>
            <a:chOff x="0" y="0"/>
            <a:chExt cx="1290485" cy="1112520"/>
          </a:xfrm>
        </p:grpSpPr>
        <p:sp>
          <p:nvSpPr>
            <p:cNvPr name="Freeform 52" id="52"/>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91DFB1"/>
            </a:solidFill>
          </p:spPr>
        </p:sp>
      </p:grpSp>
      <p:grpSp>
        <p:nvGrpSpPr>
          <p:cNvPr name="Group 53" id="53"/>
          <p:cNvGrpSpPr/>
          <p:nvPr/>
        </p:nvGrpSpPr>
        <p:grpSpPr>
          <a:xfrm rot="0">
            <a:off x="12292188" y="4024164"/>
            <a:ext cx="4764230" cy="1469025"/>
            <a:chOff x="0" y="0"/>
            <a:chExt cx="1467458" cy="452483"/>
          </a:xfrm>
        </p:grpSpPr>
        <p:sp>
          <p:nvSpPr>
            <p:cNvPr name="Freeform 54" id="54"/>
            <p:cNvSpPr/>
            <p:nvPr/>
          </p:nvSpPr>
          <p:spPr>
            <a:xfrm flipH="false" flipV="false" rot="0">
              <a:off x="0" y="0"/>
              <a:ext cx="1467458" cy="452483"/>
            </a:xfrm>
            <a:custGeom>
              <a:avLst/>
              <a:gdLst/>
              <a:ahLst/>
              <a:cxnLst/>
              <a:rect r="r" b="b" t="t" l="l"/>
              <a:pathLst>
                <a:path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w="66675" cap="sq">
              <a:solidFill>
                <a:srgbClr val="F8D389"/>
              </a:solidFill>
              <a:prstDash val="solid"/>
              <a:miter/>
            </a:ln>
          </p:spPr>
        </p:sp>
        <p:sp>
          <p:nvSpPr>
            <p:cNvPr name="TextBox 55" id="55"/>
            <p:cNvSpPr txBox="true"/>
            <p:nvPr/>
          </p:nvSpPr>
          <p:spPr>
            <a:xfrm>
              <a:off x="0" y="-38100"/>
              <a:ext cx="1467458" cy="490583"/>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56" id="56"/>
          <p:cNvGrpSpPr/>
          <p:nvPr/>
        </p:nvGrpSpPr>
        <p:grpSpPr>
          <a:xfrm rot="0">
            <a:off x="12015811" y="4296124"/>
            <a:ext cx="1114909" cy="961157"/>
            <a:chOff x="0" y="0"/>
            <a:chExt cx="1290485" cy="1112520"/>
          </a:xfrm>
        </p:grpSpPr>
        <p:sp>
          <p:nvSpPr>
            <p:cNvPr name="Freeform 57" id="57"/>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F8D389"/>
            </a:solidFill>
          </p:spPr>
        </p:sp>
      </p:grpSp>
      <p:grpSp>
        <p:nvGrpSpPr>
          <p:cNvPr name="Group 58" id="58"/>
          <p:cNvGrpSpPr/>
          <p:nvPr/>
        </p:nvGrpSpPr>
        <p:grpSpPr>
          <a:xfrm rot="0">
            <a:off x="12273374" y="5913020"/>
            <a:ext cx="4764230" cy="1469025"/>
            <a:chOff x="0" y="0"/>
            <a:chExt cx="1467458" cy="452483"/>
          </a:xfrm>
        </p:grpSpPr>
        <p:sp>
          <p:nvSpPr>
            <p:cNvPr name="Freeform 59" id="59"/>
            <p:cNvSpPr/>
            <p:nvPr/>
          </p:nvSpPr>
          <p:spPr>
            <a:xfrm flipH="false" flipV="false" rot="0">
              <a:off x="0" y="0"/>
              <a:ext cx="1467458" cy="452483"/>
            </a:xfrm>
            <a:custGeom>
              <a:avLst/>
              <a:gdLst/>
              <a:ahLst/>
              <a:cxnLst/>
              <a:rect r="r" b="b" t="t" l="l"/>
              <a:pathLst>
                <a:path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w="66675" cap="sq">
              <a:solidFill>
                <a:srgbClr val="F8B27C"/>
              </a:solidFill>
              <a:prstDash val="solid"/>
              <a:miter/>
            </a:ln>
          </p:spPr>
        </p:sp>
        <p:sp>
          <p:nvSpPr>
            <p:cNvPr name="TextBox 60" id="60"/>
            <p:cNvSpPr txBox="true"/>
            <p:nvPr/>
          </p:nvSpPr>
          <p:spPr>
            <a:xfrm>
              <a:off x="0" y="-38100"/>
              <a:ext cx="1467458" cy="490583"/>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61" id="61"/>
          <p:cNvGrpSpPr/>
          <p:nvPr/>
        </p:nvGrpSpPr>
        <p:grpSpPr>
          <a:xfrm rot="0">
            <a:off x="12019576" y="6091086"/>
            <a:ext cx="1114909" cy="961157"/>
            <a:chOff x="0" y="0"/>
            <a:chExt cx="1290485" cy="1112520"/>
          </a:xfrm>
        </p:grpSpPr>
        <p:sp>
          <p:nvSpPr>
            <p:cNvPr name="Freeform 62" id="62"/>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F8B27C"/>
            </a:solidFill>
          </p:spPr>
        </p:sp>
      </p:grpSp>
      <p:grpSp>
        <p:nvGrpSpPr>
          <p:cNvPr name="Group 63" id="63"/>
          <p:cNvGrpSpPr/>
          <p:nvPr/>
        </p:nvGrpSpPr>
        <p:grpSpPr>
          <a:xfrm rot="0">
            <a:off x="11155611" y="7587731"/>
            <a:ext cx="4764230" cy="1469025"/>
            <a:chOff x="0" y="0"/>
            <a:chExt cx="1467458" cy="452483"/>
          </a:xfrm>
        </p:grpSpPr>
        <p:sp>
          <p:nvSpPr>
            <p:cNvPr name="Freeform 64" id="64"/>
            <p:cNvSpPr/>
            <p:nvPr/>
          </p:nvSpPr>
          <p:spPr>
            <a:xfrm flipH="false" flipV="false" rot="0">
              <a:off x="0" y="0"/>
              <a:ext cx="1467458" cy="452483"/>
            </a:xfrm>
            <a:custGeom>
              <a:avLst/>
              <a:gdLst/>
              <a:ahLst/>
              <a:cxnLst/>
              <a:rect r="r" b="b" t="t" l="l"/>
              <a:pathLst>
                <a:path h="452483" w="1467458">
                  <a:moveTo>
                    <a:pt x="1264258" y="0"/>
                  </a:moveTo>
                  <a:cubicBezTo>
                    <a:pt x="1376482" y="0"/>
                    <a:pt x="1467458" y="101292"/>
                    <a:pt x="1467458" y="226241"/>
                  </a:cubicBezTo>
                  <a:cubicBezTo>
                    <a:pt x="1467458" y="351191"/>
                    <a:pt x="1376482" y="452483"/>
                    <a:pt x="1264258" y="452483"/>
                  </a:cubicBezTo>
                  <a:lnTo>
                    <a:pt x="203200" y="452483"/>
                  </a:lnTo>
                  <a:cubicBezTo>
                    <a:pt x="90976" y="452483"/>
                    <a:pt x="0" y="351191"/>
                    <a:pt x="0" y="226241"/>
                  </a:cubicBezTo>
                  <a:cubicBezTo>
                    <a:pt x="0" y="101292"/>
                    <a:pt x="90976" y="0"/>
                    <a:pt x="203200" y="0"/>
                  </a:cubicBezTo>
                  <a:close/>
                </a:path>
              </a:pathLst>
            </a:custGeom>
            <a:solidFill>
              <a:srgbClr val="FFFFFF"/>
            </a:solidFill>
            <a:ln w="66675" cap="sq">
              <a:solidFill>
                <a:srgbClr val="FF8379"/>
              </a:solidFill>
              <a:prstDash val="solid"/>
              <a:miter/>
            </a:ln>
          </p:spPr>
        </p:sp>
        <p:sp>
          <p:nvSpPr>
            <p:cNvPr name="TextBox 65" id="65"/>
            <p:cNvSpPr txBox="true"/>
            <p:nvPr/>
          </p:nvSpPr>
          <p:spPr>
            <a:xfrm>
              <a:off x="0" y="-38100"/>
              <a:ext cx="1467458" cy="490583"/>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66" id="66"/>
          <p:cNvGrpSpPr/>
          <p:nvPr/>
        </p:nvGrpSpPr>
        <p:grpSpPr>
          <a:xfrm rot="0">
            <a:off x="10900902" y="7856617"/>
            <a:ext cx="1114909" cy="961157"/>
            <a:chOff x="0" y="0"/>
            <a:chExt cx="1290485" cy="1112520"/>
          </a:xfrm>
        </p:grpSpPr>
        <p:sp>
          <p:nvSpPr>
            <p:cNvPr name="Freeform 67" id="67"/>
            <p:cNvSpPr/>
            <p:nvPr/>
          </p:nvSpPr>
          <p:spPr>
            <a:xfrm flipH="false" flipV="false" rot="0">
              <a:off x="0" y="0"/>
              <a:ext cx="1290485" cy="1113790"/>
            </a:xfrm>
            <a:custGeom>
              <a:avLst/>
              <a:gdLst/>
              <a:ahLst/>
              <a:cxnLst/>
              <a:rect r="r" b="b" t="t" l="l"/>
              <a:pathLst>
                <a:path h="1113790" w="1290485">
                  <a:moveTo>
                    <a:pt x="738035" y="0"/>
                  </a:moveTo>
                  <a:lnTo>
                    <a:pt x="553720" y="0"/>
                  </a:lnTo>
                  <a:cubicBezTo>
                    <a:pt x="247650" y="0"/>
                    <a:pt x="0" y="247650"/>
                    <a:pt x="0" y="553720"/>
                  </a:cubicBezTo>
                  <a:cubicBezTo>
                    <a:pt x="0" y="859790"/>
                    <a:pt x="247650" y="1107440"/>
                    <a:pt x="553720" y="1107440"/>
                  </a:cubicBezTo>
                  <a:lnTo>
                    <a:pt x="738035" y="1113790"/>
                  </a:lnTo>
                  <a:lnTo>
                    <a:pt x="1290485" y="558800"/>
                  </a:lnTo>
                  <a:lnTo>
                    <a:pt x="738035" y="0"/>
                  </a:lnTo>
                  <a:close/>
                </a:path>
              </a:pathLst>
            </a:custGeom>
            <a:solidFill>
              <a:srgbClr val="FF8379"/>
            </a:solidFill>
          </p:spPr>
        </p:sp>
      </p:grpSp>
      <p:sp>
        <p:nvSpPr>
          <p:cNvPr name="Freeform 68" id="68"/>
          <p:cNvSpPr/>
          <p:nvPr/>
        </p:nvSpPr>
        <p:spPr>
          <a:xfrm flipH="false" flipV="false" rot="0">
            <a:off x="6845654" y="7736225"/>
            <a:ext cx="586019" cy="586019"/>
          </a:xfrm>
          <a:custGeom>
            <a:avLst/>
            <a:gdLst/>
            <a:ahLst/>
            <a:cxnLst/>
            <a:rect r="r" b="b" t="t" l="l"/>
            <a:pathLst>
              <a:path h="586019" w="586019">
                <a:moveTo>
                  <a:pt x="0" y="0"/>
                </a:moveTo>
                <a:lnTo>
                  <a:pt x="586018" y="0"/>
                </a:lnTo>
                <a:lnTo>
                  <a:pt x="586018" y="586018"/>
                </a:lnTo>
                <a:lnTo>
                  <a:pt x="0" y="5860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9" id="69"/>
          <p:cNvSpPr/>
          <p:nvPr/>
        </p:nvSpPr>
        <p:spPr>
          <a:xfrm flipH="false" flipV="false" rot="0">
            <a:off x="11049850" y="8027373"/>
            <a:ext cx="589741" cy="589741"/>
          </a:xfrm>
          <a:custGeom>
            <a:avLst/>
            <a:gdLst/>
            <a:ahLst/>
            <a:cxnLst/>
            <a:rect r="r" b="b" t="t" l="l"/>
            <a:pathLst>
              <a:path h="589741" w="589741">
                <a:moveTo>
                  <a:pt x="0" y="0"/>
                </a:moveTo>
                <a:lnTo>
                  <a:pt x="589742" y="0"/>
                </a:lnTo>
                <a:lnTo>
                  <a:pt x="589742" y="589741"/>
                </a:lnTo>
                <a:lnTo>
                  <a:pt x="0" y="5897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0" id="70"/>
          <p:cNvSpPr/>
          <p:nvPr/>
        </p:nvSpPr>
        <p:spPr>
          <a:xfrm flipH="false" flipV="false" rot="0">
            <a:off x="12147808" y="6367339"/>
            <a:ext cx="672267" cy="447363"/>
          </a:xfrm>
          <a:custGeom>
            <a:avLst/>
            <a:gdLst/>
            <a:ahLst/>
            <a:cxnLst/>
            <a:rect r="r" b="b" t="t" l="l"/>
            <a:pathLst>
              <a:path h="447363" w="672267">
                <a:moveTo>
                  <a:pt x="0" y="0"/>
                </a:moveTo>
                <a:lnTo>
                  <a:pt x="672267" y="0"/>
                </a:lnTo>
                <a:lnTo>
                  <a:pt x="672267" y="447364"/>
                </a:lnTo>
                <a:lnTo>
                  <a:pt x="0" y="4473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1" id="71"/>
          <p:cNvSpPr/>
          <p:nvPr/>
        </p:nvSpPr>
        <p:spPr>
          <a:xfrm flipH="false" flipV="false" rot="0">
            <a:off x="12273374" y="4472792"/>
            <a:ext cx="421135" cy="632854"/>
          </a:xfrm>
          <a:custGeom>
            <a:avLst/>
            <a:gdLst/>
            <a:ahLst/>
            <a:cxnLst/>
            <a:rect r="r" b="b" t="t" l="l"/>
            <a:pathLst>
              <a:path h="632854" w="421135">
                <a:moveTo>
                  <a:pt x="0" y="0"/>
                </a:moveTo>
                <a:lnTo>
                  <a:pt x="421135" y="0"/>
                </a:lnTo>
                <a:lnTo>
                  <a:pt x="421135" y="632853"/>
                </a:lnTo>
                <a:lnTo>
                  <a:pt x="0" y="63285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72" id="72"/>
          <p:cNvSpPr/>
          <p:nvPr/>
        </p:nvSpPr>
        <p:spPr>
          <a:xfrm flipH="false" flipV="false" rot="0">
            <a:off x="5743017" y="5257280"/>
            <a:ext cx="528019" cy="521419"/>
          </a:xfrm>
          <a:custGeom>
            <a:avLst/>
            <a:gdLst/>
            <a:ahLst/>
            <a:cxnLst/>
            <a:rect r="r" b="b" t="t" l="l"/>
            <a:pathLst>
              <a:path h="521419" w="528019">
                <a:moveTo>
                  <a:pt x="0" y="0"/>
                </a:moveTo>
                <a:lnTo>
                  <a:pt x="528020" y="0"/>
                </a:lnTo>
                <a:lnTo>
                  <a:pt x="528020" y="521419"/>
                </a:lnTo>
                <a:lnTo>
                  <a:pt x="0" y="52141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73" id="73"/>
          <p:cNvSpPr/>
          <p:nvPr/>
        </p:nvSpPr>
        <p:spPr>
          <a:xfrm flipH="false" flipV="false" rot="0">
            <a:off x="11014677" y="2542468"/>
            <a:ext cx="647621" cy="487335"/>
          </a:xfrm>
          <a:custGeom>
            <a:avLst/>
            <a:gdLst/>
            <a:ahLst/>
            <a:cxnLst/>
            <a:rect r="r" b="b" t="t" l="l"/>
            <a:pathLst>
              <a:path h="487335" w="647621">
                <a:moveTo>
                  <a:pt x="0" y="0"/>
                </a:moveTo>
                <a:lnTo>
                  <a:pt x="647621" y="0"/>
                </a:lnTo>
                <a:lnTo>
                  <a:pt x="647621" y="487335"/>
                </a:lnTo>
                <a:lnTo>
                  <a:pt x="0" y="48733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TextBox 74" id="74"/>
          <p:cNvSpPr txBox="true"/>
          <p:nvPr/>
        </p:nvSpPr>
        <p:spPr>
          <a:xfrm rot="0">
            <a:off x="13174980" y="9874448"/>
            <a:ext cx="4084320" cy="295275"/>
          </a:xfrm>
          <a:prstGeom prst="rect">
            <a:avLst/>
          </a:prstGeom>
        </p:spPr>
        <p:txBody>
          <a:bodyPr anchor="t" rtlCol="false" tIns="0" lIns="0" bIns="0" rIns="0">
            <a:spAutoFit/>
          </a:bodyPr>
          <a:lstStyle/>
          <a:p>
            <a:pPr algn="r">
              <a:lnSpc>
                <a:spcPts val="2279"/>
              </a:lnSpc>
            </a:pPr>
            <a:r>
              <a:rPr lang="en-US" b="true" sz="1899">
                <a:solidFill>
                  <a:srgbClr val="FFFFFF"/>
                </a:solidFill>
                <a:latin typeface="Arimo Bold"/>
                <a:ea typeface="Arimo Bold"/>
                <a:cs typeface="Arimo Bold"/>
                <a:sym typeface="Arimo Bold"/>
              </a:rPr>
              <a:t>5</a:t>
            </a:r>
          </a:p>
        </p:txBody>
      </p:sp>
      <p:sp>
        <p:nvSpPr>
          <p:cNvPr name="TextBox 75" id="75"/>
          <p:cNvSpPr txBox="true"/>
          <p:nvPr/>
        </p:nvSpPr>
        <p:spPr>
          <a:xfrm rot="0">
            <a:off x="1167331" y="281184"/>
            <a:ext cx="16276320" cy="923925"/>
          </a:xfrm>
          <a:prstGeom prst="rect">
            <a:avLst/>
          </a:prstGeom>
        </p:spPr>
        <p:txBody>
          <a:bodyPr anchor="t" rtlCol="false" tIns="0" lIns="0" bIns="0" rIns="0">
            <a:spAutoFit/>
          </a:bodyPr>
          <a:lstStyle/>
          <a:p>
            <a:pPr algn="ctr">
              <a:lnSpc>
                <a:spcPts val="6480"/>
              </a:lnSpc>
            </a:pPr>
            <a:r>
              <a:rPr lang="en-US" sz="5400" b="true">
                <a:solidFill>
                  <a:srgbClr val="000000"/>
                </a:solidFill>
                <a:latin typeface="Times New Roman Bold"/>
                <a:ea typeface="Times New Roman Bold"/>
                <a:cs typeface="Times New Roman Bold"/>
                <a:sym typeface="Times New Roman Bold"/>
              </a:rPr>
              <a:t>SOLUTION &amp; ITS IMPACT</a:t>
            </a:r>
          </a:p>
        </p:txBody>
      </p:sp>
      <p:sp>
        <p:nvSpPr>
          <p:cNvPr name="TextBox 76" id="76"/>
          <p:cNvSpPr txBox="true"/>
          <p:nvPr/>
        </p:nvSpPr>
        <p:spPr>
          <a:xfrm rot="0">
            <a:off x="1200366" y="4670795"/>
            <a:ext cx="4245885" cy="1832626"/>
          </a:xfrm>
          <a:prstGeom prst="rect">
            <a:avLst/>
          </a:prstGeom>
        </p:spPr>
        <p:txBody>
          <a:bodyPr anchor="t" rtlCol="false" tIns="0" lIns="0" bIns="0" rIns="0">
            <a:spAutoFit/>
          </a:bodyPr>
          <a:lstStyle/>
          <a:p>
            <a:pPr algn="ctr">
              <a:lnSpc>
                <a:spcPts val="2619"/>
              </a:lnSpc>
            </a:pPr>
            <a:r>
              <a:rPr lang="en-US" sz="1870" b="true">
                <a:solidFill>
                  <a:srgbClr val="231F20"/>
                </a:solidFill>
                <a:latin typeface="Montserrat Classic Bold"/>
                <a:ea typeface="Montserrat Classic Bold"/>
                <a:cs typeface="Montserrat Classic Bold"/>
                <a:sym typeface="Montserrat Classic Bold"/>
              </a:rPr>
              <a:t>Impact of Area Profiling </a:t>
            </a:r>
          </a:p>
          <a:p>
            <a:pPr algn="ctr" marL="0" indent="0" lvl="0">
              <a:lnSpc>
                <a:spcPts val="1964"/>
              </a:lnSpc>
            </a:pPr>
            <a:r>
              <a:rPr lang="en-US" sz="1403">
                <a:solidFill>
                  <a:srgbClr val="231F20"/>
                </a:solidFill>
                <a:latin typeface="Montserrat Classic"/>
                <a:ea typeface="Montserrat Classic"/>
                <a:cs typeface="Montserrat Classic"/>
                <a:sym typeface="Montserrat Classic"/>
              </a:rPr>
              <a:t>Area profiling identifies high-risk zones and provides real-time safety insights, Especially crucial when moving to new places. Gender-segregated data further helps women make informed decisions and navigate confidently and securely.</a:t>
            </a:r>
          </a:p>
        </p:txBody>
      </p:sp>
      <p:sp>
        <p:nvSpPr>
          <p:cNvPr name="TextBox 77" id="77"/>
          <p:cNvSpPr txBox="true"/>
          <p:nvPr/>
        </p:nvSpPr>
        <p:spPr>
          <a:xfrm rot="0">
            <a:off x="1941099" y="7252926"/>
            <a:ext cx="4556924" cy="1583142"/>
          </a:xfrm>
          <a:prstGeom prst="rect">
            <a:avLst/>
          </a:prstGeom>
        </p:spPr>
        <p:txBody>
          <a:bodyPr anchor="t" rtlCol="false" tIns="0" lIns="0" bIns="0" rIns="0">
            <a:spAutoFit/>
          </a:bodyPr>
          <a:lstStyle/>
          <a:p>
            <a:pPr algn="ctr">
              <a:lnSpc>
                <a:spcPts val="2619"/>
              </a:lnSpc>
            </a:pPr>
            <a:r>
              <a:rPr lang="en-US" b="true" sz="1870" i="true">
                <a:solidFill>
                  <a:srgbClr val="231F20"/>
                </a:solidFill>
                <a:latin typeface="Montserrat Classic Bold"/>
                <a:ea typeface="Montserrat Classic Bold"/>
                <a:cs typeface="Montserrat Classic Bold"/>
                <a:sym typeface="Montserrat Classic Bold"/>
              </a:rPr>
              <a:t>Influence of Community Feed</a:t>
            </a:r>
          </a:p>
          <a:p>
            <a:pPr algn="ctr" marL="0" indent="0" lvl="0">
              <a:lnSpc>
                <a:spcPts val="1964"/>
              </a:lnSpc>
            </a:pPr>
            <a:r>
              <a:rPr lang="en-US" sz="1403">
                <a:solidFill>
                  <a:srgbClr val="231F20"/>
                </a:solidFill>
                <a:latin typeface="Montserrat Classic"/>
                <a:ea typeface="Montserrat Classic"/>
                <a:cs typeface="Montserrat Classic"/>
                <a:sym typeface="Montserrat Classic"/>
              </a:rPr>
              <a:t>Our community feed amplifies voices and support, allowing users to share photos and details of wrongdoers, and fostering accountability. With awareness campaigns and NGO partnerships, it enhances safety and drives positive social change.</a:t>
            </a:r>
          </a:p>
        </p:txBody>
      </p:sp>
      <p:sp>
        <p:nvSpPr>
          <p:cNvPr name="TextBox 78" id="78"/>
          <p:cNvSpPr txBox="true"/>
          <p:nvPr/>
        </p:nvSpPr>
        <p:spPr>
          <a:xfrm rot="0">
            <a:off x="12167934" y="2100628"/>
            <a:ext cx="3190852" cy="1526941"/>
          </a:xfrm>
          <a:prstGeom prst="rect">
            <a:avLst/>
          </a:prstGeom>
        </p:spPr>
        <p:txBody>
          <a:bodyPr anchor="t" rtlCol="false" tIns="0" lIns="0" bIns="0" rIns="0">
            <a:spAutoFit/>
          </a:bodyPr>
          <a:lstStyle/>
          <a:p>
            <a:pPr algn="ctr">
              <a:lnSpc>
                <a:spcPts val="2357"/>
              </a:lnSpc>
            </a:pPr>
            <a:r>
              <a:rPr lang="en-US" sz="1683" b="true">
                <a:solidFill>
                  <a:srgbClr val="231F20"/>
                </a:solidFill>
                <a:latin typeface="Arial Bold"/>
                <a:ea typeface="Arial Bold"/>
                <a:cs typeface="Arial Bold"/>
                <a:sym typeface="Arial Bold"/>
              </a:rPr>
              <a:t>Enhanced Personal Safety</a:t>
            </a:r>
          </a:p>
          <a:p>
            <a:pPr algn="ctr">
              <a:lnSpc>
                <a:spcPts val="1964"/>
              </a:lnSpc>
            </a:pPr>
            <a:r>
              <a:rPr lang="en-US" sz="1403">
                <a:solidFill>
                  <a:srgbClr val="231F20"/>
                </a:solidFill>
                <a:latin typeface="Arial"/>
                <a:ea typeface="Arial"/>
                <a:cs typeface="Arial"/>
                <a:sym typeface="Arial"/>
              </a:rPr>
              <a:t>Provides real-time alerts about potential threats and information on the safety levels of various areas, helping users avoid risks and stay secure.</a:t>
            </a:r>
          </a:p>
          <a:p>
            <a:pPr algn="ctr" marL="0" indent="0" lvl="0">
              <a:lnSpc>
                <a:spcPts val="1681"/>
              </a:lnSpc>
            </a:pPr>
          </a:p>
        </p:txBody>
      </p:sp>
      <p:sp>
        <p:nvSpPr>
          <p:cNvPr name="TextBox 79" id="79"/>
          <p:cNvSpPr txBox="true"/>
          <p:nvPr/>
        </p:nvSpPr>
        <p:spPr>
          <a:xfrm rot="0">
            <a:off x="13170781" y="4107653"/>
            <a:ext cx="3554574" cy="1319443"/>
          </a:xfrm>
          <a:prstGeom prst="rect">
            <a:avLst/>
          </a:prstGeom>
        </p:spPr>
        <p:txBody>
          <a:bodyPr anchor="t" rtlCol="false" tIns="0" lIns="0" bIns="0" rIns="0">
            <a:spAutoFit/>
          </a:bodyPr>
          <a:lstStyle/>
          <a:p>
            <a:pPr algn="ctr">
              <a:lnSpc>
                <a:spcPts val="2357"/>
              </a:lnSpc>
            </a:pPr>
            <a:r>
              <a:rPr lang="en-US" sz="1683" b="true">
                <a:solidFill>
                  <a:srgbClr val="231F20"/>
                </a:solidFill>
                <a:latin typeface="Arial Bold"/>
                <a:ea typeface="Arial Bold"/>
                <a:cs typeface="Arial Bold"/>
                <a:sym typeface="Arial Bold"/>
              </a:rPr>
              <a:t>Improved Emergency Response</a:t>
            </a:r>
          </a:p>
          <a:p>
            <a:pPr algn="ctr" marL="0" indent="0" lvl="0">
              <a:lnSpc>
                <a:spcPts val="1964"/>
              </a:lnSpc>
            </a:pPr>
            <a:r>
              <a:rPr lang="en-US" sz="1403">
                <a:solidFill>
                  <a:srgbClr val="231F20"/>
                </a:solidFill>
                <a:latin typeface="Arial"/>
                <a:ea typeface="Arial"/>
                <a:cs typeface="Arial"/>
                <a:sym typeface="Arial"/>
              </a:rPr>
              <a:t> Facilitates swift communication with emergency contacts or services and allows users to report incidents quickly, leading to faster assistance.</a:t>
            </a:r>
          </a:p>
        </p:txBody>
      </p:sp>
      <p:sp>
        <p:nvSpPr>
          <p:cNvPr name="TextBox 80" id="80"/>
          <p:cNvSpPr txBox="true"/>
          <p:nvPr/>
        </p:nvSpPr>
        <p:spPr>
          <a:xfrm rot="0">
            <a:off x="13352642" y="5970033"/>
            <a:ext cx="3190852" cy="1319443"/>
          </a:xfrm>
          <a:prstGeom prst="rect">
            <a:avLst/>
          </a:prstGeom>
        </p:spPr>
        <p:txBody>
          <a:bodyPr anchor="t" rtlCol="false" tIns="0" lIns="0" bIns="0" rIns="0">
            <a:spAutoFit/>
          </a:bodyPr>
          <a:lstStyle/>
          <a:p>
            <a:pPr algn="ctr">
              <a:lnSpc>
                <a:spcPts val="2357"/>
              </a:lnSpc>
            </a:pPr>
            <a:r>
              <a:rPr lang="en-US" sz="1683" b="true">
                <a:solidFill>
                  <a:srgbClr val="231F20"/>
                </a:solidFill>
                <a:latin typeface="Arial Bold"/>
                <a:ea typeface="Arial Bold"/>
                <a:cs typeface="Arial Bold"/>
                <a:sym typeface="Arial Bold"/>
              </a:rPr>
              <a:t>Stronger Community Support</a:t>
            </a:r>
          </a:p>
          <a:p>
            <a:pPr algn="ctr" marL="0" indent="0" lvl="0">
              <a:lnSpc>
                <a:spcPts val="1964"/>
              </a:lnSpc>
            </a:pPr>
            <a:r>
              <a:rPr lang="en-US" sz="1403">
                <a:solidFill>
                  <a:srgbClr val="231F20"/>
                </a:solidFill>
                <a:latin typeface="Arial"/>
                <a:ea typeface="Arial"/>
                <a:cs typeface="Arial"/>
                <a:sym typeface="Arial"/>
              </a:rPr>
              <a:t>Encourages users to collaborate, share information, and support one another, fostering a connected and engaged community</a:t>
            </a:r>
          </a:p>
        </p:txBody>
      </p:sp>
      <p:sp>
        <p:nvSpPr>
          <p:cNvPr name="TextBox 81" id="81"/>
          <p:cNvSpPr txBox="true"/>
          <p:nvPr/>
        </p:nvSpPr>
        <p:spPr>
          <a:xfrm rot="0">
            <a:off x="12167934" y="7582070"/>
            <a:ext cx="3190852" cy="1319443"/>
          </a:xfrm>
          <a:prstGeom prst="rect">
            <a:avLst/>
          </a:prstGeom>
        </p:spPr>
        <p:txBody>
          <a:bodyPr anchor="t" rtlCol="false" tIns="0" lIns="0" bIns="0" rIns="0">
            <a:spAutoFit/>
          </a:bodyPr>
          <a:lstStyle/>
          <a:p>
            <a:pPr algn="ctr">
              <a:lnSpc>
                <a:spcPts val="2357"/>
              </a:lnSpc>
            </a:pPr>
            <a:r>
              <a:rPr lang="en-US" sz="1683" b="true">
                <a:solidFill>
                  <a:srgbClr val="231F20"/>
                </a:solidFill>
                <a:latin typeface="Arial Bold"/>
                <a:ea typeface="Arial Bold"/>
                <a:cs typeface="Arial Bold"/>
                <a:sym typeface="Arial Bold"/>
              </a:rPr>
              <a:t>Increased Confidence</a:t>
            </a:r>
          </a:p>
          <a:p>
            <a:pPr algn="ctr" marL="0" indent="0" lvl="0">
              <a:lnSpc>
                <a:spcPts val="1964"/>
              </a:lnSpc>
            </a:pPr>
            <a:r>
              <a:rPr lang="en-US" sz="1403">
                <a:solidFill>
                  <a:srgbClr val="231F20"/>
                </a:solidFill>
                <a:latin typeface="Arial"/>
                <a:ea typeface="Arial"/>
                <a:cs typeface="Arial"/>
                <a:sym typeface="Arial"/>
              </a:rPr>
              <a:t> Empowers users with tools and resources for personal safety, providing reassurance and boosting confidence in managing their security.</a:t>
            </a:r>
          </a:p>
        </p:txBody>
      </p:sp>
      <p:sp>
        <p:nvSpPr>
          <p:cNvPr name="TextBox 82" id="82"/>
          <p:cNvSpPr txBox="true"/>
          <p:nvPr/>
        </p:nvSpPr>
        <p:spPr>
          <a:xfrm rot="0">
            <a:off x="7549351" y="4787331"/>
            <a:ext cx="3531329" cy="1561454"/>
          </a:xfrm>
          <a:prstGeom prst="rect">
            <a:avLst/>
          </a:prstGeom>
        </p:spPr>
        <p:txBody>
          <a:bodyPr anchor="t" rtlCol="false" tIns="0" lIns="0" bIns="0" rIns="0">
            <a:spAutoFit/>
          </a:bodyPr>
          <a:lstStyle/>
          <a:p>
            <a:pPr algn="ctr">
              <a:lnSpc>
                <a:spcPts val="3971"/>
              </a:lnSpc>
            </a:pPr>
            <a:r>
              <a:rPr lang="en-US" sz="3102" b="true">
                <a:solidFill>
                  <a:srgbClr val="231F20"/>
                </a:solidFill>
                <a:latin typeface="Arial Bold"/>
                <a:ea typeface="Arial Bold"/>
                <a:cs typeface="Arial Bold"/>
                <a:sym typeface="Arial Bold"/>
              </a:rPr>
              <a:t>Solution</a:t>
            </a:r>
          </a:p>
          <a:p>
            <a:pPr algn="ctr">
              <a:lnSpc>
                <a:spcPts val="3971"/>
              </a:lnSpc>
            </a:pPr>
            <a:r>
              <a:rPr lang="en-US" sz="3102" b="true">
                <a:solidFill>
                  <a:srgbClr val="231F20"/>
                </a:solidFill>
                <a:latin typeface="Arial Bold"/>
                <a:ea typeface="Arial Bold"/>
                <a:cs typeface="Arial Bold"/>
                <a:sym typeface="Arial Bold"/>
              </a:rPr>
              <a:t>&amp;</a:t>
            </a:r>
          </a:p>
          <a:p>
            <a:pPr algn="ctr">
              <a:lnSpc>
                <a:spcPts val="3971"/>
              </a:lnSpc>
            </a:pPr>
            <a:r>
              <a:rPr lang="en-US" b="true" sz="3102">
                <a:solidFill>
                  <a:srgbClr val="231F20"/>
                </a:solidFill>
                <a:latin typeface="Arial Bold"/>
                <a:ea typeface="Arial Bold"/>
                <a:cs typeface="Arial Bold"/>
                <a:sym typeface="Arial Bold"/>
              </a:rPr>
              <a:t>Impact</a:t>
            </a:r>
          </a:p>
        </p:txBody>
      </p:sp>
      <p:sp>
        <p:nvSpPr>
          <p:cNvPr name="TextBox 83" id="83"/>
          <p:cNvSpPr txBox="true"/>
          <p:nvPr/>
        </p:nvSpPr>
        <p:spPr>
          <a:xfrm rot="0">
            <a:off x="5743017" y="9499237"/>
            <a:ext cx="6970861" cy="484837"/>
          </a:xfrm>
          <a:prstGeom prst="rect">
            <a:avLst/>
          </a:prstGeom>
        </p:spPr>
        <p:txBody>
          <a:bodyPr anchor="t" rtlCol="false" tIns="0" lIns="0" bIns="0" rIns="0">
            <a:spAutoFit/>
          </a:bodyPr>
          <a:lstStyle/>
          <a:p>
            <a:pPr algn="ctr">
              <a:lnSpc>
                <a:spcPts val="3928"/>
              </a:lnSpc>
              <a:spcBef>
                <a:spcPct val="0"/>
              </a:spcBef>
            </a:pPr>
            <a:r>
              <a:rPr lang="en-US" b="true" sz="2806">
                <a:solidFill>
                  <a:srgbClr val="231F20"/>
                </a:solidFill>
                <a:latin typeface="Canva Sans Bold"/>
                <a:ea typeface="Canva Sans Bold"/>
                <a:cs typeface="Canva Sans Bold"/>
                <a:sym typeface="Canva Sans Bold"/>
              </a:rPr>
              <a:t>HerShield: Help is just a moment away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33491" y="2306402"/>
            <a:ext cx="2449071" cy="647152"/>
            <a:chOff x="0" y="0"/>
            <a:chExt cx="634214" cy="167587"/>
          </a:xfrm>
        </p:grpSpPr>
        <p:sp>
          <p:nvSpPr>
            <p:cNvPr name="Freeform 3" id="3"/>
            <p:cNvSpPr/>
            <p:nvPr/>
          </p:nvSpPr>
          <p:spPr>
            <a:xfrm flipH="false" flipV="false" rot="0">
              <a:off x="0" y="0"/>
              <a:ext cx="634214" cy="167587"/>
            </a:xfrm>
            <a:custGeom>
              <a:avLst/>
              <a:gdLst/>
              <a:ahLst/>
              <a:cxnLst/>
              <a:rect r="r" b="b" t="t" l="l"/>
              <a:pathLst>
                <a:path h="167587" w="634214">
                  <a:moveTo>
                    <a:pt x="83794" y="0"/>
                  </a:moveTo>
                  <a:lnTo>
                    <a:pt x="550421" y="0"/>
                  </a:lnTo>
                  <a:cubicBezTo>
                    <a:pt x="596699" y="0"/>
                    <a:pt x="634214" y="37516"/>
                    <a:pt x="634214" y="83794"/>
                  </a:cubicBezTo>
                  <a:lnTo>
                    <a:pt x="634214" y="83794"/>
                  </a:lnTo>
                  <a:cubicBezTo>
                    <a:pt x="634214" y="130072"/>
                    <a:pt x="596699" y="167587"/>
                    <a:pt x="550421" y="167587"/>
                  </a:cubicBezTo>
                  <a:lnTo>
                    <a:pt x="83794" y="167587"/>
                  </a:lnTo>
                  <a:cubicBezTo>
                    <a:pt x="37516" y="167587"/>
                    <a:pt x="0" y="130072"/>
                    <a:pt x="0" y="83794"/>
                  </a:cubicBezTo>
                  <a:lnTo>
                    <a:pt x="0" y="83794"/>
                  </a:lnTo>
                  <a:cubicBezTo>
                    <a:pt x="0" y="37516"/>
                    <a:pt x="37516" y="0"/>
                    <a:pt x="83794" y="0"/>
                  </a:cubicBezTo>
                  <a:close/>
                </a:path>
              </a:pathLst>
            </a:custGeom>
            <a:solidFill>
              <a:srgbClr val="D46BCA"/>
            </a:solidFill>
          </p:spPr>
        </p:sp>
        <p:sp>
          <p:nvSpPr>
            <p:cNvPr name="TextBox 4" id="4"/>
            <p:cNvSpPr txBox="true"/>
            <p:nvPr/>
          </p:nvSpPr>
          <p:spPr>
            <a:xfrm>
              <a:off x="0" y="-9525"/>
              <a:ext cx="634214" cy="177112"/>
            </a:xfrm>
            <a:prstGeom prst="rect">
              <a:avLst/>
            </a:prstGeom>
          </p:spPr>
          <p:txBody>
            <a:bodyPr anchor="ctr" rtlCol="false" tIns="50800" lIns="50800" bIns="50800" rIns="50800"/>
            <a:lstStyle/>
            <a:p>
              <a:pPr algn="ctr">
                <a:lnSpc>
                  <a:spcPts val="1679"/>
                </a:lnSpc>
                <a:spcBef>
                  <a:spcPct val="0"/>
                </a:spcBef>
              </a:pPr>
              <a:r>
                <a:rPr lang="en-US" b="true" sz="1200">
                  <a:solidFill>
                    <a:srgbClr val="FFFFFF"/>
                  </a:solidFill>
                  <a:latin typeface="TT Interphases Bold"/>
                  <a:ea typeface="TT Interphases Bold"/>
                  <a:cs typeface="TT Interphases Bold"/>
                  <a:sym typeface="TT Interphases Bold"/>
                </a:rPr>
                <a:t>LOGIN/SIGNUP</a:t>
              </a:r>
            </a:p>
          </p:txBody>
        </p:sp>
      </p:grpSp>
      <p:sp>
        <p:nvSpPr>
          <p:cNvPr name="AutoShape 5" id="5"/>
          <p:cNvSpPr/>
          <p:nvPr/>
        </p:nvSpPr>
        <p:spPr>
          <a:xfrm flipH="true">
            <a:off x="5058026" y="2953554"/>
            <a:ext cx="0" cy="525788"/>
          </a:xfrm>
          <a:prstGeom prst="line">
            <a:avLst/>
          </a:prstGeom>
          <a:ln cap="flat" w="19050">
            <a:solidFill>
              <a:srgbClr val="000000"/>
            </a:solidFill>
            <a:prstDash val="solid"/>
            <a:headEnd type="none" len="sm" w="sm"/>
            <a:tailEnd type="arrow" len="sm" w="med"/>
          </a:ln>
        </p:spPr>
      </p:sp>
      <p:grpSp>
        <p:nvGrpSpPr>
          <p:cNvPr name="Group 6" id="6"/>
          <p:cNvGrpSpPr/>
          <p:nvPr/>
        </p:nvGrpSpPr>
        <p:grpSpPr>
          <a:xfrm rot="0">
            <a:off x="3833491" y="3479342"/>
            <a:ext cx="2449071" cy="647152"/>
            <a:chOff x="0" y="0"/>
            <a:chExt cx="634214" cy="167587"/>
          </a:xfrm>
        </p:grpSpPr>
        <p:sp>
          <p:nvSpPr>
            <p:cNvPr name="Freeform 7" id="7"/>
            <p:cNvSpPr/>
            <p:nvPr/>
          </p:nvSpPr>
          <p:spPr>
            <a:xfrm flipH="false" flipV="false" rot="0">
              <a:off x="0" y="0"/>
              <a:ext cx="634214" cy="167587"/>
            </a:xfrm>
            <a:custGeom>
              <a:avLst/>
              <a:gdLst/>
              <a:ahLst/>
              <a:cxnLst/>
              <a:rect r="r" b="b" t="t" l="l"/>
              <a:pathLst>
                <a:path h="167587" w="634214">
                  <a:moveTo>
                    <a:pt x="0" y="0"/>
                  </a:moveTo>
                  <a:lnTo>
                    <a:pt x="634214" y="0"/>
                  </a:lnTo>
                  <a:lnTo>
                    <a:pt x="634214" y="167587"/>
                  </a:lnTo>
                  <a:lnTo>
                    <a:pt x="0" y="167587"/>
                  </a:lnTo>
                  <a:close/>
                </a:path>
              </a:pathLst>
            </a:custGeom>
            <a:solidFill>
              <a:srgbClr val="FFFFFF"/>
            </a:solidFill>
            <a:ln w="9525" cap="sq">
              <a:solidFill>
                <a:srgbClr val="000000"/>
              </a:solidFill>
              <a:prstDash val="solid"/>
              <a:miter/>
            </a:ln>
          </p:spPr>
        </p:sp>
        <p:sp>
          <p:nvSpPr>
            <p:cNvPr name="TextBox 8" id="8"/>
            <p:cNvSpPr txBox="true"/>
            <p:nvPr/>
          </p:nvSpPr>
          <p:spPr>
            <a:xfrm>
              <a:off x="0" y="-9525"/>
              <a:ext cx="634214" cy="177112"/>
            </a:xfrm>
            <a:prstGeom prst="rect">
              <a:avLst/>
            </a:prstGeom>
          </p:spPr>
          <p:txBody>
            <a:bodyPr anchor="ctr" rtlCol="false" tIns="50800" lIns="50800" bIns="50800" rIns="50800"/>
            <a:lstStyle/>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Personality Test</a:t>
              </a:r>
            </a:p>
          </p:txBody>
        </p:sp>
      </p:grpSp>
      <p:sp>
        <p:nvSpPr>
          <p:cNvPr name="AutoShape 9" id="9"/>
          <p:cNvSpPr/>
          <p:nvPr/>
        </p:nvSpPr>
        <p:spPr>
          <a:xfrm>
            <a:off x="5058026" y="4126494"/>
            <a:ext cx="0" cy="604476"/>
          </a:xfrm>
          <a:prstGeom prst="line">
            <a:avLst/>
          </a:prstGeom>
          <a:ln cap="flat" w="19050">
            <a:solidFill>
              <a:srgbClr val="000000"/>
            </a:solidFill>
            <a:prstDash val="solid"/>
            <a:headEnd type="none" len="sm" w="sm"/>
            <a:tailEnd type="arrow" len="sm" w="med"/>
          </a:ln>
        </p:spPr>
      </p:sp>
      <p:sp>
        <p:nvSpPr>
          <p:cNvPr name="AutoShape 10" id="10"/>
          <p:cNvSpPr/>
          <p:nvPr/>
        </p:nvSpPr>
        <p:spPr>
          <a:xfrm flipH="true">
            <a:off x="4323244" y="5490165"/>
            <a:ext cx="734782" cy="773686"/>
          </a:xfrm>
          <a:prstGeom prst="line">
            <a:avLst/>
          </a:prstGeom>
          <a:ln cap="flat" w="19050">
            <a:solidFill>
              <a:srgbClr val="000000"/>
            </a:solidFill>
            <a:prstDash val="solid"/>
            <a:headEnd type="none" len="sm" w="sm"/>
            <a:tailEnd type="arrow" len="sm" w="med"/>
          </a:ln>
        </p:spPr>
      </p:sp>
      <p:grpSp>
        <p:nvGrpSpPr>
          <p:cNvPr name="Group 11" id="11"/>
          <p:cNvGrpSpPr/>
          <p:nvPr/>
        </p:nvGrpSpPr>
        <p:grpSpPr>
          <a:xfrm rot="0">
            <a:off x="3833491" y="7666514"/>
            <a:ext cx="2449071" cy="722554"/>
            <a:chOff x="0" y="0"/>
            <a:chExt cx="634214" cy="187113"/>
          </a:xfrm>
        </p:grpSpPr>
        <p:sp>
          <p:nvSpPr>
            <p:cNvPr name="Freeform 12" id="12"/>
            <p:cNvSpPr/>
            <p:nvPr/>
          </p:nvSpPr>
          <p:spPr>
            <a:xfrm flipH="false" flipV="false" rot="0">
              <a:off x="0" y="0"/>
              <a:ext cx="634214" cy="187113"/>
            </a:xfrm>
            <a:custGeom>
              <a:avLst/>
              <a:gdLst/>
              <a:ahLst/>
              <a:cxnLst/>
              <a:rect r="r" b="b" t="t" l="l"/>
              <a:pathLst>
                <a:path h="187113" w="634214">
                  <a:moveTo>
                    <a:pt x="93557" y="0"/>
                  </a:moveTo>
                  <a:lnTo>
                    <a:pt x="540658" y="0"/>
                  </a:lnTo>
                  <a:cubicBezTo>
                    <a:pt x="592328" y="0"/>
                    <a:pt x="634214" y="41887"/>
                    <a:pt x="634214" y="93557"/>
                  </a:cubicBezTo>
                  <a:lnTo>
                    <a:pt x="634214" y="93557"/>
                  </a:lnTo>
                  <a:cubicBezTo>
                    <a:pt x="634214" y="118369"/>
                    <a:pt x="624358" y="142166"/>
                    <a:pt x="606812" y="159711"/>
                  </a:cubicBezTo>
                  <a:cubicBezTo>
                    <a:pt x="589267" y="177257"/>
                    <a:pt x="565470" y="187113"/>
                    <a:pt x="540658" y="187113"/>
                  </a:cubicBezTo>
                  <a:lnTo>
                    <a:pt x="93557" y="187113"/>
                  </a:lnTo>
                  <a:cubicBezTo>
                    <a:pt x="68744" y="187113"/>
                    <a:pt x="44947" y="177257"/>
                    <a:pt x="27402" y="159711"/>
                  </a:cubicBezTo>
                  <a:cubicBezTo>
                    <a:pt x="9857" y="142166"/>
                    <a:pt x="0" y="118369"/>
                    <a:pt x="0" y="93557"/>
                  </a:cubicBezTo>
                  <a:lnTo>
                    <a:pt x="0" y="93557"/>
                  </a:lnTo>
                  <a:cubicBezTo>
                    <a:pt x="0" y="68744"/>
                    <a:pt x="9857" y="44947"/>
                    <a:pt x="27402" y="27402"/>
                  </a:cubicBezTo>
                  <a:cubicBezTo>
                    <a:pt x="44947" y="9857"/>
                    <a:pt x="68744" y="0"/>
                    <a:pt x="93557" y="0"/>
                  </a:cubicBezTo>
                  <a:close/>
                </a:path>
              </a:pathLst>
            </a:custGeom>
            <a:solidFill>
              <a:srgbClr val="D46BCA"/>
            </a:solidFill>
            <a:ln cap="rnd">
              <a:noFill/>
              <a:prstDash val="solid"/>
              <a:round/>
            </a:ln>
          </p:spPr>
        </p:sp>
        <p:sp>
          <p:nvSpPr>
            <p:cNvPr name="TextBox 13" id="13"/>
            <p:cNvSpPr txBox="true"/>
            <p:nvPr/>
          </p:nvSpPr>
          <p:spPr>
            <a:xfrm>
              <a:off x="0" y="-9525"/>
              <a:ext cx="634214" cy="196638"/>
            </a:xfrm>
            <a:prstGeom prst="rect">
              <a:avLst/>
            </a:prstGeom>
          </p:spPr>
          <p:txBody>
            <a:bodyPr anchor="ctr" rtlCol="false" tIns="50800" lIns="50800" bIns="50800" rIns="50800"/>
            <a:lstStyle/>
            <a:p>
              <a:pPr algn="ctr" marL="0" indent="0" lvl="0">
                <a:lnSpc>
                  <a:spcPts val="1679"/>
                </a:lnSpc>
                <a:spcBef>
                  <a:spcPct val="0"/>
                </a:spcBef>
              </a:pPr>
              <a:r>
                <a:rPr lang="en-US" b="true" sz="1200">
                  <a:solidFill>
                    <a:srgbClr val="FFFFFF"/>
                  </a:solidFill>
                  <a:latin typeface="TT Interphases Bold"/>
                  <a:ea typeface="TT Interphases Bold"/>
                  <a:cs typeface="TT Interphases Bold"/>
                  <a:sym typeface="TT Interphases Bold"/>
                </a:rPr>
                <a:t>BASIC FEATURES ACCESS</a:t>
              </a:r>
            </a:p>
          </p:txBody>
        </p:sp>
      </p:grpSp>
      <p:sp>
        <p:nvSpPr>
          <p:cNvPr name="AutoShape 14" id="14"/>
          <p:cNvSpPr/>
          <p:nvPr/>
        </p:nvSpPr>
        <p:spPr>
          <a:xfrm flipV="true">
            <a:off x="6391454" y="2543785"/>
            <a:ext cx="1375053" cy="4094965"/>
          </a:xfrm>
          <a:prstGeom prst="line">
            <a:avLst/>
          </a:prstGeom>
          <a:ln cap="flat" w="19050">
            <a:solidFill>
              <a:srgbClr val="000000"/>
            </a:solidFill>
            <a:prstDash val="solid"/>
            <a:headEnd type="none" len="sm" w="sm"/>
            <a:tailEnd type="arrow" len="sm" w="med"/>
          </a:ln>
        </p:spPr>
      </p:sp>
      <p:grpSp>
        <p:nvGrpSpPr>
          <p:cNvPr name="Group 15" id="15"/>
          <p:cNvGrpSpPr/>
          <p:nvPr/>
        </p:nvGrpSpPr>
        <p:grpSpPr>
          <a:xfrm rot="0">
            <a:off x="7766506" y="3686583"/>
            <a:ext cx="2449071" cy="749799"/>
            <a:chOff x="0" y="0"/>
            <a:chExt cx="634214" cy="194169"/>
          </a:xfrm>
        </p:grpSpPr>
        <p:sp>
          <p:nvSpPr>
            <p:cNvPr name="Freeform 16" id="16"/>
            <p:cNvSpPr/>
            <p:nvPr/>
          </p:nvSpPr>
          <p:spPr>
            <a:xfrm flipH="false" flipV="false" rot="0">
              <a:off x="0" y="0"/>
              <a:ext cx="634214" cy="194169"/>
            </a:xfrm>
            <a:custGeom>
              <a:avLst/>
              <a:gdLst/>
              <a:ahLst/>
              <a:cxnLst/>
              <a:rect r="r" b="b" t="t" l="l"/>
              <a:pathLst>
                <a:path h="194169" w="634214">
                  <a:moveTo>
                    <a:pt x="0" y="0"/>
                  </a:moveTo>
                  <a:lnTo>
                    <a:pt x="634214" y="0"/>
                  </a:lnTo>
                  <a:lnTo>
                    <a:pt x="634214" y="194169"/>
                  </a:lnTo>
                  <a:lnTo>
                    <a:pt x="0" y="194169"/>
                  </a:lnTo>
                  <a:close/>
                </a:path>
              </a:pathLst>
            </a:custGeom>
            <a:solidFill>
              <a:srgbClr val="FFFFFF"/>
            </a:solidFill>
            <a:ln w="9525" cap="sq">
              <a:solidFill>
                <a:srgbClr val="000000"/>
              </a:solidFill>
              <a:prstDash val="solid"/>
              <a:miter/>
            </a:ln>
          </p:spPr>
        </p:sp>
        <p:sp>
          <p:nvSpPr>
            <p:cNvPr name="TextBox 17" id="17"/>
            <p:cNvSpPr txBox="true"/>
            <p:nvPr/>
          </p:nvSpPr>
          <p:spPr>
            <a:xfrm>
              <a:off x="0" y="-9525"/>
              <a:ext cx="634214" cy="203694"/>
            </a:xfrm>
            <a:prstGeom prst="rect">
              <a:avLst/>
            </a:prstGeom>
          </p:spPr>
          <p:txBody>
            <a:bodyPr anchor="ctr" rtlCol="false" tIns="50800" lIns="50800" bIns="50800" rIns="50800"/>
            <a:lstStyle/>
            <a:p>
              <a:pPr algn="ctr">
                <a:lnSpc>
                  <a:spcPts val="1679"/>
                </a:lnSpc>
              </a:pPr>
              <a:r>
                <a:rPr lang="en-US" sz="1200" b="true">
                  <a:solidFill>
                    <a:srgbClr val="000000"/>
                  </a:solidFill>
                  <a:latin typeface="TT Interphases Bold"/>
                  <a:ea typeface="TT Interphases Bold"/>
                  <a:cs typeface="TT Interphases Bold"/>
                  <a:sym typeface="TT Interphases Bold"/>
                </a:rPr>
                <a:t>Area Profiling</a:t>
              </a:r>
            </a:p>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(Scan your proximity)</a:t>
              </a:r>
            </a:p>
          </p:txBody>
        </p:sp>
      </p:grpSp>
      <p:grpSp>
        <p:nvGrpSpPr>
          <p:cNvPr name="Group 18" id="18"/>
          <p:cNvGrpSpPr/>
          <p:nvPr/>
        </p:nvGrpSpPr>
        <p:grpSpPr>
          <a:xfrm rot="0">
            <a:off x="3724599" y="6263851"/>
            <a:ext cx="1197290" cy="823141"/>
            <a:chOff x="0" y="0"/>
            <a:chExt cx="812800" cy="558803"/>
          </a:xfrm>
        </p:grpSpPr>
        <p:sp>
          <p:nvSpPr>
            <p:cNvPr name="Freeform 19" id="19"/>
            <p:cNvSpPr/>
            <p:nvPr/>
          </p:nvSpPr>
          <p:spPr>
            <a:xfrm flipH="false" flipV="false" rot="0">
              <a:off x="0" y="0"/>
              <a:ext cx="812800" cy="558803"/>
            </a:xfrm>
            <a:custGeom>
              <a:avLst/>
              <a:gdLst/>
              <a:ahLst/>
              <a:cxnLst/>
              <a:rect r="r" b="b" t="t" l="l"/>
              <a:pathLst>
                <a:path h="558803" w="812800">
                  <a:moveTo>
                    <a:pt x="406400" y="0"/>
                  </a:moveTo>
                  <a:lnTo>
                    <a:pt x="812800" y="279401"/>
                  </a:lnTo>
                  <a:lnTo>
                    <a:pt x="406400" y="558803"/>
                  </a:lnTo>
                  <a:lnTo>
                    <a:pt x="0" y="279401"/>
                  </a:lnTo>
                  <a:lnTo>
                    <a:pt x="406400" y="0"/>
                  </a:lnTo>
                  <a:close/>
                </a:path>
              </a:pathLst>
            </a:custGeom>
            <a:solidFill>
              <a:srgbClr val="487984"/>
            </a:solidFill>
          </p:spPr>
        </p:sp>
        <p:sp>
          <p:nvSpPr>
            <p:cNvPr name="TextBox 20" id="20"/>
            <p:cNvSpPr txBox="true"/>
            <p:nvPr/>
          </p:nvSpPr>
          <p:spPr>
            <a:xfrm>
              <a:off x="139700" y="86519"/>
              <a:ext cx="533400" cy="376239"/>
            </a:xfrm>
            <a:prstGeom prst="rect">
              <a:avLst/>
            </a:prstGeom>
          </p:spPr>
          <p:txBody>
            <a:bodyPr anchor="ctr" rtlCol="false" tIns="50800" lIns="50800" bIns="50800" rIns="50800"/>
            <a:lstStyle/>
            <a:p>
              <a:pPr algn="ctr">
                <a:lnSpc>
                  <a:spcPts val="1679"/>
                </a:lnSpc>
                <a:spcBef>
                  <a:spcPct val="0"/>
                </a:spcBef>
              </a:pPr>
              <a:r>
                <a:rPr lang="en-US" b="true" sz="1200">
                  <a:solidFill>
                    <a:srgbClr val="FFFFFF"/>
                  </a:solidFill>
                  <a:latin typeface="TT Interphases Bold"/>
                  <a:ea typeface="TT Interphases Bold"/>
                  <a:cs typeface="TT Interphases Bold"/>
                  <a:sym typeface="TT Interphases Bold"/>
                </a:rPr>
                <a:t>No</a:t>
              </a:r>
            </a:p>
          </p:txBody>
        </p:sp>
      </p:grpSp>
      <p:grpSp>
        <p:nvGrpSpPr>
          <p:cNvPr name="Group 21" id="21"/>
          <p:cNvGrpSpPr/>
          <p:nvPr/>
        </p:nvGrpSpPr>
        <p:grpSpPr>
          <a:xfrm rot="0">
            <a:off x="5194164" y="6227180"/>
            <a:ext cx="1197290" cy="823141"/>
            <a:chOff x="0" y="0"/>
            <a:chExt cx="812800" cy="558803"/>
          </a:xfrm>
        </p:grpSpPr>
        <p:sp>
          <p:nvSpPr>
            <p:cNvPr name="Freeform 22" id="22"/>
            <p:cNvSpPr/>
            <p:nvPr/>
          </p:nvSpPr>
          <p:spPr>
            <a:xfrm flipH="false" flipV="false" rot="0">
              <a:off x="0" y="0"/>
              <a:ext cx="812800" cy="558803"/>
            </a:xfrm>
            <a:custGeom>
              <a:avLst/>
              <a:gdLst/>
              <a:ahLst/>
              <a:cxnLst/>
              <a:rect r="r" b="b" t="t" l="l"/>
              <a:pathLst>
                <a:path h="558803" w="812800">
                  <a:moveTo>
                    <a:pt x="406400" y="0"/>
                  </a:moveTo>
                  <a:lnTo>
                    <a:pt x="812800" y="279401"/>
                  </a:lnTo>
                  <a:lnTo>
                    <a:pt x="406400" y="558803"/>
                  </a:lnTo>
                  <a:lnTo>
                    <a:pt x="0" y="279401"/>
                  </a:lnTo>
                  <a:lnTo>
                    <a:pt x="406400" y="0"/>
                  </a:lnTo>
                  <a:close/>
                </a:path>
              </a:pathLst>
            </a:custGeom>
            <a:solidFill>
              <a:srgbClr val="487984"/>
            </a:solidFill>
          </p:spPr>
        </p:sp>
        <p:sp>
          <p:nvSpPr>
            <p:cNvPr name="TextBox 23" id="23"/>
            <p:cNvSpPr txBox="true"/>
            <p:nvPr/>
          </p:nvSpPr>
          <p:spPr>
            <a:xfrm>
              <a:off x="139700" y="86519"/>
              <a:ext cx="533400" cy="376239"/>
            </a:xfrm>
            <a:prstGeom prst="rect">
              <a:avLst/>
            </a:prstGeom>
          </p:spPr>
          <p:txBody>
            <a:bodyPr anchor="ctr" rtlCol="false" tIns="50800" lIns="50800" bIns="50800" rIns="50800"/>
            <a:lstStyle/>
            <a:p>
              <a:pPr algn="ctr">
                <a:lnSpc>
                  <a:spcPts val="1679"/>
                </a:lnSpc>
                <a:spcBef>
                  <a:spcPct val="0"/>
                </a:spcBef>
              </a:pPr>
              <a:r>
                <a:rPr lang="en-US" b="true" sz="1200">
                  <a:solidFill>
                    <a:srgbClr val="FFFFFF"/>
                  </a:solidFill>
                  <a:latin typeface="TT Interphases Bold"/>
                  <a:ea typeface="TT Interphases Bold"/>
                  <a:cs typeface="TT Interphases Bold"/>
                  <a:sym typeface="TT Interphases Bold"/>
                </a:rPr>
                <a:t>Yes</a:t>
              </a:r>
            </a:p>
          </p:txBody>
        </p:sp>
      </p:grpSp>
      <p:sp>
        <p:nvSpPr>
          <p:cNvPr name="AutoShape 24" id="24"/>
          <p:cNvSpPr/>
          <p:nvPr/>
        </p:nvSpPr>
        <p:spPr>
          <a:xfrm>
            <a:off x="5058026" y="5490165"/>
            <a:ext cx="734782" cy="737015"/>
          </a:xfrm>
          <a:prstGeom prst="line">
            <a:avLst/>
          </a:prstGeom>
          <a:ln cap="flat" w="19050">
            <a:solidFill>
              <a:srgbClr val="000000"/>
            </a:solidFill>
            <a:prstDash val="solid"/>
            <a:headEnd type="none" len="sm" w="sm"/>
            <a:tailEnd type="arrow" len="sm" w="med"/>
          </a:ln>
        </p:spPr>
      </p:sp>
      <p:grpSp>
        <p:nvGrpSpPr>
          <p:cNvPr name="Group 25" id="25"/>
          <p:cNvGrpSpPr/>
          <p:nvPr/>
        </p:nvGrpSpPr>
        <p:grpSpPr>
          <a:xfrm rot="0">
            <a:off x="3833491" y="4730970"/>
            <a:ext cx="2449071" cy="759195"/>
            <a:chOff x="0" y="0"/>
            <a:chExt cx="634214" cy="196602"/>
          </a:xfrm>
        </p:grpSpPr>
        <p:sp>
          <p:nvSpPr>
            <p:cNvPr name="Freeform 26" id="26"/>
            <p:cNvSpPr/>
            <p:nvPr/>
          </p:nvSpPr>
          <p:spPr>
            <a:xfrm flipH="false" flipV="false" rot="0">
              <a:off x="0" y="0"/>
              <a:ext cx="634214" cy="196602"/>
            </a:xfrm>
            <a:custGeom>
              <a:avLst/>
              <a:gdLst/>
              <a:ahLst/>
              <a:cxnLst/>
              <a:rect r="r" b="b" t="t" l="l"/>
              <a:pathLst>
                <a:path h="196602" w="634214">
                  <a:moveTo>
                    <a:pt x="0" y="0"/>
                  </a:moveTo>
                  <a:lnTo>
                    <a:pt x="634214" y="0"/>
                  </a:lnTo>
                  <a:lnTo>
                    <a:pt x="634214" y="196602"/>
                  </a:lnTo>
                  <a:lnTo>
                    <a:pt x="0" y="196602"/>
                  </a:lnTo>
                  <a:close/>
                </a:path>
              </a:pathLst>
            </a:custGeom>
            <a:solidFill>
              <a:srgbClr val="FFFFFF"/>
            </a:solidFill>
            <a:ln w="9525" cap="sq">
              <a:solidFill>
                <a:srgbClr val="000000"/>
              </a:solidFill>
              <a:prstDash val="solid"/>
              <a:miter/>
            </a:ln>
          </p:spPr>
        </p:sp>
        <p:sp>
          <p:nvSpPr>
            <p:cNvPr name="TextBox 27" id="27"/>
            <p:cNvSpPr txBox="true"/>
            <p:nvPr/>
          </p:nvSpPr>
          <p:spPr>
            <a:xfrm>
              <a:off x="0" y="-9525"/>
              <a:ext cx="634214" cy="206127"/>
            </a:xfrm>
            <a:prstGeom prst="rect">
              <a:avLst/>
            </a:prstGeom>
          </p:spPr>
          <p:txBody>
            <a:bodyPr anchor="ctr" rtlCol="false" tIns="50800" lIns="50800" bIns="50800" rIns="50800"/>
            <a:lstStyle/>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Profile approved?</a:t>
              </a:r>
            </a:p>
          </p:txBody>
        </p:sp>
      </p:grpSp>
      <p:grpSp>
        <p:nvGrpSpPr>
          <p:cNvPr name="Group 28" id="28"/>
          <p:cNvGrpSpPr/>
          <p:nvPr/>
        </p:nvGrpSpPr>
        <p:grpSpPr>
          <a:xfrm rot="0">
            <a:off x="7766506" y="5115265"/>
            <a:ext cx="2449071" cy="749799"/>
            <a:chOff x="0" y="0"/>
            <a:chExt cx="634214" cy="194169"/>
          </a:xfrm>
        </p:grpSpPr>
        <p:sp>
          <p:nvSpPr>
            <p:cNvPr name="Freeform 29" id="29"/>
            <p:cNvSpPr/>
            <p:nvPr/>
          </p:nvSpPr>
          <p:spPr>
            <a:xfrm flipH="false" flipV="false" rot="0">
              <a:off x="0" y="0"/>
              <a:ext cx="634214" cy="194169"/>
            </a:xfrm>
            <a:custGeom>
              <a:avLst/>
              <a:gdLst/>
              <a:ahLst/>
              <a:cxnLst/>
              <a:rect r="r" b="b" t="t" l="l"/>
              <a:pathLst>
                <a:path h="194169" w="634214">
                  <a:moveTo>
                    <a:pt x="0" y="0"/>
                  </a:moveTo>
                  <a:lnTo>
                    <a:pt x="634214" y="0"/>
                  </a:lnTo>
                  <a:lnTo>
                    <a:pt x="634214" y="194169"/>
                  </a:lnTo>
                  <a:lnTo>
                    <a:pt x="0" y="194169"/>
                  </a:lnTo>
                  <a:close/>
                </a:path>
              </a:pathLst>
            </a:custGeom>
            <a:solidFill>
              <a:srgbClr val="FFFFFF"/>
            </a:solidFill>
            <a:ln w="9525" cap="sq">
              <a:solidFill>
                <a:srgbClr val="000000"/>
              </a:solidFill>
              <a:prstDash val="solid"/>
              <a:miter/>
            </a:ln>
          </p:spPr>
        </p:sp>
        <p:sp>
          <p:nvSpPr>
            <p:cNvPr name="TextBox 30" id="30"/>
            <p:cNvSpPr txBox="true"/>
            <p:nvPr/>
          </p:nvSpPr>
          <p:spPr>
            <a:xfrm>
              <a:off x="0" y="-9525"/>
              <a:ext cx="634214" cy="203694"/>
            </a:xfrm>
            <a:prstGeom prst="rect">
              <a:avLst/>
            </a:prstGeom>
          </p:spPr>
          <p:txBody>
            <a:bodyPr anchor="ctr" rtlCol="false" tIns="50800" lIns="50800" bIns="50800" rIns="50800"/>
            <a:lstStyle/>
            <a:p>
              <a:pPr algn="ctr">
                <a:lnSpc>
                  <a:spcPts val="1679"/>
                </a:lnSpc>
              </a:pPr>
              <a:r>
                <a:rPr lang="en-US" sz="1200" b="true">
                  <a:solidFill>
                    <a:srgbClr val="000000"/>
                  </a:solidFill>
                  <a:latin typeface="TT Interphases Bold"/>
                  <a:ea typeface="TT Interphases Bold"/>
                  <a:cs typeface="TT Interphases Bold"/>
                  <a:sym typeface="TT Interphases Bold"/>
                </a:rPr>
                <a:t>Community Feed</a:t>
              </a:r>
            </a:p>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(Security Awareness)</a:t>
              </a:r>
            </a:p>
          </p:txBody>
        </p:sp>
      </p:grpSp>
      <p:sp>
        <p:nvSpPr>
          <p:cNvPr name="AutoShape 31" id="31"/>
          <p:cNvSpPr/>
          <p:nvPr/>
        </p:nvSpPr>
        <p:spPr>
          <a:xfrm>
            <a:off x="7191005" y="1040580"/>
            <a:ext cx="5184072" cy="5583"/>
          </a:xfrm>
          <a:prstGeom prst="line">
            <a:avLst/>
          </a:prstGeom>
          <a:ln cap="flat" w="19050">
            <a:solidFill>
              <a:srgbClr val="487984"/>
            </a:solidFill>
            <a:prstDash val="solid"/>
            <a:headEnd type="none" len="sm" w="sm"/>
            <a:tailEnd type="none" len="sm" w="sm"/>
          </a:ln>
        </p:spPr>
      </p:sp>
      <p:grpSp>
        <p:nvGrpSpPr>
          <p:cNvPr name="Group 32" id="32"/>
          <p:cNvGrpSpPr/>
          <p:nvPr/>
        </p:nvGrpSpPr>
        <p:grpSpPr>
          <a:xfrm rot="0">
            <a:off x="10778100" y="765476"/>
            <a:ext cx="1081875" cy="94522"/>
            <a:chOff x="0" y="0"/>
            <a:chExt cx="1442500" cy="126029"/>
          </a:xfrm>
        </p:grpSpPr>
        <p:sp>
          <p:nvSpPr>
            <p:cNvPr name="Freeform 33" id="33"/>
            <p:cNvSpPr/>
            <p:nvPr/>
          </p:nvSpPr>
          <p:spPr>
            <a:xfrm flipH="false" flipV="false" rot="0">
              <a:off x="1316471" y="0"/>
              <a:ext cx="126029" cy="126029"/>
            </a:xfrm>
            <a:custGeom>
              <a:avLst/>
              <a:gdLst/>
              <a:ahLst/>
              <a:cxnLst/>
              <a:rect r="r" b="b" t="t" l="l"/>
              <a:pathLst>
                <a:path h="126029" w="126029">
                  <a:moveTo>
                    <a:pt x="0" y="0"/>
                  </a:moveTo>
                  <a:lnTo>
                    <a:pt x="126029" y="0"/>
                  </a:lnTo>
                  <a:lnTo>
                    <a:pt x="126029" y="126029"/>
                  </a:lnTo>
                  <a:lnTo>
                    <a:pt x="0" y="126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0">
              <a:off x="658235" y="0"/>
              <a:ext cx="126029" cy="126029"/>
            </a:xfrm>
            <a:custGeom>
              <a:avLst/>
              <a:gdLst/>
              <a:ahLst/>
              <a:cxnLst/>
              <a:rect r="r" b="b" t="t" l="l"/>
              <a:pathLst>
                <a:path h="126029" w="126029">
                  <a:moveTo>
                    <a:pt x="0" y="0"/>
                  </a:moveTo>
                  <a:lnTo>
                    <a:pt x="126030" y="0"/>
                  </a:lnTo>
                  <a:lnTo>
                    <a:pt x="126030" y="126029"/>
                  </a:lnTo>
                  <a:lnTo>
                    <a:pt x="0" y="1260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0" y="0"/>
              <a:ext cx="126029" cy="126029"/>
            </a:xfrm>
            <a:custGeom>
              <a:avLst/>
              <a:gdLst/>
              <a:ahLst/>
              <a:cxnLst/>
              <a:rect r="r" b="b" t="t" l="l"/>
              <a:pathLst>
                <a:path h="126029" w="126029">
                  <a:moveTo>
                    <a:pt x="0" y="0"/>
                  </a:moveTo>
                  <a:lnTo>
                    <a:pt x="126029" y="0"/>
                  </a:lnTo>
                  <a:lnTo>
                    <a:pt x="126029" y="126029"/>
                  </a:lnTo>
                  <a:lnTo>
                    <a:pt x="0" y="1260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36" id="36"/>
          <p:cNvSpPr txBox="true"/>
          <p:nvPr/>
        </p:nvSpPr>
        <p:spPr>
          <a:xfrm rot="0">
            <a:off x="7766506" y="115874"/>
            <a:ext cx="4033069" cy="450784"/>
          </a:xfrm>
          <a:prstGeom prst="rect">
            <a:avLst/>
          </a:prstGeom>
        </p:spPr>
        <p:txBody>
          <a:bodyPr anchor="t" rtlCol="false" tIns="0" lIns="0" bIns="0" rIns="0">
            <a:spAutoFit/>
          </a:bodyPr>
          <a:lstStyle/>
          <a:p>
            <a:pPr algn="l">
              <a:lnSpc>
                <a:spcPts val="3604"/>
              </a:lnSpc>
            </a:pPr>
            <a:r>
              <a:rPr lang="en-US" sz="2574" b="true">
                <a:solidFill>
                  <a:srgbClr val="000000"/>
                </a:solidFill>
                <a:latin typeface="Neue Machina Ultra-Bold"/>
                <a:ea typeface="Neue Machina Ultra-Bold"/>
                <a:cs typeface="Neue Machina Ultra-Bold"/>
                <a:sym typeface="Neue Machina Ultra-Bold"/>
              </a:rPr>
              <a:t>Work Flow Diagram</a:t>
            </a:r>
          </a:p>
        </p:txBody>
      </p:sp>
      <p:sp>
        <p:nvSpPr>
          <p:cNvPr name="TextBox 37" id="37"/>
          <p:cNvSpPr txBox="true"/>
          <p:nvPr/>
        </p:nvSpPr>
        <p:spPr>
          <a:xfrm rot="0">
            <a:off x="8029937" y="603266"/>
            <a:ext cx="2441176" cy="498063"/>
          </a:xfrm>
          <a:prstGeom prst="rect">
            <a:avLst/>
          </a:prstGeom>
        </p:spPr>
        <p:txBody>
          <a:bodyPr anchor="t" rtlCol="false" tIns="0" lIns="0" bIns="0" rIns="0">
            <a:spAutoFit/>
          </a:bodyPr>
          <a:lstStyle/>
          <a:p>
            <a:pPr algn="l">
              <a:lnSpc>
                <a:spcPts val="4004"/>
              </a:lnSpc>
            </a:pPr>
            <a:r>
              <a:rPr lang="en-US" sz="2860" b="true">
                <a:solidFill>
                  <a:srgbClr val="000000"/>
                </a:solidFill>
                <a:latin typeface="Neue Machina Ultra-Bold"/>
                <a:ea typeface="Neue Machina Ultra-Bold"/>
                <a:cs typeface="Neue Machina Ultra-Bold"/>
                <a:sym typeface="Neue Machina Ultra-Bold"/>
              </a:rPr>
              <a:t>HER SHIELD</a:t>
            </a:r>
          </a:p>
        </p:txBody>
      </p:sp>
      <p:grpSp>
        <p:nvGrpSpPr>
          <p:cNvPr name="Group 38" id="38"/>
          <p:cNvGrpSpPr/>
          <p:nvPr/>
        </p:nvGrpSpPr>
        <p:grpSpPr>
          <a:xfrm rot="0">
            <a:off x="3833491" y="8770506"/>
            <a:ext cx="2449071" cy="647152"/>
            <a:chOff x="0" y="0"/>
            <a:chExt cx="634214" cy="167587"/>
          </a:xfrm>
        </p:grpSpPr>
        <p:sp>
          <p:nvSpPr>
            <p:cNvPr name="Freeform 39" id="39"/>
            <p:cNvSpPr/>
            <p:nvPr/>
          </p:nvSpPr>
          <p:spPr>
            <a:xfrm flipH="false" flipV="false" rot="0">
              <a:off x="0" y="0"/>
              <a:ext cx="634214" cy="167587"/>
            </a:xfrm>
            <a:custGeom>
              <a:avLst/>
              <a:gdLst/>
              <a:ahLst/>
              <a:cxnLst/>
              <a:rect r="r" b="b" t="t" l="l"/>
              <a:pathLst>
                <a:path h="167587" w="634214">
                  <a:moveTo>
                    <a:pt x="0" y="0"/>
                  </a:moveTo>
                  <a:lnTo>
                    <a:pt x="634214" y="0"/>
                  </a:lnTo>
                  <a:lnTo>
                    <a:pt x="634214" y="167587"/>
                  </a:lnTo>
                  <a:lnTo>
                    <a:pt x="0" y="167587"/>
                  </a:lnTo>
                  <a:close/>
                </a:path>
              </a:pathLst>
            </a:custGeom>
            <a:solidFill>
              <a:srgbClr val="FFFFFF"/>
            </a:solidFill>
            <a:ln w="9525" cap="sq">
              <a:solidFill>
                <a:srgbClr val="000000"/>
              </a:solidFill>
              <a:prstDash val="solid"/>
              <a:miter/>
            </a:ln>
          </p:spPr>
        </p:sp>
        <p:sp>
          <p:nvSpPr>
            <p:cNvPr name="TextBox 40" id="40"/>
            <p:cNvSpPr txBox="true"/>
            <p:nvPr/>
          </p:nvSpPr>
          <p:spPr>
            <a:xfrm>
              <a:off x="0" y="-9525"/>
              <a:ext cx="634214" cy="177112"/>
            </a:xfrm>
            <a:prstGeom prst="rect">
              <a:avLst/>
            </a:prstGeom>
          </p:spPr>
          <p:txBody>
            <a:bodyPr anchor="ctr" rtlCol="false" tIns="50800" lIns="50800" bIns="50800" rIns="50800"/>
            <a:lstStyle/>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SOS (Panic Screen)</a:t>
              </a:r>
            </a:p>
          </p:txBody>
        </p:sp>
      </p:grpSp>
      <p:sp>
        <p:nvSpPr>
          <p:cNvPr name="AutoShape 41" id="41"/>
          <p:cNvSpPr/>
          <p:nvPr/>
        </p:nvSpPr>
        <p:spPr>
          <a:xfrm>
            <a:off x="4323244" y="7086992"/>
            <a:ext cx="734782" cy="579521"/>
          </a:xfrm>
          <a:prstGeom prst="line">
            <a:avLst/>
          </a:prstGeom>
          <a:ln cap="flat" w="19050">
            <a:solidFill>
              <a:srgbClr val="000000"/>
            </a:solidFill>
            <a:prstDash val="solid"/>
            <a:headEnd type="none" len="sm" w="sm"/>
            <a:tailEnd type="arrow" len="sm" w="med"/>
          </a:ln>
        </p:spPr>
      </p:sp>
      <p:grpSp>
        <p:nvGrpSpPr>
          <p:cNvPr name="Group 42" id="42"/>
          <p:cNvGrpSpPr/>
          <p:nvPr/>
        </p:nvGrpSpPr>
        <p:grpSpPr>
          <a:xfrm rot="0">
            <a:off x="7667960" y="6870738"/>
            <a:ext cx="2547618" cy="749799"/>
            <a:chOff x="0" y="0"/>
            <a:chExt cx="659734" cy="194169"/>
          </a:xfrm>
        </p:grpSpPr>
        <p:sp>
          <p:nvSpPr>
            <p:cNvPr name="Freeform 43" id="43"/>
            <p:cNvSpPr/>
            <p:nvPr/>
          </p:nvSpPr>
          <p:spPr>
            <a:xfrm flipH="false" flipV="false" rot="0">
              <a:off x="0" y="0"/>
              <a:ext cx="659734" cy="194169"/>
            </a:xfrm>
            <a:custGeom>
              <a:avLst/>
              <a:gdLst/>
              <a:ahLst/>
              <a:cxnLst/>
              <a:rect r="r" b="b" t="t" l="l"/>
              <a:pathLst>
                <a:path h="194169" w="659734">
                  <a:moveTo>
                    <a:pt x="0" y="0"/>
                  </a:moveTo>
                  <a:lnTo>
                    <a:pt x="659734" y="0"/>
                  </a:lnTo>
                  <a:lnTo>
                    <a:pt x="659734" y="194169"/>
                  </a:lnTo>
                  <a:lnTo>
                    <a:pt x="0" y="194169"/>
                  </a:lnTo>
                  <a:close/>
                </a:path>
              </a:pathLst>
            </a:custGeom>
            <a:solidFill>
              <a:srgbClr val="FFFFFF"/>
            </a:solidFill>
            <a:ln w="9525" cap="sq">
              <a:solidFill>
                <a:srgbClr val="000000"/>
              </a:solidFill>
              <a:prstDash val="solid"/>
              <a:miter/>
            </a:ln>
          </p:spPr>
        </p:sp>
        <p:sp>
          <p:nvSpPr>
            <p:cNvPr name="TextBox 44" id="44"/>
            <p:cNvSpPr txBox="true"/>
            <p:nvPr/>
          </p:nvSpPr>
          <p:spPr>
            <a:xfrm>
              <a:off x="0" y="-9525"/>
              <a:ext cx="659734" cy="203694"/>
            </a:xfrm>
            <a:prstGeom prst="rect">
              <a:avLst/>
            </a:prstGeom>
          </p:spPr>
          <p:txBody>
            <a:bodyPr anchor="ctr" rtlCol="false" tIns="50800" lIns="50800" bIns="50800" rIns="50800"/>
            <a:lstStyle/>
            <a:p>
              <a:pPr algn="ctr">
                <a:lnSpc>
                  <a:spcPts val="1679"/>
                </a:lnSpc>
              </a:pPr>
              <a:r>
                <a:rPr lang="en-US" sz="1200" b="true">
                  <a:solidFill>
                    <a:srgbClr val="000000"/>
                  </a:solidFill>
                  <a:latin typeface="TT Interphases Bold"/>
                  <a:ea typeface="TT Interphases Bold"/>
                  <a:cs typeface="TT Interphases Bold"/>
                  <a:sym typeface="TT Interphases Bold"/>
                </a:rPr>
                <a:t>Arya - AI assistant</a:t>
              </a:r>
            </a:p>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(Your trusted Listener)</a:t>
              </a:r>
            </a:p>
          </p:txBody>
        </p:sp>
      </p:grpSp>
      <p:sp>
        <p:nvSpPr>
          <p:cNvPr name="AutoShape 45" id="45"/>
          <p:cNvSpPr/>
          <p:nvPr/>
        </p:nvSpPr>
        <p:spPr>
          <a:xfrm flipV="true">
            <a:off x="6391454" y="4061483"/>
            <a:ext cx="1375053" cy="2577268"/>
          </a:xfrm>
          <a:prstGeom prst="line">
            <a:avLst/>
          </a:prstGeom>
          <a:ln cap="flat" w="19050">
            <a:solidFill>
              <a:srgbClr val="000000"/>
            </a:solidFill>
            <a:prstDash val="solid"/>
            <a:headEnd type="none" len="sm" w="sm"/>
            <a:tailEnd type="arrow" len="sm" w="med"/>
          </a:ln>
        </p:spPr>
      </p:sp>
      <p:sp>
        <p:nvSpPr>
          <p:cNvPr name="AutoShape 46" id="46"/>
          <p:cNvSpPr/>
          <p:nvPr/>
        </p:nvSpPr>
        <p:spPr>
          <a:xfrm flipV="true">
            <a:off x="6391454" y="5490165"/>
            <a:ext cx="1375053" cy="1148586"/>
          </a:xfrm>
          <a:prstGeom prst="line">
            <a:avLst/>
          </a:prstGeom>
          <a:ln cap="flat" w="19050">
            <a:solidFill>
              <a:srgbClr val="000000"/>
            </a:solidFill>
            <a:prstDash val="solid"/>
            <a:headEnd type="none" len="sm" w="sm"/>
            <a:tailEnd type="arrow" len="sm" w="med"/>
          </a:ln>
        </p:spPr>
      </p:sp>
      <p:sp>
        <p:nvSpPr>
          <p:cNvPr name="AutoShape 47" id="47"/>
          <p:cNvSpPr/>
          <p:nvPr/>
        </p:nvSpPr>
        <p:spPr>
          <a:xfrm>
            <a:off x="6391454" y="6638751"/>
            <a:ext cx="1276506" cy="606887"/>
          </a:xfrm>
          <a:prstGeom prst="line">
            <a:avLst/>
          </a:prstGeom>
          <a:ln cap="flat" w="19050">
            <a:solidFill>
              <a:srgbClr val="000000"/>
            </a:solidFill>
            <a:prstDash val="solid"/>
            <a:headEnd type="none" len="sm" w="sm"/>
            <a:tailEnd type="arrow" len="sm" w="med"/>
          </a:ln>
        </p:spPr>
      </p:sp>
      <p:grpSp>
        <p:nvGrpSpPr>
          <p:cNvPr name="Group 48" id="48"/>
          <p:cNvGrpSpPr/>
          <p:nvPr/>
        </p:nvGrpSpPr>
        <p:grpSpPr>
          <a:xfrm rot="0">
            <a:off x="7766506" y="2134017"/>
            <a:ext cx="2449071" cy="819537"/>
            <a:chOff x="0" y="0"/>
            <a:chExt cx="634214" cy="212228"/>
          </a:xfrm>
        </p:grpSpPr>
        <p:sp>
          <p:nvSpPr>
            <p:cNvPr name="Freeform 49" id="49"/>
            <p:cNvSpPr/>
            <p:nvPr/>
          </p:nvSpPr>
          <p:spPr>
            <a:xfrm flipH="false" flipV="false" rot="0">
              <a:off x="0" y="0"/>
              <a:ext cx="634214" cy="212228"/>
            </a:xfrm>
            <a:custGeom>
              <a:avLst/>
              <a:gdLst/>
              <a:ahLst/>
              <a:cxnLst/>
              <a:rect r="r" b="b" t="t" l="l"/>
              <a:pathLst>
                <a:path h="212228" w="634214">
                  <a:moveTo>
                    <a:pt x="0" y="0"/>
                  </a:moveTo>
                  <a:lnTo>
                    <a:pt x="634214" y="0"/>
                  </a:lnTo>
                  <a:lnTo>
                    <a:pt x="634214" y="212228"/>
                  </a:lnTo>
                  <a:lnTo>
                    <a:pt x="0" y="212228"/>
                  </a:lnTo>
                  <a:close/>
                </a:path>
              </a:pathLst>
            </a:custGeom>
            <a:solidFill>
              <a:srgbClr val="FFFFFF"/>
            </a:solidFill>
            <a:ln w="9525" cap="sq">
              <a:solidFill>
                <a:srgbClr val="000000"/>
              </a:solidFill>
              <a:prstDash val="solid"/>
              <a:miter/>
            </a:ln>
          </p:spPr>
        </p:sp>
        <p:sp>
          <p:nvSpPr>
            <p:cNvPr name="TextBox 50" id="50"/>
            <p:cNvSpPr txBox="true"/>
            <p:nvPr/>
          </p:nvSpPr>
          <p:spPr>
            <a:xfrm>
              <a:off x="0" y="-9525"/>
              <a:ext cx="634214" cy="221753"/>
            </a:xfrm>
            <a:prstGeom prst="rect">
              <a:avLst/>
            </a:prstGeom>
          </p:spPr>
          <p:txBody>
            <a:bodyPr anchor="ctr" rtlCol="false" tIns="50800" lIns="50800" bIns="50800" rIns="50800"/>
            <a:lstStyle/>
            <a:p>
              <a:pPr algn="ctr">
                <a:lnSpc>
                  <a:spcPts val="1679"/>
                </a:lnSpc>
              </a:pPr>
              <a:r>
                <a:rPr lang="en-US" sz="1200" b="true">
                  <a:solidFill>
                    <a:srgbClr val="000000"/>
                  </a:solidFill>
                  <a:latin typeface="TT Interphases Bold"/>
                  <a:ea typeface="TT Interphases Bold"/>
                  <a:cs typeface="TT Interphases Bold"/>
                  <a:sym typeface="TT Interphases Bold"/>
                </a:rPr>
                <a:t>SOS</a:t>
              </a:r>
            </a:p>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(Panic Screen)</a:t>
              </a:r>
            </a:p>
          </p:txBody>
        </p:sp>
      </p:grpSp>
      <p:sp>
        <p:nvSpPr>
          <p:cNvPr name="AutoShape 51" id="51"/>
          <p:cNvSpPr/>
          <p:nvPr/>
        </p:nvSpPr>
        <p:spPr>
          <a:xfrm flipH="true">
            <a:off x="5058026" y="8389067"/>
            <a:ext cx="0" cy="381439"/>
          </a:xfrm>
          <a:prstGeom prst="line">
            <a:avLst/>
          </a:prstGeom>
          <a:ln cap="flat" w="19050">
            <a:solidFill>
              <a:srgbClr val="000000"/>
            </a:solidFill>
            <a:prstDash val="solid"/>
            <a:headEnd type="none" len="sm" w="sm"/>
            <a:tailEnd type="arrow" len="sm" w="med"/>
          </a:ln>
        </p:spPr>
      </p:sp>
      <p:sp>
        <p:nvSpPr>
          <p:cNvPr name="AutoShape 52" id="52"/>
          <p:cNvSpPr/>
          <p:nvPr/>
        </p:nvSpPr>
        <p:spPr>
          <a:xfrm flipV="true">
            <a:off x="10215578" y="1997845"/>
            <a:ext cx="1036387" cy="545940"/>
          </a:xfrm>
          <a:prstGeom prst="line">
            <a:avLst/>
          </a:prstGeom>
          <a:ln cap="flat" w="19050">
            <a:solidFill>
              <a:srgbClr val="000000"/>
            </a:solidFill>
            <a:prstDash val="solid"/>
            <a:headEnd type="none" len="sm" w="sm"/>
            <a:tailEnd type="arrow" len="sm" w="med"/>
          </a:ln>
        </p:spPr>
      </p:sp>
      <p:grpSp>
        <p:nvGrpSpPr>
          <p:cNvPr name="Group 53" id="53"/>
          <p:cNvGrpSpPr/>
          <p:nvPr/>
        </p:nvGrpSpPr>
        <p:grpSpPr>
          <a:xfrm rot="0">
            <a:off x="11251965" y="1227926"/>
            <a:ext cx="3813964" cy="1332315"/>
            <a:chOff x="0" y="0"/>
            <a:chExt cx="3530906" cy="1233435"/>
          </a:xfrm>
        </p:grpSpPr>
        <p:sp>
          <p:nvSpPr>
            <p:cNvPr name="Freeform 54" id="54"/>
            <p:cNvSpPr/>
            <p:nvPr/>
          </p:nvSpPr>
          <p:spPr>
            <a:xfrm flipH="false" flipV="false" rot="0">
              <a:off x="0" y="0"/>
              <a:ext cx="3530906" cy="1233435"/>
            </a:xfrm>
            <a:custGeom>
              <a:avLst/>
              <a:gdLst/>
              <a:ahLst/>
              <a:cxnLst/>
              <a:rect r="r" b="b" t="t" l="l"/>
              <a:pathLst>
                <a:path h="1233435" w="3530906">
                  <a:moveTo>
                    <a:pt x="3406446" y="1233435"/>
                  </a:moveTo>
                  <a:lnTo>
                    <a:pt x="124460" y="1233435"/>
                  </a:lnTo>
                  <a:cubicBezTo>
                    <a:pt x="55880" y="1233435"/>
                    <a:pt x="0" y="1177555"/>
                    <a:pt x="0" y="1108975"/>
                  </a:cubicBezTo>
                  <a:lnTo>
                    <a:pt x="0" y="124460"/>
                  </a:lnTo>
                  <a:cubicBezTo>
                    <a:pt x="0" y="55880"/>
                    <a:pt x="55880" y="0"/>
                    <a:pt x="124460" y="0"/>
                  </a:cubicBezTo>
                  <a:lnTo>
                    <a:pt x="3406446" y="0"/>
                  </a:lnTo>
                  <a:cubicBezTo>
                    <a:pt x="3475026" y="0"/>
                    <a:pt x="3530906" y="55880"/>
                    <a:pt x="3530906" y="124460"/>
                  </a:cubicBezTo>
                  <a:lnTo>
                    <a:pt x="3530906" y="1108975"/>
                  </a:lnTo>
                  <a:cubicBezTo>
                    <a:pt x="3530906" y="1177555"/>
                    <a:pt x="3475026" y="1233435"/>
                    <a:pt x="3406446" y="1233435"/>
                  </a:cubicBezTo>
                  <a:close/>
                </a:path>
              </a:pathLst>
            </a:custGeom>
            <a:solidFill>
              <a:srgbClr val="A6A6A6"/>
            </a:solidFill>
          </p:spPr>
        </p:sp>
      </p:grpSp>
      <p:sp>
        <p:nvSpPr>
          <p:cNvPr name="TextBox 55" id="55"/>
          <p:cNvSpPr txBox="true"/>
          <p:nvPr/>
        </p:nvSpPr>
        <p:spPr>
          <a:xfrm rot="0">
            <a:off x="11270020" y="1297967"/>
            <a:ext cx="3800341" cy="1197019"/>
          </a:xfrm>
          <a:prstGeom prst="rect">
            <a:avLst/>
          </a:prstGeom>
        </p:spPr>
        <p:txBody>
          <a:bodyPr anchor="t" rtlCol="false" tIns="0" lIns="0" bIns="0" rIns="0">
            <a:spAutoFit/>
          </a:bodyPr>
          <a:lstStyle/>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NOTIFY BYSTANDERS</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NOTIFY EMERGENCY SERVICES</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REAL-TIME TRACKING</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Voice Gesture</a:t>
            </a:r>
          </a:p>
        </p:txBody>
      </p:sp>
      <p:sp>
        <p:nvSpPr>
          <p:cNvPr name="AutoShape 56" id="56"/>
          <p:cNvSpPr/>
          <p:nvPr/>
        </p:nvSpPr>
        <p:spPr>
          <a:xfrm flipV="true">
            <a:off x="10215578" y="5490165"/>
            <a:ext cx="1050010" cy="0"/>
          </a:xfrm>
          <a:prstGeom prst="line">
            <a:avLst/>
          </a:prstGeom>
          <a:ln cap="flat" w="19050">
            <a:solidFill>
              <a:srgbClr val="000000"/>
            </a:solidFill>
            <a:prstDash val="solid"/>
            <a:headEnd type="none" len="sm" w="sm"/>
            <a:tailEnd type="arrow" len="sm" w="med"/>
          </a:ln>
        </p:spPr>
      </p:sp>
      <p:grpSp>
        <p:nvGrpSpPr>
          <p:cNvPr name="Group 57" id="57"/>
          <p:cNvGrpSpPr/>
          <p:nvPr/>
        </p:nvGrpSpPr>
        <p:grpSpPr>
          <a:xfrm rot="0">
            <a:off x="11251965" y="2737337"/>
            <a:ext cx="3813964" cy="1644666"/>
            <a:chOff x="0" y="0"/>
            <a:chExt cx="3530906" cy="1522605"/>
          </a:xfrm>
        </p:grpSpPr>
        <p:sp>
          <p:nvSpPr>
            <p:cNvPr name="Freeform 58" id="58"/>
            <p:cNvSpPr/>
            <p:nvPr/>
          </p:nvSpPr>
          <p:spPr>
            <a:xfrm flipH="false" flipV="false" rot="0">
              <a:off x="0" y="0"/>
              <a:ext cx="3530906" cy="1522605"/>
            </a:xfrm>
            <a:custGeom>
              <a:avLst/>
              <a:gdLst/>
              <a:ahLst/>
              <a:cxnLst/>
              <a:rect r="r" b="b" t="t" l="l"/>
              <a:pathLst>
                <a:path h="1522605" w="3530906">
                  <a:moveTo>
                    <a:pt x="3406446" y="1522605"/>
                  </a:moveTo>
                  <a:lnTo>
                    <a:pt x="124460" y="1522605"/>
                  </a:lnTo>
                  <a:cubicBezTo>
                    <a:pt x="55880" y="1522605"/>
                    <a:pt x="0" y="1466725"/>
                    <a:pt x="0" y="1398145"/>
                  </a:cubicBezTo>
                  <a:lnTo>
                    <a:pt x="0" y="124460"/>
                  </a:lnTo>
                  <a:cubicBezTo>
                    <a:pt x="0" y="55880"/>
                    <a:pt x="55880" y="0"/>
                    <a:pt x="124460" y="0"/>
                  </a:cubicBezTo>
                  <a:lnTo>
                    <a:pt x="3406446" y="0"/>
                  </a:lnTo>
                  <a:cubicBezTo>
                    <a:pt x="3475026" y="0"/>
                    <a:pt x="3530906" y="55880"/>
                    <a:pt x="3530906" y="124460"/>
                  </a:cubicBezTo>
                  <a:lnTo>
                    <a:pt x="3530906" y="1398145"/>
                  </a:lnTo>
                  <a:cubicBezTo>
                    <a:pt x="3530906" y="1466725"/>
                    <a:pt x="3475026" y="1522605"/>
                    <a:pt x="3406446" y="1522605"/>
                  </a:cubicBezTo>
                  <a:close/>
                </a:path>
              </a:pathLst>
            </a:custGeom>
            <a:solidFill>
              <a:srgbClr val="A6A6A6"/>
            </a:solidFill>
          </p:spPr>
        </p:sp>
      </p:grpSp>
      <p:sp>
        <p:nvSpPr>
          <p:cNvPr name="TextBox 59" id="59"/>
          <p:cNvSpPr txBox="true"/>
          <p:nvPr/>
        </p:nvSpPr>
        <p:spPr>
          <a:xfrm rot="0">
            <a:off x="11251965" y="2942420"/>
            <a:ext cx="3800341" cy="1184074"/>
          </a:xfrm>
          <a:prstGeom prst="rect">
            <a:avLst/>
          </a:prstGeom>
        </p:spPr>
        <p:txBody>
          <a:bodyPr anchor="t" rtlCol="false" tIns="0" lIns="0" bIns="0" rIns="0">
            <a:spAutoFit/>
          </a:bodyPr>
          <a:lstStyle/>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AREA SECURITY INDEX</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GENDER DISTRIBUTION</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LONE WOMAN DETECTION</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PROTECTORS AVAILABLITY</a:t>
            </a:r>
          </a:p>
        </p:txBody>
      </p:sp>
      <p:sp>
        <p:nvSpPr>
          <p:cNvPr name="AutoShape 60" id="60"/>
          <p:cNvSpPr/>
          <p:nvPr/>
        </p:nvSpPr>
        <p:spPr>
          <a:xfrm flipV="true">
            <a:off x="10215578" y="3559670"/>
            <a:ext cx="1036387" cy="501813"/>
          </a:xfrm>
          <a:prstGeom prst="line">
            <a:avLst/>
          </a:prstGeom>
          <a:ln cap="flat" w="19050">
            <a:solidFill>
              <a:srgbClr val="000000"/>
            </a:solidFill>
            <a:prstDash val="solid"/>
            <a:headEnd type="none" len="sm" w="sm"/>
            <a:tailEnd type="arrow" len="sm" w="med"/>
          </a:ln>
        </p:spPr>
      </p:sp>
      <p:grpSp>
        <p:nvGrpSpPr>
          <p:cNvPr name="Group 61" id="61"/>
          <p:cNvGrpSpPr/>
          <p:nvPr/>
        </p:nvGrpSpPr>
        <p:grpSpPr>
          <a:xfrm rot="0">
            <a:off x="7717233" y="8344283"/>
            <a:ext cx="2547618" cy="749799"/>
            <a:chOff x="0" y="0"/>
            <a:chExt cx="659734" cy="194169"/>
          </a:xfrm>
        </p:grpSpPr>
        <p:sp>
          <p:nvSpPr>
            <p:cNvPr name="Freeform 62" id="62"/>
            <p:cNvSpPr/>
            <p:nvPr/>
          </p:nvSpPr>
          <p:spPr>
            <a:xfrm flipH="false" flipV="false" rot="0">
              <a:off x="0" y="0"/>
              <a:ext cx="659734" cy="194169"/>
            </a:xfrm>
            <a:custGeom>
              <a:avLst/>
              <a:gdLst/>
              <a:ahLst/>
              <a:cxnLst/>
              <a:rect r="r" b="b" t="t" l="l"/>
              <a:pathLst>
                <a:path h="194169" w="659734">
                  <a:moveTo>
                    <a:pt x="0" y="0"/>
                  </a:moveTo>
                  <a:lnTo>
                    <a:pt x="659734" y="0"/>
                  </a:lnTo>
                  <a:lnTo>
                    <a:pt x="659734" y="194169"/>
                  </a:lnTo>
                  <a:lnTo>
                    <a:pt x="0" y="194169"/>
                  </a:lnTo>
                  <a:close/>
                </a:path>
              </a:pathLst>
            </a:custGeom>
            <a:solidFill>
              <a:srgbClr val="FFFFFF"/>
            </a:solidFill>
            <a:ln w="9525" cap="sq">
              <a:solidFill>
                <a:srgbClr val="000000"/>
              </a:solidFill>
              <a:prstDash val="solid"/>
              <a:miter/>
            </a:ln>
          </p:spPr>
        </p:sp>
        <p:sp>
          <p:nvSpPr>
            <p:cNvPr name="TextBox 63" id="63"/>
            <p:cNvSpPr txBox="true"/>
            <p:nvPr/>
          </p:nvSpPr>
          <p:spPr>
            <a:xfrm>
              <a:off x="0" y="-9525"/>
              <a:ext cx="659734" cy="203694"/>
            </a:xfrm>
            <a:prstGeom prst="rect">
              <a:avLst/>
            </a:prstGeom>
          </p:spPr>
          <p:txBody>
            <a:bodyPr anchor="ctr" rtlCol="false" tIns="50800" lIns="50800" bIns="50800" rIns="50800"/>
            <a:lstStyle/>
            <a:p>
              <a:pPr algn="ctr">
                <a:lnSpc>
                  <a:spcPts val="1679"/>
                </a:lnSpc>
              </a:pPr>
              <a:r>
                <a:rPr lang="en-US" sz="1200" b="true">
                  <a:solidFill>
                    <a:srgbClr val="000000"/>
                  </a:solidFill>
                  <a:latin typeface="TT Interphases Bold"/>
                  <a:ea typeface="TT Interphases Bold"/>
                  <a:cs typeface="TT Interphases Bold"/>
                  <a:sym typeface="TT Interphases Bold"/>
                </a:rPr>
                <a:t>User Profile</a:t>
              </a:r>
            </a:p>
            <a:p>
              <a:pPr algn="ctr">
                <a:lnSpc>
                  <a:spcPts val="1679"/>
                </a:lnSpc>
                <a:spcBef>
                  <a:spcPct val="0"/>
                </a:spcBef>
              </a:pPr>
              <a:r>
                <a:rPr lang="en-US" b="true" sz="1200">
                  <a:solidFill>
                    <a:srgbClr val="000000"/>
                  </a:solidFill>
                  <a:latin typeface="TT Interphases Bold"/>
                  <a:ea typeface="TT Interphases Bold"/>
                  <a:cs typeface="TT Interphases Bold"/>
                  <a:sym typeface="TT Interphases Bold"/>
                </a:rPr>
                <a:t>(User Info)</a:t>
              </a:r>
            </a:p>
          </p:txBody>
        </p:sp>
      </p:grpSp>
      <p:sp>
        <p:nvSpPr>
          <p:cNvPr name="AutoShape 64" id="64"/>
          <p:cNvSpPr/>
          <p:nvPr/>
        </p:nvSpPr>
        <p:spPr>
          <a:xfrm>
            <a:off x="6391454" y="6638751"/>
            <a:ext cx="1325779" cy="2080432"/>
          </a:xfrm>
          <a:prstGeom prst="line">
            <a:avLst/>
          </a:prstGeom>
          <a:ln cap="flat" w="19050">
            <a:solidFill>
              <a:srgbClr val="000000"/>
            </a:solidFill>
            <a:prstDash val="solid"/>
            <a:headEnd type="none" len="sm" w="sm"/>
            <a:tailEnd type="arrow" len="sm" w="med"/>
          </a:ln>
        </p:spPr>
      </p:sp>
      <p:grpSp>
        <p:nvGrpSpPr>
          <p:cNvPr name="Group 65" id="65"/>
          <p:cNvGrpSpPr/>
          <p:nvPr/>
        </p:nvGrpSpPr>
        <p:grpSpPr>
          <a:xfrm rot="0">
            <a:off x="11254181" y="6463485"/>
            <a:ext cx="3813964" cy="1564306"/>
            <a:chOff x="0" y="0"/>
            <a:chExt cx="3530906" cy="1448209"/>
          </a:xfrm>
        </p:grpSpPr>
        <p:sp>
          <p:nvSpPr>
            <p:cNvPr name="Freeform 66" id="66"/>
            <p:cNvSpPr/>
            <p:nvPr/>
          </p:nvSpPr>
          <p:spPr>
            <a:xfrm flipH="false" flipV="false" rot="0">
              <a:off x="0" y="0"/>
              <a:ext cx="3530906" cy="1448209"/>
            </a:xfrm>
            <a:custGeom>
              <a:avLst/>
              <a:gdLst/>
              <a:ahLst/>
              <a:cxnLst/>
              <a:rect r="r" b="b" t="t" l="l"/>
              <a:pathLst>
                <a:path h="1448209" w="3530906">
                  <a:moveTo>
                    <a:pt x="3406446" y="1448209"/>
                  </a:moveTo>
                  <a:lnTo>
                    <a:pt x="124460" y="1448209"/>
                  </a:lnTo>
                  <a:cubicBezTo>
                    <a:pt x="55880" y="1448209"/>
                    <a:pt x="0" y="1392329"/>
                    <a:pt x="0" y="1323749"/>
                  </a:cubicBezTo>
                  <a:lnTo>
                    <a:pt x="0" y="124460"/>
                  </a:lnTo>
                  <a:cubicBezTo>
                    <a:pt x="0" y="55880"/>
                    <a:pt x="55880" y="0"/>
                    <a:pt x="124460" y="0"/>
                  </a:cubicBezTo>
                  <a:lnTo>
                    <a:pt x="3406446" y="0"/>
                  </a:lnTo>
                  <a:cubicBezTo>
                    <a:pt x="3475026" y="0"/>
                    <a:pt x="3530906" y="55880"/>
                    <a:pt x="3530906" y="124460"/>
                  </a:cubicBezTo>
                  <a:lnTo>
                    <a:pt x="3530906" y="1323749"/>
                  </a:lnTo>
                  <a:cubicBezTo>
                    <a:pt x="3530906" y="1392329"/>
                    <a:pt x="3475026" y="1448209"/>
                    <a:pt x="3406446" y="1448209"/>
                  </a:cubicBezTo>
                  <a:close/>
                </a:path>
              </a:pathLst>
            </a:custGeom>
            <a:solidFill>
              <a:srgbClr val="A6A6A6"/>
            </a:solidFill>
          </p:spPr>
        </p:sp>
      </p:grpSp>
      <p:grpSp>
        <p:nvGrpSpPr>
          <p:cNvPr name="Group 67" id="67"/>
          <p:cNvGrpSpPr/>
          <p:nvPr/>
        </p:nvGrpSpPr>
        <p:grpSpPr>
          <a:xfrm rot="0">
            <a:off x="11270020" y="8271749"/>
            <a:ext cx="3813964" cy="1644666"/>
            <a:chOff x="0" y="0"/>
            <a:chExt cx="3530906" cy="1522605"/>
          </a:xfrm>
        </p:grpSpPr>
        <p:sp>
          <p:nvSpPr>
            <p:cNvPr name="Freeform 68" id="68"/>
            <p:cNvSpPr/>
            <p:nvPr/>
          </p:nvSpPr>
          <p:spPr>
            <a:xfrm flipH="false" flipV="false" rot="0">
              <a:off x="0" y="0"/>
              <a:ext cx="3530906" cy="1522605"/>
            </a:xfrm>
            <a:custGeom>
              <a:avLst/>
              <a:gdLst/>
              <a:ahLst/>
              <a:cxnLst/>
              <a:rect r="r" b="b" t="t" l="l"/>
              <a:pathLst>
                <a:path h="1522605" w="3530906">
                  <a:moveTo>
                    <a:pt x="3406446" y="1522605"/>
                  </a:moveTo>
                  <a:lnTo>
                    <a:pt x="124460" y="1522605"/>
                  </a:lnTo>
                  <a:cubicBezTo>
                    <a:pt x="55880" y="1522605"/>
                    <a:pt x="0" y="1466725"/>
                    <a:pt x="0" y="1398145"/>
                  </a:cubicBezTo>
                  <a:lnTo>
                    <a:pt x="0" y="124460"/>
                  </a:lnTo>
                  <a:cubicBezTo>
                    <a:pt x="0" y="55880"/>
                    <a:pt x="55880" y="0"/>
                    <a:pt x="124460" y="0"/>
                  </a:cubicBezTo>
                  <a:lnTo>
                    <a:pt x="3406446" y="0"/>
                  </a:lnTo>
                  <a:cubicBezTo>
                    <a:pt x="3475026" y="0"/>
                    <a:pt x="3530906" y="55880"/>
                    <a:pt x="3530906" y="124460"/>
                  </a:cubicBezTo>
                  <a:lnTo>
                    <a:pt x="3530906" y="1398145"/>
                  </a:lnTo>
                  <a:cubicBezTo>
                    <a:pt x="3530906" y="1466725"/>
                    <a:pt x="3475026" y="1522605"/>
                    <a:pt x="3406446" y="1522605"/>
                  </a:cubicBezTo>
                  <a:close/>
                </a:path>
              </a:pathLst>
            </a:custGeom>
            <a:solidFill>
              <a:srgbClr val="A6A6A6"/>
            </a:solidFill>
          </p:spPr>
        </p:sp>
      </p:grpSp>
      <p:sp>
        <p:nvSpPr>
          <p:cNvPr name="AutoShape 69" id="69"/>
          <p:cNvSpPr/>
          <p:nvPr/>
        </p:nvSpPr>
        <p:spPr>
          <a:xfrm>
            <a:off x="10215578" y="7245638"/>
            <a:ext cx="1038603" cy="0"/>
          </a:xfrm>
          <a:prstGeom prst="line">
            <a:avLst/>
          </a:prstGeom>
          <a:ln cap="flat" w="19050">
            <a:solidFill>
              <a:srgbClr val="000000"/>
            </a:solidFill>
            <a:prstDash val="solid"/>
            <a:headEnd type="none" len="sm" w="sm"/>
            <a:tailEnd type="arrow" len="sm" w="med"/>
          </a:ln>
        </p:spPr>
      </p:sp>
      <p:grpSp>
        <p:nvGrpSpPr>
          <p:cNvPr name="Group 70" id="70"/>
          <p:cNvGrpSpPr/>
          <p:nvPr/>
        </p:nvGrpSpPr>
        <p:grpSpPr>
          <a:xfrm rot="0">
            <a:off x="11256398" y="4582514"/>
            <a:ext cx="3813964" cy="1644666"/>
            <a:chOff x="0" y="0"/>
            <a:chExt cx="3530906" cy="1522605"/>
          </a:xfrm>
        </p:grpSpPr>
        <p:sp>
          <p:nvSpPr>
            <p:cNvPr name="Freeform 71" id="71"/>
            <p:cNvSpPr/>
            <p:nvPr/>
          </p:nvSpPr>
          <p:spPr>
            <a:xfrm flipH="false" flipV="false" rot="0">
              <a:off x="0" y="0"/>
              <a:ext cx="3530906" cy="1522605"/>
            </a:xfrm>
            <a:custGeom>
              <a:avLst/>
              <a:gdLst/>
              <a:ahLst/>
              <a:cxnLst/>
              <a:rect r="r" b="b" t="t" l="l"/>
              <a:pathLst>
                <a:path h="1522605" w="3530906">
                  <a:moveTo>
                    <a:pt x="3406446" y="1522605"/>
                  </a:moveTo>
                  <a:lnTo>
                    <a:pt x="124460" y="1522605"/>
                  </a:lnTo>
                  <a:cubicBezTo>
                    <a:pt x="55880" y="1522605"/>
                    <a:pt x="0" y="1466725"/>
                    <a:pt x="0" y="1398145"/>
                  </a:cubicBezTo>
                  <a:lnTo>
                    <a:pt x="0" y="124460"/>
                  </a:lnTo>
                  <a:cubicBezTo>
                    <a:pt x="0" y="55880"/>
                    <a:pt x="55880" y="0"/>
                    <a:pt x="124460" y="0"/>
                  </a:cubicBezTo>
                  <a:lnTo>
                    <a:pt x="3406446" y="0"/>
                  </a:lnTo>
                  <a:cubicBezTo>
                    <a:pt x="3475026" y="0"/>
                    <a:pt x="3530906" y="55880"/>
                    <a:pt x="3530906" y="124460"/>
                  </a:cubicBezTo>
                  <a:lnTo>
                    <a:pt x="3530906" y="1398145"/>
                  </a:lnTo>
                  <a:cubicBezTo>
                    <a:pt x="3530906" y="1466725"/>
                    <a:pt x="3475026" y="1522605"/>
                    <a:pt x="3406446" y="1522605"/>
                  </a:cubicBezTo>
                  <a:close/>
                </a:path>
              </a:pathLst>
            </a:custGeom>
            <a:solidFill>
              <a:srgbClr val="A6A6A6"/>
            </a:solidFill>
          </p:spPr>
        </p:sp>
      </p:grpSp>
      <p:sp>
        <p:nvSpPr>
          <p:cNvPr name="TextBox 72" id="72"/>
          <p:cNvSpPr txBox="true"/>
          <p:nvPr/>
        </p:nvSpPr>
        <p:spPr>
          <a:xfrm rot="0">
            <a:off x="11265587" y="4883841"/>
            <a:ext cx="3800341" cy="1184074"/>
          </a:xfrm>
          <a:prstGeom prst="rect">
            <a:avLst/>
          </a:prstGeom>
        </p:spPr>
        <p:txBody>
          <a:bodyPr anchor="t" rtlCol="false" tIns="0" lIns="0" bIns="0" rIns="0">
            <a:spAutoFit/>
          </a:bodyPr>
          <a:lstStyle/>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NGO SUPPORT </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REPORT LATEST INCIDENTS</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AWARENESS CAMPAIGNS</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VIRTUAL PROTESTS</a:t>
            </a:r>
          </a:p>
        </p:txBody>
      </p:sp>
      <p:sp>
        <p:nvSpPr>
          <p:cNvPr name="AutoShape 73" id="73"/>
          <p:cNvSpPr/>
          <p:nvPr/>
        </p:nvSpPr>
        <p:spPr>
          <a:xfrm>
            <a:off x="10264851" y="8719182"/>
            <a:ext cx="1005169" cy="374900"/>
          </a:xfrm>
          <a:prstGeom prst="line">
            <a:avLst/>
          </a:prstGeom>
          <a:ln cap="flat" w="19050">
            <a:solidFill>
              <a:srgbClr val="000000"/>
            </a:solidFill>
            <a:prstDash val="solid"/>
            <a:headEnd type="none" len="sm" w="sm"/>
            <a:tailEnd type="arrow" len="sm" w="med"/>
          </a:ln>
        </p:spPr>
      </p:sp>
      <p:sp>
        <p:nvSpPr>
          <p:cNvPr name="TextBox 74" id="74"/>
          <p:cNvSpPr txBox="true"/>
          <p:nvPr/>
        </p:nvSpPr>
        <p:spPr>
          <a:xfrm rot="0">
            <a:off x="11251965" y="6792991"/>
            <a:ext cx="3800341" cy="884372"/>
          </a:xfrm>
          <a:prstGeom prst="rect">
            <a:avLst/>
          </a:prstGeom>
        </p:spPr>
        <p:txBody>
          <a:bodyPr anchor="t" rtlCol="false" tIns="0" lIns="0" bIns="0" rIns="0">
            <a:spAutoFit/>
          </a:bodyPr>
          <a:lstStyle/>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NON-JUDGEMENTAL SUPPORT</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PERSONALISED ADVICE</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SAFETY TIPS AND GUIDANCE</a:t>
            </a:r>
          </a:p>
        </p:txBody>
      </p:sp>
      <p:sp>
        <p:nvSpPr>
          <p:cNvPr name="TextBox 75" id="75"/>
          <p:cNvSpPr txBox="true"/>
          <p:nvPr/>
        </p:nvSpPr>
        <p:spPr>
          <a:xfrm rot="0">
            <a:off x="11283643" y="8487758"/>
            <a:ext cx="3800341" cy="884372"/>
          </a:xfrm>
          <a:prstGeom prst="rect">
            <a:avLst/>
          </a:prstGeom>
        </p:spPr>
        <p:txBody>
          <a:bodyPr anchor="t" rtlCol="false" tIns="0" lIns="0" bIns="0" rIns="0">
            <a:spAutoFit/>
          </a:bodyPr>
          <a:lstStyle/>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AWARDED BADGE OF HONOUR</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PERSONAL DETAILS</a:t>
            </a:r>
          </a:p>
          <a:p>
            <a:pPr algn="l" marL="368120" indent="-184060" lvl="1">
              <a:lnSpc>
                <a:spcPts val="2387"/>
              </a:lnSpc>
              <a:buFont typeface="Arial"/>
              <a:buChar char="•"/>
            </a:pPr>
            <a:r>
              <a:rPr lang="en-US" b="true" sz="1705">
                <a:solidFill>
                  <a:srgbClr val="FFFFFF"/>
                </a:solidFill>
                <a:latin typeface="Canva Sans Bold"/>
                <a:ea typeface="Canva Sans Bold"/>
                <a:cs typeface="Canva Sans Bold"/>
                <a:sym typeface="Canva Sans Bold"/>
              </a:rPr>
              <a:t>EMERGENCY CONTACTS</a:t>
            </a:r>
          </a:p>
        </p:txBody>
      </p:sp>
      <p:grpSp>
        <p:nvGrpSpPr>
          <p:cNvPr name="Group 76" id="76"/>
          <p:cNvGrpSpPr/>
          <p:nvPr/>
        </p:nvGrpSpPr>
        <p:grpSpPr>
          <a:xfrm rot="0">
            <a:off x="382403" y="319045"/>
            <a:ext cx="1654915" cy="1078956"/>
            <a:chOff x="0" y="0"/>
            <a:chExt cx="2206554" cy="1438608"/>
          </a:xfrm>
        </p:grpSpPr>
        <p:sp>
          <p:nvSpPr>
            <p:cNvPr name="Freeform 77" id="77" descr="Your startup LOGO"/>
            <p:cNvSpPr/>
            <p:nvPr/>
          </p:nvSpPr>
          <p:spPr>
            <a:xfrm flipH="false" flipV="false" rot="0">
              <a:off x="21940" y="21940"/>
              <a:ext cx="2162642" cy="1394736"/>
            </a:xfrm>
            <a:custGeom>
              <a:avLst/>
              <a:gdLst/>
              <a:ahLst/>
              <a:cxnLst/>
              <a:rect r="r" b="b" t="t" l="l"/>
              <a:pathLst>
                <a:path h="1394736" w="2162642">
                  <a:moveTo>
                    <a:pt x="0" y="697368"/>
                  </a:moveTo>
                  <a:cubicBezTo>
                    <a:pt x="0" y="312209"/>
                    <a:pt x="484110" y="0"/>
                    <a:pt x="1081321" y="0"/>
                  </a:cubicBezTo>
                  <a:cubicBezTo>
                    <a:pt x="1678532" y="0"/>
                    <a:pt x="2162642" y="312209"/>
                    <a:pt x="2162642" y="697368"/>
                  </a:cubicBezTo>
                  <a:cubicBezTo>
                    <a:pt x="2162642" y="1082528"/>
                    <a:pt x="1678532" y="1394737"/>
                    <a:pt x="1081321" y="1394737"/>
                  </a:cubicBezTo>
                  <a:cubicBezTo>
                    <a:pt x="484110" y="1394737"/>
                    <a:pt x="0" y="1082528"/>
                    <a:pt x="0" y="697368"/>
                  </a:cubicBezTo>
                  <a:close/>
                </a:path>
              </a:pathLst>
            </a:custGeom>
            <a:solidFill>
              <a:srgbClr val="FFFFFF"/>
            </a:solidFill>
          </p:spPr>
        </p:sp>
        <p:sp>
          <p:nvSpPr>
            <p:cNvPr name="Freeform 78" id="78" descr="Your startup LOGO"/>
            <p:cNvSpPr/>
            <p:nvPr/>
          </p:nvSpPr>
          <p:spPr>
            <a:xfrm flipH="false" flipV="false" rot="0">
              <a:off x="0" y="0"/>
              <a:ext cx="2206522" cy="1438618"/>
            </a:xfrm>
            <a:custGeom>
              <a:avLst/>
              <a:gdLst/>
              <a:ahLst/>
              <a:cxnLst/>
              <a:rect r="r" b="b" t="t" l="l"/>
              <a:pathLst>
                <a:path h="1438618" w="2206522">
                  <a:moveTo>
                    <a:pt x="0" y="719308"/>
                  </a:moveTo>
                  <a:cubicBezTo>
                    <a:pt x="0" y="314293"/>
                    <a:pt x="503637" y="0"/>
                    <a:pt x="1103261" y="0"/>
                  </a:cubicBezTo>
                  <a:cubicBezTo>
                    <a:pt x="1702886" y="0"/>
                    <a:pt x="2206522" y="314293"/>
                    <a:pt x="2206522" y="719308"/>
                  </a:cubicBezTo>
                  <a:lnTo>
                    <a:pt x="2184582" y="719308"/>
                  </a:lnTo>
                  <a:lnTo>
                    <a:pt x="2206522" y="719308"/>
                  </a:lnTo>
                  <a:cubicBezTo>
                    <a:pt x="2206522" y="1124324"/>
                    <a:pt x="1702886" y="1438618"/>
                    <a:pt x="1103261" y="1438618"/>
                  </a:cubicBezTo>
                  <a:lnTo>
                    <a:pt x="1103261" y="1416677"/>
                  </a:lnTo>
                  <a:lnTo>
                    <a:pt x="1103261" y="1438618"/>
                  </a:lnTo>
                  <a:cubicBezTo>
                    <a:pt x="503637" y="1438618"/>
                    <a:pt x="0" y="1124324"/>
                    <a:pt x="0" y="719308"/>
                  </a:cubicBezTo>
                  <a:lnTo>
                    <a:pt x="21940" y="719308"/>
                  </a:lnTo>
                  <a:lnTo>
                    <a:pt x="43880" y="719308"/>
                  </a:lnTo>
                  <a:lnTo>
                    <a:pt x="21940" y="719308"/>
                  </a:lnTo>
                  <a:lnTo>
                    <a:pt x="0" y="719308"/>
                  </a:lnTo>
                  <a:moveTo>
                    <a:pt x="43880" y="719308"/>
                  </a:moveTo>
                  <a:cubicBezTo>
                    <a:pt x="43880" y="731375"/>
                    <a:pt x="34007" y="741249"/>
                    <a:pt x="21940" y="741249"/>
                  </a:cubicBezTo>
                  <a:cubicBezTo>
                    <a:pt x="9873" y="741249"/>
                    <a:pt x="0" y="731375"/>
                    <a:pt x="0" y="719308"/>
                  </a:cubicBezTo>
                  <a:cubicBezTo>
                    <a:pt x="0" y="707241"/>
                    <a:pt x="9873" y="697368"/>
                    <a:pt x="21940" y="697368"/>
                  </a:cubicBezTo>
                  <a:cubicBezTo>
                    <a:pt x="34007" y="697368"/>
                    <a:pt x="43880" y="707241"/>
                    <a:pt x="43880" y="719308"/>
                  </a:cubicBezTo>
                  <a:cubicBezTo>
                    <a:pt x="43880" y="1084502"/>
                    <a:pt x="508573" y="1394736"/>
                    <a:pt x="1103261" y="1394736"/>
                  </a:cubicBezTo>
                  <a:cubicBezTo>
                    <a:pt x="1697949" y="1394736"/>
                    <a:pt x="2162642" y="1084502"/>
                    <a:pt x="2162642" y="719308"/>
                  </a:cubicBezTo>
                  <a:cubicBezTo>
                    <a:pt x="2162642" y="354114"/>
                    <a:pt x="1698059" y="43880"/>
                    <a:pt x="1103261" y="43880"/>
                  </a:cubicBezTo>
                  <a:lnTo>
                    <a:pt x="1103261" y="21940"/>
                  </a:lnTo>
                  <a:lnTo>
                    <a:pt x="1103261" y="43880"/>
                  </a:lnTo>
                  <a:cubicBezTo>
                    <a:pt x="508573" y="43880"/>
                    <a:pt x="43880" y="354114"/>
                    <a:pt x="43880" y="719308"/>
                  </a:cubicBezTo>
                  <a:close/>
                </a:path>
              </a:pathLst>
            </a:custGeom>
            <a:solidFill>
              <a:srgbClr val="8064A2"/>
            </a:solidFill>
          </p:spPr>
        </p:sp>
        <p:sp>
          <p:nvSpPr>
            <p:cNvPr name="TextBox 79" id="79"/>
            <p:cNvSpPr txBox="true"/>
            <p:nvPr/>
          </p:nvSpPr>
          <p:spPr>
            <a:xfrm>
              <a:off x="0" y="-9525"/>
              <a:ext cx="2206554" cy="1448133"/>
            </a:xfrm>
            <a:prstGeom prst="rect">
              <a:avLst/>
            </a:prstGeom>
          </p:spPr>
          <p:txBody>
            <a:bodyPr anchor="ctr" rtlCol="false" tIns="50800" lIns="50800" bIns="50800" rIns="50800"/>
            <a:lstStyle/>
            <a:p>
              <a:pPr algn="ctr">
                <a:lnSpc>
                  <a:spcPts val="3240"/>
                </a:lnSpc>
              </a:pPr>
              <a:r>
                <a:rPr lang="en-US" sz="2700" spc="24">
                  <a:solidFill>
                    <a:srgbClr val="000000"/>
                  </a:solidFill>
                  <a:latin typeface="TT Rounds Condensed"/>
                  <a:ea typeface="TT Rounds Condensed"/>
                  <a:cs typeface="TT Rounds Condensed"/>
                  <a:sym typeface="TT Rounds Condensed"/>
                </a:rPr>
                <a:t>Team</a:t>
              </a:r>
            </a:p>
            <a:p>
              <a:pPr algn="ctr">
                <a:lnSpc>
                  <a:spcPts val="3240"/>
                </a:lnSpc>
              </a:pPr>
              <a:r>
                <a:rPr lang="en-US" sz="2700" spc="25">
                  <a:solidFill>
                    <a:srgbClr val="000000"/>
                  </a:solidFill>
                  <a:latin typeface="TT Rounds Condensed"/>
                  <a:ea typeface="TT Rounds Condensed"/>
                  <a:cs typeface="TT Rounds Condensed"/>
                  <a:sym typeface="TT Rounds Condensed"/>
                </a:rPr>
                <a:t> Shield</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63833" y="332921"/>
            <a:ext cx="16276320" cy="923925"/>
          </a:xfrm>
          <a:prstGeom prst="rect">
            <a:avLst/>
          </a:prstGeom>
        </p:spPr>
        <p:txBody>
          <a:bodyPr anchor="t" rtlCol="false" tIns="0" lIns="0" bIns="0" rIns="0">
            <a:spAutoFit/>
          </a:bodyPr>
          <a:lstStyle/>
          <a:p>
            <a:pPr algn="ctr">
              <a:lnSpc>
                <a:spcPts val="6480"/>
              </a:lnSpc>
            </a:pPr>
            <a:r>
              <a:rPr lang="en-US" sz="5400" b="true">
                <a:solidFill>
                  <a:srgbClr val="000000"/>
                </a:solidFill>
                <a:latin typeface="Times New Roman Bold"/>
                <a:ea typeface="Times New Roman Bold"/>
                <a:cs typeface="Times New Roman Bold"/>
                <a:sym typeface="Times New Roman Bold"/>
              </a:rPr>
              <a:t>FEASIBILITY AND VIABILITY</a:t>
            </a:r>
          </a:p>
        </p:txBody>
      </p:sp>
      <p:sp>
        <p:nvSpPr>
          <p:cNvPr name="TextBox 3" id="3"/>
          <p:cNvSpPr txBox="true"/>
          <p:nvPr/>
        </p:nvSpPr>
        <p:spPr>
          <a:xfrm rot="0">
            <a:off x="13197840" y="9662398"/>
            <a:ext cx="4084320" cy="475298"/>
          </a:xfrm>
          <a:prstGeom prst="rect">
            <a:avLst/>
          </a:prstGeom>
        </p:spPr>
        <p:txBody>
          <a:bodyPr anchor="t" rtlCol="false" tIns="0" lIns="0" bIns="0" rIns="0">
            <a:spAutoFit/>
          </a:bodyPr>
          <a:lstStyle/>
          <a:p>
            <a:pPr algn="r">
              <a:lnSpc>
                <a:spcPts val="2160"/>
              </a:lnSpc>
            </a:pPr>
            <a:r>
              <a:rPr lang="en-US" b="true" sz="1800">
                <a:solidFill>
                  <a:srgbClr val="FFFFFF"/>
                </a:solidFill>
                <a:latin typeface="Arimo Bold"/>
                <a:ea typeface="Arimo Bold"/>
                <a:cs typeface="Arimo Bold"/>
                <a:sym typeface="Arimo Bold"/>
              </a:rPr>
              <a:t>4</a:t>
            </a:r>
          </a:p>
        </p:txBody>
      </p:sp>
      <p:grpSp>
        <p:nvGrpSpPr>
          <p:cNvPr name="Group 4" id="4"/>
          <p:cNvGrpSpPr/>
          <p:nvPr/>
        </p:nvGrpSpPr>
        <p:grpSpPr>
          <a:xfrm rot="0">
            <a:off x="284365" y="242092"/>
            <a:ext cx="1600768" cy="1043654"/>
            <a:chOff x="0" y="0"/>
            <a:chExt cx="2134357" cy="1391538"/>
          </a:xfrm>
        </p:grpSpPr>
        <p:sp>
          <p:nvSpPr>
            <p:cNvPr name="Freeform 5" id="5" descr="Your startup LOGO"/>
            <p:cNvSpPr/>
            <p:nvPr/>
          </p:nvSpPr>
          <p:spPr>
            <a:xfrm flipH="false" flipV="false" rot="0">
              <a:off x="21222" y="21222"/>
              <a:ext cx="2091883" cy="1349102"/>
            </a:xfrm>
            <a:custGeom>
              <a:avLst/>
              <a:gdLst/>
              <a:ahLst/>
              <a:cxnLst/>
              <a:rect r="r" b="b" t="t" l="l"/>
              <a:pathLst>
                <a:path h="1349102" w="2091883">
                  <a:moveTo>
                    <a:pt x="0" y="674551"/>
                  </a:moveTo>
                  <a:cubicBezTo>
                    <a:pt x="0" y="301994"/>
                    <a:pt x="468271" y="0"/>
                    <a:pt x="1045942" y="0"/>
                  </a:cubicBezTo>
                  <a:cubicBezTo>
                    <a:pt x="1623613" y="0"/>
                    <a:pt x="2091883" y="301994"/>
                    <a:pt x="2091883" y="674551"/>
                  </a:cubicBezTo>
                  <a:cubicBezTo>
                    <a:pt x="2091883" y="1047109"/>
                    <a:pt x="1623613" y="1349102"/>
                    <a:pt x="1045942" y="1349102"/>
                  </a:cubicBezTo>
                  <a:cubicBezTo>
                    <a:pt x="468271" y="1349102"/>
                    <a:pt x="0" y="1047109"/>
                    <a:pt x="0" y="674551"/>
                  </a:cubicBezTo>
                  <a:close/>
                </a:path>
              </a:pathLst>
            </a:custGeom>
            <a:solidFill>
              <a:srgbClr val="FFFFFF"/>
            </a:solidFill>
          </p:spPr>
        </p:sp>
        <p:sp>
          <p:nvSpPr>
            <p:cNvPr name="Freeform 6" id="6" descr="Your startup LOGO"/>
            <p:cNvSpPr/>
            <p:nvPr/>
          </p:nvSpPr>
          <p:spPr>
            <a:xfrm flipH="false" flipV="false" rot="0">
              <a:off x="0" y="0"/>
              <a:ext cx="2134327" cy="1391548"/>
            </a:xfrm>
            <a:custGeom>
              <a:avLst/>
              <a:gdLst/>
              <a:ahLst/>
              <a:cxnLst/>
              <a:rect r="r" b="b" t="t" l="l"/>
              <a:pathLst>
                <a:path h="1391548" w="2134327">
                  <a:moveTo>
                    <a:pt x="0" y="695773"/>
                  </a:moveTo>
                  <a:cubicBezTo>
                    <a:pt x="0" y="304010"/>
                    <a:pt x="487158" y="0"/>
                    <a:pt x="1067164" y="0"/>
                  </a:cubicBezTo>
                  <a:cubicBezTo>
                    <a:pt x="1647169" y="0"/>
                    <a:pt x="2134327" y="304010"/>
                    <a:pt x="2134327" y="695773"/>
                  </a:cubicBezTo>
                  <a:lnTo>
                    <a:pt x="2113105" y="695773"/>
                  </a:lnTo>
                  <a:lnTo>
                    <a:pt x="2134327" y="695773"/>
                  </a:lnTo>
                  <a:cubicBezTo>
                    <a:pt x="2134327" y="1087537"/>
                    <a:pt x="1647169" y="1391548"/>
                    <a:pt x="1067164" y="1391548"/>
                  </a:cubicBezTo>
                  <a:lnTo>
                    <a:pt x="1067164" y="1370324"/>
                  </a:lnTo>
                  <a:lnTo>
                    <a:pt x="1067164" y="1391548"/>
                  </a:lnTo>
                  <a:cubicBezTo>
                    <a:pt x="487158" y="1391548"/>
                    <a:pt x="0" y="1087537"/>
                    <a:pt x="0" y="695773"/>
                  </a:cubicBezTo>
                  <a:lnTo>
                    <a:pt x="21222" y="695773"/>
                  </a:lnTo>
                  <a:lnTo>
                    <a:pt x="42445" y="695773"/>
                  </a:lnTo>
                  <a:lnTo>
                    <a:pt x="21222" y="695773"/>
                  </a:lnTo>
                  <a:lnTo>
                    <a:pt x="0" y="695773"/>
                  </a:lnTo>
                  <a:moveTo>
                    <a:pt x="42445" y="695773"/>
                  </a:moveTo>
                  <a:cubicBezTo>
                    <a:pt x="42445" y="707446"/>
                    <a:pt x="32895" y="716996"/>
                    <a:pt x="21222" y="716996"/>
                  </a:cubicBezTo>
                  <a:cubicBezTo>
                    <a:pt x="9550" y="716996"/>
                    <a:pt x="0" y="707446"/>
                    <a:pt x="0" y="695773"/>
                  </a:cubicBezTo>
                  <a:cubicBezTo>
                    <a:pt x="0" y="684101"/>
                    <a:pt x="9550" y="674551"/>
                    <a:pt x="21222" y="674551"/>
                  </a:cubicBezTo>
                  <a:cubicBezTo>
                    <a:pt x="32895" y="674551"/>
                    <a:pt x="42445" y="684101"/>
                    <a:pt x="42445" y="695773"/>
                  </a:cubicBezTo>
                  <a:cubicBezTo>
                    <a:pt x="42445" y="1049019"/>
                    <a:pt x="491933" y="1349102"/>
                    <a:pt x="1067164" y="1349102"/>
                  </a:cubicBezTo>
                  <a:cubicBezTo>
                    <a:pt x="1642394" y="1349102"/>
                    <a:pt x="2091883" y="1049019"/>
                    <a:pt x="2091883" y="695773"/>
                  </a:cubicBezTo>
                  <a:cubicBezTo>
                    <a:pt x="2091883" y="342528"/>
                    <a:pt x="1642500" y="42445"/>
                    <a:pt x="1067164" y="42445"/>
                  </a:cubicBezTo>
                  <a:lnTo>
                    <a:pt x="1067164" y="21222"/>
                  </a:lnTo>
                  <a:lnTo>
                    <a:pt x="1067164" y="42445"/>
                  </a:lnTo>
                  <a:cubicBezTo>
                    <a:pt x="491933" y="42445"/>
                    <a:pt x="42445" y="342528"/>
                    <a:pt x="42445" y="695773"/>
                  </a:cubicBezTo>
                  <a:close/>
                </a:path>
              </a:pathLst>
            </a:custGeom>
            <a:solidFill>
              <a:srgbClr val="8064A2"/>
            </a:solidFill>
          </p:spPr>
        </p:sp>
        <p:sp>
          <p:nvSpPr>
            <p:cNvPr name="TextBox 7" id="7"/>
            <p:cNvSpPr txBox="true"/>
            <p:nvPr/>
          </p:nvSpPr>
          <p:spPr>
            <a:xfrm>
              <a:off x="0" y="-9525"/>
              <a:ext cx="2134357" cy="1401063"/>
            </a:xfrm>
            <a:prstGeom prst="rect">
              <a:avLst/>
            </a:prstGeom>
          </p:spPr>
          <p:txBody>
            <a:bodyPr anchor="ctr" rtlCol="false" tIns="50800" lIns="50800" bIns="50800" rIns="50800"/>
            <a:lstStyle/>
            <a:p>
              <a:pPr algn="ctr">
                <a:lnSpc>
                  <a:spcPts val="3240"/>
                </a:lnSpc>
              </a:pPr>
              <a:r>
                <a:rPr lang="en-US" sz="2700" spc="24">
                  <a:solidFill>
                    <a:srgbClr val="000000"/>
                  </a:solidFill>
                  <a:latin typeface="TT Rounds Condensed"/>
                  <a:ea typeface="TT Rounds Condensed"/>
                  <a:cs typeface="TT Rounds Condensed"/>
                  <a:sym typeface="TT Rounds Condensed"/>
                </a:rPr>
                <a:t>Team</a:t>
              </a:r>
            </a:p>
            <a:p>
              <a:pPr algn="ctr">
                <a:lnSpc>
                  <a:spcPts val="3240"/>
                </a:lnSpc>
              </a:pPr>
              <a:r>
                <a:rPr lang="en-US" sz="2700" spc="25">
                  <a:solidFill>
                    <a:srgbClr val="000000"/>
                  </a:solidFill>
                  <a:latin typeface="TT Rounds Condensed"/>
                  <a:ea typeface="TT Rounds Condensed"/>
                  <a:cs typeface="TT Rounds Condensed"/>
                  <a:sym typeface="TT Rounds Condensed"/>
                </a:rPr>
                <a:t>Shield</a:t>
              </a:r>
            </a:p>
          </p:txBody>
        </p:sp>
      </p:grpSp>
      <p:grpSp>
        <p:nvGrpSpPr>
          <p:cNvPr name="Group 8" id="8"/>
          <p:cNvGrpSpPr/>
          <p:nvPr/>
        </p:nvGrpSpPr>
        <p:grpSpPr>
          <a:xfrm rot="0">
            <a:off x="3171164" y="1489126"/>
            <a:ext cx="2460895" cy="3753891"/>
            <a:chOff x="0" y="0"/>
            <a:chExt cx="660400" cy="1007386"/>
          </a:xfrm>
        </p:grpSpPr>
        <p:sp>
          <p:nvSpPr>
            <p:cNvPr name="Freeform 9" id="9"/>
            <p:cNvSpPr/>
            <p:nvPr/>
          </p:nvSpPr>
          <p:spPr>
            <a:xfrm flipH="false" flipV="false" rot="0">
              <a:off x="0" y="0"/>
              <a:ext cx="660400" cy="1007386"/>
            </a:xfrm>
            <a:custGeom>
              <a:avLst/>
              <a:gdLst/>
              <a:ahLst/>
              <a:cxnLst/>
              <a:rect r="r" b="b" t="t" l="l"/>
              <a:pathLst>
                <a:path h="1007386" w="660400">
                  <a:moveTo>
                    <a:pt x="220252" y="988317"/>
                  </a:moveTo>
                  <a:cubicBezTo>
                    <a:pt x="254109" y="999830"/>
                    <a:pt x="292600" y="1007386"/>
                    <a:pt x="330378" y="1007386"/>
                  </a:cubicBezTo>
                  <a:cubicBezTo>
                    <a:pt x="368157" y="1007386"/>
                    <a:pt x="404509" y="1000909"/>
                    <a:pt x="438009" y="989395"/>
                  </a:cubicBezTo>
                  <a:cubicBezTo>
                    <a:pt x="438723" y="989035"/>
                    <a:pt x="439435" y="989035"/>
                    <a:pt x="440148" y="988676"/>
                  </a:cubicBezTo>
                  <a:cubicBezTo>
                    <a:pt x="565955" y="942621"/>
                    <a:pt x="658618" y="821007"/>
                    <a:pt x="660400" y="674561"/>
                  </a:cubicBezTo>
                  <a:lnTo>
                    <a:pt x="660400" y="0"/>
                  </a:lnTo>
                  <a:lnTo>
                    <a:pt x="0" y="0"/>
                  </a:lnTo>
                  <a:lnTo>
                    <a:pt x="0" y="674061"/>
                  </a:lnTo>
                  <a:cubicBezTo>
                    <a:pt x="1782" y="821726"/>
                    <a:pt x="93019" y="943341"/>
                    <a:pt x="220252" y="988317"/>
                  </a:cubicBezTo>
                  <a:close/>
                </a:path>
              </a:pathLst>
            </a:custGeom>
            <a:solidFill>
              <a:srgbClr val="2C8CCB"/>
            </a:solidFill>
          </p:spPr>
        </p:sp>
        <p:sp>
          <p:nvSpPr>
            <p:cNvPr name="TextBox 10" id="10"/>
            <p:cNvSpPr txBox="true"/>
            <p:nvPr/>
          </p:nvSpPr>
          <p:spPr>
            <a:xfrm>
              <a:off x="0" y="-57150"/>
              <a:ext cx="660400" cy="937536"/>
            </a:xfrm>
            <a:prstGeom prst="rect">
              <a:avLst/>
            </a:prstGeom>
          </p:spPr>
          <p:txBody>
            <a:bodyPr anchor="ctr" rtlCol="false" tIns="50800" lIns="50800" bIns="50800" rIns="50800"/>
            <a:lstStyle/>
            <a:p>
              <a:pPr algn="ctr">
                <a:lnSpc>
                  <a:spcPts val="3299"/>
                </a:lnSpc>
              </a:pPr>
            </a:p>
          </p:txBody>
        </p:sp>
      </p:grpSp>
      <p:grpSp>
        <p:nvGrpSpPr>
          <p:cNvPr name="Group 11" id="11"/>
          <p:cNvGrpSpPr/>
          <p:nvPr/>
        </p:nvGrpSpPr>
        <p:grpSpPr>
          <a:xfrm rot="0">
            <a:off x="5830647" y="1489126"/>
            <a:ext cx="2765969" cy="3753891"/>
            <a:chOff x="0" y="0"/>
            <a:chExt cx="742269" cy="1007386"/>
          </a:xfrm>
        </p:grpSpPr>
        <p:sp>
          <p:nvSpPr>
            <p:cNvPr name="Freeform 12" id="12"/>
            <p:cNvSpPr/>
            <p:nvPr/>
          </p:nvSpPr>
          <p:spPr>
            <a:xfrm flipH="false" flipV="false" rot="0">
              <a:off x="0" y="0"/>
              <a:ext cx="742269" cy="1007386"/>
            </a:xfrm>
            <a:custGeom>
              <a:avLst/>
              <a:gdLst/>
              <a:ahLst/>
              <a:cxnLst/>
              <a:rect r="r" b="b" t="t" l="l"/>
              <a:pathLst>
                <a:path h="1007386" w="742269">
                  <a:moveTo>
                    <a:pt x="247557" y="988317"/>
                  </a:moveTo>
                  <a:cubicBezTo>
                    <a:pt x="285611" y="999830"/>
                    <a:pt x="328874" y="1007386"/>
                    <a:pt x="371334" y="1007386"/>
                  </a:cubicBezTo>
                  <a:cubicBezTo>
                    <a:pt x="413796" y="1007386"/>
                    <a:pt x="454655" y="1000909"/>
                    <a:pt x="492308" y="989395"/>
                  </a:cubicBezTo>
                  <a:cubicBezTo>
                    <a:pt x="493111" y="989035"/>
                    <a:pt x="493912" y="989035"/>
                    <a:pt x="494712" y="988676"/>
                  </a:cubicBezTo>
                  <a:cubicBezTo>
                    <a:pt x="636116" y="942621"/>
                    <a:pt x="740266" y="821007"/>
                    <a:pt x="742269" y="674561"/>
                  </a:cubicBezTo>
                  <a:lnTo>
                    <a:pt x="742269" y="0"/>
                  </a:lnTo>
                  <a:lnTo>
                    <a:pt x="0" y="0"/>
                  </a:lnTo>
                  <a:lnTo>
                    <a:pt x="0" y="674061"/>
                  </a:lnTo>
                  <a:cubicBezTo>
                    <a:pt x="2003" y="821726"/>
                    <a:pt x="104551" y="943341"/>
                    <a:pt x="247557" y="988317"/>
                  </a:cubicBezTo>
                  <a:close/>
                </a:path>
              </a:pathLst>
            </a:custGeom>
            <a:solidFill>
              <a:srgbClr val="36B7DA"/>
            </a:solidFill>
          </p:spPr>
        </p:sp>
        <p:sp>
          <p:nvSpPr>
            <p:cNvPr name="TextBox 13" id="13"/>
            <p:cNvSpPr txBox="true"/>
            <p:nvPr/>
          </p:nvSpPr>
          <p:spPr>
            <a:xfrm>
              <a:off x="0" y="-57150"/>
              <a:ext cx="742269" cy="937536"/>
            </a:xfrm>
            <a:prstGeom prst="rect">
              <a:avLst/>
            </a:prstGeom>
          </p:spPr>
          <p:txBody>
            <a:bodyPr anchor="ctr" rtlCol="false" tIns="50800" lIns="50800" bIns="50800" rIns="50800"/>
            <a:lstStyle/>
            <a:p>
              <a:pPr algn="ctr">
                <a:lnSpc>
                  <a:spcPts val="3299"/>
                </a:lnSpc>
              </a:pPr>
            </a:p>
          </p:txBody>
        </p:sp>
      </p:grpSp>
      <p:grpSp>
        <p:nvGrpSpPr>
          <p:cNvPr name="Group 14" id="14"/>
          <p:cNvGrpSpPr/>
          <p:nvPr/>
        </p:nvGrpSpPr>
        <p:grpSpPr>
          <a:xfrm rot="0">
            <a:off x="466640" y="1489126"/>
            <a:ext cx="2460895" cy="3753891"/>
            <a:chOff x="0" y="0"/>
            <a:chExt cx="660400" cy="1007386"/>
          </a:xfrm>
        </p:grpSpPr>
        <p:sp>
          <p:nvSpPr>
            <p:cNvPr name="Freeform 15" id="15"/>
            <p:cNvSpPr/>
            <p:nvPr/>
          </p:nvSpPr>
          <p:spPr>
            <a:xfrm flipH="false" flipV="false" rot="0">
              <a:off x="0" y="0"/>
              <a:ext cx="660400" cy="1007386"/>
            </a:xfrm>
            <a:custGeom>
              <a:avLst/>
              <a:gdLst/>
              <a:ahLst/>
              <a:cxnLst/>
              <a:rect r="r" b="b" t="t" l="l"/>
              <a:pathLst>
                <a:path h="1007386" w="660400">
                  <a:moveTo>
                    <a:pt x="220252" y="988317"/>
                  </a:moveTo>
                  <a:cubicBezTo>
                    <a:pt x="254109" y="999830"/>
                    <a:pt x="292600" y="1007386"/>
                    <a:pt x="330378" y="1007386"/>
                  </a:cubicBezTo>
                  <a:cubicBezTo>
                    <a:pt x="368157" y="1007386"/>
                    <a:pt x="404509" y="1000909"/>
                    <a:pt x="438009" y="989395"/>
                  </a:cubicBezTo>
                  <a:cubicBezTo>
                    <a:pt x="438723" y="989035"/>
                    <a:pt x="439435" y="989035"/>
                    <a:pt x="440148" y="988676"/>
                  </a:cubicBezTo>
                  <a:cubicBezTo>
                    <a:pt x="565955" y="942621"/>
                    <a:pt x="658618" y="821007"/>
                    <a:pt x="660400" y="674561"/>
                  </a:cubicBezTo>
                  <a:lnTo>
                    <a:pt x="660400" y="0"/>
                  </a:lnTo>
                  <a:lnTo>
                    <a:pt x="0" y="0"/>
                  </a:lnTo>
                  <a:lnTo>
                    <a:pt x="0" y="674061"/>
                  </a:lnTo>
                  <a:cubicBezTo>
                    <a:pt x="1782" y="821726"/>
                    <a:pt x="93019" y="943341"/>
                    <a:pt x="220252" y="988317"/>
                  </a:cubicBezTo>
                  <a:close/>
                </a:path>
              </a:pathLst>
            </a:custGeom>
            <a:solidFill>
              <a:srgbClr val="13538A"/>
            </a:solidFill>
          </p:spPr>
        </p:sp>
        <p:sp>
          <p:nvSpPr>
            <p:cNvPr name="TextBox 16" id="16"/>
            <p:cNvSpPr txBox="true"/>
            <p:nvPr/>
          </p:nvSpPr>
          <p:spPr>
            <a:xfrm>
              <a:off x="0" y="-57150"/>
              <a:ext cx="660400" cy="937536"/>
            </a:xfrm>
            <a:prstGeom prst="rect">
              <a:avLst/>
            </a:prstGeom>
          </p:spPr>
          <p:txBody>
            <a:bodyPr anchor="ctr" rtlCol="false" tIns="50800" lIns="50800" bIns="50800" rIns="50800"/>
            <a:lstStyle/>
            <a:p>
              <a:pPr algn="ctr">
                <a:lnSpc>
                  <a:spcPts val="3299"/>
                </a:lnSpc>
              </a:pPr>
            </a:p>
          </p:txBody>
        </p:sp>
      </p:grpSp>
      <p:grpSp>
        <p:nvGrpSpPr>
          <p:cNvPr name="Group 17" id="17"/>
          <p:cNvGrpSpPr/>
          <p:nvPr/>
        </p:nvGrpSpPr>
        <p:grpSpPr>
          <a:xfrm rot="-10800000">
            <a:off x="6009641" y="6138533"/>
            <a:ext cx="2458627" cy="3734982"/>
            <a:chOff x="0" y="0"/>
            <a:chExt cx="660400" cy="1003236"/>
          </a:xfrm>
        </p:grpSpPr>
        <p:sp>
          <p:nvSpPr>
            <p:cNvPr name="Freeform 18" id="18"/>
            <p:cNvSpPr/>
            <p:nvPr/>
          </p:nvSpPr>
          <p:spPr>
            <a:xfrm flipH="false" flipV="false" rot="0">
              <a:off x="0" y="0"/>
              <a:ext cx="660400" cy="1003235"/>
            </a:xfrm>
            <a:custGeom>
              <a:avLst/>
              <a:gdLst/>
              <a:ahLst/>
              <a:cxnLst/>
              <a:rect r="r" b="b" t="t" l="l"/>
              <a:pathLst>
                <a:path h="1003235" w="660400">
                  <a:moveTo>
                    <a:pt x="220252" y="984166"/>
                  </a:moveTo>
                  <a:cubicBezTo>
                    <a:pt x="254109" y="995680"/>
                    <a:pt x="292600" y="1003235"/>
                    <a:pt x="330378" y="1003235"/>
                  </a:cubicBezTo>
                  <a:cubicBezTo>
                    <a:pt x="368157" y="1003235"/>
                    <a:pt x="404509" y="996759"/>
                    <a:pt x="438009" y="985245"/>
                  </a:cubicBezTo>
                  <a:cubicBezTo>
                    <a:pt x="438723" y="984885"/>
                    <a:pt x="439435" y="984885"/>
                    <a:pt x="440148" y="984526"/>
                  </a:cubicBezTo>
                  <a:cubicBezTo>
                    <a:pt x="565955" y="938471"/>
                    <a:pt x="658618" y="816857"/>
                    <a:pt x="660400" y="670503"/>
                  </a:cubicBezTo>
                  <a:lnTo>
                    <a:pt x="660400" y="0"/>
                  </a:lnTo>
                  <a:lnTo>
                    <a:pt x="0" y="0"/>
                  </a:lnTo>
                  <a:lnTo>
                    <a:pt x="0" y="670006"/>
                  </a:lnTo>
                  <a:cubicBezTo>
                    <a:pt x="1782" y="817575"/>
                    <a:pt x="93019" y="939191"/>
                    <a:pt x="220252" y="984166"/>
                  </a:cubicBezTo>
                  <a:close/>
                </a:path>
              </a:pathLst>
            </a:custGeom>
            <a:solidFill>
              <a:srgbClr val="36B7DA"/>
            </a:solidFill>
            <a:ln cap="sq">
              <a:noFill/>
              <a:prstDash val="solid"/>
              <a:miter/>
            </a:ln>
          </p:spPr>
        </p:sp>
        <p:sp>
          <p:nvSpPr>
            <p:cNvPr name="TextBox 19" id="19"/>
            <p:cNvSpPr txBox="true"/>
            <p:nvPr/>
          </p:nvSpPr>
          <p:spPr>
            <a:xfrm>
              <a:off x="0" y="-57150"/>
              <a:ext cx="660400" cy="933386"/>
            </a:xfrm>
            <a:prstGeom prst="rect">
              <a:avLst/>
            </a:prstGeom>
          </p:spPr>
          <p:txBody>
            <a:bodyPr anchor="ctr" rtlCol="false" tIns="50753" lIns="50753" bIns="50753" rIns="50753"/>
            <a:lstStyle/>
            <a:p>
              <a:pPr algn="ctr" marL="0" indent="0" lvl="0">
                <a:lnSpc>
                  <a:spcPts val="3299"/>
                </a:lnSpc>
                <a:spcBef>
                  <a:spcPct val="0"/>
                </a:spcBef>
              </a:pPr>
            </a:p>
          </p:txBody>
        </p:sp>
      </p:grpSp>
      <p:grpSp>
        <p:nvGrpSpPr>
          <p:cNvPr name="Group 20" id="20"/>
          <p:cNvGrpSpPr/>
          <p:nvPr/>
        </p:nvGrpSpPr>
        <p:grpSpPr>
          <a:xfrm rot="-10800000">
            <a:off x="3237756" y="6192442"/>
            <a:ext cx="2458627" cy="3681073"/>
            <a:chOff x="0" y="0"/>
            <a:chExt cx="660400" cy="988755"/>
          </a:xfrm>
        </p:grpSpPr>
        <p:sp>
          <p:nvSpPr>
            <p:cNvPr name="Freeform 21" id="21"/>
            <p:cNvSpPr/>
            <p:nvPr/>
          </p:nvSpPr>
          <p:spPr>
            <a:xfrm flipH="false" flipV="false" rot="0">
              <a:off x="0" y="0"/>
              <a:ext cx="660400" cy="988755"/>
            </a:xfrm>
            <a:custGeom>
              <a:avLst/>
              <a:gdLst/>
              <a:ahLst/>
              <a:cxnLst/>
              <a:rect r="r" b="b" t="t" l="l"/>
              <a:pathLst>
                <a:path h="988755" w="660400">
                  <a:moveTo>
                    <a:pt x="220252" y="969686"/>
                  </a:moveTo>
                  <a:cubicBezTo>
                    <a:pt x="254109" y="981200"/>
                    <a:pt x="292600" y="988755"/>
                    <a:pt x="330378" y="988755"/>
                  </a:cubicBezTo>
                  <a:cubicBezTo>
                    <a:pt x="368157" y="988755"/>
                    <a:pt x="404509" y="982278"/>
                    <a:pt x="438009" y="970764"/>
                  </a:cubicBezTo>
                  <a:cubicBezTo>
                    <a:pt x="438723" y="970405"/>
                    <a:pt x="439435" y="970405"/>
                    <a:pt x="440148" y="970046"/>
                  </a:cubicBezTo>
                  <a:cubicBezTo>
                    <a:pt x="565955" y="923990"/>
                    <a:pt x="658618" y="802376"/>
                    <a:pt x="660400" y="656345"/>
                  </a:cubicBezTo>
                  <a:lnTo>
                    <a:pt x="660400" y="0"/>
                  </a:lnTo>
                  <a:lnTo>
                    <a:pt x="0" y="0"/>
                  </a:lnTo>
                  <a:lnTo>
                    <a:pt x="0" y="655858"/>
                  </a:lnTo>
                  <a:cubicBezTo>
                    <a:pt x="1782" y="803095"/>
                    <a:pt x="93019" y="924710"/>
                    <a:pt x="220252" y="969686"/>
                  </a:cubicBezTo>
                  <a:close/>
                </a:path>
              </a:pathLst>
            </a:custGeom>
            <a:solidFill>
              <a:srgbClr val="3CBDBB"/>
            </a:solidFill>
            <a:ln cap="sq">
              <a:noFill/>
              <a:prstDash val="solid"/>
              <a:miter/>
            </a:ln>
          </p:spPr>
        </p:sp>
        <p:sp>
          <p:nvSpPr>
            <p:cNvPr name="TextBox 22" id="22"/>
            <p:cNvSpPr txBox="true"/>
            <p:nvPr/>
          </p:nvSpPr>
          <p:spPr>
            <a:xfrm>
              <a:off x="0" y="-57150"/>
              <a:ext cx="660400" cy="918905"/>
            </a:xfrm>
            <a:prstGeom prst="rect">
              <a:avLst/>
            </a:prstGeom>
          </p:spPr>
          <p:txBody>
            <a:bodyPr anchor="ctr" rtlCol="false" tIns="50753" lIns="50753" bIns="50753" rIns="50753"/>
            <a:lstStyle/>
            <a:p>
              <a:pPr algn="ctr" marL="0" indent="0" lvl="0">
                <a:lnSpc>
                  <a:spcPts val="3299"/>
                </a:lnSpc>
                <a:spcBef>
                  <a:spcPct val="0"/>
                </a:spcBef>
              </a:pPr>
            </a:p>
          </p:txBody>
        </p:sp>
      </p:grpSp>
      <p:grpSp>
        <p:nvGrpSpPr>
          <p:cNvPr name="Group 23" id="23"/>
          <p:cNvGrpSpPr/>
          <p:nvPr/>
        </p:nvGrpSpPr>
        <p:grpSpPr>
          <a:xfrm rot="-10800000">
            <a:off x="463833" y="6200814"/>
            <a:ext cx="2458627" cy="3672701"/>
            <a:chOff x="0" y="0"/>
            <a:chExt cx="660400" cy="986506"/>
          </a:xfrm>
        </p:grpSpPr>
        <p:sp>
          <p:nvSpPr>
            <p:cNvPr name="Freeform 24" id="24"/>
            <p:cNvSpPr/>
            <p:nvPr/>
          </p:nvSpPr>
          <p:spPr>
            <a:xfrm flipH="false" flipV="false" rot="0">
              <a:off x="0" y="0"/>
              <a:ext cx="660400" cy="986506"/>
            </a:xfrm>
            <a:custGeom>
              <a:avLst/>
              <a:gdLst/>
              <a:ahLst/>
              <a:cxnLst/>
              <a:rect r="r" b="b" t="t" l="l"/>
              <a:pathLst>
                <a:path h="986506" w="660400">
                  <a:moveTo>
                    <a:pt x="220252" y="967437"/>
                  </a:moveTo>
                  <a:cubicBezTo>
                    <a:pt x="254109" y="978951"/>
                    <a:pt x="292600" y="986506"/>
                    <a:pt x="330378" y="986506"/>
                  </a:cubicBezTo>
                  <a:cubicBezTo>
                    <a:pt x="368157" y="986506"/>
                    <a:pt x="404509" y="980029"/>
                    <a:pt x="438009" y="968516"/>
                  </a:cubicBezTo>
                  <a:cubicBezTo>
                    <a:pt x="438723" y="968156"/>
                    <a:pt x="439435" y="968156"/>
                    <a:pt x="440148" y="967797"/>
                  </a:cubicBezTo>
                  <a:cubicBezTo>
                    <a:pt x="565955" y="921742"/>
                    <a:pt x="658618" y="800128"/>
                    <a:pt x="660400" y="654146"/>
                  </a:cubicBezTo>
                  <a:lnTo>
                    <a:pt x="660400" y="0"/>
                  </a:lnTo>
                  <a:lnTo>
                    <a:pt x="0" y="0"/>
                  </a:lnTo>
                  <a:lnTo>
                    <a:pt x="0" y="653660"/>
                  </a:lnTo>
                  <a:cubicBezTo>
                    <a:pt x="1782" y="800846"/>
                    <a:pt x="93019" y="922462"/>
                    <a:pt x="220252" y="967437"/>
                  </a:cubicBezTo>
                  <a:close/>
                </a:path>
              </a:pathLst>
            </a:custGeom>
            <a:solidFill>
              <a:srgbClr val="80CDCC"/>
            </a:solidFill>
            <a:ln cap="sq">
              <a:noFill/>
              <a:prstDash val="solid"/>
              <a:miter/>
            </a:ln>
          </p:spPr>
        </p:sp>
        <p:sp>
          <p:nvSpPr>
            <p:cNvPr name="TextBox 25" id="25"/>
            <p:cNvSpPr txBox="true"/>
            <p:nvPr/>
          </p:nvSpPr>
          <p:spPr>
            <a:xfrm>
              <a:off x="0" y="-57150"/>
              <a:ext cx="660400" cy="916656"/>
            </a:xfrm>
            <a:prstGeom prst="rect">
              <a:avLst/>
            </a:prstGeom>
          </p:spPr>
          <p:txBody>
            <a:bodyPr anchor="ctr" rtlCol="false" tIns="50753" lIns="50753" bIns="50753" rIns="50753"/>
            <a:lstStyle/>
            <a:p>
              <a:pPr algn="ctr" marL="0" indent="0" lvl="0">
                <a:lnSpc>
                  <a:spcPts val="3299"/>
                </a:lnSpc>
                <a:spcBef>
                  <a:spcPct val="0"/>
                </a:spcBef>
              </a:pPr>
            </a:p>
          </p:txBody>
        </p:sp>
      </p:grpSp>
      <p:pic>
        <p:nvPicPr>
          <p:cNvPr name="Picture 26" id="26"/>
          <p:cNvPicPr>
            <a:picLocks noChangeAspect="true"/>
          </p:cNvPicPr>
          <p:nvPr/>
        </p:nvPicPr>
        <p:blipFill>
          <a:blip r:embed="rId2"/>
          <a:srcRect l="0" t="0" r="0" b="0"/>
          <a:stretch>
            <a:fillRect/>
          </a:stretch>
        </p:blipFill>
        <p:spPr>
          <a:xfrm flipH="false" flipV="false" rot="0">
            <a:off x="3988909" y="3824093"/>
            <a:ext cx="897362" cy="897362"/>
          </a:xfrm>
          <a:prstGeom prst="rect">
            <a:avLst/>
          </a:prstGeom>
        </p:spPr>
      </p:pic>
      <p:pic>
        <p:nvPicPr>
          <p:cNvPr name="Picture 27" id="27"/>
          <p:cNvPicPr>
            <a:picLocks noChangeAspect="true"/>
          </p:cNvPicPr>
          <p:nvPr/>
        </p:nvPicPr>
        <p:blipFill>
          <a:blip r:embed="rId3"/>
          <a:srcRect l="0" t="0" r="0" b="0"/>
          <a:stretch>
            <a:fillRect/>
          </a:stretch>
        </p:blipFill>
        <p:spPr>
          <a:xfrm flipH="false" flipV="false" rot="0">
            <a:off x="6762005" y="3930342"/>
            <a:ext cx="823355" cy="894951"/>
          </a:xfrm>
          <a:prstGeom prst="rect">
            <a:avLst/>
          </a:prstGeom>
        </p:spPr>
      </p:pic>
      <p:sp>
        <p:nvSpPr>
          <p:cNvPr name="Freeform 28" id="28"/>
          <p:cNvSpPr/>
          <p:nvPr/>
        </p:nvSpPr>
        <p:spPr>
          <a:xfrm flipH="false" flipV="false" rot="0">
            <a:off x="1132830" y="6585268"/>
            <a:ext cx="1192642" cy="1037598"/>
          </a:xfrm>
          <a:custGeom>
            <a:avLst/>
            <a:gdLst/>
            <a:ahLst/>
            <a:cxnLst/>
            <a:rect r="r" b="b" t="t" l="l"/>
            <a:pathLst>
              <a:path h="1037598" w="1192642">
                <a:moveTo>
                  <a:pt x="0" y="0"/>
                </a:moveTo>
                <a:lnTo>
                  <a:pt x="1192642" y="0"/>
                </a:lnTo>
                <a:lnTo>
                  <a:pt x="1192642" y="1037598"/>
                </a:lnTo>
                <a:lnTo>
                  <a:pt x="0" y="1037598"/>
                </a:lnTo>
                <a:lnTo>
                  <a:pt x="0" y="0"/>
                </a:lnTo>
                <a:close/>
              </a:path>
            </a:pathLst>
          </a:custGeom>
          <a:blipFill>
            <a:blip r:embed="rId4"/>
            <a:stretch>
              <a:fillRect l="0" t="0" r="0" b="0"/>
            </a:stretch>
          </a:blipFill>
        </p:spPr>
      </p:sp>
      <p:sp>
        <p:nvSpPr>
          <p:cNvPr name="Freeform 29" id="29"/>
          <p:cNvSpPr/>
          <p:nvPr/>
        </p:nvSpPr>
        <p:spPr>
          <a:xfrm flipH="false" flipV="false" rot="0">
            <a:off x="3988909" y="6585268"/>
            <a:ext cx="1027848" cy="1063750"/>
          </a:xfrm>
          <a:custGeom>
            <a:avLst/>
            <a:gdLst/>
            <a:ahLst/>
            <a:cxnLst/>
            <a:rect r="r" b="b" t="t" l="l"/>
            <a:pathLst>
              <a:path h="1063750" w="1027848">
                <a:moveTo>
                  <a:pt x="0" y="0"/>
                </a:moveTo>
                <a:lnTo>
                  <a:pt x="1027848" y="0"/>
                </a:lnTo>
                <a:lnTo>
                  <a:pt x="1027848" y="1063749"/>
                </a:lnTo>
                <a:lnTo>
                  <a:pt x="0" y="1063749"/>
                </a:lnTo>
                <a:lnTo>
                  <a:pt x="0" y="0"/>
                </a:lnTo>
                <a:close/>
              </a:path>
            </a:pathLst>
          </a:custGeom>
          <a:blipFill>
            <a:blip r:embed="rId5"/>
            <a:stretch>
              <a:fillRect l="0" t="0" r="0" b="0"/>
            </a:stretch>
          </a:blipFill>
        </p:spPr>
      </p:sp>
      <p:grpSp>
        <p:nvGrpSpPr>
          <p:cNvPr name="Group 30" id="30"/>
          <p:cNvGrpSpPr/>
          <p:nvPr/>
        </p:nvGrpSpPr>
        <p:grpSpPr>
          <a:xfrm rot="0">
            <a:off x="9814702" y="1831080"/>
            <a:ext cx="2566392" cy="2553973"/>
            <a:chOff x="0" y="0"/>
            <a:chExt cx="830544" cy="826525"/>
          </a:xfrm>
        </p:grpSpPr>
        <p:sp>
          <p:nvSpPr>
            <p:cNvPr name="Freeform 31" id="31"/>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F15D65"/>
            </a:solidFill>
          </p:spPr>
        </p:sp>
        <p:sp>
          <p:nvSpPr>
            <p:cNvPr name="TextBox 32" id="32"/>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grpSp>
        <p:nvGrpSpPr>
          <p:cNvPr name="Group 33" id="33"/>
          <p:cNvGrpSpPr/>
          <p:nvPr/>
        </p:nvGrpSpPr>
        <p:grpSpPr>
          <a:xfrm rot="0">
            <a:off x="9814702" y="4577101"/>
            <a:ext cx="2566392" cy="2553973"/>
            <a:chOff x="0" y="0"/>
            <a:chExt cx="830544" cy="826525"/>
          </a:xfrm>
        </p:grpSpPr>
        <p:sp>
          <p:nvSpPr>
            <p:cNvPr name="Freeform 34" id="34"/>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F15D65"/>
            </a:solidFill>
          </p:spPr>
        </p:sp>
        <p:sp>
          <p:nvSpPr>
            <p:cNvPr name="TextBox 35" id="35"/>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grpSp>
        <p:nvGrpSpPr>
          <p:cNvPr name="Group 36" id="36"/>
          <p:cNvGrpSpPr/>
          <p:nvPr/>
        </p:nvGrpSpPr>
        <p:grpSpPr>
          <a:xfrm rot="0">
            <a:off x="9814702" y="7323121"/>
            <a:ext cx="2566392" cy="2553973"/>
            <a:chOff x="0" y="0"/>
            <a:chExt cx="830544" cy="826525"/>
          </a:xfrm>
        </p:grpSpPr>
        <p:sp>
          <p:nvSpPr>
            <p:cNvPr name="Freeform 37" id="37"/>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F15D65"/>
            </a:solidFill>
          </p:spPr>
        </p:sp>
        <p:sp>
          <p:nvSpPr>
            <p:cNvPr name="TextBox 38" id="38"/>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grpSp>
        <p:nvGrpSpPr>
          <p:cNvPr name="Group 39" id="39"/>
          <p:cNvGrpSpPr/>
          <p:nvPr/>
        </p:nvGrpSpPr>
        <p:grpSpPr>
          <a:xfrm rot="0">
            <a:off x="14718265" y="1830983"/>
            <a:ext cx="2566392" cy="2553973"/>
            <a:chOff x="0" y="0"/>
            <a:chExt cx="830544" cy="826525"/>
          </a:xfrm>
        </p:grpSpPr>
        <p:sp>
          <p:nvSpPr>
            <p:cNvPr name="Freeform 40" id="40"/>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13538A"/>
            </a:solidFill>
          </p:spPr>
        </p:sp>
        <p:sp>
          <p:nvSpPr>
            <p:cNvPr name="TextBox 41" id="41"/>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grpSp>
        <p:nvGrpSpPr>
          <p:cNvPr name="Group 42" id="42"/>
          <p:cNvGrpSpPr/>
          <p:nvPr/>
        </p:nvGrpSpPr>
        <p:grpSpPr>
          <a:xfrm rot="0">
            <a:off x="14785606" y="4573522"/>
            <a:ext cx="2566392" cy="2553973"/>
            <a:chOff x="0" y="0"/>
            <a:chExt cx="830544" cy="826525"/>
          </a:xfrm>
        </p:grpSpPr>
        <p:sp>
          <p:nvSpPr>
            <p:cNvPr name="Freeform 43" id="43"/>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13538A"/>
            </a:solidFill>
          </p:spPr>
        </p:sp>
        <p:sp>
          <p:nvSpPr>
            <p:cNvPr name="TextBox 44" id="44"/>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grpSp>
        <p:nvGrpSpPr>
          <p:cNvPr name="Group 45" id="45"/>
          <p:cNvGrpSpPr/>
          <p:nvPr/>
        </p:nvGrpSpPr>
        <p:grpSpPr>
          <a:xfrm rot="0">
            <a:off x="14785606" y="7319543"/>
            <a:ext cx="2566392" cy="2553973"/>
            <a:chOff x="0" y="0"/>
            <a:chExt cx="830544" cy="826525"/>
          </a:xfrm>
        </p:grpSpPr>
        <p:sp>
          <p:nvSpPr>
            <p:cNvPr name="Freeform 46" id="46"/>
            <p:cNvSpPr/>
            <p:nvPr/>
          </p:nvSpPr>
          <p:spPr>
            <a:xfrm flipH="false" flipV="false" rot="0">
              <a:off x="0" y="0"/>
              <a:ext cx="830544" cy="826525"/>
            </a:xfrm>
            <a:custGeom>
              <a:avLst/>
              <a:gdLst/>
              <a:ahLst/>
              <a:cxnLst/>
              <a:rect r="r" b="b" t="t" l="l"/>
              <a:pathLst>
                <a:path h="826525" w="830544">
                  <a:moveTo>
                    <a:pt x="415272" y="0"/>
                  </a:moveTo>
                  <a:cubicBezTo>
                    <a:pt x="185924" y="0"/>
                    <a:pt x="0" y="185024"/>
                    <a:pt x="0" y="413262"/>
                  </a:cubicBezTo>
                  <a:cubicBezTo>
                    <a:pt x="0" y="641501"/>
                    <a:pt x="185924" y="826525"/>
                    <a:pt x="415272" y="826525"/>
                  </a:cubicBezTo>
                  <a:cubicBezTo>
                    <a:pt x="644620" y="826525"/>
                    <a:pt x="830544" y="641501"/>
                    <a:pt x="830544" y="413262"/>
                  </a:cubicBezTo>
                  <a:cubicBezTo>
                    <a:pt x="830544" y="185024"/>
                    <a:pt x="644620" y="0"/>
                    <a:pt x="415272" y="0"/>
                  </a:cubicBezTo>
                  <a:close/>
                </a:path>
              </a:pathLst>
            </a:custGeom>
            <a:solidFill>
              <a:srgbClr val="1F497D"/>
            </a:solidFill>
          </p:spPr>
        </p:sp>
        <p:sp>
          <p:nvSpPr>
            <p:cNvPr name="TextBox 47" id="47"/>
            <p:cNvSpPr txBox="true"/>
            <p:nvPr/>
          </p:nvSpPr>
          <p:spPr>
            <a:xfrm>
              <a:off x="77863" y="48912"/>
              <a:ext cx="674817" cy="700126"/>
            </a:xfrm>
            <a:prstGeom prst="rect">
              <a:avLst/>
            </a:prstGeom>
          </p:spPr>
          <p:txBody>
            <a:bodyPr anchor="ctr" rtlCol="false" tIns="131224" lIns="131224" bIns="131224" rIns="131224"/>
            <a:lstStyle/>
            <a:p>
              <a:pPr algn="ctr">
                <a:lnSpc>
                  <a:spcPts val="1960"/>
                </a:lnSpc>
              </a:pPr>
            </a:p>
          </p:txBody>
        </p:sp>
      </p:grpSp>
      <p:sp>
        <p:nvSpPr>
          <p:cNvPr name="Freeform 48" id="48"/>
          <p:cNvSpPr/>
          <p:nvPr/>
        </p:nvSpPr>
        <p:spPr>
          <a:xfrm flipH="false" flipV="false" rot="0">
            <a:off x="12865492" y="5494261"/>
            <a:ext cx="1435715" cy="719652"/>
          </a:xfrm>
          <a:custGeom>
            <a:avLst/>
            <a:gdLst/>
            <a:ahLst/>
            <a:cxnLst/>
            <a:rect r="r" b="b" t="t" l="l"/>
            <a:pathLst>
              <a:path h="719652" w="1435715">
                <a:moveTo>
                  <a:pt x="0" y="0"/>
                </a:moveTo>
                <a:lnTo>
                  <a:pt x="1435715" y="0"/>
                </a:lnTo>
                <a:lnTo>
                  <a:pt x="1435715" y="719652"/>
                </a:lnTo>
                <a:lnTo>
                  <a:pt x="0" y="719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9" id="49"/>
          <p:cNvSpPr txBox="true"/>
          <p:nvPr/>
        </p:nvSpPr>
        <p:spPr>
          <a:xfrm rot="0">
            <a:off x="5900248" y="1953056"/>
            <a:ext cx="2568020" cy="1771650"/>
          </a:xfrm>
          <a:prstGeom prst="rect">
            <a:avLst/>
          </a:prstGeom>
        </p:spPr>
        <p:txBody>
          <a:bodyPr anchor="t" rtlCol="false" tIns="0" lIns="0" bIns="0" rIns="0">
            <a:spAutoFit/>
          </a:bodyPr>
          <a:lstStyle/>
          <a:p>
            <a:pPr algn="ctr">
              <a:lnSpc>
                <a:spcPts val="2160"/>
              </a:lnSpc>
            </a:pPr>
            <a:r>
              <a:rPr lang="en-US" b="true" sz="1800" spc="179">
                <a:solidFill>
                  <a:srgbClr val="FFFFFF"/>
                </a:solidFill>
                <a:latin typeface="Arial Bold"/>
                <a:ea typeface="Arial Bold"/>
                <a:cs typeface="Arial Bold"/>
                <a:sym typeface="Arial Bold"/>
              </a:rPr>
              <a:t>SCALABILITY</a:t>
            </a:r>
          </a:p>
          <a:p>
            <a:pPr algn="ctr">
              <a:lnSpc>
                <a:spcPts val="1564"/>
              </a:lnSpc>
            </a:pPr>
          </a:p>
          <a:p>
            <a:pPr algn="ctr">
              <a:lnSpc>
                <a:spcPts val="1564"/>
              </a:lnSpc>
            </a:pPr>
          </a:p>
          <a:p>
            <a:pPr algn="ctr">
              <a:lnSpc>
                <a:spcPts val="1467"/>
              </a:lnSpc>
            </a:pPr>
            <a:r>
              <a:rPr lang="en-US" sz="1222" spc="122">
                <a:solidFill>
                  <a:srgbClr val="FFFFFF"/>
                </a:solidFill>
                <a:latin typeface="Arial"/>
                <a:ea typeface="Arial"/>
                <a:cs typeface="Arial"/>
                <a:sym typeface="Arial"/>
              </a:rPr>
              <a:t>THERE ARE TWO TECHNIQUES TO OVERCOME THE GROWING DATABASE ISSUES WE USE A DUAL DATABASE STRATEGY:</a:t>
            </a:r>
          </a:p>
          <a:p>
            <a:pPr algn="ctr" marL="263952" indent="-131976" lvl="1">
              <a:lnSpc>
                <a:spcPts val="1467"/>
              </a:lnSpc>
              <a:buFont typeface="Arial"/>
              <a:buChar char="•"/>
            </a:pPr>
          </a:p>
        </p:txBody>
      </p:sp>
      <p:grpSp>
        <p:nvGrpSpPr>
          <p:cNvPr name="Group 50" id="50"/>
          <p:cNvGrpSpPr/>
          <p:nvPr/>
        </p:nvGrpSpPr>
        <p:grpSpPr>
          <a:xfrm rot="0">
            <a:off x="544240" y="1974836"/>
            <a:ext cx="2308628" cy="2156834"/>
            <a:chOff x="0" y="0"/>
            <a:chExt cx="3078170" cy="2875778"/>
          </a:xfrm>
        </p:grpSpPr>
        <p:sp>
          <p:nvSpPr>
            <p:cNvPr name="TextBox 51" id="51"/>
            <p:cNvSpPr txBox="true"/>
            <p:nvPr/>
          </p:nvSpPr>
          <p:spPr>
            <a:xfrm rot="0">
              <a:off x="0" y="-38100"/>
              <a:ext cx="3078170" cy="2311400"/>
            </a:xfrm>
            <a:prstGeom prst="rect">
              <a:avLst/>
            </a:prstGeom>
          </p:spPr>
          <p:txBody>
            <a:bodyPr anchor="t" rtlCol="false" tIns="0" lIns="0" bIns="0" rIns="0">
              <a:spAutoFit/>
            </a:bodyPr>
            <a:lstStyle/>
            <a:p>
              <a:pPr algn="ctr">
                <a:lnSpc>
                  <a:spcPts val="2160"/>
                </a:lnSpc>
              </a:pPr>
              <a:r>
                <a:rPr lang="en-US" b="true" sz="1800" spc="179">
                  <a:solidFill>
                    <a:srgbClr val="FFFFFF"/>
                  </a:solidFill>
                  <a:latin typeface="Arial Bold"/>
                  <a:ea typeface="Arial Bold"/>
                  <a:cs typeface="Arial Bold"/>
                  <a:sym typeface="Arial Bold"/>
                </a:rPr>
                <a:t>TECHNOLOGY STACK</a:t>
              </a:r>
            </a:p>
            <a:p>
              <a:pPr algn="ctr">
                <a:lnSpc>
                  <a:spcPts val="1760"/>
                </a:lnSpc>
              </a:pPr>
            </a:p>
            <a:p>
              <a:pPr algn="ctr">
                <a:lnSpc>
                  <a:spcPts val="1564"/>
                </a:lnSpc>
              </a:pPr>
              <a:r>
                <a:rPr lang="en-US" sz="1304" spc="130">
                  <a:solidFill>
                    <a:srgbClr val="FFFFFF"/>
                  </a:solidFill>
                  <a:latin typeface="Arial"/>
                  <a:ea typeface="Arial"/>
                  <a:cs typeface="Arial"/>
                  <a:sym typeface="Arial"/>
                </a:rPr>
                <a:t> ASSESS THE COMPATIBILITY OF FLUTTER, FIREBASE, TENSORFLOW, AND OTHER TECHNOLOGIES.</a:t>
              </a:r>
            </a:p>
          </p:txBody>
        </p:sp>
        <p:sp>
          <p:nvSpPr>
            <p:cNvPr name="TextBox 52" id="52"/>
            <p:cNvSpPr txBox="true"/>
            <p:nvPr/>
          </p:nvSpPr>
          <p:spPr>
            <a:xfrm rot="0">
              <a:off x="0" y="2403068"/>
              <a:ext cx="3078170" cy="472710"/>
            </a:xfrm>
            <a:prstGeom prst="rect">
              <a:avLst/>
            </a:prstGeom>
          </p:spPr>
          <p:txBody>
            <a:bodyPr anchor="t" rtlCol="false" tIns="0" lIns="0" bIns="0" rIns="0">
              <a:spAutoFit/>
            </a:bodyPr>
            <a:lstStyle/>
            <a:p>
              <a:pPr algn="ctr">
                <a:lnSpc>
                  <a:spcPts val="2966"/>
                </a:lnSpc>
              </a:pPr>
            </a:p>
          </p:txBody>
        </p:sp>
      </p:grpSp>
      <p:grpSp>
        <p:nvGrpSpPr>
          <p:cNvPr name="Group 53" id="53"/>
          <p:cNvGrpSpPr/>
          <p:nvPr/>
        </p:nvGrpSpPr>
        <p:grpSpPr>
          <a:xfrm rot="0">
            <a:off x="3303251" y="1991156"/>
            <a:ext cx="2196722" cy="2090159"/>
            <a:chOff x="0" y="0"/>
            <a:chExt cx="2928963" cy="2786878"/>
          </a:xfrm>
        </p:grpSpPr>
        <p:sp>
          <p:nvSpPr>
            <p:cNvPr name="TextBox 54" id="54"/>
            <p:cNvSpPr txBox="true"/>
            <p:nvPr/>
          </p:nvSpPr>
          <p:spPr>
            <a:xfrm rot="0">
              <a:off x="0" y="-38100"/>
              <a:ext cx="2928963" cy="2222500"/>
            </a:xfrm>
            <a:prstGeom prst="rect">
              <a:avLst/>
            </a:prstGeom>
          </p:spPr>
          <p:txBody>
            <a:bodyPr anchor="t" rtlCol="false" tIns="0" lIns="0" bIns="0" rIns="0">
              <a:spAutoFit/>
            </a:bodyPr>
            <a:lstStyle/>
            <a:p>
              <a:pPr algn="ctr">
                <a:lnSpc>
                  <a:spcPts val="2160"/>
                </a:lnSpc>
              </a:pPr>
              <a:r>
                <a:rPr lang="en-US" b="true" sz="1800" spc="179">
                  <a:solidFill>
                    <a:srgbClr val="FFFFFF"/>
                  </a:solidFill>
                  <a:latin typeface="Arial Bold"/>
                  <a:ea typeface="Arial Bold"/>
                  <a:cs typeface="Arial Bold"/>
                  <a:sym typeface="Arial Bold"/>
                </a:rPr>
                <a:t>INTEGRATION</a:t>
              </a:r>
            </a:p>
            <a:p>
              <a:pPr algn="ctr">
                <a:lnSpc>
                  <a:spcPts val="1662"/>
                </a:lnSpc>
              </a:pPr>
            </a:p>
            <a:p>
              <a:pPr algn="ctr">
                <a:lnSpc>
                  <a:spcPts val="1662"/>
                </a:lnSpc>
              </a:pPr>
            </a:p>
            <a:p>
              <a:pPr algn="ctr">
                <a:lnSpc>
                  <a:spcPts val="1564"/>
                </a:lnSpc>
              </a:pPr>
              <a:r>
                <a:rPr lang="en-US" sz="1304" spc="130">
                  <a:solidFill>
                    <a:srgbClr val="FFFFFF"/>
                  </a:solidFill>
                  <a:latin typeface="Arial"/>
                  <a:ea typeface="Arial"/>
                  <a:cs typeface="Arial"/>
                  <a:sym typeface="Arial"/>
                </a:rPr>
                <a:t> EVALUATE HOW WELL THE DIFFERENT COMPONENTS (MAPS, REAL-TIME TRACKING, AI) WORK TOGETHER.</a:t>
              </a:r>
            </a:p>
          </p:txBody>
        </p:sp>
        <p:sp>
          <p:nvSpPr>
            <p:cNvPr name="TextBox 55" id="55"/>
            <p:cNvSpPr txBox="true"/>
            <p:nvPr/>
          </p:nvSpPr>
          <p:spPr>
            <a:xfrm rot="0">
              <a:off x="0" y="2314168"/>
              <a:ext cx="2928963" cy="472710"/>
            </a:xfrm>
            <a:prstGeom prst="rect">
              <a:avLst/>
            </a:prstGeom>
          </p:spPr>
          <p:txBody>
            <a:bodyPr anchor="t" rtlCol="false" tIns="0" lIns="0" bIns="0" rIns="0">
              <a:spAutoFit/>
            </a:bodyPr>
            <a:lstStyle/>
            <a:p>
              <a:pPr algn="ctr">
                <a:lnSpc>
                  <a:spcPts val="2966"/>
                </a:lnSpc>
              </a:pPr>
            </a:p>
          </p:txBody>
        </p:sp>
      </p:grpSp>
      <p:sp>
        <p:nvSpPr>
          <p:cNvPr name="TextBox 56" id="56"/>
          <p:cNvSpPr txBox="true"/>
          <p:nvPr/>
        </p:nvSpPr>
        <p:spPr>
          <a:xfrm rot="0">
            <a:off x="605433" y="7756167"/>
            <a:ext cx="2247435" cy="1960781"/>
          </a:xfrm>
          <a:prstGeom prst="rect">
            <a:avLst/>
          </a:prstGeom>
        </p:spPr>
        <p:txBody>
          <a:bodyPr anchor="t" rtlCol="false" tIns="0" lIns="0" bIns="0" rIns="0">
            <a:spAutoFit/>
          </a:bodyPr>
          <a:lstStyle/>
          <a:p>
            <a:pPr algn="ctr">
              <a:lnSpc>
                <a:spcPts val="2520"/>
              </a:lnSpc>
              <a:spcBef>
                <a:spcPct val="0"/>
              </a:spcBef>
            </a:pPr>
            <a:r>
              <a:rPr lang="en-US" b="true" sz="1800" spc="36">
                <a:solidFill>
                  <a:srgbClr val="FFFFFF"/>
                </a:solidFill>
                <a:latin typeface="Arial Bold"/>
                <a:ea typeface="Arial Bold"/>
                <a:cs typeface="Arial Bold"/>
                <a:sym typeface="Arial Bold"/>
              </a:rPr>
              <a:t>Target Audience</a:t>
            </a:r>
          </a:p>
          <a:p>
            <a:pPr algn="ctr">
              <a:lnSpc>
                <a:spcPts val="1944"/>
              </a:lnSpc>
              <a:spcBef>
                <a:spcPct val="0"/>
              </a:spcBef>
            </a:pPr>
          </a:p>
          <a:p>
            <a:pPr algn="ctr">
              <a:lnSpc>
                <a:spcPts val="1830"/>
              </a:lnSpc>
              <a:spcBef>
                <a:spcPct val="0"/>
              </a:spcBef>
            </a:pPr>
            <a:r>
              <a:rPr lang="en-US" sz="1307" spc="26">
                <a:solidFill>
                  <a:srgbClr val="FFFFFF"/>
                </a:solidFill>
                <a:latin typeface="Arial"/>
                <a:ea typeface="Arial"/>
                <a:cs typeface="Arial"/>
                <a:sym typeface="Arial"/>
              </a:rPr>
              <a:t>Identify and analyze the demographics and specific needs of potential users, including safety-conscious individuals and those seeking emotional support.</a:t>
            </a:r>
          </a:p>
        </p:txBody>
      </p:sp>
      <p:sp>
        <p:nvSpPr>
          <p:cNvPr name="TextBox 57" id="57"/>
          <p:cNvSpPr txBox="true"/>
          <p:nvPr/>
        </p:nvSpPr>
        <p:spPr>
          <a:xfrm rot="0">
            <a:off x="3352517" y="7756167"/>
            <a:ext cx="2229105" cy="1960828"/>
          </a:xfrm>
          <a:prstGeom prst="rect">
            <a:avLst/>
          </a:prstGeom>
        </p:spPr>
        <p:txBody>
          <a:bodyPr anchor="t" rtlCol="false" tIns="0" lIns="0" bIns="0" rIns="0">
            <a:spAutoFit/>
          </a:bodyPr>
          <a:lstStyle/>
          <a:p>
            <a:pPr algn="ctr">
              <a:lnSpc>
                <a:spcPts val="2520"/>
              </a:lnSpc>
            </a:pPr>
            <a:r>
              <a:rPr lang="en-US" sz="1800" b="true">
                <a:solidFill>
                  <a:srgbClr val="FFFFFF"/>
                </a:solidFill>
                <a:latin typeface="Arial Bold"/>
                <a:ea typeface="Arial Bold"/>
                <a:cs typeface="Arial Bold"/>
                <a:sym typeface="Arial Bold"/>
              </a:rPr>
              <a:t>Demand Analysis</a:t>
            </a:r>
          </a:p>
          <a:p>
            <a:pPr algn="ctr">
              <a:lnSpc>
                <a:spcPts val="1939"/>
              </a:lnSpc>
            </a:pPr>
          </a:p>
          <a:p>
            <a:pPr algn="ctr">
              <a:lnSpc>
                <a:spcPts val="1825"/>
              </a:lnSpc>
              <a:spcBef>
                <a:spcPct val="0"/>
              </a:spcBef>
            </a:pPr>
            <a:r>
              <a:rPr lang="en-US" sz="1304">
                <a:solidFill>
                  <a:srgbClr val="FFFFFF"/>
                </a:solidFill>
                <a:latin typeface="Arial"/>
                <a:ea typeface="Arial"/>
                <a:cs typeface="Arial"/>
                <a:sym typeface="Arial"/>
              </a:rPr>
              <a:t>Conduct market research to gauge interest in safety and emotional support apps. Examine trends, user behavior, and the size of the potential user base.</a:t>
            </a:r>
          </a:p>
        </p:txBody>
      </p:sp>
      <p:sp>
        <p:nvSpPr>
          <p:cNvPr name="TextBox 58" id="58"/>
          <p:cNvSpPr txBox="true"/>
          <p:nvPr/>
        </p:nvSpPr>
        <p:spPr>
          <a:xfrm rot="0">
            <a:off x="6191683" y="7701275"/>
            <a:ext cx="2136694" cy="2037028"/>
          </a:xfrm>
          <a:prstGeom prst="rect">
            <a:avLst/>
          </a:prstGeom>
        </p:spPr>
        <p:txBody>
          <a:bodyPr anchor="t" rtlCol="false" tIns="0" lIns="0" bIns="0" rIns="0">
            <a:spAutoFit/>
          </a:bodyPr>
          <a:lstStyle/>
          <a:p>
            <a:pPr algn="ctr">
              <a:lnSpc>
                <a:spcPts val="2520"/>
              </a:lnSpc>
            </a:pPr>
            <a:r>
              <a:rPr lang="en-US" sz="1800" b="true">
                <a:solidFill>
                  <a:srgbClr val="FFFFFF"/>
                </a:solidFill>
                <a:latin typeface="Arial Bold"/>
                <a:ea typeface="Arial Bold"/>
                <a:cs typeface="Arial Bold"/>
                <a:sym typeface="Arial Bold"/>
              </a:rPr>
              <a:t>Monetization Strategy</a:t>
            </a:r>
          </a:p>
          <a:p>
            <a:pPr algn="ctr">
              <a:lnSpc>
                <a:spcPts val="1825"/>
              </a:lnSpc>
              <a:spcBef>
                <a:spcPct val="0"/>
              </a:spcBef>
            </a:pPr>
            <a:r>
              <a:rPr lang="en-US" b="true" sz="1304">
                <a:solidFill>
                  <a:srgbClr val="FFFFFF"/>
                </a:solidFill>
                <a:latin typeface="Arial Bold"/>
                <a:ea typeface="Arial Bold"/>
                <a:cs typeface="Arial Bold"/>
                <a:sym typeface="Arial Bold"/>
              </a:rPr>
              <a:t> </a:t>
            </a:r>
            <a:r>
              <a:rPr lang="en-US" sz="1304">
                <a:solidFill>
                  <a:srgbClr val="FFFFFF"/>
                </a:solidFill>
                <a:latin typeface="Arial"/>
                <a:ea typeface="Arial"/>
                <a:cs typeface="Arial"/>
                <a:sym typeface="Arial"/>
              </a:rPr>
              <a:t>Evaluate potential revenue models, such as subscriptions, or partnerships, to ensure financial viability and sustainability.</a:t>
            </a:r>
          </a:p>
        </p:txBody>
      </p:sp>
      <p:sp>
        <p:nvSpPr>
          <p:cNvPr name="TextBox 59" id="59"/>
          <p:cNvSpPr txBox="true"/>
          <p:nvPr/>
        </p:nvSpPr>
        <p:spPr>
          <a:xfrm rot="0">
            <a:off x="699713" y="5448339"/>
            <a:ext cx="7534714" cy="523875"/>
          </a:xfrm>
          <a:prstGeom prst="rect">
            <a:avLst/>
          </a:prstGeom>
        </p:spPr>
        <p:txBody>
          <a:bodyPr anchor="t" rtlCol="false" tIns="0" lIns="0" bIns="0" rIns="0">
            <a:spAutoFit/>
          </a:bodyPr>
          <a:lstStyle/>
          <a:p>
            <a:pPr algn="ctr">
              <a:lnSpc>
                <a:spcPts val="4200"/>
              </a:lnSpc>
              <a:spcBef>
                <a:spcPct val="0"/>
              </a:spcBef>
            </a:pPr>
            <a:r>
              <a:rPr lang="en-US" b="true" sz="3000" spc="60">
                <a:solidFill>
                  <a:srgbClr val="000000"/>
                </a:solidFill>
                <a:latin typeface="Aileron Bold"/>
                <a:ea typeface="Aileron Bold"/>
                <a:cs typeface="Aileron Bold"/>
                <a:sym typeface="Aileron Bold"/>
              </a:rPr>
              <a:t>Technical &amp; Market Feasibility</a:t>
            </a:r>
          </a:p>
        </p:txBody>
      </p:sp>
      <p:sp>
        <p:nvSpPr>
          <p:cNvPr name="TextBox 60" id="60"/>
          <p:cNvSpPr txBox="true"/>
          <p:nvPr/>
        </p:nvSpPr>
        <p:spPr>
          <a:xfrm rot="0">
            <a:off x="9339815" y="1241699"/>
            <a:ext cx="3516167" cy="400814"/>
          </a:xfrm>
          <a:prstGeom prst="rect">
            <a:avLst/>
          </a:prstGeom>
        </p:spPr>
        <p:txBody>
          <a:bodyPr anchor="t" rtlCol="false" tIns="0" lIns="0" bIns="0" rIns="0">
            <a:spAutoFit/>
          </a:bodyPr>
          <a:lstStyle/>
          <a:p>
            <a:pPr algn="ctr">
              <a:lnSpc>
                <a:spcPts val="3299"/>
              </a:lnSpc>
              <a:spcBef>
                <a:spcPct val="0"/>
              </a:spcBef>
            </a:pPr>
            <a:r>
              <a:rPr lang="en-US" b="true" sz="2356" spc="47" u="sng">
                <a:solidFill>
                  <a:srgbClr val="000000"/>
                </a:solidFill>
                <a:latin typeface="Aileron Bold"/>
                <a:ea typeface="Aileron Bold"/>
                <a:cs typeface="Aileron Bold"/>
                <a:sym typeface="Aileron Bold"/>
              </a:rPr>
              <a:t>Potential Challenges </a:t>
            </a:r>
          </a:p>
        </p:txBody>
      </p:sp>
      <p:sp>
        <p:nvSpPr>
          <p:cNvPr name="TextBox 61" id="61"/>
          <p:cNvSpPr txBox="true"/>
          <p:nvPr/>
        </p:nvSpPr>
        <p:spPr>
          <a:xfrm rot="0">
            <a:off x="9944334" y="2294576"/>
            <a:ext cx="2399127" cy="554115"/>
          </a:xfrm>
          <a:prstGeom prst="rect">
            <a:avLst/>
          </a:prstGeom>
        </p:spPr>
        <p:txBody>
          <a:bodyPr anchor="t" rtlCol="false" tIns="0" lIns="0" bIns="0" rIns="0">
            <a:spAutoFit/>
          </a:bodyPr>
          <a:lstStyle/>
          <a:p>
            <a:pPr algn="ctr">
              <a:lnSpc>
                <a:spcPts val="2243"/>
              </a:lnSpc>
              <a:spcBef>
                <a:spcPct val="0"/>
              </a:spcBef>
            </a:pPr>
            <a:r>
              <a:rPr lang="en-US" b="true" sz="1602" spc="32" u="sng">
                <a:solidFill>
                  <a:srgbClr val="FFFFFF"/>
                </a:solidFill>
                <a:latin typeface="Aileron Bold"/>
                <a:ea typeface="Aileron Bold"/>
                <a:cs typeface="Aileron Bold"/>
                <a:sym typeface="Aileron Bold"/>
              </a:rPr>
              <a:t>INTEGRATION &amp; PERFORMANCE</a:t>
            </a:r>
          </a:p>
        </p:txBody>
      </p:sp>
      <p:sp>
        <p:nvSpPr>
          <p:cNvPr name="TextBox 62" id="62"/>
          <p:cNvSpPr txBox="true"/>
          <p:nvPr/>
        </p:nvSpPr>
        <p:spPr>
          <a:xfrm rot="0">
            <a:off x="9898334" y="3035621"/>
            <a:ext cx="2399127" cy="939511"/>
          </a:xfrm>
          <a:prstGeom prst="rect">
            <a:avLst/>
          </a:prstGeom>
        </p:spPr>
        <p:txBody>
          <a:bodyPr anchor="t" rtlCol="false" tIns="0" lIns="0" bIns="0" rIns="0">
            <a:spAutoFit/>
          </a:bodyPr>
          <a:lstStyle/>
          <a:p>
            <a:pPr algn="ctr">
              <a:lnSpc>
                <a:spcPts val="1859"/>
              </a:lnSpc>
              <a:spcBef>
                <a:spcPct val="0"/>
              </a:spcBef>
            </a:pPr>
            <a:r>
              <a:rPr lang="en-US" sz="1328" spc="26">
                <a:solidFill>
                  <a:srgbClr val="FFFFFF"/>
                </a:solidFill>
                <a:latin typeface="Aileron"/>
                <a:ea typeface="Aileron"/>
                <a:cs typeface="Aileron"/>
                <a:sym typeface="Aileron"/>
              </a:rPr>
              <a:t>Compatibility issues, and latency can impact app responsiveness and scalability.</a:t>
            </a:r>
          </a:p>
        </p:txBody>
      </p:sp>
      <p:sp>
        <p:nvSpPr>
          <p:cNvPr name="TextBox 63" id="63"/>
          <p:cNvSpPr txBox="true"/>
          <p:nvPr/>
        </p:nvSpPr>
        <p:spPr>
          <a:xfrm rot="0">
            <a:off x="9898334" y="4975507"/>
            <a:ext cx="2399127" cy="554115"/>
          </a:xfrm>
          <a:prstGeom prst="rect">
            <a:avLst/>
          </a:prstGeom>
        </p:spPr>
        <p:txBody>
          <a:bodyPr anchor="t" rtlCol="false" tIns="0" lIns="0" bIns="0" rIns="0">
            <a:spAutoFit/>
          </a:bodyPr>
          <a:lstStyle/>
          <a:p>
            <a:pPr algn="ctr">
              <a:lnSpc>
                <a:spcPts val="2243"/>
              </a:lnSpc>
              <a:spcBef>
                <a:spcPct val="0"/>
              </a:spcBef>
            </a:pPr>
            <a:r>
              <a:rPr lang="en-US" b="true" sz="1602" spc="32" u="sng">
                <a:solidFill>
                  <a:srgbClr val="FFFFFF"/>
                </a:solidFill>
                <a:latin typeface="Aileron Bold"/>
                <a:ea typeface="Aileron Bold"/>
                <a:cs typeface="Aileron Bold"/>
                <a:sym typeface="Aileron Bold"/>
              </a:rPr>
              <a:t>DATA SECURITY &amp; CONFIDENTIALITY</a:t>
            </a:r>
          </a:p>
        </p:txBody>
      </p:sp>
      <p:sp>
        <p:nvSpPr>
          <p:cNvPr name="TextBox 64" id="64"/>
          <p:cNvSpPr txBox="true"/>
          <p:nvPr/>
        </p:nvSpPr>
        <p:spPr>
          <a:xfrm rot="0">
            <a:off x="10059589" y="5716552"/>
            <a:ext cx="2168619" cy="1162132"/>
          </a:xfrm>
          <a:prstGeom prst="rect">
            <a:avLst/>
          </a:prstGeom>
        </p:spPr>
        <p:txBody>
          <a:bodyPr anchor="t" rtlCol="false" tIns="0" lIns="0" bIns="0" rIns="0">
            <a:spAutoFit/>
          </a:bodyPr>
          <a:lstStyle/>
          <a:p>
            <a:pPr algn="ctr">
              <a:lnSpc>
                <a:spcPts val="1860"/>
              </a:lnSpc>
              <a:spcBef>
                <a:spcPct val="0"/>
              </a:spcBef>
            </a:pPr>
            <a:r>
              <a:rPr lang="en-US" sz="1329" spc="26">
                <a:solidFill>
                  <a:srgbClr val="FFFFFF"/>
                </a:solidFill>
                <a:latin typeface="Aileron"/>
                <a:ea typeface="Aileron"/>
                <a:cs typeface="Aileron"/>
                <a:sym typeface="Aileron"/>
              </a:rPr>
              <a:t>Sensitive data during SOS events is vulnerable, risking exposure and compromising user trust and privacy.</a:t>
            </a:r>
          </a:p>
        </p:txBody>
      </p:sp>
      <p:sp>
        <p:nvSpPr>
          <p:cNvPr name="TextBox 65" id="65"/>
          <p:cNvSpPr txBox="true"/>
          <p:nvPr/>
        </p:nvSpPr>
        <p:spPr>
          <a:xfrm rot="0">
            <a:off x="9898334" y="7575133"/>
            <a:ext cx="2399127" cy="554115"/>
          </a:xfrm>
          <a:prstGeom prst="rect">
            <a:avLst/>
          </a:prstGeom>
        </p:spPr>
        <p:txBody>
          <a:bodyPr anchor="t" rtlCol="false" tIns="0" lIns="0" bIns="0" rIns="0">
            <a:spAutoFit/>
          </a:bodyPr>
          <a:lstStyle/>
          <a:p>
            <a:pPr algn="ctr">
              <a:lnSpc>
                <a:spcPts val="2243"/>
              </a:lnSpc>
            </a:pPr>
            <a:r>
              <a:rPr lang="en-US" b="true" sz="1602" spc="32" u="sng">
                <a:solidFill>
                  <a:srgbClr val="FFFFFF"/>
                </a:solidFill>
                <a:latin typeface="Aileron Bold"/>
                <a:ea typeface="Aileron Bold"/>
                <a:cs typeface="Aileron Bold"/>
                <a:sym typeface="Aileron Bold"/>
              </a:rPr>
              <a:t>ADOPTION </a:t>
            </a:r>
          </a:p>
          <a:p>
            <a:pPr algn="ctr">
              <a:lnSpc>
                <a:spcPts val="2243"/>
              </a:lnSpc>
              <a:spcBef>
                <a:spcPct val="0"/>
              </a:spcBef>
            </a:pPr>
            <a:r>
              <a:rPr lang="en-US" b="true" sz="1602" spc="32" u="sng">
                <a:solidFill>
                  <a:srgbClr val="FFFFFF"/>
                </a:solidFill>
                <a:latin typeface="Aileron Bold"/>
                <a:ea typeface="Aileron Bold"/>
                <a:cs typeface="Aileron Bold"/>
                <a:sym typeface="Aileron Bold"/>
              </a:rPr>
              <a:t>BARRIERS</a:t>
            </a:r>
          </a:p>
        </p:txBody>
      </p:sp>
      <p:sp>
        <p:nvSpPr>
          <p:cNvPr name="TextBox 66" id="66"/>
          <p:cNvSpPr txBox="true"/>
          <p:nvPr/>
        </p:nvSpPr>
        <p:spPr>
          <a:xfrm rot="0">
            <a:off x="9886777" y="8312924"/>
            <a:ext cx="2399127" cy="1175679"/>
          </a:xfrm>
          <a:prstGeom prst="rect">
            <a:avLst/>
          </a:prstGeom>
        </p:spPr>
        <p:txBody>
          <a:bodyPr anchor="t" rtlCol="false" tIns="0" lIns="0" bIns="0" rIns="0">
            <a:spAutoFit/>
          </a:bodyPr>
          <a:lstStyle/>
          <a:p>
            <a:pPr algn="ctr">
              <a:lnSpc>
                <a:spcPts val="1859"/>
              </a:lnSpc>
              <a:spcBef>
                <a:spcPct val="0"/>
              </a:spcBef>
            </a:pPr>
            <a:r>
              <a:rPr lang="en-US" sz="1328" spc="26">
                <a:solidFill>
                  <a:srgbClr val="FFFFFF"/>
                </a:solidFill>
                <a:latin typeface="Aileron"/>
                <a:ea typeface="Aileron"/>
                <a:cs typeface="Aileron"/>
                <a:sym typeface="Aileron"/>
              </a:rPr>
              <a:t>Users may be reluctant to adopt new technology without proper education on its features, privacy, and emergency functions.</a:t>
            </a:r>
          </a:p>
        </p:txBody>
      </p:sp>
      <p:sp>
        <p:nvSpPr>
          <p:cNvPr name="TextBox 67" id="67"/>
          <p:cNvSpPr txBox="true"/>
          <p:nvPr/>
        </p:nvSpPr>
        <p:spPr>
          <a:xfrm rot="0">
            <a:off x="14869238" y="2291583"/>
            <a:ext cx="2399127" cy="554115"/>
          </a:xfrm>
          <a:prstGeom prst="rect">
            <a:avLst/>
          </a:prstGeom>
        </p:spPr>
        <p:txBody>
          <a:bodyPr anchor="t" rtlCol="false" tIns="0" lIns="0" bIns="0" rIns="0">
            <a:spAutoFit/>
          </a:bodyPr>
          <a:lstStyle/>
          <a:p>
            <a:pPr algn="ctr">
              <a:lnSpc>
                <a:spcPts val="2243"/>
              </a:lnSpc>
              <a:spcBef>
                <a:spcPct val="0"/>
              </a:spcBef>
            </a:pPr>
            <a:r>
              <a:rPr lang="en-US" b="true" sz="1602" spc="32" u="sng">
                <a:solidFill>
                  <a:srgbClr val="FFFFFF"/>
                </a:solidFill>
                <a:latin typeface="Aileron Bold"/>
                <a:ea typeface="Aileron Bold"/>
                <a:cs typeface="Aileron Bold"/>
                <a:sym typeface="Aileron Bold"/>
              </a:rPr>
              <a:t>OPTIMIZATION STRATEGY</a:t>
            </a:r>
          </a:p>
        </p:txBody>
      </p:sp>
      <p:sp>
        <p:nvSpPr>
          <p:cNvPr name="TextBox 68" id="68"/>
          <p:cNvSpPr txBox="true"/>
          <p:nvPr/>
        </p:nvSpPr>
        <p:spPr>
          <a:xfrm rot="0">
            <a:off x="14882465" y="3052215"/>
            <a:ext cx="2293378" cy="1162132"/>
          </a:xfrm>
          <a:prstGeom prst="rect">
            <a:avLst/>
          </a:prstGeom>
        </p:spPr>
        <p:txBody>
          <a:bodyPr anchor="t" rtlCol="false" tIns="0" lIns="0" bIns="0" rIns="0">
            <a:spAutoFit/>
          </a:bodyPr>
          <a:lstStyle/>
          <a:p>
            <a:pPr algn="ctr">
              <a:lnSpc>
                <a:spcPts val="1860"/>
              </a:lnSpc>
              <a:spcBef>
                <a:spcPct val="0"/>
              </a:spcBef>
            </a:pPr>
            <a:r>
              <a:rPr lang="en-US" sz="1329" spc="26">
                <a:solidFill>
                  <a:srgbClr val="FFFFFF"/>
                </a:solidFill>
                <a:latin typeface="Aileron"/>
                <a:ea typeface="Aileron"/>
                <a:cs typeface="Aileron"/>
                <a:sym typeface="Aileron"/>
              </a:rPr>
              <a:t>Use adaptive coding, performance tuning, and dual database load balancing to enhance scalability.</a:t>
            </a:r>
          </a:p>
        </p:txBody>
      </p:sp>
      <p:sp>
        <p:nvSpPr>
          <p:cNvPr name="TextBox 69" id="69"/>
          <p:cNvSpPr txBox="true"/>
          <p:nvPr/>
        </p:nvSpPr>
        <p:spPr>
          <a:xfrm rot="0">
            <a:off x="14869238" y="5111109"/>
            <a:ext cx="2399127" cy="275754"/>
          </a:xfrm>
          <a:prstGeom prst="rect">
            <a:avLst/>
          </a:prstGeom>
        </p:spPr>
        <p:txBody>
          <a:bodyPr anchor="t" rtlCol="false" tIns="0" lIns="0" bIns="0" rIns="0">
            <a:spAutoFit/>
          </a:bodyPr>
          <a:lstStyle/>
          <a:p>
            <a:pPr algn="ctr">
              <a:lnSpc>
                <a:spcPts val="2243"/>
              </a:lnSpc>
              <a:spcBef>
                <a:spcPct val="0"/>
              </a:spcBef>
            </a:pPr>
            <a:r>
              <a:rPr lang="en-US" b="true" sz="1602" spc="32" u="sng">
                <a:solidFill>
                  <a:srgbClr val="FFFFFF"/>
                </a:solidFill>
                <a:latin typeface="Aileron Bold"/>
                <a:ea typeface="Aileron Bold"/>
                <a:cs typeface="Aileron Bold"/>
                <a:sym typeface="Aileron Bold"/>
              </a:rPr>
              <a:t>DATA ENCRYPTION</a:t>
            </a:r>
          </a:p>
        </p:txBody>
      </p:sp>
      <p:sp>
        <p:nvSpPr>
          <p:cNvPr name="TextBox 70" id="70"/>
          <p:cNvSpPr txBox="true"/>
          <p:nvPr/>
        </p:nvSpPr>
        <p:spPr>
          <a:xfrm rot="0">
            <a:off x="14961760" y="5712974"/>
            <a:ext cx="2214082" cy="1175679"/>
          </a:xfrm>
          <a:prstGeom prst="rect">
            <a:avLst/>
          </a:prstGeom>
        </p:spPr>
        <p:txBody>
          <a:bodyPr anchor="t" rtlCol="false" tIns="0" lIns="0" bIns="0" rIns="0">
            <a:spAutoFit/>
          </a:bodyPr>
          <a:lstStyle/>
          <a:p>
            <a:pPr algn="ctr">
              <a:lnSpc>
                <a:spcPts val="1859"/>
              </a:lnSpc>
              <a:spcBef>
                <a:spcPct val="0"/>
              </a:spcBef>
            </a:pPr>
            <a:r>
              <a:rPr lang="en-US" sz="1328" spc="26">
                <a:solidFill>
                  <a:srgbClr val="FFFFFF"/>
                </a:solidFill>
                <a:latin typeface="Aileron"/>
                <a:ea typeface="Aileron"/>
                <a:cs typeface="Aileron"/>
                <a:sym typeface="Aileron"/>
              </a:rPr>
              <a:t>Implement end-to-end encryption and strict access controls to protect user data and ensure confidentiality.</a:t>
            </a:r>
          </a:p>
        </p:txBody>
      </p:sp>
      <p:sp>
        <p:nvSpPr>
          <p:cNvPr name="TextBox 71" id="71"/>
          <p:cNvSpPr txBox="true"/>
          <p:nvPr/>
        </p:nvSpPr>
        <p:spPr>
          <a:xfrm rot="0">
            <a:off x="14885530" y="7592547"/>
            <a:ext cx="2399127" cy="554297"/>
          </a:xfrm>
          <a:prstGeom prst="rect">
            <a:avLst/>
          </a:prstGeom>
        </p:spPr>
        <p:txBody>
          <a:bodyPr anchor="t" rtlCol="false" tIns="0" lIns="0" bIns="0" rIns="0">
            <a:spAutoFit/>
          </a:bodyPr>
          <a:lstStyle/>
          <a:p>
            <a:pPr algn="ctr">
              <a:lnSpc>
                <a:spcPts val="2231"/>
              </a:lnSpc>
            </a:pPr>
            <a:r>
              <a:rPr lang="en-US" sz="1593" spc="31" u="sng">
                <a:solidFill>
                  <a:srgbClr val="FFFFFF"/>
                </a:solidFill>
                <a:latin typeface="Aileron"/>
                <a:ea typeface="Aileron"/>
                <a:cs typeface="Aileron"/>
                <a:sym typeface="Aileron"/>
              </a:rPr>
              <a:t>COUNTER </a:t>
            </a:r>
          </a:p>
          <a:p>
            <a:pPr algn="ctr">
              <a:lnSpc>
                <a:spcPts val="2231"/>
              </a:lnSpc>
              <a:spcBef>
                <a:spcPct val="0"/>
              </a:spcBef>
            </a:pPr>
            <a:r>
              <a:rPr lang="en-US" sz="1593" spc="31" u="sng">
                <a:solidFill>
                  <a:srgbClr val="FFFFFF"/>
                </a:solidFill>
                <a:latin typeface="Aileron"/>
                <a:ea typeface="Aileron"/>
                <a:cs typeface="Aileron"/>
                <a:sym typeface="Aileron"/>
              </a:rPr>
              <a:t>MEASURES</a:t>
            </a:r>
          </a:p>
        </p:txBody>
      </p:sp>
      <p:sp>
        <p:nvSpPr>
          <p:cNvPr name="TextBox 72" id="72"/>
          <p:cNvSpPr txBox="true"/>
          <p:nvPr/>
        </p:nvSpPr>
        <p:spPr>
          <a:xfrm rot="0">
            <a:off x="15036009" y="8306836"/>
            <a:ext cx="2139834" cy="1342329"/>
          </a:xfrm>
          <a:prstGeom prst="rect">
            <a:avLst/>
          </a:prstGeom>
        </p:spPr>
        <p:txBody>
          <a:bodyPr anchor="t" rtlCol="false" tIns="0" lIns="0" bIns="0" rIns="0">
            <a:spAutoFit/>
          </a:bodyPr>
          <a:lstStyle/>
          <a:p>
            <a:pPr algn="ctr">
              <a:lnSpc>
                <a:spcPts val="1827"/>
              </a:lnSpc>
            </a:pPr>
            <a:r>
              <a:rPr lang="en-US" sz="1305" spc="26">
                <a:solidFill>
                  <a:srgbClr val="FFFFFF"/>
                </a:solidFill>
                <a:latin typeface="Aileron"/>
                <a:ea typeface="Aileron"/>
                <a:cs typeface="Aileron"/>
                <a:sym typeface="Aileron"/>
              </a:rPr>
              <a:t>Provide engaging onboarding form</a:t>
            </a:r>
          </a:p>
          <a:p>
            <a:pPr algn="ctr">
              <a:lnSpc>
                <a:spcPts val="1827"/>
              </a:lnSpc>
              <a:spcBef>
                <a:spcPct val="0"/>
              </a:spcBef>
            </a:pPr>
            <a:r>
              <a:rPr lang="en-US" sz="1305" spc="26">
                <a:solidFill>
                  <a:srgbClr val="FFFFFF"/>
                </a:solidFill>
                <a:latin typeface="Aileron"/>
                <a:ea typeface="Aileron"/>
                <a:cs typeface="Aileron"/>
                <a:sym typeface="Aileron"/>
              </a:rPr>
              <a:t>and transparent communication to build trust and encourage regular use.</a:t>
            </a:r>
          </a:p>
        </p:txBody>
      </p:sp>
      <p:sp>
        <p:nvSpPr>
          <p:cNvPr name="TextBox 73" id="73"/>
          <p:cNvSpPr txBox="true"/>
          <p:nvPr/>
        </p:nvSpPr>
        <p:spPr>
          <a:xfrm rot="0">
            <a:off x="14718265" y="1264907"/>
            <a:ext cx="3126005" cy="400814"/>
          </a:xfrm>
          <a:prstGeom prst="rect">
            <a:avLst/>
          </a:prstGeom>
        </p:spPr>
        <p:txBody>
          <a:bodyPr anchor="t" rtlCol="false" tIns="0" lIns="0" bIns="0" rIns="0">
            <a:spAutoFit/>
          </a:bodyPr>
          <a:lstStyle/>
          <a:p>
            <a:pPr algn="ctr">
              <a:lnSpc>
                <a:spcPts val="3299"/>
              </a:lnSpc>
              <a:spcBef>
                <a:spcPct val="0"/>
              </a:spcBef>
            </a:pPr>
            <a:r>
              <a:rPr lang="en-US" b="true" sz="2356" spc="47" u="sng">
                <a:solidFill>
                  <a:srgbClr val="000000"/>
                </a:solidFill>
                <a:latin typeface="Aileron Bold"/>
                <a:ea typeface="Aileron Bold"/>
                <a:cs typeface="Aileron Bold"/>
                <a:sym typeface="Aileron Bold"/>
              </a:rPr>
              <a:t>Handling Strategies</a:t>
            </a:r>
          </a:p>
        </p:txBody>
      </p:sp>
      <p:sp>
        <p:nvSpPr>
          <p:cNvPr name="Freeform 74" id="74"/>
          <p:cNvSpPr/>
          <p:nvPr/>
        </p:nvSpPr>
        <p:spPr>
          <a:xfrm flipH="false" flipV="false" rot="0">
            <a:off x="12865492" y="2748240"/>
            <a:ext cx="1435715" cy="719652"/>
          </a:xfrm>
          <a:custGeom>
            <a:avLst/>
            <a:gdLst/>
            <a:ahLst/>
            <a:cxnLst/>
            <a:rect r="r" b="b" t="t" l="l"/>
            <a:pathLst>
              <a:path h="719652" w="1435715">
                <a:moveTo>
                  <a:pt x="0" y="0"/>
                </a:moveTo>
                <a:lnTo>
                  <a:pt x="1435715" y="0"/>
                </a:lnTo>
                <a:lnTo>
                  <a:pt x="1435715" y="719653"/>
                </a:lnTo>
                <a:lnTo>
                  <a:pt x="0" y="7196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5" id="75"/>
          <p:cNvSpPr/>
          <p:nvPr/>
        </p:nvSpPr>
        <p:spPr>
          <a:xfrm flipH="false" flipV="false" rot="0">
            <a:off x="12990694" y="8272635"/>
            <a:ext cx="1435715" cy="719652"/>
          </a:xfrm>
          <a:custGeom>
            <a:avLst/>
            <a:gdLst/>
            <a:ahLst/>
            <a:cxnLst/>
            <a:rect r="r" b="b" t="t" l="l"/>
            <a:pathLst>
              <a:path h="719652" w="1435715">
                <a:moveTo>
                  <a:pt x="0" y="0"/>
                </a:moveTo>
                <a:lnTo>
                  <a:pt x="1435715" y="0"/>
                </a:lnTo>
                <a:lnTo>
                  <a:pt x="1435715" y="719652"/>
                </a:lnTo>
                <a:lnTo>
                  <a:pt x="0" y="7196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953939"/>
            <a:ext cx="16230600" cy="5011198"/>
          </a:xfrm>
          <a:custGeom>
            <a:avLst/>
            <a:gdLst/>
            <a:ahLst/>
            <a:cxnLst/>
            <a:rect r="r" b="b" t="t" l="l"/>
            <a:pathLst>
              <a:path h="5011198" w="16230600">
                <a:moveTo>
                  <a:pt x="0" y="0"/>
                </a:moveTo>
                <a:lnTo>
                  <a:pt x="16230600" y="0"/>
                </a:lnTo>
                <a:lnTo>
                  <a:pt x="16230600" y="5011198"/>
                </a:lnTo>
                <a:lnTo>
                  <a:pt x="0" y="5011198"/>
                </a:lnTo>
                <a:lnTo>
                  <a:pt x="0" y="0"/>
                </a:lnTo>
                <a:close/>
              </a:path>
            </a:pathLst>
          </a:custGeom>
          <a:blipFill>
            <a:blip r:embed="rId2"/>
            <a:stretch>
              <a:fillRect l="0" t="0" r="0" b="0"/>
            </a:stretch>
          </a:blipFill>
        </p:spPr>
      </p:sp>
      <p:sp>
        <p:nvSpPr>
          <p:cNvPr name="TextBox 3" id="3"/>
          <p:cNvSpPr txBox="true"/>
          <p:nvPr/>
        </p:nvSpPr>
        <p:spPr>
          <a:xfrm rot="0">
            <a:off x="1028700" y="514350"/>
            <a:ext cx="16276320" cy="923925"/>
          </a:xfrm>
          <a:prstGeom prst="rect">
            <a:avLst/>
          </a:prstGeom>
        </p:spPr>
        <p:txBody>
          <a:bodyPr anchor="t" rtlCol="false" tIns="0" lIns="0" bIns="0" rIns="0">
            <a:spAutoFit/>
          </a:bodyPr>
          <a:lstStyle/>
          <a:p>
            <a:pPr algn="ctr">
              <a:lnSpc>
                <a:spcPts val="6480"/>
              </a:lnSpc>
            </a:pPr>
            <a:r>
              <a:rPr lang="en-US" sz="5400" b="true">
                <a:solidFill>
                  <a:srgbClr val="000000"/>
                </a:solidFill>
                <a:latin typeface="Times New Roman Bold"/>
                <a:ea typeface="Times New Roman Bold"/>
                <a:cs typeface="Times New Roman Bold"/>
                <a:sym typeface="Times New Roman Bold"/>
              </a:rPr>
              <a:t>PROPOSED APPLICATION DESIGN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82980" y="324608"/>
            <a:ext cx="16276320" cy="923925"/>
          </a:xfrm>
          <a:prstGeom prst="rect">
            <a:avLst/>
          </a:prstGeom>
        </p:spPr>
        <p:txBody>
          <a:bodyPr anchor="t" rtlCol="false" tIns="0" lIns="0" bIns="0" rIns="0">
            <a:spAutoFit/>
          </a:bodyPr>
          <a:lstStyle/>
          <a:p>
            <a:pPr algn="ctr">
              <a:lnSpc>
                <a:spcPts val="6480"/>
              </a:lnSpc>
            </a:pPr>
            <a:r>
              <a:rPr lang="en-US" sz="5400" b="true">
                <a:solidFill>
                  <a:srgbClr val="000000"/>
                </a:solidFill>
                <a:latin typeface="Times New Roman Bold"/>
                <a:ea typeface="Times New Roman Bold"/>
                <a:cs typeface="Times New Roman Bold"/>
                <a:sym typeface="Times New Roman Bold"/>
              </a:rPr>
              <a:t>TECHNICAL APPROACH</a:t>
            </a:r>
          </a:p>
        </p:txBody>
      </p:sp>
      <p:grpSp>
        <p:nvGrpSpPr>
          <p:cNvPr name="Group 3" id="3"/>
          <p:cNvGrpSpPr/>
          <p:nvPr/>
        </p:nvGrpSpPr>
        <p:grpSpPr>
          <a:xfrm rot="0">
            <a:off x="280892" y="161262"/>
            <a:ext cx="1915886" cy="1249101"/>
            <a:chOff x="0" y="0"/>
            <a:chExt cx="2554514" cy="1665468"/>
          </a:xfrm>
        </p:grpSpPr>
        <p:sp>
          <p:nvSpPr>
            <p:cNvPr name="Freeform 4" id="4" descr="Your startup LOGO"/>
            <p:cNvSpPr/>
            <p:nvPr/>
          </p:nvSpPr>
          <p:spPr>
            <a:xfrm flipH="false" flipV="false" rot="0">
              <a:off x="25400" y="25400"/>
              <a:ext cx="2503678" cy="1614678"/>
            </a:xfrm>
            <a:custGeom>
              <a:avLst/>
              <a:gdLst/>
              <a:ahLst/>
              <a:cxnLst/>
              <a:rect r="r" b="b" t="t" l="l"/>
              <a:pathLst>
                <a:path h="1614678" w="2503678">
                  <a:moveTo>
                    <a:pt x="0" y="807339"/>
                  </a:moveTo>
                  <a:cubicBezTo>
                    <a:pt x="0" y="361442"/>
                    <a:pt x="560451" y="0"/>
                    <a:pt x="1251839" y="0"/>
                  </a:cubicBezTo>
                  <a:cubicBezTo>
                    <a:pt x="1943227" y="0"/>
                    <a:pt x="2503678" y="361442"/>
                    <a:pt x="2503678" y="807339"/>
                  </a:cubicBezTo>
                  <a:cubicBezTo>
                    <a:pt x="2503678" y="1253236"/>
                    <a:pt x="1943227" y="1614678"/>
                    <a:pt x="1251839" y="1614678"/>
                  </a:cubicBezTo>
                  <a:cubicBezTo>
                    <a:pt x="560451" y="1614678"/>
                    <a:pt x="0" y="1253236"/>
                    <a:pt x="0" y="807339"/>
                  </a:cubicBezTo>
                  <a:close/>
                </a:path>
              </a:pathLst>
            </a:custGeom>
            <a:solidFill>
              <a:srgbClr val="FFFFFF"/>
            </a:solidFill>
          </p:spPr>
        </p:sp>
        <p:sp>
          <p:nvSpPr>
            <p:cNvPr name="Freeform 5" id="5" descr="Your startup LOGO"/>
            <p:cNvSpPr/>
            <p:nvPr/>
          </p:nvSpPr>
          <p:spPr>
            <a:xfrm flipH="false" flipV="false" rot="0">
              <a:off x="0" y="0"/>
              <a:ext cx="2554478" cy="1665478"/>
            </a:xfrm>
            <a:custGeom>
              <a:avLst/>
              <a:gdLst/>
              <a:ahLst/>
              <a:cxnLst/>
              <a:rect r="r" b="b" t="t" l="l"/>
              <a:pathLst>
                <a:path h="1665478" w="2554478">
                  <a:moveTo>
                    <a:pt x="0" y="832739"/>
                  </a:moveTo>
                  <a:cubicBezTo>
                    <a:pt x="0" y="363855"/>
                    <a:pt x="583057" y="0"/>
                    <a:pt x="1277239" y="0"/>
                  </a:cubicBezTo>
                  <a:cubicBezTo>
                    <a:pt x="1971421" y="0"/>
                    <a:pt x="2554478" y="363855"/>
                    <a:pt x="2554478" y="832739"/>
                  </a:cubicBezTo>
                  <a:lnTo>
                    <a:pt x="2529078" y="832739"/>
                  </a:lnTo>
                  <a:lnTo>
                    <a:pt x="2554478" y="832739"/>
                  </a:lnTo>
                  <a:cubicBezTo>
                    <a:pt x="2554478" y="1301623"/>
                    <a:pt x="1971421" y="1665478"/>
                    <a:pt x="1277239" y="1665478"/>
                  </a:cubicBezTo>
                  <a:lnTo>
                    <a:pt x="1277239" y="1640078"/>
                  </a:lnTo>
                  <a:lnTo>
                    <a:pt x="1277239" y="1665478"/>
                  </a:lnTo>
                  <a:cubicBezTo>
                    <a:pt x="583057" y="1665478"/>
                    <a:pt x="0" y="1301623"/>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5522"/>
                    <a:pt x="588772" y="1614678"/>
                    <a:pt x="1277239" y="1614678"/>
                  </a:cubicBezTo>
                  <a:cubicBezTo>
                    <a:pt x="1965706" y="1614678"/>
                    <a:pt x="2503678" y="1255522"/>
                    <a:pt x="2503678" y="832739"/>
                  </a:cubicBezTo>
                  <a:cubicBezTo>
                    <a:pt x="2503678" y="409956"/>
                    <a:pt x="1965833" y="50800"/>
                    <a:pt x="1277239" y="50800"/>
                  </a:cubicBezTo>
                  <a:lnTo>
                    <a:pt x="1277239" y="25400"/>
                  </a:lnTo>
                  <a:lnTo>
                    <a:pt x="1277239" y="50800"/>
                  </a:lnTo>
                  <a:cubicBezTo>
                    <a:pt x="588772" y="50800"/>
                    <a:pt x="50800" y="409956"/>
                    <a:pt x="50800" y="832739"/>
                  </a:cubicBezTo>
                  <a:close/>
                </a:path>
              </a:pathLst>
            </a:custGeom>
            <a:solidFill>
              <a:srgbClr val="8064A2"/>
            </a:solidFill>
          </p:spPr>
        </p:sp>
        <p:sp>
          <p:nvSpPr>
            <p:cNvPr name="TextBox 6" id="6"/>
            <p:cNvSpPr txBox="true"/>
            <p:nvPr/>
          </p:nvSpPr>
          <p:spPr>
            <a:xfrm>
              <a:off x="0" y="-9525"/>
              <a:ext cx="2554514" cy="1674993"/>
            </a:xfrm>
            <a:prstGeom prst="rect">
              <a:avLst/>
            </a:prstGeom>
          </p:spPr>
          <p:txBody>
            <a:bodyPr anchor="ctr" rtlCol="false" tIns="50800" lIns="50800" bIns="50800" rIns="50800"/>
            <a:lstStyle/>
            <a:p>
              <a:pPr algn="ctr">
                <a:lnSpc>
                  <a:spcPts val="3240"/>
                </a:lnSpc>
              </a:pPr>
              <a:r>
                <a:rPr lang="en-US" sz="2700" spc="24">
                  <a:solidFill>
                    <a:srgbClr val="000000"/>
                  </a:solidFill>
                  <a:latin typeface="TT Rounds Condensed"/>
                  <a:ea typeface="TT Rounds Condensed"/>
                  <a:cs typeface="TT Rounds Condensed"/>
                  <a:sym typeface="TT Rounds Condensed"/>
                </a:rPr>
                <a:t>Team</a:t>
              </a:r>
            </a:p>
            <a:p>
              <a:pPr algn="ctr">
                <a:lnSpc>
                  <a:spcPts val="3240"/>
                </a:lnSpc>
              </a:pPr>
              <a:r>
                <a:rPr lang="en-US" sz="2700" spc="25">
                  <a:solidFill>
                    <a:srgbClr val="000000"/>
                  </a:solidFill>
                  <a:latin typeface="TT Rounds Condensed"/>
                  <a:ea typeface="TT Rounds Condensed"/>
                  <a:cs typeface="TT Rounds Condensed"/>
                  <a:sym typeface="TT Rounds Condensed"/>
                </a:rPr>
                <a:t>Shield</a:t>
              </a:r>
            </a:p>
          </p:txBody>
        </p:sp>
      </p:grpSp>
      <p:sp>
        <p:nvSpPr>
          <p:cNvPr name="Freeform 7" id="7"/>
          <p:cNvSpPr/>
          <p:nvPr/>
        </p:nvSpPr>
        <p:spPr>
          <a:xfrm flipH="false" flipV="false" rot="0">
            <a:off x="15904595" y="7291037"/>
            <a:ext cx="1272525" cy="2272366"/>
          </a:xfrm>
          <a:custGeom>
            <a:avLst/>
            <a:gdLst/>
            <a:ahLst/>
            <a:cxnLst/>
            <a:rect r="r" b="b" t="t" l="l"/>
            <a:pathLst>
              <a:path h="2272366" w="1272525">
                <a:moveTo>
                  <a:pt x="0" y="0"/>
                </a:moveTo>
                <a:lnTo>
                  <a:pt x="1272525" y="0"/>
                </a:lnTo>
                <a:lnTo>
                  <a:pt x="1272525" y="2272366"/>
                </a:lnTo>
                <a:lnTo>
                  <a:pt x="0" y="2272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082428" y="2143788"/>
            <a:ext cx="6652140" cy="1600200"/>
          </a:xfrm>
          <a:prstGeom prst="rect">
            <a:avLst/>
          </a:prstGeom>
        </p:spPr>
        <p:txBody>
          <a:bodyPr anchor="t" rtlCol="false" tIns="0" lIns="0" bIns="0" rIns="0">
            <a:spAutoFit/>
          </a:bodyPr>
          <a:lstStyle/>
          <a:p>
            <a:pPr algn="l">
              <a:lnSpc>
                <a:spcPts val="2639"/>
              </a:lnSpc>
            </a:pPr>
            <a:r>
              <a:rPr lang="en-US" sz="2199" b="true">
                <a:solidFill>
                  <a:srgbClr val="000000"/>
                </a:solidFill>
                <a:latin typeface="Arial Bold"/>
                <a:ea typeface="Arial Bold"/>
                <a:cs typeface="Arial Bold"/>
                <a:sym typeface="Arial Bold"/>
              </a:rPr>
              <a:t>Frontend</a:t>
            </a:r>
            <a:r>
              <a:rPr lang="en-US" sz="2199">
                <a:solidFill>
                  <a:srgbClr val="000000"/>
                </a:solidFill>
                <a:latin typeface="Arial"/>
                <a:ea typeface="Arial"/>
                <a:cs typeface="Arial"/>
                <a:sym typeface="Arial"/>
              </a:rPr>
              <a:t>:</a:t>
            </a:r>
          </a:p>
          <a:p>
            <a:pPr algn="l" marL="431801" indent="-215900" lvl="1">
              <a:lnSpc>
                <a:spcPts val="2400"/>
              </a:lnSpc>
              <a:buFont typeface="Arial"/>
              <a:buChar char="•"/>
            </a:pPr>
            <a:r>
              <a:rPr lang="en-US" sz="2000">
                <a:solidFill>
                  <a:srgbClr val="000000"/>
                </a:solidFill>
                <a:latin typeface="Arial"/>
                <a:ea typeface="Arial"/>
                <a:cs typeface="Arial"/>
                <a:sym typeface="Arial"/>
              </a:rPr>
              <a:t>Flutter (Dart): Cross-platform</a:t>
            </a:r>
          </a:p>
          <a:p>
            <a:pPr algn="l" marL="431801" indent="-215900" lvl="1">
              <a:lnSpc>
                <a:spcPts val="2400"/>
              </a:lnSpc>
              <a:buFont typeface="Arial"/>
              <a:buChar char="•"/>
            </a:pPr>
            <a:r>
              <a:rPr lang="en-US" sz="2000">
                <a:solidFill>
                  <a:srgbClr val="000000"/>
                </a:solidFill>
                <a:latin typeface="Arial"/>
                <a:ea typeface="Arial"/>
                <a:cs typeface="Arial"/>
                <a:sym typeface="Arial"/>
              </a:rPr>
              <a:t>Google Maps API: Map integration</a:t>
            </a:r>
          </a:p>
          <a:p>
            <a:pPr algn="l" marL="431801" indent="-215900" lvl="1">
              <a:lnSpc>
                <a:spcPts val="2400"/>
              </a:lnSpc>
              <a:buFont typeface="Arial"/>
              <a:buChar char="•"/>
            </a:pPr>
            <a:r>
              <a:rPr lang="en-US" sz="2000">
                <a:solidFill>
                  <a:srgbClr val="000000"/>
                </a:solidFill>
                <a:latin typeface="Arial"/>
                <a:ea typeface="Arial"/>
                <a:cs typeface="Arial"/>
                <a:sym typeface="Arial"/>
              </a:rPr>
              <a:t>iOS &amp; Wearables: iOS, Wear OS</a:t>
            </a:r>
          </a:p>
          <a:p>
            <a:pPr algn="l">
              <a:lnSpc>
                <a:spcPts val="2400"/>
              </a:lnSpc>
            </a:pPr>
          </a:p>
        </p:txBody>
      </p:sp>
      <p:sp>
        <p:nvSpPr>
          <p:cNvPr name="TextBox 9" id="9"/>
          <p:cNvSpPr txBox="true"/>
          <p:nvPr/>
        </p:nvSpPr>
        <p:spPr>
          <a:xfrm rot="0">
            <a:off x="13222105" y="9775565"/>
            <a:ext cx="4084320" cy="475298"/>
          </a:xfrm>
          <a:prstGeom prst="rect">
            <a:avLst/>
          </a:prstGeom>
        </p:spPr>
        <p:txBody>
          <a:bodyPr anchor="t" rtlCol="false" tIns="0" lIns="0" bIns="0" rIns="0">
            <a:spAutoFit/>
          </a:bodyPr>
          <a:lstStyle/>
          <a:p>
            <a:pPr algn="r">
              <a:lnSpc>
                <a:spcPts val="2160"/>
              </a:lnSpc>
            </a:pPr>
            <a:r>
              <a:rPr lang="en-US" sz="1800" b="true">
                <a:solidFill>
                  <a:srgbClr val="FFFFFF"/>
                </a:solidFill>
                <a:latin typeface="Arimo Bold"/>
                <a:ea typeface="Arimo Bold"/>
                <a:cs typeface="Arimo Bold"/>
                <a:sym typeface="Arimo Bold"/>
              </a:rPr>
              <a:t>3</a:t>
            </a:r>
          </a:p>
        </p:txBody>
      </p:sp>
      <p:sp>
        <p:nvSpPr>
          <p:cNvPr name="TextBox 10" id="10"/>
          <p:cNvSpPr txBox="true"/>
          <p:nvPr/>
        </p:nvSpPr>
        <p:spPr>
          <a:xfrm rot="0">
            <a:off x="4656109" y="1472323"/>
            <a:ext cx="7843671" cy="476250"/>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Arimo Bold"/>
                <a:ea typeface="Arimo Bold"/>
                <a:cs typeface="Arimo Bold"/>
                <a:sym typeface="Arimo Bold"/>
              </a:rPr>
              <a:t>Technologies to Be Used : -</a:t>
            </a:r>
          </a:p>
        </p:txBody>
      </p:sp>
      <p:sp>
        <p:nvSpPr>
          <p:cNvPr name="TextBox 11" id="11"/>
          <p:cNvSpPr txBox="true"/>
          <p:nvPr/>
        </p:nvSpPr>
        <p:spPr>
          <a:xfrm rot="0">
            <a:off x="8566498" y="2236758"/>
            <a:ext cx="7371975" cy="1933575"/>
          </a:xfrm>
          <a:prstGeom prst="rect">
            <a:avLst/>
          </a:prstGeom>
        </p:spPr>
        <p:txBody>
          <a:bodyPr anchor="t" rtlCol="false" tIns="0" lIns="0" bIns="0" rIns="0">
            <a:spAutoFit/>
          </a:bodyPr>
          <a:lstStyle/>
          <a:p>
            <a:pPr algn="l">
              <a:lnSpc>
                <a:spcPts val="2639"/>
              </a:lnSpc>
            </a:pPr>
            <a:r>
              <a:rPr lang="en-US" sz="2199" b="true">
                <a:solidFill>
                  <a:srgbClr val="000000"/>
                </a:solidFill>
                <a:latin typeface="Arial Bold"/>
                <a:ea typeface="Arial Bold"/>
                <a:cs typeface="Arial Bold"/>
                <a:sym typeface="Arial Bold"/>
              </a:rPr>
              <a:t>Backend:</a:t>
            </a:r>
          </a:p>
          <a:p>
            <a:pPr algn="l" marL="431801" indent="-215900" lvl="1">
              <a:lnSpc>
                <a:spcPts val="2400"/>
              </a:lnSpc>
              <a:buFont typeface="Arial"/>
              <a:buChar char="•"/>
            </a:pPr>
            <a:r>
              <a:rPr lang="en-US" sz="2000">
                <a:solidFill>
                  <a:srgbClr val="000000"/>
                </a:solidFill>
                <a:latin typeface="Arial"/>
                <a:ea typeface="Arial"/>
                <a:cs typeface="Arial"/>
                <a:sym typeface="Arial"/>
              </a:rPr>
              <a:t>Firebase: Firestore, Firebase Cloud Messaging, Firebase Storage.</a:t>
            </a:r>
          </a:p>
          <a:p>
            <a:pPr algn="l" marL="431801" indent="-215900" lvl="1">
              <a:lnSpc>
                <a:spcPts val="2400"/>
              </a:lnSpc>
              <a:buFont typeface="Arial"/>
              <a:buChar char="•"/>
            </a:pPr>
            <a:r>
              <a:rPr lang="en-US" sz="2000">
                <a:solidFill>
                  <a:srgbClr val="000000"/>
                </a:solidFill>
                <a:latin typeface="Arial"/>
                <a:ea typeface="Arial"/>
                <a:cs typeface="Arial"/>
                <a:sym typeface="Arial"/>
              </a:rPr>
              <a:t>Mongo DB: Java Springboot &amp; Nodejs</a:t>
            </a:r>
          </a:p>
          <a:p>
            <a:pPr algn="l" marL="431801" indent="-215900" lvl="1">
              <a:lnSpc>
                <a:spcPts val="2400"/>
              </a:lnSpc>
              <a:buFont typeface="Arial"/>
              <a:buChar char="•"/>
            </a:pPr>
            <a:r>
              <a:rPr lang="en-US" sz="2000">
                <a:solidFill>
                  <a:srgbClr val="000000"/>
                </a:solidFill>
                <a:latin typeface="Arial"/>
                <a:ea typeface="Arial"/>
                <a:cs typeface="Arial"/>
                <a:sym typeface="Arial"/>
              </a:rPr>
              <a:t>Geolocator Plugin: Real-time tracking</a:t>
            </a:r>
          </a:p>
          <a:p>
            <a:pPr algn="l">
              <a:lnSpc>
                <a:spcPts val="2639"/>
              </a:lnSpc>
            </a:pPr>
          </a:p>
        </p:txBody>
      </p:sp>
      <p:sp>
        <p:nvSpPr>
          <p:cNvPr name="TextBox 12" id="12"/>
          <p:cNvSpPr txBox="true"/>
          <p:nvPr/>
        </p:nvSpPr>
        <p:spPr>
          <a:xfrm rot="0">
            <a:off x="2082428" y="3875703"/>
            <a:ext cx="7090638" cy="1562100"/>
          </a:xfrm>
          <a:prstGeom prst="rect">
            <a:avLst/>
          </a:prstGeom>
        </p:spPr>
        <p:txBody>
          <a:bodyPr anchor="t" rtlCol="false" tIns="0" lIns="0" bIns="0" rIns="0">
            <a:spAutoFit/>
          </a:bodyPr>
          <a:lstStyle/>
          <a:p>
            <a:pPr algn="l">
              <a:lnSpc>
                <a:spcPts val="2639"/>
              </a:lnSpc>
            </a:pPr>
            <a:r>
              <a:rPr lang="en-US" sz="2199" b="true">
                <a:solidFill>
                  <a:srgbClr val="000000"/>
                </a:solidFill>
                <a:latin typeface="Arial Bold"/>
                <a:ea typeface="Arial Bold"/>
                <a:cs typeface="Arial Bold"/>
                <a:sym typeface="Arial Bold"/>
              </a:rPr>
              <a:t>AI Features:</a:t>
            </a:r>
          </a:p>
          <a:p>
            <a:pPr algn="l" marL="417373" indent="-208687" lvl="1">
              <a:lnSpc>
                <a:spcPts val="2319"/>
              </a:lnSpc>
              <a:buFont typeface="Arial"/>
              <a:buChar char="•"/>
            </a:pPr>
            <a:r>
              <a:rPr lang="en-US" sz="1933">
                <a:solidFill>
                  <a:srgbClr val="000000"/>
                </a:solidFill>
                <a:latin typeface="Arial"/>
                <a:ea typeface="Arial"/>
                <a:cs typeface="Arial"/>
                <a:sym typeface="Arial"/>
              </a:rPr>
              <a:t>Python: AI logic &amp; TensorFlow </a:t>
            </a:r>
          </a:p>
          <a:p>
            <a:pPr algn="l" marL="417373" indent="-208687" lvl="1">
              <a:lnSpc>
                <a:spcPts val="2319"/>
              </a:lnSpc>
              <a:buFont typeface="Arial"/>
              <a:buChar char="•"/>
            </a:pPr>
            <a:r>
              <a:rPr lang="en-US" sz="1933">
                <a:solidFill>
                  <a:srgbClr val="000000"/>
                </a:solidFill>
                <a:latin typeface="Arial"/>
                <a:ea typeface="Arial"/>
                <a:cs typeface="Arial"/>
                <a:sym typeface="Arial"/>
              </a:rPr>
              <a:t>&amp; Hugging Face: Arya AI Assistant</a:t>
            </a:r>
          </a:p>
          <a:p>
            <a:pPr algn="l" marL="417373" indent="-208687" lvl="1">
              <a:lnSpc>
                <a:spcPts val="2319"/>
              </a:lnSpc>
              <a:buFont typeface="Arial"/>
              <a:buChar char="•"/>
            </a:pPr>
            <a:r>
              <a:rPr lang="en-US" sz="1933">
                <a:solidFill>
                  <a:srgbClr val="000000"/>
                </a:solidFill>
                <a:latin typeface="Arial"/>
                <a:ea typeface="Arial"/>
                <a:cs typeface="Arial"/>
                <a:sym typeface="Arial"/>
              </a:rPr>
              <a:t>Personality Test:  AI-powered responses assessment.</a:t>
            </a:r>
          </a:p>
          <a:p>
            <a:pPr algn="l">
              <a:lnSpc>
                <a:spcPts val="2551"/>
              </a:lnSpc>
            </a:pPr>
          </a:p>
        </p:txBody>
      </p:sp>
      <p:sp>
        <p:nvSpPr>
          <p:cNvPr name="TextBox 13" id="13"/>
          <p:cNvSpPr txBox="true"/>
          <p:nvPr/>
        </p:nvSpPr>
        <p:spPr>
          <a:xfrm rot="0">
            <a:off x="8577944" y="3949609"/>
            <a:ext cx="6764873" cy="1571625"/>
          </a:xfrm>
          <a:prstGeom prst="rect">
            <a:avLst/>
          </a:prstGeom>
        </p:spPr>
        <p:txBody>
          <a:bodyPr anchor="t" rtlCol="false" tIns="0" lIns="0" bIns="0" rIns="0">
            <a:spAutoFit/>
          </a:bodyPr>
          <a:lstStyle/>
          <a:p>
            <a:pPr algn="l">
              <a:lnSpc>
                <a:spcPts val="2639"/>
              </a:lnSpc>
            </a:pPr>
            <a:r>
              <a:rPr lang="en-US" sz="2199" b="true">
                <a:solidFill>
                  <a:srgbClr val="000000"/>
                </a:solidFill>
                <a:latin typeface="Arimo Bold"/>
                <a:ea typeface="Arimo Bold"/>
                <a:cs typeface="Arimo Bold"/>
                <a:sym typeface="Arimo Bold"/>
              </a:rPr>
              <a:t>SOS &amp; Investigation:</a:t>
            </a:r>
          </a:p>
          <a:p>
            <a:pPr algn="l" marL="431801" indent="-215900" lvl="1">
              <a:lnSpc>
                <a:spcPts val="2400"/>
              </a:lnSpc>
              <a:buFont typeface="Arial"/>
              <a:buChar char="•"/>
            </a:pPr>
            <a:r>
              <a:rPr lang="en-US" sz="2000">
                <a:solidFill>
                  <a:srgbClr val="000000"/>
                </a:solidFill>
                <a:latin typeface="Arimo"/>
                <a:ea typeface="Arimo"/>
                <a:cs typeface="Arimo"/>
                <a:sym typeface="Arimo"/>
              </a:rPr>
              <a:t>Real-time Data Capture: Audio, images, real-time location sharing</a:t>
            </a:r>
          </a:p>
          <a:p>
            <a:pPr algn="l" marL="431801" indent="-215900" lvl="1">
              <a:lnSpc>
                <a:spcPts val="2400"/>
              </a:lnSpc>
              <a:buFont typeface="Arial"/>
              <a:buChar char="•"/>
            </a:pPr>
            <a:r>
              <a:rPr lang="en-US" sz="2000">
                <a:solidFill>
                  <a:srgbClr val="000000"/>
                </a:solidFill>
                <a:latin typeface="Arimo"/>
                <a:ea typeface="Arimo"/>
                <a:cs typeface="Arimo"/>
                <a:sym typeface="Arimo"/>
              </a:rPr>
              <a:t>Notifications: Firebase Cloud Messaging (FCM):  </a:t>
            </a:r>
          </a:p>
          <a:p>
            <a:pPr algn="l">
              <a:lnSpc>
                <a:spcPts val="2400"/>
              </a:lnSpc>
              <a:spcBef>
                <a:spcPct val="0"/>
              </a:spcBef>
            </a:pPr>
          </a:p>
        </p:txBody>
      </p:sp>
      <p:sp>
        <p:nvSpPr>
          <p:cNvPr name="TextBox 14" id="14"/>
          <p:cNvSpPr txBox="true"/>
          <p:nvPr/>
        </p:nvSpPr>
        <p:spPr>
          <a:xfrm rot="0">
            <a:off x="1862855" y="5637611"/>
            <a:ext cx="8282818" cy="476250"/>
          </a:xfrm>
          <a:prstGeom prst="rect">
            <a:avLst/>
          </a:prstGeom>
        </p:spPr>
        <p:txBody>
          <a:bodyPr anchor="t" rtlCol="false" tIns="0" lIns="0" bIns="0" rIns="0">
            <a:spAutoFit/>
          </a:bodyPr>
          <a:lstStyle/>
          <a:p>
            <a:pPr algn="l">
              <a:lnSpc>
                <a:spcPts val="3600"/>
              </a:lnSpc>
              <a:spcBef>
                <a:spcPct val="0"/>
              </a:spcBef>
            </a:pPr>
            <a:r>
              <a:rPr lang="en-US" b="true" sz="3000">
                <a:solidFill>
                  <a:srgbClr val="000000"/>
                </a:solidFill>
                <a:latin typeface="Arimo Bold"/>
                <a:ea typeface="Arimo Bold"/>
                <a:cs typeface="Arimo Bold"/>
                <a:sym typeface="Arimo Bold"/>
              </a:rPr>
              <a:t>Methodology and Process :-</a:t>
            </a:r>
          </a:p>
        </p:txBody>
      </p:sp>
      <p:sp>
        <p:nvSpPr>
          <p:cNvPr name="TextBox 15" id="15"/>
          <p:cNvSpPr txBox="true"/>
          <p:nvPr/>
        </p:nvSpPr>
        <p:spPr>
          <a:xfrm rot="0">
            <a:off x="1940674" y="6294212"/>
            <a:ext cx="6358308" cy="1266825"/>
          </a:xfrm>
          <a:prstGeom prst="rect">
            <a:avLst/>
          </a:prstGeom>
        </p:spPr>
        <p:txBody>
          <a:bodyPr anchor="t" rtlCol="false" tIns="0" lIns="0" bIns="0" rIns="0">
            <a:spAutoFit/>
          </a:bodyPr>
          <a:lstStyle/>
          <a:p>
            <a:pPr algn="l">
              <a:lnSpc>
                <a:spcPts val="2639"/>
              </a:lnSpc>
            </a:pPr>
            <a:r>
              <a:rPr lang="en-US" b="true" sz="2199">
                <a:solidFill>
                  <a:srgbClr val="000000"/>
                </a:solidFill>
                <a:latin typeface="Arimo Bold"/>
                <a:ea typeface="Arimo Bold"/>
                <a:cs typeface="Arimo Bold"/>
                <a:sym typeface="Arimo Bold"/>
              </a:rPr>
              <a:t>Analysis:</a:t>
            </a:r>
          </a:p>
          <a:p>
            <a:pPr algn="l" marL="431880" indent="-215940" lvl="1">
              <a:lnSpc>
                <a:spcPts val="2400"/>
              </a:lnSpc>
              <a:buFont typeface="Arial"/>
              <a:buChar char="•"/>
            </a:pPr>
            <a:r>
              <a:rPr lang="en-US" sz="2000">
                <a:solidFill>
                  <a:srgbClr val="000000"/>
                </a:solidFill>
                <a:latin typeface="Arimo"/>
                <a:ea typeface="Arimo"/>
                <a:cs typeface="Arimo"/>
                <a:sym typeface="Arimo"/>
              </a:rPr>
              <a:t>Features exploration, </a:t>
            </a:r>
            <a:r>
              <a:rPr lang="en-US" sz="2000">
                <a:solidFill>
                  <a:srgbClr val="000000"/>
                </a:solidFill>
                <a:latin typeface="Arimo"/>
                <a:ea typeface="Arimo"/>
                <a:cs typeface="Arimo"/>
                <a:sym typeface="Arimo"/>
              </a:rPr>
              <a:t>User Stories, Competitive Research, Technical Feasibility.</a:t>
            </a:r>
          </a:p>
          <a:p>
            <a:pPr algn="l">
              <a:lnSpc>
                <a:spcPts val="2400"/>
              </a:lnSpc>
            </a:pPr>
          </a:p>
        </p:txBody>
      </p:sp>
      <p:sp>
        <p:nvSpPr>
          <p:cNvPr name="TextBox 16" id="16"/>
          <p:cNvSpPr txBox="true"/>
          <p:nvPr/>
        </p:nvSpPr>
        <p:spPr>
          <a:xfrm rot="0">
            <a:off x="8497693" y="6294212"/>
            <a:ext cx="7206877" cy="1571625"/>
          </a:xfrm>
          <a:prstGeom prst="rect">
            <a:avLst/>
          </a:prstGeom>
        </p:spPr>
        <p:txBody>
          <a:bodyPr anchor="t" rtlCol="false" tIns="0" lIns="0" bIns="0" rIns="0">
            <a:spAutoFit/>
          </a:bodyPr>
          <a:lstStyle/>
          <a:p>
            <a:pPr algn="l">
              <a:lnSpc>
                <a:spcPts val="2639"/>
              </a:lnSpc>
              <a:spcBef>
                <a:spcPct val="0"/>
              </a:spcBef>
            </a:pPr>
            <a:r>
              <a:rPr lang="en-US" b="true" sz="2199">
                <a:solidFill>
                  <a:srgbClr val="000000"/>
                </a:solidFill>
                <a:latin typeface="Arimo Bold"/>
                <a:ea typeface="Arimo Bold"/>
                <a:cs typeface="Arimo Bold"/>
                <a:sym typeface="Arimo Bold"/>
              </a:rPr>
              <a:t>Design:</a:t>
            </a:r>
          </a:p>
          <a:p>
            <a:pPr algn="l" marL="431801" indent="-215900" lvl="1">
              <a:lnSpc>
                <a:spcPts val="2400"/>
              </a:lnSpc>
              <a:buFont typeface="Arial"/>
              <a:buChar char="•"/>
            </a:pPr>
            <a:r>
              <a:rPr lang="en-US" sz="2000">
                <a:solidFill>
                  <a:srgbClr val="000000"/>
                </a:solidFill>
                <a:latin typeface="Arimo"/>
                <a:ea typeface="Arimo"/>
                <a:cs typeface="Arimo"/>
                <a:sym typeface="Arimo"/>
              </a:rPr>
              <a:t>Architecture: Client-Server, Firebase,</a:t>
            </a:r>
          </a:p>
          <a:p>
            <a:pPr algn="l" marL="431801" indent="-215900" lvl="1">
              <a:lnSpc>
                <a:spcPts val="2400"/>
              </a:lnSpc>
              <a:buFont typeface="Arial"/>
              <a:buChar char="•"/>
            </a:pPr>
            <a:r>
              <a:rPr lang="en-US" sz="2000">
                <a:solidFill>
                  <a:srgbClr val="000000"/>
                </a:solidFill>
                <a:latin typeface="Arimo"/>
                <a:ea typeface="Arimo"/>
                <a:cs typeface="Arimo"/>
                <a:sym typeface="Arimo"/>
              </a:rPr>
              <a:t>Community Design With Springboot</a:t>
            </a:r>
          </a:p>
          <a:p>
            <a:pPr algn="l" marL="431801" indent="-215900" lvl="1">
              <a:lnSpc>
                <a:spcPts val="2400"/>
              </a:lnSpc>
              <a:buFont typeface="Arial"/>
              <a:buChar char="•"/>
            </a:pPr>
            <a:r>
              <a:rPr lang="en-US" sz="2000">
                <a:solidFill>
                  <a:srgbClr val="000000"/>
                </a:solidFill>
                <a:latin typeface="Arimo"/>
                <a:ea typeface="Arimo"/>
                <a:cs typeface="Arimo"/>
                <a:sym typeface="Arimo"/>
              </a:rPr>
              <a:t>Database: Firestore, Mongo Db</a:t>
            </a:r>
          </a:p>
          <a:p>
            <a:pPr algn="l" marL="431801" indent="-215900" lvl="1">
              <a:lnSpc>
                <a:spcPts val="2400"/>
              </a:lnSpc>
              <a:buFont typeface="Arial"/>
              <a:buChar char="•"/>
            </a:pPr>
            <a:r>
              <a:rPr lang="en-US" sz="2000">
                <a:solidFill>
                  <a:srgbClr val="000000"/>
                </a:solidFill>
                <a:latin typeface="Arimo"/>
                <a:ea typeface="Arimo"/>
                <a:cs typeface="Arimo"/>
                <a:sym typeface="Arimo"/>
              </a:rPr>
              <a:t>AI: TensorFlow, Hugging Face</a:t>
            </a:r>
          </a:p>
        </p:txBody>
      </p:sp>
      <p:sp>
        <p:nvSpPr>
          <p:cNvPr name="TextBox 17" id="17"/>
          <p:cNvSpPr txBox="true"/>
          <p:nvPr/>
        </p:nvSpPr>
        <p:spPr>
          <a:xfrm rot="0">
            <a:off x="1940674" y="7877478"/>
            <a:ext cx="5693167" cy="1685925"/>
          </a:xfrm>
          <a:prstGeom prst="rect">
            <a:avLst/>
          </a:prstGeom>
        </p:spPr>
        <p:txBody>
          <a:bodyPr anchor="t" rtlCol="false" tIns="0" lIns="0" bIns="0" rIns="0">
            <a:spAutoFit/>
          </a:bodyPr>
          <a:lstStyle/>
          <a:p>
            <a:pPr algn="just">
              <a:lnSpc>
                <a:spcPts val="2639"/>
              </a:lnSpc>
            </a:pPr>
            <a:r>
              <a:rPr lang="en-US" sz="2199" b="true">
                <a:solidFill>
                  <a:srgbClr val="000000"/>
                </a:solidFill>
                <a:latin typeface="Arimo Bold"/>
                <a:ea typeface="Arimo Bold"/>
                <a:cs typeface="Arimo Bold"/>
                <a:sym typeface="Arimo Bold"/>
              </a:rPr>
              <a:t>Development:</a:t>
            </a:r>
          </a:p>
          <a:p>
            <a:pPr algn="just" marL="388620" indent="-194310" lvl="1">
              <a:lnSpc>
                <a:spcPts val="2160"/>
              </a:lnSpc>
              <a:buFont typeface="Arial"/>
              <a:buChar char="•"/>
            </a:pPr>
            <a:r>
              <a:rPr lang="en-US" sz="1800">
                <a:solidFill>
                  <a:srgbClr val="000000"/>
                </a:solidFill>
                <a:latin typeface="Arimo"/>
                <a:ea typeface="Arimo"/>
                <a:cs typeface="Arimo"/>
                <a:sym typeface="Arimo"/>
              </a:rPr>
              <a:t>Sprint 1: Setup, authentication</a:t>
            </a:r>
          </a:p>
          <a:p>
            <a:pPr algn="just" marL="388620" indent="-194310" lvl="1">
              <a:lnSpc>
                <a:spcPts val="2160"/>
              </a:lnSpc>
              <a:buFont typeface="Arial"/>
              <a:buChar char="•"/>
            </a:pPr>
            <a:r>
              <a:rPr lang="en-US" sz="1800">
                <a:solidFill>
                  <a:srgbClr val="000000"/>
                </a:solidFill>
                <a:latin typeface="Arimo"/>
                <a:ea typeface="Arimo"/>
                <a:cs typeface="Arimo"/>
                <a:sym typeface="Arimo"/>
              </a:rPr>
              <a:t>Sprint 2: SOS feature, APIs</a:t>
            </a:r>
          </a:p>
          <a:p>
            <a:pPr algn="just" marL="388620" indent="-194310" lvl="1">
              <a:lnSpc>
                <a:spcPts val="2160"/>
              </a:lnSpc>
              <a:buFont typeface="Arial"/>
              <a:buChar char="•"/>
            </a:pPr>
            <a:r>
              <a:rPr lang="en-US" sz="1800">
                <a:solidFill>
                  <a:srgbClr val="000000"/>
                </a:solidFill>
                <a:latin typeface="Arimo"/>
                <a:ea typeface="Arimo"/>
                <a:cs typeface="Arimo"/>
                <a:sym typeface="Arimo"/>
              </a:rPr>
              <a:t>Sprint 3: AI Assistant integration</a:t>
            </a:r>
          </a:p>
          <a:p>
            <a:pPr algn="just" marL="388620" indent="-194310" lvl="1">
              <a:lnSpc>
                <a:spcPts val="2160"/>
              </a:lnSpc>
              <a:buFont typeface="Arial"/>
              <a:buChar char="•"/>
            </a:pPr>
            <a:r>
              <a:rPr lang="en-US" sz="1800">
                <a:solidFill>
                  <a:srgbClr val="000000"/>
                </a:solidFill>
                <a:latin typeface="Arimo"/>
                <a:ea typeface="Arimo"/>
                <a:cs typeface="Arimo"/>
                <a:sym typeface="Arimo"/>
              </a:rPr>
              <a:t>Sprint 4: Area Profiling, feed</a:t>
            </a:r>
          </a:p>
          <a:p>
            <a:pPr algn="just">
              <a:lnSpc>
                <a:spcPts val="2160"/>
              </a:lnSpc>
              <a:spcBef>
                <a:spcPct val="0"/>
              </a:spcBef>
            </a:pPr>
          </a:p>
        </p:txBody>
      </p:sp>
      <p:sp>
        <p:nvSpPr>
          <p:cNvPr name="TextBox 18" id="18"/>
          <p:cNvSpPr txBox="true"/>
          <p:nvPr/>
        </p:nvSpPr>
        <p:spPr>
          <a:xfrm rot="0">
            <a:off x="8497693" y="7993871"/>
            <a:ext cx="6130051" cy="1606971"/>
          </a:xfrm>
          <a:prstGeom prst="rect">
            <a:avLst/>
          </a:prstGeom>
        </p:spPr>
        <p:txBody>
          <a:bodyPr anchor="t" rtlCol="false" tIns="0" lIns="0" bIns="0" rIns="0">
            <a:spAutoFit/>
          </a:bodyPr>
          <a:lstStyle/>
          <a:p>
            <a:pPr algn="l">
              <a:lnSpc>
                <a:spcPts val="2700"/>
              </a:lnSpc>
            </a:pPr>
            <a:r>
              <a:rPr lang="en-US" sz="2250" b="true">
                <a:solidFill>
                  <a:srgbClr val="000000"/>
                </a:solidFill>
                <a:latin typeface="Arimo Bold"/>
                <a:ea typeface="Arimo Bold"/>
                <a:cs typeface="Arimo Bold"/>
                <a:sym typeface="Arimo Bold"/>
              </a:rPr>
              <a:t>Testing &amp; Deployment:</a:t>
            </a:r>
          </a:p>
          <a:p>
            <a:pPr algn="l" marL="441631" indent="-220815" lvl="1">
              <a:lnSpc>
                <a:spcPts val="2454"/>
              </a:lnSpc>
              <a:buFont typeface="Arial"/>
              <a:buChar char="•"/>
            </a:pPr>
            <a:r>
              <a:rPr lang="en-US" sz="2045">
                <a:solidFill>
                  <a:srgbClr val="000000"/>
                </a:solidFill>
                <a:latin typeface="Arimo"/>
                <a:ea typeface="Arimo"/>
                <a:cs typeface="Arimo"/>
                <a:sym typeface="Arimo"/>
              </a:rPr>
              <a:t>Testing: Unit, integration, UAT</a:t>
            </a:r>
          </a:p>
          <a:p>
            <a:pPr algn="l" marL="441631" indent="-220815" lvl="1">
              <a:lnSpc>
                <a:spcPts val="2454"/>
              </a:lnSpc>
              <a:buFont typeface="Arial"/>
              <a:buChar char="•"/>
            </a:pPr>
            <a:r>
              <a:rPr lang="en-US" sz="2045">
                <a:solidFill>
                  <a:srgbClr val="000000"/>
                </a:solidFill>
                <a:latin typeface="Arimo"/>
                <a:ea typeface="Arimo"/>
                <a:cs typeface="Arimo"/>
                <a:sym typeface="Arimo"/>
              </a:rPr>
              <a:t>System Test</a:t>
            </a:r>
          </a:p>
          <a:p>
            <a:pPr algn="l">
              <a:lnSpc>
                <a:spcPts val="2454"/>
              </a:lnSpc>
            </a:pPr>
          </a:p>
          <a:p>
            <a:pPr algn="l">
              <a:lnSpc>
                <a:spcPts val="2454"/>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15510" y="3276600"/>
            <a:ext cx="16276320" cy="1866900"/>
          </a:xfrm>
          <a:prstGeom prst="rect">
            <a:avLst/>
          </a:prstGeom>
        </p:spPr>
        <p:txBody>
          <a:bodyPr anchor="t" rtlCol="false" tIns="0" lIns="0" bIns="0" rIns="0">
            <a:spAutoFit/>
          </a:bodyPr>
          <a:lstStyle/>
          <a:p>
            <a:pPr algn="ctr">
              <a:lnSpc>
                <a:spcPts val="13078"/>
              </a:lnSpc>
            </a:pPr>
            <a:r>
              <a:rPr lang="en-US" sz="10899" b="true">
                <a:solidFill>
                  <a:srgbClr val="000000"/>
                </a:solidFill>
                <a:latin typeface="Times New Roman Bold"/>
                <a:ea typeface="Times New Roman Bold"/>
                <a:cs typeface="Times New Roman Bold"/>
                <a:sym typeface="Times New Roman Bold"/>
              </a:rPr>
              <a:t>Thank You</a:t>
            </a:r>
          </a:p>
        </p:txBody>
      </p:sp>
      <p:grpSp>
        <p:nvGrpSpPr>
          <p:cNvPr name="Group 3" id="3"/>
          <p:cNvGrpSpPr/>
          <p:nvPr/>
        </p:nvGrpSpPr>
        <p:grpSpPr>
          <a:xfrm rot="0">
            <a:off x="323210" y="122064"/>
            <a:ext cx="1915886" cy="1249101"/>
            <a:chOff x="0" y="0"/>
            <a:chExt cx="2554514" cy="1665468"/>
          </a:xfrm>
        </p:grpSpPr>
        <p:sp>
          <p:nvSpPr>
            <p:cNvPr name="Freeform 4" id="4" descr="Your startup LOGO"/>
            <p:cNvSpPr/>
            <p:nvPr/>
          </p:nvSpPr>
          <p:spPr>
            <a:xfrm flipH="false" flipV="false" rot="0">
              <a:off x="25400" y="25400"/>
              <a:ext cx="2503678" cy="1614678"/>
            </a:xfrm>
            <a:custGeom>
              <a:avLst/>
              <a:gdLst/>
              <a:ahLst/>
              <a:cxnLst/>
              <a:rect r="r" b="b" t="t" l="l"/>
              <a:pathLst>
                <a:path h="1614678" w="2503678">
                  <a:moveTo>
                    <a:pt x="0" y="807339"/>
                  </a:moveTo>
                  <a:cubicBezTo>
                    <a:pt x="0" y="361442"/>
                    <a:pt x="560451" y="0"/>
                    <a:pt x="1251839" y="0"/>
                  </a:cubicBezTo>
                  <a:cubicBezTo>
                    <a:pt x="1943227" y="0"/>
                    <a:pt x="2503678" y="361442"/>
                    <a:pt x="2503678" y="807339"/>
                  </a:cubicBezTo>
                  <a:cubicBezTo>
                    <a:pt x="2503678" y="1253236"/>
                    <a:pt x="1943227" y="1614678"/>
                    <a:pt x="1251839" y="1614678"/>
                  </a:cubicBezTo>
                  <a:cubicBezTo>
                    <a:pt x="560451" y="1614678"/>
                    <a:pt x="0" y="1253236"/>
                    <a:pt x="0" y="807339"/>
                  </a:cubicBezTo>
                  <a:close/>
                </a:path>
              </a:pathLst>
            </a:custGeom>
            <a:solidFill>
              <a:srgbClr val="FFFFFF"/>
            </a:solidFill>
          </p:spPr>
        </p:sp>
        <p:sp>
          <p:nvSpPr>
            <p:cNvPr name="Freeform 5" id="5" descr="Your startup LOGO"/>
            <p:cNvSpPr/>
            <p:nvPr/>
          </p:nvSpPr>
          <p:spPr>
            <a:xfrm flipH="false" flipV="false" rot="0">
              <a:off x="0" y="0"/>
              <a:ext cx="2554478" cy="1665478"/>
            </a:xfrm>
            <a:custGeom>
              <a:avLst/>
              <a:gdLst/>
              <a:ahLst/>
              <a:cxnLst/>
              <a:rect r="r" b="b" t="t" l="l"/>
              <a:pathLst>
                <a:path h="1665478" w="2554478">
                  <a:moveTo>
                    <a:pt x="0" y="832739"/>
                  </a:moveTo>
                  <a:cubicBezTo>
                    <a:pt x="0" y="363855"/>
                    <a:pt x="583057" y="0"/>
                    <a:pt x="1277239" y="0"/>
                  </a:cubicBezTo>
                  <a:cubicBezTo>
                    <a:pt x="1971421" y="0"/>
                    <a:pt x="2554478" y="363855"/>
                    <a:pt x="2554478" y="832739"/>
                  </a:cubicBezTo>
                  <a:lnTo>
                    <a:pt x="2529078" y="832739"/>
                  </a:lnTo>
                  <a:lnTo>
                    <a:pt x="2554478" y="832739"/>
                  </a:lnTo>
                  <a:cubicBezTo>
                    <a:pt x="2554478" y="1301623"/>
                    <a:pt x="1971421" y="1665478"/>
                    <a:pt x="1277239" y="1665478"/>
                  </a:cubicBezTo>
                  <a:lnTo>
                    <a:pt x="1277239" y="1640078"/>
                  </a:lnTo>
                  <a:lnTo>
                    <a:pt x="1277239" y="1665478"/>
                  </a:lnTo>
                  <a:cubicBezTo>
                    <a:pt x="583057" y="1665478"/>
                    <a:pt x="0" y="1301623"/>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5522"/>
                    <a:pt x="588772" y="1614678"/>
                    <a:pt x="1277239" y="1614678"/>
                  </a:cubicBezTo>
                  <a:cubicBezTo>
                    <a:pt x="1965706" y="1614678"/>
                    <a:pt x="2503678" y="1255522"/>
                    <a:pt x="2503678" y="832739"/>
                  </a:cubicBezTo>
                  <a:cubicBezTo>
                    <a:pt x="2503678" y="409956"/>
                    <a:pt x="1965833" y="50800"/>
                    <a:pt x="1277239" y="50800"/>
                  </a:cubicBezTo>
                  <a:lnTo>
                    <a:pt x="1277239" y="25400"/>
                  </a:lnTo>
                  <a:lnTo>
                    <a:pt x="1277239" y="50800"/>
                  </a:lnTo>
                  <a:cubicBezTo>
                    <a:pt x="588772" y="50800"/>
                    <a:pt x="50800" y="409956"/>
                    <a:pt x="50800" y="832739"/>
                  </a:cubicBezTo>
                  <a:close/>
                </a:path>
              </a:pathLst>
            </a:custGeom>
            <a:solidFill>
              <a:srgbClr val="8064A2"/>
            </a:solidFill>
          </p:spPr>
        </p:sp>
        <p:sp>
          <p:nvSpPr>
            <p:cNvPr name="TextBox 6" id="6"/>
            <p:cNvSpPr txBox="true"/>
            <p:nvPr/>
          </p:nvSpPr>
          <p:spPr>
            <a:xfrm>
              <a:off x="0" y="-9525"/>
              <a:ext cx="2554514" cy="1674993"/>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Team Shield</a:t>
              </a:r>
            </a:p>
          </p:txBody>
        </p:sp>
      </p:grpSp>
      <p:sp>
        <p:nvSpPr>
          <p:cNvPr name="TextBox 7" id="7"/>
          <p:cNvSpPr txBox="true"/>
          <p:nvPr/>
        </p:nvSpPr>
        <p:spPr>
          <a:xfrm rot="0">
            <a:off x="3825962" y="5969348"/>
            <a:ext cx="10455414" cy="847725"/>
          </a:xfrm>
          <a:prstGeom prst="rect">
            <a:avLst/>
          </a:prstGeom>
        </p:spPr>
        <p:txBody>
          <a:bodyPr anchor="t" rtlCol="false" tIns="0" lIns="0" bIns="0" rIns="0">
            <a:spAutoFit/>
          </a:bodyPr>
          <a:lstStyle/>
          <a:p>
            <a:pPr algn="ctr" marL="0" indent="0" lvl="0">
              <a:lnSpc>
                <a:spcPts val="5999"/>
              </a:lnSpc>
              <a:spcBef>
                <a:spcPct val="0"/>
              </a:spcBef>
            </a:pPr>
            <a:r>
              <a:rPr lang="en-US" b="true" sz="4999" strike="noStrike" u="none">
                <a:solidFill>
                  <a:srgbClr val="000000"/>
                </a:solidFill>
                <a:latin typeface="Times New Roman Bold"/>
                <a:ea typeface="Times New Roman Bold"/>
                <a:cs typeface="Times New Roman Bold"/>
                <a:sym typeface="Times New Roman Bold"/>
              </a:rPr>
              <a:t>Questions are welcomed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DAGXyC2NzOw</dc:identifier>
  <dcterms:modified xsi:type="dcterms:W3CDTF">2011-08-01T06:04:30Z</dcterms:modified>
  <cp:revision>1</cp:revision>
  <dc:title>Copy of Problem Statement ID – Problem Statement Title- Theme- PS Category- Software/Hardware Team ID- Team Name (Registered on portal)</dc:title>
</cp:coreProperties>
</file>