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6" r:id="rId2"/>
    <p:sldId id="283" r:id="rId3"/>
    <p:sldId id="285" r:id="rId4"/>
    <p:sldId id="284" r:id="rId5"/>
    <p:sldId id="287" r:id="rId6"/>
    <p:sldId id="286" r:id="rId7"/>
    <p:sldId id="288" r:id="rId8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Content" id="{757F36A7-9022-4251-B591-0B179D81AC5E}">
          <p14:sldIdLst>
            <p14:sldId id="266"/>
          </p14:sldIdLst>
        </p14:section>
        <p14:section name="Algorithm Introduction" id="{6833B50D-D10F-45C3-BC70-B26D0F011AC8}">
          <p14:sldIdLst>
            <p14:sldId id="283"/>
            <p14:sldId id="285"/>
            <p14:sldId id="284"/>
          </p14:sldIdLst>
        </p14:section>
        <p14:section name="Plan" id="{7EB10804-1058-4639-8910-FBCC794C4C17}">
          <p14:sldIdLst>
            <p14:sldId id="287"/>
          </p14:sldIdLst>
        </p14:section>
        <p14:section name="Preliminary Result" id="{DCF5B996-E0FE-4E32-9FDF-97666E5E3D5C}">
          <p14:sldIdLst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orient="horz" pos="1275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3045" userDrawn="1">
          <p15:clr>
            <a:srgbClr val="A4A3A4"/>
          </p15:clr>
        </p15:guide>
        <p15:guide id="6" orient="horz" pos="4269" userDrawn="1">
          <p15:clr>
            <a:srgbClr val="A4A3A4"/>
          </p15:clr>
        </p15:guide>
        <p15:guide id="7" orient="horz" pos="3974" userDrawn="1">
          <p15:clr>
            <a:srgbClr val="A4A3A4"/>
          </p15:clr>
        </p15:guide>
        <p15:guide id="8" orient="horz" pos="297" userDrawn="1">
          <p15:clr>
            <a:srgbClr val="A4A3A4"/>
          </p15:clr>
        </p15:guide>
        <p15:guide id="9" pos="204" userDrawn="1">
          <p15:clr>
            <a:srgbClr val="A4A3A4"/>
          </p15:clr>
        </p15:guide>
        <p15:guide id="10" pos="5556" userDrawn="1">
          <p15:clr>
            <a:srgbClr val="A4A3A4"/>
          </p15:clr>
        </p15:guide>
        <p15:guide id="11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yvraz  Florence" initials="LF" lastIdx="4" clrIdx="0">
    <p:extLst>
      <p:ext uri="{19B8F6BF-5375-455C-9EA6-DF929625EA0E}">
        <p15:presenceInfo xmlns:p15="http://schemas.microsoft.com/office/powerpoint/2012/main" userId="S-1-5-21-2025429265-764733703-1417001333-295949" providerId="AD"/>
      </p:ext>
    </p:extLst>
  </p:cmAuthor>
  <p:cmAuthor id="2" name="Borghi  Silvan" initials="BS" lastIdx="2" clrIdx="1">
    <p:extLst>
      <p:ext uri="{19B8F6BF-5375-455C-9EA6-DF929625EA0E}">
        <p15:presenceInfo xmlns:p15="http://schemas.microsoft.com/office/powerpoint/2012/main" userId="S-1-5-21-2025429265-764733703-1417001333-256172" providerId="AD"/>
      </p:ext>
    </p:extLst>
  </p:cmAuthor>
  <p:cmAuthor id="3" name="He  Zhenhao" initials="HZ" lastIdx="1" clrIdx="2">
    <p:extLst>
      <p:ext uri="{19B8F6BF-5375-455C-9EA6-DF929625EA0E}">
        <p15:presenceInfo xmlns:p15="http://schemas.microsoft.com/office/powerpoint/2012/main" userId="S-1-5-21-2025429265-764733703-1417001333-401005" providerId="AD"/>
      </p:ext>
    </p:extLst>
  </p:cmAuthor>
  <p:cmAuthor id="4" name="何振豪" initials="何振豪" lastIdx="1" clrIdx="3">
    <p:extLst>
      <p:ext uri="{19B8F6BF-5375-455C-9EA6-DF929625EA0E}">
        <p15:presenceInfo xmlns:p15="http://schemas.microsoft.com/office/powerpoint/2012/main" userId="529032747bc9ce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77817" autoAdjust="0"/>
  </p:normalViewPr>
  <p:slideViewPr>
    <p:cSldViewPr snapToGrid="0" snapToObjects="1">
      <p:cViewPr>
        <p:scale>
          <a:sx n="100" d="100"/>
          <a:sy n="100" d="100"/>
        </p:scale>
        <p:origin x="536" y="4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orient="horz" pos="297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D80F6-8268-4C55-B3DD-46CB744FC65B}" type="datetime1">
              <a:rPr lang="de-CH" altLang="zh-CN" smtClean="0"/>
              <a:t>04.11.2017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CH"/>
              <a:t>He Zhenhao, Silvan Borghi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55E1B-59AC-4758-92ED-843A32BFC65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61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54A7BA1D-4286-45BA-8405-7A19F9C163BF}" type="datetime1">
              <a:rPr lang="de-CH" altLang="zh-CN" smtClean="0"/>
              <a:t>04.11.2017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r>
              <a:rPr lang="de-CH"/>
              <a:t>He Zhenhao, Silvan Borghi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831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39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E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2" y="4563875"/>
            <a:ext cx="8496300" cy="1673411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3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2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5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1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Name and Email</a:t>
            </a:r>
          </a:p>
        </p:txBody>
      </p:sp>
      <p:pic>
        <p:nvPicPr>
          <p:cNvPr id="6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323852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42397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2" y="620713"/>
            <a:ext cx="8496300" cy="2808287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CH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323852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2" y="4563875"/>
            <a:ext cx="8496300" cy="1673411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3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9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2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5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1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Name and Email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o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2" y="1259999"/>
            <a:ext cx="8496300" cy="5112000"/>
          </a:xfrm>
        </p:spPr>
        <p:txBody>
          <a:bodyPr/>
          <a:lstStyle>
            <a:lvl1pPr>
              <a:defRPr sz="2000"/>
            </a:lvl1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0449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260000"/>
            <a:ext cx="4104000" cy="5112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2000"/>
            </a:lvl1pPr>
            <a:lvl2pPr>
              <a:lnSpc>
                <a:spcPct val="100000"/>
              </a:lnSpc>
              <a:spcBef>
                <a:spcPts val="300"/>
              </a:spcBef>
              <a:defRPr sz="2000"/>
            </a:lvl2pPr>
            <a:lvl3pPr>
              <a:lnSpc>
                <a:spcPct val="100000"/>
              </a:lnSpc>
              <a:spcBef>
                <a:spcPts val="300"/>
              </a:spcBef>
              <a:defRPr sz="1800"/>
            </a:lvl3pPr>
            <a:lvl4pPr marL="808758" indent="-133403">
              <a:lnSpc>
                <a:spcPct val="100000"/>
              </a:lnSpc>
              <a:spcBef>
                <a:spcPts val="300"/>
              </a:spcBef>
              <a:defRPr sz="1600"/>
            </a:lvl4pPr>
            <a:lvl5pPr>
              <a:defRPr sz="1400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6016" y="1260000"/>
            <a:ext cx="4104134" cy="5111999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2000"/>
            </a:lvl1pPr>
            <a:lvl2pPr>
              <a:lnSpc>
                <a:spcPct val="100000"/>
              </a:lnSpc>
              <a:spcBef>
                <a:spcPts val="300"/>
              </a:spcBef>
              <a:defRPr sz="2000"/>
            </a:lvl2pPr>
            <a:lvl3pPr>
              <a:lnSpc>
                <a:spcPct val="100000"/>
              </a:lnSpc>
              <a:spcBef>
                <a:spcPts val="300"/>
              </a:spcBef>
              <a:defRPr sz="1600"/>
            </a:lvl3pPr>
            <a:lvl4pPr>
              <a:lnSpc>
                <a:spcPct val="100000"/>
              </a:lnSpc>
              <a:spcBef>
                <a:spcPts val="300"/>
              </a:spcBef>
              <a:defRPr sz="1600"/>
            </a:lvl4pPr>
            <a:lvl5pPr>
              <a:defRPr sz="1400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4128" y="1259999"/>
            <a:ext cx="8483938" cy="5112000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0074" y="620714"/>
            <a:ext cx="8477992" cy="44858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noProof="0" dirty="0"/>
          </a:p>
        </p:txBody>
      </p:sp>
      <p:grpSp>
        <p:nvGrpSpPr>
          <p:cNvPr id="2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2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9" name="Bild 18" descr="g_eth_logo_kurz_neg_Schutzraum.eps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 userDrawn="1"/>
        </p:nvSpPr>
        <p:spPr>
          <a:xfrm>
            <a:off x="7495081" y="6540104"/>
            <a:ext cx="95782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3B19E-8C35-419D-B8B2-87612A89E43F}" type="datetime1">
              <a:rPr lang="de-DE" sz="800" smtClean="0"/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04.11.2017</a:t>
            </a:fld>
            <a:endParaRPr lang="de-DE" sz="800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8452905" y="6539649"/>
            <a:ext cx="35516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AE60A-B69C-4790-82F7-3882EDF23186}" type="slidenum">
              <a:rPr lang="de-DE" sz="8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dirty="0"/>
          </a:p>
        </p:txBody>
      </p:sp>
      <p:sp>
        <p:nvSpPr>
          <p:cNvPr id="34" name="Textfeld 15"/>
          <p:cNvSpPr txBox="1"/>
          <p:nvPr userDrawn="1"/>
        </p:nvSpPr>
        <p:spPr>
          <a:xfrm>
            <a:off x="8391213" y="6412146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50" r:id="rId4"/>
    <p:sldLayoutId id="2147483664" r:id="rId5"/>
    <p:sldLayoutId id="2147483652" r:id="rId6"/>
    <p:sldLayoutId id="2147483655" r:id="rId7"/>
  </p:sldLayoutIdLst>
  <p:transition>
    <p:fade/>
  </p:transition>
  <p:hf sldNum="0" hdr="0" ftr="0" dt="0"/>
  <p:txStyles>
    <p:titleStyle>
      <a:lvl1pPr algn="l" defTabSz="686074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571" indent="-271571" algn="l" defTabSz="686074" rtl="0" eaLnBrk="1" latinLnBrk="0" hangingPunct="1">
        <a:lnSpc>
          <a:spcPct val="10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85" indent="-198914" algn="l" defTabSz="686074" rtl="0" eaLnBrk="1" latinLnBrk="0" hangingPunct="1">
        <a:lnSpc>
          <a:spcPct val="100000"/>
        </a:lnSpc>
        <a:spcBef>
          <a:spcPts val="3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70590" indent="-200105" algn="l" defTabSz="686074" rtl="0" eaLnBrk="1" latinLnBrk="0" hangingPunct="1">
        <a:lnSpc>
          <a:spcPct val="100000"/>
        </a:lnSpc>
        <a:spcBef>
          <a:spcPts val="3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8758" indent="-133403" algn="l" defTabSz="686074" rtl="0" eaLnBrk="1" latinLnBrk="0" hangingPunct="1">
        <a:lnSpc>
          <a:spcPct val="100000"/>
        </a:lnSpc>
        <a:spcBef>
          <a:spcPts val="3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46926" indent="-138168" algn="l" defTabSz="686074" rtl="0" eaLnBrk="1" latinLnBrk="0" hangingPunct="1">
        <a:lnSpc>
          <a:spcPct val="100000"/>
        </a:lnSpc>
        <a:spcBef>
          <a:spcPts val="3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704" indent="-171519" algn="l" defTabSz="686074" rtl="0" eaLnBrk="1" latinLnBrk="0" hangingPunct="1">
        <a:spcBef>
          <a:spcPct val="20000"/>
        </a:spcBef>
        <a:buFont typeface="Arial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6pPr>
      <a:lvl7pPr marL="2229742" indent="-171519" algn="l" defTabSz="686074" rtl="0" eaLnBrk="1" latinLnBrk="0" hangingPunct="1">
        <a:spcBef>
          <a:spcPct val="20000"/>
        </a:spcBef>
        <a:buFont typeface="Arial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7pPr>
      <a:lvl8pPr marL="2572779" indent="-171519" algn="l" defTabSz="686074" rtl="0" eaLnBrk="1" latinLnBrk="0" hangingPunct="1">
        <a:spcBef>
          <a:spcPct val="20000"/>
        </a:spcBef>
        <a:buFont typeface="Arial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8pPr>
      <a:lvl9pPr marL="2915816" indent="-171519" algn="l" defTabSz="686074" rtl="0" eaLnBrk="1" latinLnBrk="0" hangingPunct="1">
        <a:spcBef>
          <a:spcPct val="20000"/>
        </a:spcBef>
        <a:buFont typeface="Arial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60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3037" algn="l" defTabSz="6860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6074" algn="l" defTabSz="6860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9111" algn="l" defTabSz="6860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2149" algn="l" defTabSz="6860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5186" algn="l" defTabSz="6860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8223" algn="l" defTabSz="6860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1259" algn="l" defTabSz="6860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4297" algn="l" defTabSz="6860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Course Project by</a:t>
            </a:r>
          </a:p>
          <a:p>
            <a:r>
              <a:rPr lang="en-US" altLang="zh-CN" dirty="0" err="1"/>
              <a:t>Jingqiu</a:t>
            </a:r>
            <a:r>
              <a:rPr lang="en-US" altLang="zh-CN" dirty="0"/>
              <a:t> Ding, Zhenhao he, Piyush Panchal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Maximal Independent 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686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4" y="620714"/>
            <a:ext cx="8477992" cy="448580"/>
          </a:xfrm>
        </p:spPr>
        <p:txBody>
          <a:bodyPr/>
          <a:lstStyle/>
          <a:p>
            <a:r>
              <a:rPr lang="de-CH" dirty="0"/>
              <a:t>Maximal Independent Set Algorithm</a:t>
            </a:r>
          </a:p>
        </p:txBody>
      </p:sp>
      <p:sp>
        <p:nvSpPr>
          <p:cNvPr id="5" name="AutoShape 2" descr="Image result for epf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A4A1226-AC4C-427F-BC35-FAA02A8A6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187" y="2379160"/>
            <a:ext cx="3758658" cy="24699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0861AE-F1C9-422A-940D-364A285453BD}"/>
              </a:ext>
            </a:extLst>
          </p:cNvPr>
          <p:cNvSpPr/>
          <p:nvPr/>
        </p:nvSpPr>
        <p:spPr>
          <a:xfrm>
            <a:off x="605187" y="4945860"/>
            <a:ext cx="34977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By David Eppstein - Own work, Public Domain, https://commons.wikimedia.org/w/index.php?curid=8821758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C2A93-2B4F-4165-8D2C-544040BA9B11}"/>
              </a:ext>
            </a:extLst>
          </p:cNvPr>
          <p:cNvSpPr txBox="1"/>
          <p:nvPr/>
        </p:nvSpPr>
        <p:spPr>
          <a:xfrm>
            <a:off x="661639" y="16726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FBF14-F908-4C48-98E1-B269AD938DC7}"/>
              </a:ext>
            </a:extLst>
          </p:cNvPr>
          <p:cNvSpPr txBox="1"/>
          <p:nvPr/>
        </p:nvSpPr>
        <p:spPr>
          <a:xfrm flipH="1">
            <a:off x="605185" y="1288306"/>
            <a:ext cx="7884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Independent set : a set of vertices that share no edges.</a:t>
            </a:r>
          </a:p>
          <a:p>
            <a:endParaRPr lang="en-US" altLang="zh-CN" dirty="0"/>
          </a:p>
          <a:p>
            <a:r>
              <a:rPr lang="en-US" altLang="zh-CN" dirty="0"/>
              <a:t>MIS : an independent set that is not a subset of any other independent set. 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E4FB3-CABB-4942-B34E-6EDC5C23E951}"/>
              </a:ext>
            </a:extLst>
          </p:cNvPr>
          <p:cNvSpPr txBox="1"/>
          <p:nvPr/>
        </p:nvSpPr>
        <p:spPr>
          <a:xfrm>
            <a:off x="5064349" y="3429481"/>
            <a:ext cx="286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NP-Hard to find a MIS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1008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EF4-C3C6-4E35-807E-E726596B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algorithm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CA0EC3-48E2-4148-A675-DBE3DC5570F5}"/>
              </a:ext>
            </a:extLst>
          </p:cNvPr>
          <p:cNvSpPr/>
          <p:nvPr/>
        </p:nvSpPr>
        <p:spPr>
          <a:xfrm>
            <a:off x="330074" y="1514976"/>
            <a:ext cx="68945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Given a graph G(V,E)</a:t>
            </a:r>
          </a:p>
          <a:p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Initialize I to an empty set.</a:t>
            </a:r>
          </a:p>
          <a:p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While V is not empty: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Choose a node </a:t>
            </a:r>
            <a:r>
              <a:rPr lang="en-US" altLang="zh-CN" dirty="0" err="1">
                <a:solidFill>
                  <a:srgbClr val="222222"/>
                </a:solidFill>
                <a:latin typeface="Arial" panose="020B0604020202020204" pitchFamily="34" charset="0"/>
              </a:rPr>
              <a:t>v∈V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Add v to the set I;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Remove from V the node v and all its neighbors.</a:t>
            </a:r>
          </a:p>
          <a:p>
            <a:pPr lvl="1"/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Return I.</a:t>
            </a:r>
          </a:p>
          <a:p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runtime O(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n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142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4481-D8A2-4DBD-B09E-3B2F4CFC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Previous work in the parallel algorithm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940C1-890D-44B7-9663-F204B4948693}"/>
              </a:ext>
            </a:extLst>
          </p:cNvPr>
          <p:cNvSpPr txBox="1"/>
          <p:nvPr/>
        </p:nvSpPr>
        <p:spPr>
          <a:xfrm>
            <a:off x="512064" y="1207008"/>
            <a:ext cx="7342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1986, two efficient algorithms are put forward:</a:t>
            </a:r>
          </a:p>
          <a:p>
            <a:endParaRPr lang="en-US" altLang="zh-CN" dirty="0"/>
          </a:p>
          <a:p>
            <a:r>
              <a:rPr lang="en-US" altLang="zh-CN" dirty="0"/>
              <a:t>1. A fast and simple randomized parallel algorithm by </a:t>
            </a:r>
            <a:r>
              <a:rPr lang="en-US" altLang="zh-CN" dirty="0" err="1"/>
              <a:t>NogaAlon</a:t>
            </a:r>
            <a:r>
              <a:rPr lang="en-US" altLang="zh-CN" dirty="0"/>
              <a:t> et.al.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Luby’s</a:t>
            </a:r>
            <a:r>
              <a:rPr lang="en-US" altLang="zh-CN" dirty="0"/>
              <a:t> MIS parallel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3070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3FB1-AAA2-4305-8363-B9EE5F1F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line</a:t>
            </a:r>
            <a:endParaRPr lang="zh-CN" alt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F10FB4E-AE35-499E-A309-C31692720038}"/>
              </a:ext>
            </a:extLst>
          </p:cNvPr>
          <p:cNvSpPr/>
          <p:nvPr/>
        </p:nvSpPr>
        <p:spPr>
          <a:xfrm>
            <a:off x="1625600" y="1206500"/>
            <a:ext cx="596900" cy="433705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1F7C4E-4D83-4D85-B330-4AEDF4F4E8F3}"/>
              </a:ext>
            </a:extLst>
          </p:cNvPr>
          <p:cNvCxnSpPr/>
          <p:nvPr/>
        </p:nvCxnSpPr>
        <p:spPr>
          <a:xfrm>
            <a:off x="2057400" y="1651000"/>
            <a:ext cx="7429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66607A-EA5F-4A73-BBE4-BB2BD891B20D}"/>
              </a:ext>
            </a:extLst>
          </p:cNvPr>
          <p:cNvCxnSpPr/>
          <p:nvPr/>
        </p:nvCxnSpPr>
        <p:spPr>
          <a:xfrm>
            <a:off x="2057400" y="2417372"/>
            <a:ext cx="7429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9D42FB-BACA-49E1-B9AF-AC1E0FAD8BD8}"/>
              </a:ext>
            </a:extLst>
          </p:cNvPr>
          <p:cNvSpPr/>
          <p:nvPr/>
        </p:nvSpPr>
        <p:spPr>
          <a:xfrm>
            <a:off x="3064120" y="1406525"/>
            <a:ext cx="2120900" cy="5016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Literature review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D36A55-2A96-4956-8785-7F36374C0159}"/>
              </a:ext>
            </a:extLst>
          </p:cNvPr>
          <p:cNvSpPr/>
          <p:nvPr/>
        </p:nvSpPr>
        <p:spPr>
          <a:xfrm>
            <a:off x="3064120" y="2166547"/>
            <a:ext cx="4079630" cy="5016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Sequential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Algorithm Implementation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C94B55-45B3-4797-AD2D-7B4C00951B47}"/>
              </a:ext>
            </a:extLst>
          </p:cNvPr>
          <p:cNvCxnSpPr/>
          <p:nvPr/>
        </p:nvCxnSpPr>
        <p:spPr>
          <a:xfrm>
            <a:off x="2057400" y="3219866"/>
            <a:ext cx="7429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C69945-CEBA-44A8-A9EA-710A949BAC68}"/>
              </a:ext>
            </a:extLst>
          </p:cNvPr>
          <p:cNvSpPr/>
          <p:nvPr/>
        </p:nvSpPr>
        <p:spPr>
          <a:xfrm>
            <a:off x="3064120" y="2969041"/>
            <a:ext cx="3635130" cy="5016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Luby’s</a:t>
            </a:r>
            <a:r>
              <a:rPr lang="en-US" altLang="zh-CN" dirty="0">
                <a:solidFill>
                  <a:schemeClr val="tx1"/>
                </a:solidFill>
              </a:rPr>
              <a:t> Algorithm Implementation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3A76EF75-E78C-4F7F-81EB-D88A223DDAC0}"/>
              </a:ext>
            </a:extLst>
          </p:cNvPr>
          <p:cNvSpPr/>
          <p:nvPr/>
        </p:nvSpPr>
        <p:spPr>
          <a:xfrm>
            <a:off x="171450" y="2969041"/>
            <a:ext cx="1465140" cy="421859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 process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417F5-8EFB-44E3-9C6B-8F72EC7EDDF8}"/>
              </a:ext>
            </a:extLst>
          </p:cNvPr>
          <p:cNvCxnSpPr/>
          <p:nvPr/>
        </p:nvCxnSpPr>
        <p:spPr>
          <a:xfrm>
            <a:off x="2057400" y="4054791"/>
            <a:ext cx="7429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7C8236-109B-4B78-93C2-2D7AAC27AADE}"/>
              </a:ext>
            </a:extLst>
          </p:cNvPr>
          <p:cNvSpPr/>
          <p:nvPr/>
        </p:nvSpPr>
        <p:spPr>
          <a:xfrm>
            <a:off x="3064120" y="3803966"/>
            <a:ext cx="1876180" cy="5016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Testing in Euler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143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B3E3-FB0E-4966-9166-13217D9E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Implementation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5B78D-3D8A-48C9-BE71-697A54F83188}"/>
              </a:ext>
            </a:extLst>
          </p:cNvPr>
          <p:cNvSpPr txBox="1"/>
          <p:nvPr/>
        </p:nvSpPr>
        <p:spPr>
          <a:xfrm>
            <a:off x="641350" y="2184400"/>
            <a:ext cx="423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[Insert a graph here]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84560-5340-44BA-BBFC-A5D89CD39D21}"/>
              </a:ext>
            </a:extLst>
          </p:cNvPr>
          <p:cNvSpPr txBox="1"/>
          <p:nvPr/>
        </p:nvSpPr>
        <p:spPr>
          <a:xfrm>
            <a:off x="577850" y="4273550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5E37E-211C-44CB-B959-F1F24FFABFA3}"/>
              </a:ext>
            </a:extLst>
          </p:cNvPr>
          <p:cNvSpPr txBox="1"/>
          <p:nvPr/>
        </p:nvSpPr>
        <p:spPr>
          <a:xfrm>
            <a:off x="641350" y="4458216"/>
            <a:ext cx="778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Test set: [node number, edge number] [random generated graph, RMAT]</a:t>
            </a:r>
          </a:p>
          <a:p>
            <a:r>
              <a:rPr lang="en-US" altLang="zh-CN" sz="1600" dirty="0"/>
              <a:t>Running platform: [</a:t>
            </a:r>
            <a:r>
              <a:rPr lang="en-US" altLang="zh-CN" sz="1600" dirty="0" err="1"/>
              <a:t>cpu</a:t>
            </a:r>
            <a:r>
              <a:rPr lang="en-US" altLang="zh-CN" sz="1600" dirty="0"/>
              <a:t>, core, frequency]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41667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1D2B-A298-452C-A0C5-E0DC8E65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Degree of freedom calculated in parallel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0F6FA-13BB-4575-8F1E-D8EDB44E384E}"/>
              </a:ext>
            </a:extLst>
          </p:cNvPr>
          <p:cNvSpPr/>
          <p:nvPr/>
        </p:nvSpPr>
        <p:spPr>
          <a:xfrm>
            <a:off x="754871" y="184098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[Insert a graph here]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08A3BF-5A29-421B-8A31-B7F62D186CB2}"/>
              </a:ext>
            </a:extLst>
          </p:cNvPr>
          <p:cNvSpPr/>
          <p:nvPr/>
        </p:nvSpPr>
        <p:spPr>
          <a:xfrm>
            <a:off x="754870" y="4548485"/>
            <a:ext cx="72778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Test set: [node number, edge number] [random generated graph, RMAT]</a:t>
            </a:r>
          </a:p>
          <a:p>
            <a:r>
              <a:rPr lang="en-US" altLang="zh-CN" sz="1600" dirty="0"/>
              <a:t>Running platform: [</a:t>
            </a:r>
            <a:r>
              <a:rPr lang="en-US" altLang="zh-CN" sz="1600" dirty="0" err="1"/>
              <a:t>cpu</a:t>
            </a:r>
            <a:r>
              <a:rPr lang="en-US" altLang="zh-CN" sz="1600" dirty="0"/>
              <a:t>, core, frequency]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68899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 ETH">
  <a:themeElements>
    <a:clrScheme name="ETH Zuerich - ETH 1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" id="{4F7645CC-4206-458F-96D6-CCF6042CB8FC}" vid="{8CDE714D-3FB2-4075-B1B0-951D93EB51F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</TotalTime>
  <Words>326</Words>
  <Application>Microsoft Office PowerPoint</Application>
  <PresentationFormat>On-screen Show (4:3)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Wingdings</vt:lpstr>
      <vt:lpstr>Master ETH</vt:lpstr>
      <vt:lpstr>Maximal Independent Set </vt:lpstr>
      <vt:lpstr>Maximal Independent Set Algorithm</vt:lpstr>
      <vt:lpstr>Sequential algorithm</vt:lpstr>
      <vt:lpstr>Previous work in the parallel algorithm</vt:lpstr>
      <vt:lpstr>Time line</vt:lpstr>
      <vt:lpstr>Sequential Implementation</vt:lpstr>
      <vt:lpstr>Degree of freedom calculated in parallel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Leyvraz  Florence</dc:creator>
  <cp:lastModifiedBy>何振豪</cp:lastModifiedBy>
  <cp:revision>339</cp:revision>
  <cp:lastPrinted>2017-08-30T20:59:13Z</cp:lastPrinted>
  <dcterms:created xsi:type="dcterms:W3CDTF">2015-12-02T13:55:46Z</dcterms:created>
  <dcterms:modified xsi:type="dcterms:W3CDTF">2017-11-04T10:05:21Z</dcterms:modified>
</cp:coreProperties>
</file>