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6" r:id="rId4"/>
    <p:sldId id="267" r:id="rId5"/>
    <p:sldId id="277" r:id="rId6"/>
    <p:sldId id="278" r:id="rId7"/>
    <p:sldId id="275" r:id="rId8"/>
    <p:sldId id="270" r:id="rId9"/>
    <p:sldId id="279" r:id="rId10"/>
    <p:sldId id="272" r:id="rId11"/>
    <p:sldId id="271" r:id="rId12"/>
    <p:sldId id="273" r:id="rId13"/>
    <p:sldId id="274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32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2000" kern="1200" dirty="0"/>
            <a:t>  Data Gathering</a:t>
          </a:r>
        </a:p>
        <a:p>
          <a:pPr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     * Collection of data  </a:t>
          </a:r>
          <a:br>
            <a:rPr lang="en-US" sz="2000" kern="1200" dirty="0"/>
          </a:br>
          <a:endParaRPr lang="en-US" sz="2000" kern="1200" dirty="0"/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Data Cleaning</a:t>
          </a:r>
        </a:p>
        <a:p>
          <a:pPr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Noisy value</a:t>
          </a:r>
        </a:p>
        <a:p>
          <a:pPr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Outlier removal</a:t>
          </a:r>
        </a:p>
        <a:p>
          <a:pPr>
            <a:defRPr b="1"/>
          </a:pPr>
          <a:endParaRPr lang="en-US" sz="20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andara"/>
            <a:ea typeface="+mn-ea"/>
            <a:cs typeface="+mn-cs"/>
          </a:endParaRP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Exploration of data</a:t>
          </a:r>
        </a:p>
        <a:p>
          <a:pPr>
            <a:defRPr b="1"/>
          </a:pPr>
          <a:r>
            <a:rPr lang="en-US" sz="1050" kern="1200" dirty="0"/>
            <a:t>* Descriptive Statistics </a:t>
          </a:r>
        </a:p>
        <a:p>
          <a:pPr>
            <a:defRPr b="1"/>
          </a:pPr>
          <a:r>
            <a:rPr lang="en-US" sz="1050" kern="1200" dirty="0"/>
            <a:t>* Graph</a:t>
          </a:r>
        </a:p>
        <a:p>
          <a:pPr>
            <a:defRPr b="1"/>
          </a:pPr>
          <a:endParaRPr lang="en-US" sz="1100" kern="1200" dirty="0"/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endParaRPr lang="en-US" dirty="0"/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A2560FD2-F12F-4A06-A96F-B86674952111}">
      <dgm:prSet custT="1"/>
      <dgm:spPr/>
      <dgm:t>
        <a:bodyPr/>
        <a:lstStyle/>
        <a:p>
          <a:pPr>
            <a:defRPr b="1"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Analysis</a:t>
          </a:r>
        </a:p>
        <a:p>
          <a:pPr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 Explore relationship btw variable</a:t>
          </a:r>
        </a:p>
        <a:p>
          <a:pPr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 Compare groups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/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/>
        </a:p>
      </dgm:t>
    </dgm:pt>
    <dgm:pt modelId="{4EA069F3-397F-40D5-94A6-32C3E355C277}">
      <dgm:prSet custT="1"/>
      <dgm:spPr/>
      <dgm:t>
        <a:bodyPr anchor="t"/>
        <a:lstStyle/>
        <a:p>
          <a:pPr>
            <a:defRPr b="1"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Data Preparation</a:t>
          </a:r>
          <a:endParaRPr lang="en-US" sz="105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andara"/>
            <a:ea typeface="+mn-ea"/>
            <a:cs typeface="+mn-cs"/>
          </a:endParaRPr>
        </a:p>
        <a:p>
          <a:pPr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Categorization/grouping</a:t>
          </a:r>
        </a:p>
        <a:p>
          <a:pPr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Redundancy </a:t>
          </a:r>
        </a:p>
        <a:p>
          <a:pPr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Removal of irrelevant columns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/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6" custSzY="428624"/>
      <dgm:spPr>
        <a:prstGeom prst="homePlate">
          <a:avLst/>
        </a:prstGeom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5"/>
      <dgm:spPr/>
    </dgm:pt>
    <dgm:pt modelId="{846B4BA4-33F0-43CE-A60E-B95E195AD5A9}" type="pres">
      <dgm:prSet presAssocID="{9DCEA5FC-4640-45AF-B712-7A4FD94AEF0D}" presName="Ellipse" presStyleLbl="fgAcc1" presStyleIdx="1" presStyleCnt="6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0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0" custLinFactNeighborX="-2169" custLinFactNeighborY="45369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5"/>
      <dgm:spPr/>
    </dgm:pt>
    <dgm:pt modelId="{032E0966-F86B-4BBD-BE80-8FAB861AF0E8}" type="pres">
      <dgm:prSet presAssocID="{096A9AF0-0DAE-4EB3-B448-4501DA034F4A}" presName="Ellipse" presStyleLbl="fgAcc1" presStyleIdx="2" presStyleCnt="6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0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0" custLinFactNeighborX="1744" custLinFactNeighborY="83753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5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0A11713B-668F-42F6-810E-4005B9DA691D}" type="pres">
      <dgm:prSet presAssocID="{4EA069F3-397F-40D5-94A6-32C3E355C277}" presName="composite" presStyleCnt="0"/>
      <dgm:spPr/>
    </dgm:pt>
    <dgm:pt modelId="{745FEE09-9D22-4C9B-8FDE-A5A17D97E3D2}" type="pres">
      <dgm:prSet presAssocID="{4EA069F3-397F-40D5-94A6-32C3E355C277}" presName="ConnectorPoint" presStyleLbl="lnNode1" presStyleIdx="2" presStyleCnt="5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E5AD451-1984-4683-A093-A0F4F17D4B62}" type="pres">
      <dgm:prSet presAssocID="{4EA069F3-397F-40D5-94A6-32C3E355C277}" presName="DropPinPlaceHolder" presStyleCnt="0"/>
      <dgm:spPr/>
    </dgm:pt>
    <dgm:pt modelId="{D74761F9-7CED-43F8-874E-B32AC917FB89}" type="pres">
      <dgm:prSet presAssocID="{4EA069F3-397F-40D5-94A6-32C3E355C277}" presName="DropPin" presStyleLbl="alignNode1" presStyleIdx="2" presStyleCnt="5"/>
      <dgm:spPr/>
    </dgm:pt>
    <dgm:pt modelId="{E7265477-00B8-44F6-B2EF-36E72C600AF9}" type="pres">
      <dgm:prSet presAssocID="{4EA069F3-397F-40D5-94A6-32C3E355C277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8BB38ED-76AE-4063-A801-2A31582FE820}" type="pres">
      <dgm:prSet presAssocID="{4EA069F3-397F-40D5-94A6-32C3E355C277}" presName="L2TextContainer" presStyleLbl="revTx" presStyleIdx="4" presStyleCnt="10">
        <dgm:presLayoutVars>
          <dgm:bulletEnabled val="1"/>
        </dgm:presLayoutVars>
      </dgm:prSet>
      <dgm:spPr/>
    </dgm:pt>
    <dgm:pt modelId="{32CA8C37-3DE5-4DC6-9B21-ECFBC3D7FFE7}" type="pres">
      <dgm:prSet presAssocID="{4EA069F3-397F-40D5-94A6-32C3E355C277}" presName="L1TextContainer" presStyleLbl="revTx" presStyleIdx="5" presStyleCnt="10" custLinFactNeighborX="1405" custLinFactNeighborY="19638">
        <dgm:presLayoutVars>
          <dgm:chMax val="1"/>
          <dgm:chPref val="1"/>
          <dgm:bulletEnabled val="1"/>
        </dgm:presLayoutVars>
      </dgm:prSet>
      <dgm:spPr/>
    </dgm:pt>
    <dgm:pt modelId="{02285EF8-BCB3-4DC5-90DE-F5D6DE48A1B5}" type="pres">
      <dgm:prSet presAssocID="{4EA069F3-397F-40D5-94A6-32C3E355C277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3387B00-9DEC-463F-9719-46B17D1AEE83}" type="pres">
      <dgm:prSet presAssocID="{4EA069F3-397F-40D5-94A6-32C3E355C277}" presName="EmptyPlaceHolder" presStyleCnt="0"/>
      <dgm:spPr/>
    </dgm:pt>
    <dgm:pt modelId="{DDE06596-1C04-407C-A2CA-840C7E70E2F1}" type="pres">
      <dgm:prSet presAssocID="{E94D5EF7-F47C-476C-A5FE-1C35261B578A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5"/>
      <dgm:spPr/>
    </dgm:pt>
    <dgm:pt modelId="{6EDDD44C-F5E4-49AD-B1D9-346B8B8AEE8F}" type="pres">
      <dgm:prSet presAssocID="{CA6B1BA0-B2FC-48AD-8EDA-F4AAA4AF2782}" presName="Ellipse" presStyleLbl="fgAcc1" presStyleIdx="4" presStyleCnt="6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0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0" custScaleX="90002" custScaleY="158242" custLinFactY="67370" custLinFactNeighborX="818" custLinFactNeighborY="100000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5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4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4" presStyleCnt="5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5" presStyleCnt="6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8" presStyleCnt="10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9" presStyleCnt="10" custLinFactNeighborX="2605" custLinFactNeighborY="32503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4" presStyleCnt="5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F9D8B584-9399-4A2B-8ADC-F71293A4822C}" srcId="{63085546-7C7C-4B3E-ABEB-2669F1A65FB2}" destId="{A2560FD2-F12F-4A06-A96F-B86674952111}" srcOrd="4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3085546-7C7C-4B3E-ABEB-2669F1A65FB2}" destId="{4EA069F3-397F-40D5-94A6-32C3E355C277}" srcOrd="2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779945EF-4105-4B9D-A23D-735BD70380F0}" type="presOf" srcId="{4EA069F3-397F-40D5-94A6-32C3E355C277}" destId="{32CA8C37-3DE5-4DC6-9B21-ECFBC3D7FFE7}" srcOrd="0" destOrd="0" presId="urn:microsoft.com/office/officeart/2017/3/layout/DropPinTimeline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00D88370-60F2-4206-9911-56C07DE07E90}" type="presParOf" srcId="{46A6B157-7198-41C4-9D25-C4F8885F1B6F}" destId="{0A11713B-668F-42F6-810E-4005B9DA691D}" srcOrd="4" destOrd="0" presId="urn:microsoft.com/office/officeart/2017/3/layout/DropPinTimeline"/>
    <dgm:cxn modelId="{BAC0AF67-74F4-4DB2-BCAE-9D934803D91A}" type="presParOf" srcId="{0A11713B-668F-42F6-810E-4005B9DA691D}" destId="{745FEE09-9D22-4C9B-8FDE-A5A17D97E3D2}" srcOrd="0" destOrd="0" presId="urn:microsoft.com/office/officeart/2017/3/layout/DropPinTimeline"/>
    <dgm:cxn modelId="{92ADA9E0-01DF-447F-84F4-FE48E150F7A8}" type="presParOf" srcId="{0A11713B-668F-42F6-810E-4005B9DA691D}" destId="{3E5AD451-1984-4683-A093-A0F4F17D4B62}" srcOrd="1" destOrd="0" presId="urn:microsoft.com/office/officeart/2017/3/layout/DropPinTimeline"/>
    <dgm:cxn modelId="{C0F7EBFF-A539-4372-AD12-3850F5A55F36}" type="presParOf" srcId="{3E5AD451-1984-4683-A093-A0F4F17D4B62}" destId="{D74761F9-7CED-43F8-874E-B32AC917FB89}" srcOrd="0" destOrd="0" presId="urn:microsoft.com/office/officeart/2017/3/layout/DropPinTimeline"/>
    <dgm:cxn modelId="{FC4FBF43-D8B3-4BEE-8564-7C17EB021D1F}" type="presParOf" srcId="{3E5AD451-1984-4683-A093-A0F4F17D4B62}" destId="{E7265477-00B8-44F6-B2EF-36E72C600AF9}" srcOrd="1" destOrd="0" presId="urn:microsoft.com/office/officeart/2017/3/layout/DropPinTimeline"/>
    <dgm:cxn modelId="{413F252E-5C7F-46E8-8838-AFC65C05CA40}" type="presParOf" srcId="{0A11713B-668F-42F6-810E-4005B9DA691D}" destId="{E8BB38ED-76AE-4063-A801-2A31582FE820}" srcOrd="2" destOrd="0" presId="urn:microsoft.com/office/officeart/2017/3/layout/DropPinTimeline"/>
    <dgm:cxn modelId="{6D950E5E-5881-4BB4-BC7F-D170C08213BC}" type="presParOf" srcId="{0A11713B-668F-42F6-810E-4005B9DA691D}" destId="{32CA8C37-3DE5-4DC6-9B21-ECFBC3D7FFE7}" srcOrd="3" destOrd="0" presId="urn:microsoft.com/office/officeart/2017/3/layout/DropPinTimeline"/>
    <dgm:cxn modelId="{6FA69378-851A-406E-9398-7B87D1A73272}" type="presParOf" srcId="{0A11713B-668F-42F6-810E-4005B9DA691D}" destId="{02285EF8-BCB3-4DC5-90DE-F5D6DE48A1B5}" srcOrd="4" destOrd="0" presId="urn:microsoft.com/office/officeart/2017/3/layout/DropPinTimeline"/>
    <dgm:cxn modelId="{A3467314-0C5A-4953-9212-8740213F5A19}" type="presParOf" srcId="{0A11713B-668F-42F6-810E-4005B9DA691D}" destId="{E3387B00-9DEC-463F-9719-46B17D1AEE83}" srcOrd="5" destOrd="0" presId="urn:microsoft.com/office/officeart/2017/3/layout/DropPinTimeline"/>
    <dgm:cxn modelId="{ECA4E688-0472-4D07-AA80-8B73A1A707AE}" type="presParOf" srcId="{46A6B157-7198-41C4-9D25-C4F8885F1B6F}" destId="{DDE06596-1C04-407C-A2CA-840C7E70E2F1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54E41EA0-9E87-40EF-B950-CD0D02632A5E}" type="presParOf" srcId="{46A6B157-7198-41C4-9D25-C4F8885F1B6F}" destId="{0F3B3032-C16A-44EB-AE28-CB7C1D797D2B}" srcOrd="8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9293" y="620127"/>
          <a:ext cx="395759" cy="395759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33259" y="664092"/>
          <a:ext cx="307829" cy="307829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01256" y="1351777"/>
          <a:ext cx="3031875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0C56-6DC8-4C47-8DBC-4FD6B1554AA4}">
      <dsp:nvSpPr>
        <dsp:cNvPr id="0" name=""/>
        <dsp:cNvSpPr/>
      </dsp:nvSpPr>
      <dsp:spPr>
        <a:xfrm>
          <a:off x="501256" y="792087"/>
          <a:ext cx="3031875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  Data Gathering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     * Collection of data  </a:t>
          </a:r>
          <a:br>
            <a:rPr lang="en-US" sz="2000" kern="1200" dirty="0"/>
          </a:br>
          <a:endParaRPr lang="en-US" sz="2000" kern="1200" dirty="0"/>
        </a:p>
      </dsp:txBody>
      <dsp:txXfrm>
        <a:off x="501256" y="792087"/>
        <a:ext cx="3031875" cy="559689"/>
      </dsp:txXfrm>
    </dsp:sp>
    <dsp:sp modelId="{4F322B1B-F357-4BCD-BF34-8A0D705A1CE7}">
      <dsp:nvSpPr>
        <dsp:cNvPr id="0" name=""/>
        <dsp:cNvSpPr/>
      </dsp:nvSpPr>
      <dsp:spPr>
        <a:xfrm>
          <a:off x="287173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6801" y="2640440"/>
          <a:ext cx="100744" cy="1007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907314" y="4365738"/>
          <a:ext cx="395759" cy="395759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951280" y="4409704"/>
          <a:ext cx="307829" cy="307829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437915" y="3159569"/>
          <a:ext cx="3031875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4084-406C-48D5-88FE-7226282DBC49}">
      <dsp:nvSpPr>
        <dsp:cNvPr id="0" name=""/>
        <dsp:cNvSpPr/>
      </dsp:nvSpPr>
      <dsp:spPr>
        <a:xfrm>
          <a:off x="2437915" y="4752530"/>
          <a:ext cx="3031875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Data Cleaning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Noisy value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Outlier removal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andara"/>
            <a:ea typeface="+mn-ea"/>
            <a:cs typeface="+mn-cs"/>
          </a:endParaRPr>
        </a:p>
      </dsp:txBody>
      <dsp:txXfrm>
        <a:off x="2437915" y="4752530"/>
        <a:ext cx="3031875" cy="559689"/>
      </dsp:txXfrm>
    </dsp:sp>
    <dsp:sp modelId="{33168228-1414-4AAF-B7E5-C08A80BBB2F1}">
      <dsp:nvSpPr>
        <dsp:cNvPr id="0" name=""/>
        <dsp:cNvSpPr/>
      </dsp:nvSpPr>
      <dsp:spPr>
        <a:xfrm>
          <a:off x="2105194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2054822" y="2640440"/>
          <a:ext cx="100744" cy="1007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4761F9-7CED-43F8-874E-B32AC917FB89}">
      <dsp:nvSpPr>
        <dsp:cNvPr id="0" name=""/>
        <dsp:cNvSpPr/>
      </dsp:nvSpPr>
      <dsp:spPr>
        <a:xfrm rot="8100000">
          <a:off x="3725335" y="620127"/>
          <a:ext cx="395759" cy="395759"/>
        </a:xfrm>
        <a:prstGeom prst="teardrop">
          <a:avLst>
            <a:gd name="adj" fmla="val 11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265477-00B8-44F6-B2EF-36E72C600AF9}">
      <dsp:nvSpPr>
        <dsp:cNvPr id="0" name=""/>
        <dsp:cNvSpPr/>
      </dsp:nvSpPr>
      <dsp:spPr>
        <a:xfrm>
          <a:off x="3769301" y="664092"/>
          <a:ext cx="307829" cy="3078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B38ED-76AE-4063-A801-2A31582FE820}">
      <dsp:nvSpPr>
        <dsp:cNvPr id="0" name=""/>
        <dsp:cNvSpPr/>
      </dsp:nvSpPr>
      <dsp:spPr>
        <a:xfrm>
          <a:off x="4245658" y="1207763"/>
          <a:ext cx="3031875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A8C37-3DE5-4DC6-9B21-ECFBC3D7FFE7}">
      <dsp:nvSpPr>
        <dsp:cNvPr id="0" name=""/>
        <dsp:cNvSpPr/>
      </dsp:nvSpPr>
      <dsp:spPr>
        <a:xfrm>
          <a:off x="4245658" y="648074"/>
          <a:ext cx="3031875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Data Preparation</a:t>
          </a:r>
          <a:endParaRPr lang="en-US" sz="105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andara"/>
            <a:ea typeface="+mn-ea"/>
            <a:cs typeface="+mn-cs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Categorization/grouping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Redundancy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Removal of irrelevant columns</a:t>
          </a:r>
        </a:p>
      </dsp:txBody>
      <dsp:txXfrm>
        <a:off x="4245658" y="648074"/>
        <a:ext cx="3031875" cy="559689"/>
      </dsp:txXfrm>
    </dsp:sp>
    <dsp:sp modelId="{02285EF8-BCB3-4DC5-90DE-F5D6DE48A1B5}">
      <dsp:nvSpPr>
        <dsp:cNvPr id="0" name=""/>
        <dsp:cNvSpPr/>
      </dsp:nvSpPr>
      <dsp:spPr>
        <a:xfrm>
          <a:off x="3923215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FEE09-9D22-4C9B-8FDE-A5A17D97E3D2}">
      <dsp:nvSpPr>
        <dsp:cNvPr id="0" name=""/>
        <dsp:cNvSpPr/>
      </dsp:nvSpPr>
      <dsp:spPr>
        <a:xfrm>
          <a:off x="3872843" y="2640440"/>
          <a:ext cx="100744" cy="1007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5543357" y="4284245"/>
          <a:ext cx="395759" cy="395759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5587322" y="4328210"/>
          <a:ext cx="307829" cy="307829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6197445" y="2602102"/>
          <a:ext cx="2728748" cy="252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197445" y="2602102"/>
        <a:ext cx="2728748" cy="2520733"/>
      </dsp:txXfrm>
    </dsp:sp>
    <dsp:sp modelId="{3DA36ABE-9810-4ED4-9A55-2905E7588D06}">
      <dsp:nvSpPr>
        <dsp:cNvPr id="0" name=""/>
        <dsp:cNvSpPr/>
      </dsp:nvSpPr>
      <dsp:spPr>
        <a:xfrm>
          <a:off x="6197445" y="4495962"/>
          <a:ext cx="2728748" cy="88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Exploration of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kern="1200" dirty="0"/>
            <a:t>* Descriptive Statistics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kern="1200" dirty="0"/>
            <a:t>* Graph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100" kern="1200" dirty="0"/>
        </a:p>
      </dsp:txBody>
      <dsp:txXfrm>
        <a:off x="6197445" y="4495962"/>
        <a:ext cx="2728748" cy="885663"/>
      </dsp:txXfrm>
    </dsp:sp>
    <dsp:sp modelId="{4B9F5909-A57C-4893-9C8A-D5960FE9BE37}">
      <dsp:nvSpPr>
        <dsp:cNvPr id="0" name=""/>
        <dsp:cNvSpPr/>
      </dsp:nvSpPr>
      <dsp:spPr>
        <a:xfrm>
          <a:off x="5741237" y="2609319"/>
          <a:ext cx="0" cy="1592961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5690865" y="2558947"/>
          <a:ext cx="100744" cy="1007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8100000">
          <a:off x="7361378" y="620127"/>
          <a:ext cx="395759" cy="3957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405343" y="664092"/>
          <a:ext cx="307829" cy="307829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907729" y="1279767"/>
          <a:ext cx="3031875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D4196-A0D3-4E5C-83DA-99291A8FFFC3}">
      <dsp:nvSpPr>
        <dsp:cNvPr id="0" name=""/>
        <dsp:cNvSpPr/>
      </dsp:nvSpPr>
      <dsp:spPr>
        <a:xfrm>
          <a:off x="7907729" y="720078"/>
          <a:ext cx="3031875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Analysis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 Explore relationship btw variable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5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*  Compare groups</a:t>
          </a:r>
        </a:p>
      </dsp:txBody>
      <dsp:txXfrm>
        <a:off x="7907729" y="720078"/>
        <a:ext cx="3031875" cy="559689"/>
      </dsp:txXfrm>
    </dsp:sp>
    <dsp:sp modelId="{54DE4918-169B-4E9C-B946-44A9D45AEC94}">
      <dsp:nvSpPr>
        <dsp:cNvPr id="0" name=""/>
        <dsp:cNvSpPr/>
      </dsp:nvSpPr>
      <dsp:spPr>
        <a:xfrm>
          <a:off x="7559258" y="1097851"/>
          <a:ext cx="0" cy="1592961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508886" y="2640440"/>
          <a:ext cx="100744" cy="1007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3481"/>
            <a:ext cx="12192000" cy="1711037"/>
          </a:xfrm>
        </p:spPr>
        <p:txBody>
          <a:bodyPr/>
          <a:lstStyle/>
          <a:p>
            <a:pPr algn="ctr"/>
            <a:r>
              <a:rPr lang="en-IN" dirty="0"/>
              <a:t>EDA ON IRIS DATASET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7312" y="4797152"/>
            <a:ext cx="4453136" cy="9242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Piyush Pratap Singh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96B93-E74B-A7D1-2CE5-B8C7064E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188640"/>
            <a:ext cx="11112152" cy="6858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SCALER PLOT FOR ALL ATTRIBUTES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F99AB-DC3D-388E-E69E-A4A104BFFCC0}"/>
              </a:ext>
            </a:extLst>
          </p:cNvPr>
          <p:cNvGrpSpPr/>
          <p:nvPr/>
        </p:nvGrpSpPr>
        <p:grpSpPr>
          <a:xfrm>
            <a:off x="551384" y="1268760"/>
            <a:ext cx="7776864" cy="5256584"/>
            <a:chOff x="2422503" y="519952"/>
            <a:chExt cx="7322778" cy="61217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D0DA8B-E0DF-F4F5-A3F2-3377F03EF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2503" y="519952"/>
              <a:ext cx="7322778" cy="31308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3444DA-4592-2FBC-1510-BFE8E4C93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8790" y="3650835"/>
              <a:ext cx="7298561" cy="2990876"/>
            </a:xfrm>
            <a:prstGeom prst="rect">
              <a:avLst/>
            </a:prstGeom>
          </p:spPr>
        </p:pic>
      </p:grp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F7A1A41-7236-A651-FFDC-B2D246C39D08}"/>
              </a:ext>
            </a:extLst>
          </p:cNvPr>
          <p:cNvSpPr txBox="1">
            <a:spLocks/>
          </p:cNvSpPr>
          <p:nvPr/>
        </p:nvSpPr>
        <p:spPr>
          <a:xfrm>
            <a:off x="8544272" y="1556792"/>
            <a:ext cx="2880320" cy="862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Observation : 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CDEC019-1DC6-B20F-D4D0-C37097C4284E}"/>
              </a:ext>
            </a:extLst>
          </p:cNvPr>
          <p:cNvSpPr txBox="1">
            <a:spLocks/>
          </p:cNvSpPr>
          <p:nvPr/>
        </p:nvSpPr>
        <p:spPr>
          <a:xfrm>
            <a:off x="8544272" y="2552700"/>
            <a:ext cx="3263280" cy="38481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co relation between petal length and width columns.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Setosa</a:t>
            </a:r>
            <a:r>
              <a:rPr lang="en-US" dirty="0"/>
              <a:t> has both low petal length and width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Versicolor has both average petal length and width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Virginica has both high petal length and width.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Sepal width for </a:t>
            </a:r>
            <a:r>
              <a:rPr lang="en-US" dirty="0" err="1"/>
              <a:t>setosa</a:t>
            </a:r>
            <a:r>
              <a:rPr lang="en-US" dirty="0"/>
              <a:t> is high and length is low.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Versicolor have average values for </a:t>
            </a:r>
            <a:r>
              <a:rPr lang="en-US" dirty="0" err="1"/>
              <a:t>for</a:t>
            </a:r>
            <a:r>
              <a:rPr lang="en-US" dirty="0"/>
              <a:t> sepal dimensions.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Virginica has small width but large sepal length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4232" y="1768016"/>
            <a:ext cx="3623320" cy="685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Observation : 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84232" y="2552700"/>
            <a:ext cx="3623320" cy="35814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Setosa</a:t>
            </a:r>
            <a:r>
              <a:rPr lang="en-US" dirty="0"/>
              <a:t> is having smaller feature and less distributed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Versicolor is distributed in a average manner and average 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Virginica is highly distributed with large no .of values and 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Clearly the mean/ median values are being shown by each plots for various features(sepal length &amp; width, petal length &amp; width)</a:t>
            </a:r>
            <a:endParaRPr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924A22B-1906-9AC2-5EFA-FE6BEB7E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19099"/>
            <a:ext cx="11184160" cy="6858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ohne"/>
              </a:rPr>
              <a:t>Box plots to know about distribution</a:t>
            </a:r>
            <a:br>
              <a:rPr lang="en-US" b="1" i="0" dirty="0">
                <a:solidFill>
                  <a:schemeClr val="tx1"/>
                </a:solidFill>
                <a:effectLst/>
                <a:latin typeface="sohne"/>
              </a:rPr>
            </a:br>
            <a:r>
              <a:rPr lang="en-US" sz="2200" b="0" i="0" dirty="0">
                <a:solidFill>
                  <a:schemeClr val="tx1"/>
                </a:solidFill>
                <a:effectLst/>
                <a:latin typeface="source-serif-pro"/>
              </a:rPr>
              <a:t>boxplot to see how the categorical feature “Species” is distributed with all other four input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346682-EEE3-DBC2-D60C-52BECF38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41386"/>
            <a:ext cx="7200800" cy="47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73B08A8-3832-85F3-DF5A-5ADBA6180553}"/>
              </a:ext>
            </a:extLst>
          </p:cNvPr>
          <p:cNvSpPr txBox="1">
            <a:spLocks/>
          </p:cNvSpPr>
          <p:nvPr/>
        </p:nvSpPr>
        <p:spPr>
          <a:xfrm>
            <a:off x="8184232" y="1554850"/>
            <a:ext cx="362332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Observation : 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B1107CB-338E-71E5-0F08-FF442AE6F4E1}"/>
              </a:ext>
            </a:extLst>
          </p:cNvPr>
          <p:cNvSpPr txBox="1">
            <a:spLocks/>
          </p:cNvSpPr>
          <p:nvPr/>
        </p:nvSpPr>
        <p:spPr>
          <a:xfrm>
            <a:off x="8166956" y="2072851"/>
            <a:ext cx="3702984" cy="42364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Plot 1 shows that there is a significant amount of overlap between the species on sepal length, so it is not an effective Classification feature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Plot 2 shows that there is even higher overlap between the species on sepal width, so it is not an effective Classification feature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Plot 3 shows that petal length is a good Classification feature as it clearly separates the species . The overlap is extremely less (between Versicolor and Virginica) , </a:t>
            </a:r>
            <a:r>
              <a:rPr lang="en-US" sz="1400" dirty="0" err="1"/>
              <a:t>Setosa</a:t>
            </a:r>
            <a:r>
              <a:rPr lang="en-US" sz="1400" dirty="0"/>
              <a:t> is well separated from the rest two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Just like Plot 3, Plot 4 also shows that petal width is a good Classification feature . The overlap is significantly less (between Versicolor and Virginica) , </a:t>
            </a:r>
            <a:r>
              <a:rPr lang="en-US" sz="1400" dirty="0" err="1"/>
              <a:t>Setosa</a:t>
            </a:r>
            <a:r>
              <a:rPr lang="en-US" sz="1400" dirty="0"/>
              <a:t> is well separated from the rest two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BE007E-D278-7123-3FE1-E1910FDC71FC}"/>
              </a:ext>
            </a:extLst>
          </p:cNvPr>
          <p:cNvGrpSpPr/>
          <p:nvPr/>
        </p:nvGrpSpPr>
        <p:grpSpPr>
          <a:xfrm>
            <a:off x="636743" y="1541386"/>
            <a:ext cx="7200800" cy="4767934"/>
            <a:chOff x="4023343" y="-35859"/>
            <a:chExt cx="8168657" cy="67100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B93222-C339-2F5E-568D-2394922ABD67}"/>
                </a:ext>
              </a:extLst>
            </p:cNvPr>
            <p:cNvGrpSpPr/>
            <p:nvPr/>
          </p:nvGrpSpPr>
          <p:grpSpPr>
            <a:xfrm>
              <a:off x="4032308" y="-35859"/>
              <a:ext cx="8159692" cy="3429000"/>
              <a:chOff x="0" y="295836"/>
              <a:chExt cx="12192000" cy="466384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9FF5D68-08C6-B5E3-0C6A-D4CA4AD30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295836"/>
                <a:ext cx="5915420" cy="466384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A989BA2-619C-2B36-84EE-A315E5CF5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5420" y="295837"/>
                <a:ext cx="6276580" cy="4663844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1ECB93-EC33-8EB4-DD00-430913572CD6}"/>
                </a:ext>
              </a:extLst>
            </p:cNvPr>
            <p:cNvGrpSpPr/>
            <p:nvPr/>
          </p:nvGrpSpPr>
          <p:grpSpPr>
            <a:xfrm>
              <a:off x="4023343" y="3393140"/>
              <a:ext cx="8159692" cy="3281084"/>
              <a:chOff x="-31539" y="412377"/>
              <a:chExt cx="12192000" cy="473243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D6C7C79-4ABD-DCF4-F1FF-688CC84DD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539" y="412377"/>
                <a:ext cx="6111770" cy="473243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2C72F78-B92A-82FE-E064-E97ABCF50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0231" y="412377"/>
                <a:ext cx="6080230" cy="4732430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C1B545-3C11-B8F4-768F-89A58BAD7A32}"/>
              </a:ext>
            </a:extLst>
          </p:cNvPr>
          <p:cNvSpPr txBox="1"/>
          <p:nvPr/>
        </p:nvSpPr>
        <p:spPr>
          <a:xfrm>
            <a:off x="651358" y="264942"/>
            <a:ext cx="111561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sohne"/>
              </a:rPr>
              <a:t>Plotting the Histogram &amp; Probability Density Function (PDF)</a:t>
            </a:r>
          </a:p>
          <a:p>
            <a:pPr algn="l"/>
            <a:r>
              <a:rPr lang="en-US" sz="1400" b="0" i="0" dirty="0">
                <a:effectLst/>
                <a:latin typeface="source-serif-pro"/>
              </a:rPr>
              <a:t>plotting the probability density function(PDF) with each feature as a variable on X-axis and it’s histogram and corresponding kernel density plot on Y-axis</a:t>
            </a:r>
            <a:r>
              <a:rPr lang="en-US" sz="1200" b="0" i="0" dirty="0">
                <a:effectLst/>
                <a:latin typeface="source-serif-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45EB1C4F-162E-79EF-9253-21120EE8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1" y="1556791"/>
            <a:ext cx="5328591" cy="4501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A109D6-510B-8C87-25C7-D2873F510CBC}"/>
              </a:ext>
            </a:extLst>
          </p:cNvPr>
          <p:cNvSpPr txBox="1"/>
          <p:nvPr/>
        </p:nvSpPr>
        <p:spPr>
          <a:xfrm>
            <a:off x="689202" y="354124"/>
            <a:ext cx="111674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ohne"/>
              </a:rPr>
              <a:t>Choosing Plot 3 (Classification feature as Petal Length) </a:t>
            </a:r>
          </a:p>
          <a:p>
            <a:pPr algn="l"/>
            <a:r>
              <a:rPr lang="en-US" sz="2400" b="1" i="0" dirty="0">
                <a:effectLst/>
                <a:latin typeface="sohne"/>
              </a:rPr>
              <a:t>to distinguish among the species .</a:t>
            </a:r>
            <a:r>
              <a:rPr lang="en-US" sz="2400" b="0" i="0" dirty="0">
                <a:effectLst/>
                <a:latin typeface="source-serif-pro"/>
              </a:rPr>
              <a:t> The pdf curve of Iris </a:t>
            </a:r>
            <a:r>
              <a:rPr lang="en-US" sz="2400" b="0" i="0" dirty="0" err="1">
                <a:effectLst/>
                <a:latin typeface="source-serif-pro"/>
              </a:rPr>
              <a:t>Setosa</a:t>
            </a:r>
            <a:r>
              <a:rPr lang="en-US" sz="2400" b="0" i="0" dirty="0">
                <a:effectLst/>
                <a:latin typeface="source-serif-pro"/>
              </a:rPr>
              <a:t> ends roughly at 2.1</a:t>
            </a:r>
            <a:endParaRPr lang="en-US" sz="2400" b="1" i="0" dirty="0">
              <a:effectLst/>
              <a:latin typeface="sohne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22459A2-D0B2-5C0E-66CE-C3A8EE84B6B6}"/>
              </a:ext>
            </a:extLst>
          </p:cNvPr>
          <p:cNvSpPr txBox="1">
            <a:spLocks/>
          </p:cNvSpPr>
          <p:nvPr/>
        </p:nvSpPr>
        <p:spPr>
          <a:xfrm>
            <a:off x="6982900" y="2636912"/>
            <a:ext cx="4873739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Observation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BE039-1FD1-9928-66AD-C3BB852E1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23"/>
          <a:stretch/>
        </p:blipFill>
        <p:spPr>
          <a:xfrm>
            <a:off x="6982901" y="3212976"/>
            <a:ext cx="487722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08E2-855D-E436-AFD5-592396E0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04" y="1700808"/>
            <a:ext cx="936104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ource-serif-pro"/>
              </a:rPr>
              <a:t>Now we are ready </a:t>
            </a:r>
            <a:r>
              <a:rPr lang="en-US" sz="3200" dirty="0">
                <a:solidFill>
                  <a:schemeClr val="tx1"/>
                </a:solidFill>
                <a:latin typeface="source-serif-pro"/>
              </a:rPr>
              <a:t>&amp;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ource-serif-pro"/>
              </a:rPr>
              <a:t>we can clean data &amp; apply Machine learning classification algorithms for predicting the species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 descr="Placeholder Timeline&#10;">
            <a:extLst>
              <a:ext uri="{FF2B5EF4-FFF2-40B4-BE49-F238E27FC236}">
                <a16:creationId xmlns:a16="http://schemas.microsoft.com/office/drawing/2014/main" id="{1D6C78A9-8F0D-DDC1-77E6-F567D3B40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53355"/>
              </p:ext>
            </p:extLst>
          </p:nvPr>
        </p:nvGraphicFramePr>
        <p:xfrm>
          <a:off x="626197" y="908720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BAE0A51-16ED-559B-E65C-FCA4D853C359}"/>
              </a:ext>
            </a:extLst>
          </p:cNvPr>
          <p:cNvSpPr txBox="1"/>
          <p:nvPr/>
        </p:nvSpPr>
        <p:spPr>
          <a:xfrm>
            <a:off x="839416" y="206084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 panose="02000000000000000000" pitchFamily="2" charset="0"/>
              </a:rPr>
              <a:t>The </a:t>
            </a:r>
            <a:r>
              <a:rPr lang="en-US" b="1" i="0" dirty="0">
                <a:effectLst/>
                <a:latin typeface="Roboto" panose="02000000000000000000" pitchFamily="2" charset="0"/>
              </a:rPr>
              <a:t>Iris</a:t>
            </a:r>
            <a:r>
              <a:rPr lang="en-US" b="0" i="0" dirty="0">
                <a:effectLst/>
                <a:latin typeface="Roboto" panose="02000000000000000000" pitchFamily="2" charset="0"/>
              </a:rPr>
              <a:t> flower data set or Fisher's Iris data introduced by the British statistician and biologist Ronald Fisher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 panose="02000000000000000000" pitchFamily="2" charset="0"/>
              </a:rPr>
              <a:t>The dataset contains a set of 150 records under five attributes - sepal length, sepal width, petal length, petal width and species.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8AE92C-24B4-8798-A4A3-9F3FB09E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3470236"/>
            <a:ext cx="5040560" cy="29110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917609-39D9-25AA-C259-C0C555AA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470237"/>
            <a:ext cx="5040560" cy="29110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6DC7B0-792D-C1CE-1DDD-174A7012D190}"/>
              </a:ext>
            </a:extLst>
          </p:cNvPr>
          <p:cNvSpPr txBox="1"/>
          <p:nvPr/>
        </p:nvSpPr>
        <p:spPr>
          <a:xfrm>
            <a:off x="839416" y="692696"/>
            <a:ext cx="107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About Datasets</a:t>
            </a:r>
          </a:p>
        </p:txBody>
      </p:sp>
    </p:spTree>
    <p:extLst>
      <p:ext uri="{BB962C8B-B14F-4D97-AF65-F5344CB8AC3E}">
        <p14:creationId xmlns:p14="http://schemas.microsoft.com/office/powerpoint/2010/main" val="193977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412377"/>
            <a:ext cx="9828584" cy="1143000"/>
          </a:xfrm>
        </p:spPr>
        <p:txBody>
          <a:bodyPr/>
          <a:lstStyle/>
          <a:p>
            <a:r>
              <a:rPr lang="en-IN" dirty="0"/>
              <a:t>To get the overview about the statics columns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3432" y="1825625"/>
            <a:ext cx="4883968" cy="33315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Five - point Summary about the numerical data</a:t>
            </a:r>
          </a:p>
          <a:p>
            <a:r>
              <a:rPr lang="en-IN" dirty="0"/>
              <a:t>Mean</a:t>
            </a:r>
          </a:p>
          <a:p>
            <a:r>
              <a:rPr lang="en-IN" dirty="0"/>
              <a:t>Median</a:t>
            </a:r>
          </a:p>
          <a:p>
            <a:r>
              <a:rPr lang="en-IN" dirty="0"/>
              <a:t>Minimum</a:t>
            </a:r>
          </a:p>
          <a:p>
            <a:r>
              <a:rPr lang="en-IN" dirty="0"/>
              <a:t>Maximum</a:t>
            </a:r>
          </a:p>
          <a:p>
            <a:r>
              <a:rPr lang="en-IN" dirty="0"/>
              <a:t>Count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C2186-3FC7-068C-3D47-72C595321D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7633FE-E313-ECC9-85EF-2B2D2FC4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954" y="1852518"/>
            <a:ext cx="4339045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457200"/>
            <a:ext cx="9828584" cy="1143000"/>
          </a:xfrm>
        </p:spPr>
        <p:txBody>
          <a:bodyPr/>
          <a:lstStyle/>
          <a:p>
            <a:r>
              <a:rPr lang="en-IN" dirty="0"/>
              <a:t>About label/dependent Variable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3433" y="2492896"/>
            <a:ext cx="4883968" cy="33315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Insights</a:t>
            </a:r>
          </a:p>
          <a:p>
            <a:r>
              <a:rPr lang="en-US" dirty="0"/>
              <a:t>The visualizes that species are well balanced</a:t>
            </a:r>
          </a:p>
          <a:p>
            <a:r>
              <a:rPr lang="en-US" dirty="0"/>
              <a:t>Each species ( Iris virginica, </a:t>
            </a:r>
            <a:r>
              <a:rPr lang="en-US" dirty="0" err="1"/>
              <a:t>setosa</a:t>
            </a:r>
            <a:r>
              <a:rPr lang="en-US" dirty="0"/>
              <a:t>, versicolor) has 50 as it’s count or 33.3% for each category of class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C2186-3FC7-068C-3D47-72C595321D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7173-F348-2FB5-BEDE-0D719E80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38201"/>
            <a:ext cx="4343400" cy="4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F5D3-E84B-97A2-E835-07C82EF2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04664"/>
            <a:ext cx="10429800" cy="74868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QUARTILE &amp; OUTLIER ANALYSES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EFC975-1C3A-A5E7-BF34-85EE169DC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844824"/>
            <a:ext cx="5976664" cy="39669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39D99-026F-DE20-3D09-2EFF4141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4192" y="2276872"/>
            <a:ext cx="3312368" cy="2664296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Box and whisker plots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000" dirty="0"/>
              <a:t>give idea about distribution of input attributes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Observation </a:t>
            </a:r>
            <a:endParaRPr lang="en-IN" sz="2000" b="1" dirty="0"/>
          </a:p>
          <a:p>
            <a:pPr algn="just"/>
            <a:r>
              <a:rPr lang="en-IN" sz="2000" dirty="0"/>
              <a:t>Sepal width has some outlier deal with it appropriately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76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635496"/>
            <a:ext cx="3714672" cy="9647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Correlation:</a:t>
            </a:r>
            <a:br>
              <a:rPr lang="en-IN" b="1" dirty="0"/>
            </a:br>
            <a:endParaRPr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8208" y="1988840"/>
            <a:ext cx="3127248" cy="1828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Sepal Length and Sepal Width features are slightly correlated with each other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Feature must be independent for making good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E81C6-7B66-623B-301C-6B174821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2" y="777240"/>
            <a:ext cx="640080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FFF85B-5B26-6737-1DEC-11CACC01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068228"/>
            <a:ext cx="7416824" cy="41764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F07F58-1DFF-EBDA-FA05-A746AFAB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14228"/>
            <a:ext cx="11305256" cy="15596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SCATTER PLOT</a:t>
            </a:r>
            <a:br>
              <a:rPr lang="en-US" sz="3200" b="1" dirty="0"/>
            </a:br>
            <a:r>
              <a:rPr lang="en-US" sz="3200" b="1" dirty="0"/>
              <a:t> </a:t>
            </a:r>
            <a:br>
              <a:rPr lang="en-US" sz="2000" dirty="0"/>
            </a:br>
            <a:r>
              <a:rPr lang="en-US" sz="2000" dirty="0"/>
              <a:t>Comparison between various species based on sepal length and sepal width</a:t>
            </a:r>
            <a:endParaRPr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1633-1C1E-80FF-B35B-59E122B1D7DA}"/>
              </a:ext>
            </a:extLst>
          </p:cNvPr>
          <p:cNvSpPr txBox="1"/>
          <p:nvPr/>
        </p:nvSpPr>
        <p:spPr>
          <a:xfrm>
            <a:off x="8544272" y="2863799"/>
            <a:ext cx="3122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Iris </a:t>
            </a:r>
            <a:r>
              <a:rPr lang="en-US" dirty="0" err="1"/>
              <a:t>Setosa</a:t>
            </a:r>
            <a:r>
              <a:rPr lang="en-US" dirty="0"/>
              <a:t> species has smaller sepal length but higher width.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Versicolor lies in almost middle for length as well as 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Virginica has larger sepal lengths and smaller sepal widths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4C447-6B66-561C-3213-87AB3E8344A0}"/>
              </a:ext>
            </a:extLst>
          </p:cNvPr>
          <p:cNvSpPr txBox="1"/>
          <p:nvPr/>
        </p:nvSpPr>
        <p:spPr>
          <a:xfrm>
            <a:off x="8563012" y="2097637"/>
            <a:ext cx="242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Observation :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F07F58-1DFF-EBDA-FA05-A746AFAB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41122"/>
            <a:ext cx="11305256" cy="15596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SCATTER PLOT</a:t>
            </a:r>
            <a:br>
              <a:rPr lang="en-US" sz="3200" b="1" dirty="0"/>
            </a:br>
            <a:r>
              <a:rPr lang="en-US" sz="3200" b="1" dirty="0"/>
              <a:t> </a:t>
            </a:r>
            <a:br>
              <a:rPr lang="en-US" sz="2000" dirty="0"/>
            </a:br>
            <a:r>
              <a:rPr lang="en-US" sz="2000" dirty="0"/>
              <a:t>Comparison between various species based on petal length and petal width</a:t>
            </a:r>
            <a:endParaRPr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1633-1C1E-80FF-B35B-59E122B1D7DA}"/>
              </a:ext>
            </a:extLst>
          </p:cNvPr>
          <p:cNvSpPr txBox="1"/>
          <p:nvPr/>
        </p:nvSpPr>
        <p:spPr>
          <a:xfrm>
            <a:off x="8544272" y="2863799"/>
            <a:ext cx="3122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Setosa</a:t>
            </a:r>
            <a:r>
              <a:rPr lang="en-US" dirty="0"/>
              <a:t> species have the smallest petal length as well as petal 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Versicolor species have average petal length and petal 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Virginica species have the highest petal length as well as petal width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4C447-6B66-561C-3213-87AB3E8344A0}"/>
              </a:ext>
            </a:extLst>
          </p:cNvPr>
          <p:cNvSpPr txBox="1"/>
          <p:nvPr/>
        </p:nvSpPr>
        <p:spPr>
          <a:xfrm>
            <a:off x="8563012" y="2097637"/>
            <a:ext cx="242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Observation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C149-943A-F024-AADD-0CE0A8B8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7837"/>
            <a:ext cx="7632848" cy="41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281</TotalTime>
  <Words>671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Candara</vt:lpstr>
      <vt:lpstr>Consolas</vt:lpstr>
      <vt:lpstr>Roboto</vt:lpstr>
      <vt:lpstr>sohne</vt:lpstr>
      <vt:lpstr>source-serif-pro</vt:lpstr>
      <vt:lpstr>Wingdings</vt:lpstr>
      <vt:lpstr>Tech Computer 16x9</vt:lpstr>
      <vt:lpstr>EDA ON IRIS DATASET</vt:lpstr>
      <vt:lpstr>PowerPoint Presentation</vt:lpstr>
      <vt:lpstr>PowerPoint Presentation</vt:lpstr>
      <vt:lpstr>To get the overview about the statics columns</vt:lpstr>
      <vt:lpstr>About label/dependent Variable</vt:lpstr>
      <vt:lpstr>QUARTILE &amp; OUTLIER ANALYSES</vt:lpstr>
      <vt:lpstr>Correlation: </vt:lpstr>
      <vt:lpstr>SCATTER PLOT   Comparison between various species based on sepal length and sepal width</vt:lpstr>
      <vt:lpstr>SCATTER PLOT   Comparison between various species based on petal length and petal width</vt:lpstr>
      <vt:lpstr>SCALER PLOT FOR ALL ATTRIBUTES</vt:lpstr>
      <vt:lpstr>Box plots to know about distribution boxplot to see how the categorical feature “Species” is distributed with all other four input variables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IRIS DATASET</dc:title>
  <dc:creator>Piyush Pratap Singh</dc:creator>
  <cp:lastModifiedBy>Piyush Pratap Singh</cp:lastModifiedBy>
  <cp:revision>4</cp:revision>
  <dcterms:created xsi:type="dcterms:W3CDTF">2023-05-10T07:14:50Z</dcterms:created>
  <dcterms:modified xsi:type="dcterms:W3CDTF">2023-05-19T14:19:59Z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