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0" r:id="rId7"/>
    <p:sldId id="314" r:id="rId8"/>
    <p:sldId id="325" r:id="rId9"/>
    <p:sldId id="323" r:id="rId10"/>
    <p:sldId id="324" r:id="rId11"/>
    <p:sldId id="313" r:id="rId12"/>
    <p:sldId id="326" r:id="rId13"/>
    <p:sldId id="327" r:id="rId14"/>
    <p:sldId id="319" r:id="rId15"/>
    <p:sldId id="321" r:id="rId16"/>
    <p:sldId id="32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5"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Web Scraping</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endParaRPr lang="en-US" dirty="0"/>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Data Cleaning</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endParaRPr lang="en-US" dirty="0"/>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Data Modelling</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D8FCE50B-8057-456A-B2A9-965F28038B25}">
      <dgm:prSet/>
      <dgm:spPr/>
      <dgm:t>
        <a:bodyPr/>
        <a:lstStyle/>
        <a:p>
          <a:r>
            <a:rPr lang="en-US" dirty="0"/>
            <a:t>Sai Eshwar </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44097D21-977F-4452-AE35-C129A16A3F89}">
      <dgm:prSet/>
      <dgm:spPr/>
      <dgm:t>
        <a:bodyPr/>
        <a:lstStyle/>
        <a:p>
          <a:r>
            <a:rPr lang="en-US" dirty="0"/>
            <a:t>Debankit Dey</a:t>
          </a:r>
        </a:p>
      </dgm:t>
    </dgm:pt>
    <dgm:pt modelId="{EB2757D3-D785-439B-8033-3912AFC7CDAA}" type="sibTrans" cxnId="{F88F4232-77DC-40B9-BB0F-3421FBFA38E2}">
      <dgm:prSet/>
      <dgm:spPr/>
      <dgm:t>
        <a:bodyPr/>
        <a:lstStyle/>
        <a:p>
          <a:endParaRPr lang="en-US"/>
        </a:p>
      </dgm:t>
    </dgm:pt>
    <dgm:pt modelId="{5FFA1078-907B-401E-8F53-8B5E1527C8B3}" type="parTrans" cxnId="{F88F4232-77DC-40B9-BB0F-3421FBFA38E2}">
      <dgm:prSet/>
      <dgm:spPr/>
      <dgm:t>
        <a:bodyPr/>
        <a:lstStyle/>
        <a:p>
          <a:pPr algn="l"/>
          <a:endParaRPr lang="en-US"/>
        </a:p>
      </dgm:t>
    </dgm:pt>
    <dgm:pt modelId="{AE7358A2-3D9A-4A4C-BBED-5424660EAD51}">
      <dgm:prSet/>
      <dgm:spPr/>
      <dgm:t>
        <a:bodyPr/>
        <a:lstStyle/>
        <a:p>
          <a:r>
            <a:rPr lang="en-US" dirty="0"/>
            <a:t>Dashboard</a:t>
          </a:r>
        </a:p>
      </dgm:t>
    </dgm:pt>
    <dgm:pt modelId="{BCA8377F-58EC-40FD-8F05-DF4E529335AA}" type="sibTrans" cxnId="{AB4C7C27-9298-4339-A781-9A16BCBB27E7}">
      <dgm:prSet/>
      <dgm:spPr/>
      <dgm:t>
        <a:bodyPr/>
        <a:lstStyle/>
        <a:p>
          <a:endParaRPr lang="en-US"/>
        </a:p>
      </dgm:t>
    </dgm:pt>
    <dgm:pt modelId="{8A0C3D83-7482-48F5-9A7B-7BCCFFA89D39}" type="parTrans" cxnId="{AB4C7C27-9298-4339-A781-9A16BCBB27E7}">
      <dgm:prSet/>
      <dgm:spPr/>
      <dgm:t>
        <a:bodyPr/>
        <a:lstStyle/>
        <a:p>
          <a:pPr algn="l"/>
          <a:endParaRPr lang="en-US"/>
        </a:p>
      </dgm:t>
    </dgm:pt>
    <dgm:pt modelId="{AE298E34-2A19-4111-960C-B44A17D567B1}">
      <dgm:prSet/>
      <dgm:spPr/>
      <dgm:t>
        <a:bodyPr/>
        <a:lstStyle/>
        <a:p>
          <a:r>
            <a:rPr lang="en-US" dirty="0"/>
            <a:t>Drawing Insight </a:t>
          </a:r>
        </a:p>
      </dgm:t>
    </dgm:pt>
    <dgm:pt modelId="{ADB81CE6-2B81-46A1-8D0D-13F7065A2A76}" type="parTrans" cxnId="{9432886D-FD7D-49E6-96A7-151CA02EE691}">
      <dgm:prSet/>
      <dgm:spPr/>
      <dgm:t>
        <a:bodyPr/>
        <a:lstStyle/>
        <a:p>
          <a:endParaRPr lang="en-IN"/>
        </a:p>
      </dgm:t>
    </dgm:pt>
    <dgm:pt modelId="{228A4371-02C8-4890-830D-697CC6368483}" type="sibTrans" cxnId="{9432886D-FD7D-49E6-96A7-151CA02EE691}">
      <dgm:prSet/>
      <dgm:spPr/>
      <dgm:t>
        <a:bodyPr/>
        <a:lstStyle/>
        <a:p>
          <a:endParaRPr lang="en-IN"/>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5">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5" custLinFactY="-36735" custLinFactNeighborX="-6974" custLinFactNeighborY="-100000">
        <dgm:presLayoutVars>
          <dgm:bulletEnabled val="1"/>
        </dgm:presLayoutVars>
      </dgm:prSet>
      <dgm:spPr/>
    </dgm:pt>
    <dgm:pt modelId="{6898D4C1-54F6-4DA4-9607-F444437C8E6E}" type="pres">
      <dgm:prSet presAssocID="{9B50AE85-DEA1-41F3-9C2C-24A18069C473}" presName="ConnectLine1" presStyleLbl="sibTrans1D1" presStyleIdx="0" presStyleCnt="5"/>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5"/>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5">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5">
        <dgm:presLayoutVars>
          <dgm:bulletEnabled val="1"/>
        </dgm:presLayoutVars>
      </dgm:prSet>
      <dgm:spPr/>
    </dgm:pt>
    <dgm:pt modelId="{152FB453-AA1C-4C6D-86AE-2A7A4BF73B8B}" type="pres">
      <dgm:prSet presAssocID="{B157653D-2397-47E3-94A8-8E8B13726408}" presName="ConnectLine1" presStyleLbl="sibTrans1D1" presStyleIdx="1" presStyleCnt="5"/>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5"/>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5">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5">
        <dgm:presLayoutVars>
          <dgm:bulletEnabled val="1"/>
        </dgm:presLayoutVars>
      </dgm:prSet>
      <dgm:spPr/>
    </dgm:pt>
    <dgm:pt modelId="{26F3F9B3-7461-4A61-97B5-AF1F062A6A31}" type="pres">
      <dgm:prSet presAssocID="{501DC69F-43F9-4B1E-BE22-6D9FA0AFC528}" presName="ConnectLine1" presStyleLbl="sibTrans1D1" presStyleIdx="2" presStyleCnt="5"/>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5"/>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5" custLinFactNeighborX="416">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5">
        <dgm:presLayoutVars>
          <dgm:bulletEnabled val="1"/>
        </dgm:presLayoutVars>
      </dgm:prSet>
      <dgm:spPr/>
    </dgm:pt>
    <dgm:pt modelId="{CA5E20EB-82C1-48EB-94ED-CE7DA89B43C2}" type="pres">
      <dgm:prSet presAssocID="{AE7358A2-3D9A-4A4C-BBED-5424660EAD51}" presName="ConnectLine1" presStyleLbl="sibTrans1D1" presStyleIdx="3" presStyleCnt="5"/>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5"/>
      <dgm:spPr/>
    </dgm:pt>
    <dgm:pt modelId="{1683A45D-856A-48E0-985B-FE990DF390D0}" type="pres">
      <dgm:prSet presAssocID="{AE7358A2-3D9A-4A4C-BBED-5424660EAD51}" presName="EmptyPane1" presStyleCnt="0"/>
      <dgm:spPr/>
    </dgm:pt>
    <dgm:pt modelId="{44AA1371-B0F1-45A6-A528-41C434FC8B1D}" type="pres">
      <dgm:prSet presAssocID="{BCA8377F-58EC-40FD-8F05-DF4E529335AA}" presName="spaceBetweenRectangles1" presStyleCnt="0"/>
      <dgm:spPr/>
    </dgm:pt>
    <dgm:pt modelId="{D3D30260-463D-40CE-984E-3C4E06C2BBE6}" type="pres">
      <dgm:prSet presAssocID="{AE298E34-2A19-4111-960C-B44A17D567B1}" presName="composite1" presStyleCnt="0"/>
      <dgm:spPr/>
    </dgm:pt>
    <dgm:pt modelId="{F00489B3-187F-4355-A84D-92703D392BA4}" type="pres">
      <dgm:prSet presAssocID="{AE298E34-2A19-4111-960C-B44A17D567B1}" presName="parent1" presStyleLbl="alignNode1" presStyleIdx="4" presStyleCnt="5" custLinFactNeighborX="416" custLinFactNeighborY="0">
        <dgm:presLayoutVars>
          <dgm:chMax val="1"/>
          <dgm:chPref val="1"/>
          <dgm:bulletEnabled val="1"/>
        </dgm:presLayoutVars>
      </dgm:prSet>
      <dgm:spPr/>
    </dgm:pt>
    <dgm:pt modelId="{35A0DABB-5DCB-4C26-993D-81789F1296E8}" type="pres">
      <dgm:prSet presAssocID="{AE298E34-2A19-4111-960C-B44A17D567B1}" presName="Childtext1" presStyleLbl="revTx" presStyleIdx="4" presStyleCnt="5">
        <dgm:presLayoutVars>
          <dgm:bulletEnabled val="1"/>
        </dgm:presLayoutVars>
      </dgm:prSet>
      <dgm:spPr/>
    </dgm:pt>
    <dgm:pt modelId="{8E02E0A7-2FDF-4491-BC8D-2E760311B221}" type="pres">
      <dgm:prSet presAssocID="{AE298E34-2A19-4111-960C-B44A17D567B1}" presName="ConnectLine1" presStyleLbl="sibTrans1D1" presStyleIdx="4" presStyleCnt="5"/>
      <dgm:spPr>
        <a:noFill/>
        <a:ln w="12700" cap="flat" cmpd="sng" algn="ctr">
          <a:solidFill>
            <a:schemeClr val="accent1">
              <a:hueOff val="0"/>
              <a:satOff val="0"/>
              <a:lumOff val="0"/>
              <a:alphaOff val="0"/>
            </a:schemeClr>
          </a:solidFill>
          <a:prstDash val="dash"/>
        </a:ln>
        <a:effectLst/>
      </dgm:spPr>
    </dgm:pt>
    <dgm:pt modelId="{69EA635F-42F7-4133-964B-9291E35F5458}" type="pres">
      <dgm:prSet presAssocID="{AE298E34-2A19-4111-960C-B44A17D567B1}" presName="ConnectLineEnd1" presStyleLbl="lnNode1" presStyleIdx="4" presStyleCnt="5"/>
      <dgm:spPr/>
    </dgm:pt>
    <dgm:pt modelId="{5FC98A79-1F1F-493C-A3A1-A0E42C22B02D}" type="pres">
      <dgm:prSet presAssocID="{AE298E34-2A19-4111-960C-B44A17D567B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E3ADC126-9102-410E-954F-8999F7FAC1F4}" type="presOf" srcId="{AE298E34-2A19-4111-960C-B44A17D567B1}" destId="{F00489B3-187F-4355-A84D-92703D392BA4}" srcOrd="0" destOrd="0" presId="urn:microsoft.com/office/officeart/2016/7/layout/RoundedRectangleTimeline"/>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9432886D-FD7D-49E6-96A7-151CA02EE691}" srcId="{A86DFA04-31EF-49B6-AFAE-2287858E0303}" destId="{AE298E34-2A19-4111-960C-B44A17D567B1}" srcOrd="4" destOrd="0" parTransId="{ADB81CE6-2B81-46A1-8D0D-13F7065A2A76}" sibTransId="{228A4371-02C8-4890-830D-697CC6368483}"/>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 modelId="{B96558A4-F996-4AC8-B43F-8995D9CAFD3D}" type="presParOf" srcId="{EBEA9F54-7364-45F9-829B-BF1EB38AEB12}" destId="{44AA1371-B0F1-45A6-A528-41C434FC8B1D}" srcOrd="7" destOrd="0" presId="urn:microsoft.com/office/officeart/2016/7/layout/RoundedRectangleTimeline"/>
    <dgm:cxn modelId="{7F7C806C-31CF-4883-8C91-DC4753BAF4BB}" type="presParOf" srcId="{EBEA9F54-7364-45F9-829B-BF1EB38AEB12}" destId="{D3D30260-463D-40CE-984E-3C4E06C2BBE6}" srcOrd="8" destOrd="0" presId="urn:microsoft.com/office/officeart/2016/7/layout/RoundedRectangleTimeline"/>
    <dgm:cxn modelId="{F6090165-1F6F-4E5B-8116-E62187020D9A}" type="presParOf" srcId="{D3D30260-463D-40CE-984E-3C4E06C2BBE6}" destId="{F00489B3-187F-4355-A84D-92703D392BA4}" srcOrd="0" destOrd="0" presId="urn:microsoft.com/office/officeart/2016/7/layout/RoundedRectangleTimeline"/>
    <dgm:cxn modelId="{6B96977C-EE94-4976-A43B-3CE4D7466F86}" type="presParOf" srcId="{D3D30260-463D-40CE-984E-3C4E06C2BBE6}" destId="{35A0DABB-5DCB-4C26-993D-81789F1296E8}" srcOrd="1" destOrd="0" presId="urn:microsoft.com/office/officeart/2016/7/layout/RoundedRectangleTimeline"/>
    <dgm:cxn modelId="{553CAEEF-7B38-4BF7-8941-3105A2D8F959}" type="presParOf" srcId="{D3D30260-463D-40CE-984E-3C4E06C2BBE6}" destId="{8E02E0A7-2FDF-4491-BC8D-2E760311B221}" srcOrd="2" destOrd="0" presId="urn:microsoft.com/office/officeart/2016/7/layout/RoundedRectangleTimeline"/>
    <dgm:cxn modelId="{AE29CC18-58E5-45E6-9EC6-80B516597DA4}" type="presParOf" srcId="{D3D30260-463D-40CE-984E-3C4E06C2BBE6}" destId="{69EA635F-42F7-4133-964B-9291E35F5458}" srcOrd="3" destOrd="0" presId="urn:microsoft.com/office/officeart/2016/7/layout/RoundedRectangleTimeline"/>
    <dgm:cxn modelId="{1225070C-1D1E-464B-872D-816488093F8B}" type="presParOf" srcId="{D3D30260-463D-40CE-984E-3C4E06C2BBE6}" destId="{5FC98A79-1F1F-493C-A3A1-A0E42C22B02D}"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291952" y="1006054"/>
          <a:ext cx="378608" cy="1773971"/>
        </a:xfrm>
        <a:prstGeom prst="round2Same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Web Scraping</a:t>
          </a:r>
        </a:p>
      </dsp:txBody>
      <dsp:txXfrm rot="5400000">
        <a:off x="612753" y="1722217"/>
        <a:ext cx="1755489" cy="341644"/>
      </dsp:txXfrm>
    </dsp:sp>
    <dsp:sp modelId="{C0317DA2-D763-4621-9680-990E0F78E293}">
      <dsp:nvSpPr>
        <dsp:cNvPr id="0" name=""/>
        <dsp:cNvSpPr/>
      </dsp:nvSpPr>
      <dsp:spPr>
        <a:xfrm>
          <a:off x="0" y="0"/>
          <a:ext cx="295661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endParaRPr lang="en-US" sz="1200" kern="1200" dirty="0"/>
        </a:p>
      </dsp:txBody>
      <dsp:txXfrm>
        <a:off x="0" y="0"/>
        <a:ext cx="2956619" cy="1325128"/>
      </dsp:txXfrm>
    </dsp:sp>
    <dsp:sp modelId="{6898D4C1-54F6-4DA4-9607-F444437C8E6E}">
      <dsp:nvSpPr>
        <dsp:cNvPr id="0" name=""/>
        <dsp:cNvSpPr/>
      </dsp:nvSpPr>
      <dsp:spPr>
        <a:xfrm>
          <a:off x="1481256"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443395" y="1325128"/>
          <a:ext cx="75721" cy="7572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C0D22B8F-54BF-4FAE-9F7C-B58FA74468D0}">
      <dsp:nvSpPr>
        <dsp:cNvPr id="0" name=""/>
        <dsp:cNvSpPr/>
      </dsp:nvSpPr>
      <dsp:spPr>
        <a:xfrm>
          <a:off x="2368242" y="1703735"/>
          <a:ext cx="1773971" cy="37860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Data Cleaning</a:t>
          </a:r>
        </a:p>
      </dsp:txBody>
      <dsp:txXfrm>
        <a:off x="2368242" y="1703735"/>
        <a:ext cx="1773971" cy="378608"/>
      </dsp:txXfrm>
    </dsp:sp>
    <dsp:sp modelId="{E1F35975-00CA-4B74-AB7C-CD8812C99AEF}">
      <dsp:nvSpPr>
        <dsp:cNvPr id="0" name=""/>
        <dsp:cNvSpPr/>
      </dsp:nvSpPr>
      <dsp:spPr>
        <a:xfrm>
          <a:off x="1776918" y="2460952"/>
          <a:ext cx="295661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endParaRPr lang="en-US" sz="1200" kern="1200" dirty="0"/>
        </a:p>
      </dsp:txBody>
      <dsp:txXfrm>
        <a:off x="1776918" y="2460952"/>
        <a:ext cx="2956619" cy="1325128"/>
      </dsp:txXfrm>
    </dsp:sp>
    <dsp:sp modelId="{152FB453-AA1C-4C6D-86AE-2A7A4BF73B8B}">
      <dsp:nvSpPr>
        <dsp:cNvPr id="0" name=""/>
        <dsp:cNvSpPr/>
      </dsp:nvSpPr>
      <dsp:spPr>
        <a:xfrm>
          <a:off x="3255228"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217367" y="2385230"/>
          <a:ext cx="75721" cy="7572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70073129-181E-4CDA-8814-F1E5000C8C53}">
      <dsp:nvSpPr>
        <dsp:cNvPr id="0" name=""/>
        <dsp:cNvSpPr/>
      </dsp:nvSpPr>
      <dsp:spPr>
        <a:xfrm>
          <a:off x="4142214" y="1703736"/>
          <a:ext cx="1773971" cy="37860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Data Modelling</a:t>
          </a:r>
        </a:p>
      </dsp:txBody>
      <dsp:txXfrm>
        <a:off x="4142214" y="1703736"/>
        <a:ext cx="1773971" cy="378608"/>
      </dsp:txXfrm>
    </dsp:sp>
    <dsp:sp modelId="{5A20FA73-3A21-4484-9105-C650E9C6EB1C}">
      <dsp:nvSpPr>
        <dsp:cNvPr id="0" name=""/>
        <dsp:cNvSpPr/>
      </dsp:nvSpPr>
      <dsp:spPr>
        <a:xfrm>
          <a:off x="3550890" y="0"/>
          <a:ext cx="295661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Debankit Dey</a:t>
          </a:r>
        </a:p>
      </dsp:txBody>
      <dsp:txXfrm>
        <a:off x="3550890" y="0"/>
        <a:ext cx="2956619" cy="1325128"/>
      </dsp:txXfrm>
    </dsp:sp>
    <dsp:sp modelId="{26F3F9B3-7461-4A61-97B5-AF1F062A6A31}">
      <dsp:nvSpPr>
        <dsp:cNvPr id="0" name=""/>
        <dsp:cNvSpPr/>
      </dsp:nvSpPr>
      <dsp:spPr>
        <a:xfrm>
          <a:off x="5029199"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4991339" y="1325128"/>
          <a:ext cx="75721" cy="7572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FCD37457-9C59-4172-BCA9-F6DD3F8790D5}">
      <dsp:nvSpPr>
        <dsp:cNvPr id="0" name=""/>
        <dsp:cNvSpPr/>
      </dsp:nvSpPr>
      <dsp:spPr>
        <a:xfrm>
          <a:off x="5923565" y="1703735"/>
          <a:ext cx="1773971" cy="378608"/>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Dashboard</a:t>
          </a:r>
        </a:p>
      </dsp:txBody>
      <dsp:txXfrm>
        <a:off x="5923565" y="1703735"/>
        <a:ext cx="1773971" cy="378608"/>
      </dsp:txXfrm>
    </dsp:sp>
    <dsp:sp modelId="{FDB65D9B-1D75-443C-BEF8-109339A014F9}">
      <dsp:nvSpPr>
        <dsp:cNvPr id="0" name=""/>
        <dsp:cNvSpPr/>
      </dsp:nvSpPr>
      <dsp:spPr>
        <a:xfrm>
          <a:off x="5324861" y="2460952"/>
          <a:ext cx="295661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Sai Eshwar </a:t>
          </a:r>
        </a:p>
      </dsp:txBody>
      <dsp:txXfrm>
        <a:off x="5324861" y="2460952"/>
        <a:ext cx="2956619" cy="1325128"/>
      </dsp:txXfrm>
    </dsp:sp>
    <dsp:sp modelId="{CA5E20EB-82C1-48EB-94ED-CE7DA89B43C2}">
      <dsp:nvSpPr>
        <dsp:cNvPr id="0" name=""/>
        <dsp:cNvSpPr/>
      </dsp:nvSpPr>
      <dsp:spPr>
        <a:xfrm>
          <a:off x="6803171"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6765310" y="2385230"/>
          <a:ext cx="75721" cy="7572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F00489B3-187F-4355-A84D-92703D392BA4}">
      <dsp:nvSpPr>
        <dsp:cNvPr id="0" name=""/>
        <dsp:cNvSpPr/>
      </dsp:nvSpPr>
      <dsp:spPr>
        <a:xfrm rot="5400000">
          <a:off x="8395219" y="1006054"/>
          <a:ext cx="378608" cy="1773971"/>
        </a:xfrm>
        <a:prstGeom prst="round2Same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1">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Drawing Insight </a:t>
          </a:r>
        </a:p>
      </dsp:txBody>
      <dsp:txXfrm rot="-5400000">
        <a:off x="7697538" y="1722217"/>
        <a:ext cx="1755489" cy="341644"/>
      </dsp:txXfrm>
    </dsp:sp>
    <dsp:sp modelId="{35A0DABB-5DCB-4C26-993D-81789F1296E8}">
      <dsp:nvSpPr>
        <dsp:cNvPr id="0" name=""/>
        <dsp:cNvSpPr/>
      </dsp:nvSpPr>
      <dsp:spPr>
        <a:xfrm>
          <a:off x="7098833" y="0"/>
          <a:ext cx="2956619" cy="1325128"/>
        </a:xfrm>
        <a:prstGeom prst="rect">
          <a:avLst/>
        </a:prstGeom>
        <a:noFill/>
        <a:ln>
          <a:noFill/>
        </a:ln>
        <a:effectLst/>
      </dsp:spPr>
      <dsp:style>
        <a:lnRef idx="0">
          <a:scrgbClr r="0" g="0" b="0"/>
        </a:lnRef>
        <a:fillRef idx="0">
          <a:scrgbClr r="0" g="0" b="0"/>
        </a:fillRef>
        <a:effectRef idx="0">
          <a:scrgbClr r="0" g="0" b="0"/>
        </a:effectRef>
        <a:fontRef idx="minor"/>
      </dsp:style>
    </dsp:sp>
    <dsp:sp modelId="{8E02E0A7-2FDF-4491-BC8D-2E760311B221}">
      <dsp:nvSpPr>
        <dsp:cNvPr id="0" name=""/>
        <dsp:cNvSpPr/>
      </dsp:nvSpPr>
      <dsp:spPr>
        <a:xfrm>
          <a:off x="8577143"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9EA635F-42F7-4133-964B-9291E35F5458}">
      <dsp:nvSpPr>
        <dsp:cNvPr id="0" name=""/>
        <dsp:cNvSpPr/>
      </dsp:nvSpPr>
      <dsp:spPr>
        <a:xfrm>
          <a:off x="8539282" y="1325128"/>
          <a:ext cx="75721" cy="7572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523423" y="812910"/>
            <a:ext cx="6253317" cy="3686015"/>
          </a:xfrm>
        </p:spPr>
        <p:txBody>
          <a:bodyPr>
            <a:normAutofit/>
          </a:bodyPr>
          <a:lstStyle/>
          <a:p>
            <a:pPr algn="ctr"/>
            <a:r>
              <a:rPr lang="en-IN" dirty="0"/>
              <a:t>InstaHyre Job Analytics</a:t>
            </a:r>
            <a:endParaRPr lang="en-US" sz="8000" dirty="0"/>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611034" y="1"/>
            <a:ext cx="4580967" cy="6857999"/>
          </a:xfrm>
          <a:prstGeom prst="rect">
            <a:avLst/>
          </a:prstGeom>
        </p:spPr>
      </p:pic>
      <p:sp>
        <p:nvSpPr>
          <p:cNvPr id="4" name="TextBox 3">
            <a:extLst>
              <a:ext uri="{FF2B5EF4-FFF2-40B4-BE49-F238E27FC236}">
                <a16:creationId xmlns:a16="http://schemas.microsoft.com/office/drawing/2014/main" id="{703C4946-F056-1A8D-B399-AECD3E191F8D}"/>
              </a:ext>
            </a:extLst>
          </p:cNvPr>
          <p:cNvSpPr txBox="1"/>
          <p:nvPr/>
        </p:nvSpPr>
        <p:spPr>
          <a:xfrm>
            <a:off x="666984" y="4662799"/>
            <a:ext cx="6445623" cy="2031325"/>
          </a:xfrm>
          <a:prstGeom prst="rect">
            <a:avLst/>
          </a:prstGeom>
          <a:noFill/>
        </p:spPr>
        <p:txBody>
          <a:bodyPr wrap="square" rtlCol="0">
            <a:spAutoFit/>
          </a:bodyPr>
          <a:lstStyle/>
          <a:p>
            <a:r>
              <a:rPr lang="en-IN" dirty="0"/>
              <a:t>Piyush Pratap Singh(pd19_073)</a:t>
            </a:r>
            <a:r>
              <a:rPr lang="en-US" dirty="0"/>
              <a:t> </a:t>
            </a:r>
          </a:p>
          <a:p>
            <a:r>
              <a:rPr lang="en-US" dirty="0" err="1"/>
              <a:t>Debankit</a:t>
            </a:r>
            <a:r>
              <a:rPr lang="en-US" dirty="0"/>
              <a:t> Dey (pd18_144) : </a:t>
            </a:r>
          </a:p>
          <a:p>
            <a:r>
              <a:rPr lang="en-IN" sz="1800" dirty="0"/>
              <a:t>Yash Upadhyay (pd19_036)</a:t>
            </a:r>
            <a:endParaRPr lang="en-IN" dirty="0"/>
          </a:p>
          <a:p>
            <a:r>
              <a:rPr lang="en-US" dirty="0"/>
              <a:t>Sai Eshwar (pd18_064)</a:t>
            </a:r>
          </a:p>
          <a:p>
            <a:endParaRPr lang="en-US" dirty="0"/>
          </a:p>
          <a:p>
            <a:endParaRPr lang="en-IN" sz="1800" dirty="0"/>
          </a:p>
          <a:p>
            <a:r>
              <a:rPr lang="en-IN" dirty="0"/>
              <a:t> </a:t>
            </a: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ED3E4C-7535-69BC-C8B4-4E66904A6C89}"/>
              </a:ext>
            </a:extLst>
          </p:cNvPr>
          <p:cNvPicPr>
            <a:picLocks noChangeAspect="1"/>
          </p:cNvPicPr>
          <p:nvPr/>
        </p:nvPicPr>
        <p:blipFill rotWithShape="1">
          <a:blip r:embed="rId2"/>
          <a:srcRect l="1334" t="24889" r="1250" b="12148"/>
          <a:stretch/>
        </p:blipFill>
        <p:spPr>
          <a:xfrm>
            <a:off x="731520" y="1519734"/>
            <a:ext cx="10505440" cy="3997146"/>
          </a:xfrm>
          <a:prstGeom prst="rect">
            <a:avLst/>
          </a:prstGeom>
        </p:spPr>
      </p:pic>
      <p:sp>
        <p:nvSpPr>
          <p:cNvPr id="5" name="TextBox 4">
            <a:extLst>
              <a:ext uri="{FF2B5EF4-FFF2-40B4-BE49-F238E27FC236}">
                <a16:creationId xmlns:a16="http://schemas.microsoft.com/office/drawing/2014/main" id="{3CF07753-1453-9499-73A7-0CFAF75276FC}"/>
              </a:ext>
            </a:extLst>
          </p:cNvPr>
          <p:cNvSpPr txBox="1"/>
          <p:nvPr/>
        </p:nvSpPr>
        <p:spPr>
          <a:xfrm>
            <a:off x="629920" y="185837"/>
            <a:ext cx="11673840" cy="1354217"/>
          </a:xfrm>
          <a:prstGeom prst="rect">
            <a:avLst/>
          </a:prstGeom>
          <a:noFill/>
        </p:spPr>
        <p:txBody>
          <a:bodyPr wrap="square">
            <a:spAutoFit/>
          </a:bodyPr>
          <a:lstStyle/>
          <a:p>
            <a:r>
              <a:rPr lang="en-US" sz="2800" b="1" dirty="0"/>
              <a:t>Web Developer:  </a:t>
            </a:r>
          </a:p>
          <a:p>
            <a:pPr marL="342900" indent="-342900">
              <a:buFont typeface="Wingdings" panose="05000000000000000000" pitchFamily="2" charset="2"/>
              <a:buChar char="Ø"/>
            </a:pPr>
            <a:r>
              <a:rPr lang="en-US" dirty="0"/>
              <a:t>job opening for all most all type of person and all company hiring either MNC or Startup</a:t>
            </a:r>
          </a:p>
          <a:p>
            <a:pPr marL="342900" indent="-342900">
              <a:buFont typeface="Wingdings" panose="05000000000000000000" pitchFamily="2" charset="2"/>
              <a:buChar char="Ø"/>
            </a:pPr>
            <a:r>
              <a:rPr lang="en-US" dirty="0"/>
              <a:t>Reason : company need at least a website for represent what they are doing </a:t>
            </a:r>
          </a:p>
          <a:p>
            <a:pPr marL="342900" indent="-342900">
              <a:buFont typeface="Wingdings" panose="05000000000000000000" pitchFamily="2" charset="2"/>
              <a:buChar char="Ø"/>
            </a:pPr>
            <a:endParaRPr lang="en-IN" dirty="0"/>
          </a:p>
        </p:txBody>
      </p:sp>
      <p:sp>
        <p:nvSpPr>
          <p:cNvPr id="6" name="TextBox 5">
            <a:extLst>
              <a:ext uri="{FF2B5EF4-FFF2-40B4-BE49-F238E27FC236}">
                <a16:creationId xmlns:a16="http://schemas.microsoft.com/office/drawing/2014/main" id="{540BE1ED-6317-8C18-6502-69353F92B8B1}"/>
              </a:ext>
            </a:extLst>
          </p:cNvPr>
          <p:cNvSpPr txBox="1"/>
          <p:nvPr/>
        </p:nvSpPr>
        <p:spPr>
          <a:xfrm>
            <a:off x="629920" y="5702439"/>
            <a:ext cx="10607040" cy="923330"/>
          </a:xfrm>
          <a:prstGeom prst="rect">
            <a:avLst/>
          </a:prstGeom>
          <a:noFill/>
        </p:spPr>
        <p:txBody>
          <a:bodyPr wrap="square" rtlCol="0">
            <a:spAutoFit/>
          </a:bodyPr>
          <a:lstStyle/>
          <a:p>
            <a:r>
              <a:rPr lang="en-US" cap="none" dirty="0"/>
              <a:t>The demand for the web developer is quite high in every segment of company either is small or big but the demand for data role is only in the big company</a:t>
            </a:r>
          </a:p>
          <a:p>
            <a:endParaRPr lang="en-IN" dirty="0"/>
          </a:p>
        </p:txBody>
      </p:sp>
    </p:spTree>
    <p:extLst>
      <p:ext uri="{BB962C8B-B14F-4D97-AF65-F5344CB8AC3E}">
        <p14:creationId xmlns:p14="http://schemas.microsoft.com/office/powerpoint/2010/main" val="398343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1455-8771-E7FD-69C1-D7504E78E63C}"/>
              </a:ext>
            </a:extLst>
          </p:cNvPr>
          <p:cNvSpPr>
            <a:spLocks noGrp="1"/>
          </p:cNvSpPr>
          <p:nvPr>
            <p:ph type="title"/>
          </p:nvPr>
        </p:nvSpPr>
        <p:spPr>
          <a:xfrm>
            <a:off x="1097280" y="259709"/>
            <a:ext cx="10058400" cy="1450757"/>
          </a:xfrm>
        </p:spPr>
        <p:txBody>
          <a:bodyPr/>
          <a:lstStyle/>
          <a:p>
            <a:r>
              <a:rPr lang="en-IN" dirty="0"/>
              <a:t>      Problem Encounter</a:t>
            </a:r>
          </a:p>
        </p:txBody>
      </p:sp>
      <p:graphicFrame>
        <p:nvGraphicFramePr>
          <p:cNvPr id="11" name="Table 11">
            <a:extLst>
              <a:ext uri="{FF2B5EF4-FFF2-40B4-BE49-F238E27FC236}">
                <a16:creationId xmlns:a16="http://schemas.microsoft.com/office/drawing/2014/main" id="{E8D2A7E9-2B49-E71B-E87B-AC61430B0631}"/>
              </a:ext>
            </a:extLst>
          </p:cNvPr>
          <p:cNvGraphicFramePr>
            <a:graphicFrameLocks noGrp="1"/>
          </p:cNvGraphicFramePr>
          <p:nvPr>
            <p:extLst>
              <p:ext uri="{D42A27DB-BD31-4B8C-83A1-F6EECF244321}">
                <p14:modId xmlns:p14="http://schemas.microsoft.com/office/powerpoint/2010/main" val="611197792"/>
              </p:ext>
            </p:extLst>
          </p:nvPr>
        </p:nvGraphicFramePr>
        <p:xfrm>
          <a:off x="1168998" y="2002714"/>
          <a:ext cx="9918551" cy="4267200"/>
        </p:xfrm>
        <a:graphic>
          <a:graphicData uri="http://schemas.openxmlformats.org/drawingml/2006/table">
            <a:tbl>
              <a:tblPr firstRow="1" bandRow="1">
                <a:tableStyleId>{5C22544A-7EE6-4342-B048-85BDC9FD1C3A}</a:tableStyleId>
              </a:tblPr>
              <a:tblGrid>
                <a:gridCol w="4889351">
                  <a:extLst>
                    <a:ext uri="{9D8B030D-6E8A-4147-A177-3AD203B41FA5}">
                      <a16:colId xmlns:a16="http://schemas.microsoft.com/office/drawing/2014/main" val="1635125958"/>
                    </a:ext>
                  </a:extLst>
                </a:gridCol>
                <a:gridCol w="5029200">
                  <a:extLst>
                    <a:ext uri="{9D8B030D-6E8A-4147-A177-3AD203B41FA5}">
                      <a16:colId xmlns:a16="http://schemas.microsoft.com/office/drawing/2014/main" val="1407034639"/>
                    </a:ext>
                  </a:extLst>
                </a:gridCol>
              </a:tblGrid>
              <a:tr h="6210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Non-technical </a:t>
                      </a:r>
                    </a:p>
                    <a:p>
                      <a:pPr algn="just"/>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Technical</a:t>
                      </a:r>
                    </a:p>
                    <a:p>
                      <a:pPr algn="ctr"/>
                      <a:endParaRPr lang="en-IN" dirty="0"/>
                    </a:p>
                  </a:txBody>
                  <a:tcPr/>
                </a:tc>
                <a:extLst>
                  <a:ext uri="{0D108BD9-81ED-4DB2-BD59-A6C34878D82A}">
                    <a16:rowId xmlns:a16="http://schemas.microsoft.com/office/drawing/2014/main" val="3303571320"/>
                  </a:ext>
                </a:extLst>
              </a:tr>
              <a:tr h="1610037">
                <a:tc>
                  <a:txBody>
                    <a:bodyPr/>
                    <a:lstStyle/>
                    <a:p>
                      <a:pPr marL="285750" lvl="0" indent="-285750" algn="just">
                        <a:lnSpc>
                          <a:spcPct val="100000"/>
                        </a:lnSpc>
                        <a:buFont typeface="Wingdings" panose="05000000000000000000" pitchFamily="2" charset="2"/>
                        <a:buChar char="q"/>
                        <a:defRPr cap="all"/>
                      </a:pPr>
                      <a:r>
                        <a:rPr lang="en-US" cap="none" dirty="0"/>
                        <a:t>Coordination issue:</a:t>
                      </a:r>
                    </a:p>
                    <a:p>
                      <a:pPr marL="285750" lvl="0" indent="-285750" algn="just">
                        <a:lnSpc>
                          <a:spcPct val="100000"/>
                        </a:lnSpc>
                        <a:buFont typeface="Arial" panose="020B0604020202020204" pitchFamily="34" charset="0"/>
                        <a:buChar char="•"/>
                        <a:defRPr cap="all"/>
                      </a:pPr>
                      <a:r>
                        <a:rPr lang="en-US" sz="1800" cap="none" dirty="0"/>
                        <a:t>Not discuss about the  problem in the starting directly jump into the technical part like : webs scraping HR name issue</a:t>
                      </a:r>
                    </a:p>
                  </a:txBody>
                  <a:tcPr/>
                </a:tc>
                <a:tc>
                  <a:txBody>
                    <a:bodyPr/>
                    <a:lstStyle/>
                    <a:p>
                      <a:pPr marL="285750" indent="-285750" algn="just">
                        <a:buFont typeface="Wingdings" panose="05000000000000000000" pitchFamily="2" charset="2"/>
                        <a:buChar char="q"/>
                      </a:pPr>
                      <a:r>
                        <a:rPr lang="en-IN" dirty="0"/>
                        <a:t>Web scraping:</a:t>
                      </a:r>
                    </a:p>
                    <a:p>
                      <a:pPr marL="285750" indent="-285750" algn="just">
                        <a:buFont typeface="Arial" panose="020B0604020202020204" pitchFamily="34" charset="0"/>
                        <a:buChar char="•"/>
                      </a:pPr>
                      <a:r>
                        <a:rPr lang="en-IN" sz="1600" kern="1200" cap="none" dirty="0">
                          <a:solidFill>
                            <a:schemeClr val="dk1"/>
                          </a:solidFill>
                          <a:latin typeface="+mn-lt"/>
                          <a:ea typeface="+mn-ea"/>
                          <a:cs typeface="+mn-cs"/>
                        </a:rPr>
                        <a:t>It was something new for us.</a:t>
                      </a:r>
                    </a:p>
                    <a:p>
                      <a:pPr marL="285750" indent="-285750" algn="just">
                        <a:buFont typeface="Arial" panose="020B0604020202020204" pitchFamily="34" charset="0"/>
                        <a:buChar char="•"/>
                      </a:pPr>
                      <a:r>
                        <a:rPr lang="en-IN" sz="1600" kern="1200" cap="none" dirty="0">
                          <a:solidFill>
                            <a:schemeClr val="dk1"/>
                          </a:solidFill>
                          <a:latin typeface="+mn-lt"/>
                          <a:ea typeface="+mn-ea"/>
                          <a:cs typeface="+mn-cs"/>
                        </a:rPr>
                        <a:t>It was easy to scrap the smaller data but when we got the larger data set , it was showing mismatches and errors.</a:t>
                      </a:r>
                    </a:p>
                    <a:p>
                      <a:pPr algn="just"/>
                      <a:endParaRPr lang="en-IN" dirty="0"/>
                    </a:p>
                  </a:txBody>
                  <a:tcPr/>
                </a:tc>
                <a:extLst>
                  <a:ext uri="{0D108BD9-81ED-4DB2-BD59-A6C34878D82A}">
                    <a16:rowId xmlns:a16="http://schemas.microsoft.com/office/drawing/2014/main" val="128910140"/>
                  </a:ext>
                </a:extLst>
              </a:tr>
              <a:tr h="1951852">
                <a:tc>
                  <a:txBody>
                    <a:bodyPr/>
                    <a:lstStyle/>
                    <a:p>
                      <a:pPr marL="285750" lvl="0" indent="-285750" algn="just">
                        <a:lnSpc>
                          <a:spcPct val="100000"/>
                        </a:lnSpc>
                        <a:buFont typeface="Wingdings" panose="05000000000000000000" pitchFamily="2" charset="2"/>
                        <a:buChar char="q"/>
                        <a:defRPr cap="all"/>
                      </a:pPr>
                      <a:r>
                        <a:rPr lang="en-US" cap="none" dirty="0"/>
                        <a:t>Time issue:</a:t>
                      </a:r>
                    </a:p>
                    <a:p>
                      <a:pPr marL="285750" lvl="0" indent="-285750" algn="just">
                        <a:lnSpc>
                          <a:spcPct val="100000"/>
                        </a:lnSpc>
                        <a:buFont typeface="Arial" panose="020B0604020202020204" pitchFamily="34" charset="0"/>
                        <a:buChar char="•"/>
                        <a:defRPr cap="all"/>
                      </a:pPr>
                      <a:r>
                        <a:rPr lang="en-US" cap="none" dirty="0"/>
                        <a:t>Some of us are working some of them are not, not all of them are free at the same time</a:t>
                      </a:r>
                    </a:p>
                    <a:p>
                      <a:pPr algn="just"/>
                      <a:endParaRPr lang="en-IN" dirty="0"/>
                    </a:p>
                  </a:txBody>
                  <a:tcPr/>
                </a:tc>
                <a:tc>
                  <a:txBody>
                    <a:bodyPr/>
                    <a:lstStyle/>
                    <a:p>
                      <a:pPr marL="285750" indent="-285750" algn="just">
                        <a:buFont typeface="Wingdings" panose="05000000000000000000" pitchFamily="2" charset="2"/>
                        <a:buChar char="q"/>
                      </a:pPr>
                      <a:r>
                        <a:rPr lang="en-IN" sz="1800" kern="1200" cap="none" dirty="0">
                          <a:solidFill>
                            <a:schemeClr val="dk1"/>
                          </a:solidFill>
                          <a:latin typeface="+mn-lt"/>
                          <a:ea typeface="+mn-ea"/>
                          <a:cs typeface="+mn-cs"/>
                        </a:rPr>
                        <a:t>Data modelling issue: </a:t>
                      </a:r>
                    </a:p>
                    <a:p>
                      <a:pPr marL="285750" indent="-285750" algn="just">
                        <a:buFont typeface="Arial" panose="020B0604020202020204" pitchFamily="34" charset="0"/>
                        <a:buChar char="•"/>
                      </a:pPr>
                      <a:r>
                        <a:rPr lang="en-IN" sz="1800" kern="1200" cap="none" dirty="0">
                          <a:solidFill>
                            <a:schemeClr val="dk1"/>
                          </a:solidFill>
                          <a:latin typeface="+mn-lt"/>
                          <a:ea typeface="+mn-ea"/>
                          <a:cs typeface="+mn-cs"/>
                        </a:rPr>
                        <a:t>In SQL we can connect multiple table but in excel we can only form relation one to one so we need to do a lot of research to figure out the thing like just to create a mega table and perform operation </a:t>
                      </a:r>
                    </a:p>
                    <a:p>
                      <a:pPr algn="just"/>
                      <a:endParaRPr lang="en-IN" dirty="0"/>
                    </a:p>
                  </a:txBody>
                  <a:tcPr/>
                </a:tc>
                <a:extLst>
                  <a:ext uri="{0D108BD9-81ED-4DB2-BD59-A6C34878D82A}">
                    <a16:rowId xmlns:a16="http://schemas.microsoft.com/office/drawing/2014/main" val="1762959854"/>
                  </a:ext>
                </a:extLst>
              </a:tr>
            </a:tbl>
          </a:graphicData>
        </a:graphic>
      </p:graphicFrame>
      <p:pic>
        <p:nvPicPr>
          <p:cNvPr id="16" name="Graphic 15" descr="Contract RTL">
            <a:extLst>
              <a:ext uri="{FF2B5EF4-FFF2-40B4-BE49-F238E27FC236}">
                <a16:creationId xmlns:a16="http://schemas.microsoft.com/office/drawing/2014/main" id="{838C1B99-87B7-B950-A9B1-A2049FE91D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68998" y="796066"/>
            <a:ext cx="914400" cy="914400"/>
          </a:xfrm>
          <a:prstGeom prst="rect">
            <a:avLst/>
          </a:prstGeom>
        </p:spPr>
      </p:pic>
    </p:spTree>
    <p:extLst>
      <p:ext uri="{BB962C8B-B14F-4D97-AF65-F5344CB8AC3E}">
        <p14:creationId xmlns:p14="http://schemas.microsoft.com/office/powerpoint/2010/main" val="2576900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7FB7-5BBC-5CE8-0898-C4BB5B1BD550}"/>
              </a:ext>
            </a:extLst>
          </p:cNvPr>
          <p:cNvSpPr>
            <a:spLocks noGrp="1"/>
          </p:cNvSpPr>
          <p:nvPr>
            <p:ph type="title"/>
          </p:nvPr>
        </p:nvSpPr>
        <p:spPr/>
        <p:txBody>
          <a:bodyPr/>
          <a:lstStyle/>
          <a:p>
            <a:r>
              <a:rPr lang="en-IN" dirty="0"/>
              <a:t>     Learning Outcome </a:t>
            </a:r>
          </a:p>
        </p:txBody>
      </p:sp>
      <p:sp>
        <p:nvSpPr>
          <p:cNvPr id="3" name="Content Placeholder 2">
            <a:extLst>
              <a:ext uri="{FF2B5EF4-FFF2-40B4-BE49-F238E27FC236}">
                <a16:creationId xmlns:a16="http://schemas.microsoft.com/office/drawing/2014/main" id="{4149A15F-3D65-15B7-2778-BDAE75BBEB9C}"/>
              </a:ext>
            </a:extLst>
          </p:cNvPr>
          <p:cNvSpPr>
            <a:spLocks noGrp="1"/>
          </p:cNvSpPr>
          <p:nvPr>
            <p:ph idx="1"/>
          </p:nvPr>
        </p:nvSpPr>
        <p:spPr/>
        <p:txBody>
          <a:bodyPr/>
          <a:lstStyle/>
          <a:p>
            <a:pPr>
              <a:buFont typeface="Wingdings" panose="05000000000000000000" pitchFamily="2" charset="2"/>
              <a:buChar char="q"/>
            </a:pPr>
            <a:r>
              <a:rPr lang="en-IN" b="0" i="0" dirty="0">
                <a:solidFill>
                  <a:schemeClr val="tx1"/>
                </a:solidFill>
                <a:effectLst/>
                <a:latin typeface="Söhne"/>
              </a:rPr>
              <a:t>  Collaboration and teamwork</a:t>
            </a:r>
          </a:p>
          <a:p>
            <a:pPr>
              <a:buFont typeface="Wingdings" panose="05000000000000000000" pitchFamily="2" charset="2"/>
              <a:buChar char="q"/>
            </a:pPr>
            <a:r>
              <a:rPr lang="en-IN" b="0" i="0" dirty="0">
                <a:solidFill>
                  <a:schemeClr val="tx1"/>
                </a:solidFill>
                <a:effectLst/>
                <a:latin typeface="Söhne"/>
              </a:rPr>
              <a:t>  Project management</a:t>
            </a:r>
            <a:endParaRPr lang="en-IN" dirty="0">
              <a:solidFill>
                <a:schemeClr val="tx1"/>
              </a:solidFill>
              <a:latin typeface="Söhne"/>
            </a:endParaRPr>
          </a:p>
          <a:p>
            <a:pPr>
              <a:buFont typeface="Wingdings" panose="05000000000000000000" pitchFamily="2" charset="2"/>
              <a:buChar char="q"/>
            </a:pPr>
            <a:r>
              <a:rPr lang="en-IN" b="0" i="0" dirty="0">
                <a:solidFill>
                  <a:schemeClr val="tx1"/>
                </a:solidFill>
                <a:effectLst/>
                <a:latin typeface="Söhne"/>
              </a:rPr>
              <a:t>  Diversity and inclusivity:</a:t>
            </a:r>
          </a:p>
          <a:p>
            <a:pPr>
              <a:buFont typeface="Wingdings" panose="05000000000000000000" pitchFamily="2" charset="2"/>
              <a:buChar char="q"/>
            </a:pPr>
            <a:r>
              <a:rPr lang="en-IN" dirty="0">
                <a:solidFill>
                  <a:schemeClr val="tx1"/>
                </a:solidFill>
                <a:latin typeface="Söhne"/>
              </a:rPr>
              <a:t>  Learn new tools </a:t>
            </a:r>
          </a:p>
          <a:p>
            <a:pPr>
              <a:buFont typeface="Wingdings" panose="05000000000000000000" pitchFamily="2" charset="2"/>
              <a:buChar char="q"/>
            </a:pPr>
            <a:r>
              <a:rPr lang="en-IN" b="0" i="0" dirty="0">
                <a:solidFill>
                  <a:schemeClr val="tx1"/>
                </a:solidFill>
                <a:effectLst/>
                <a:latin typeface="Söhne"/>
              </a:rPr>
              <a:t>  Presentation and communication skills</a:t>
            </a:r>
            <a:endParaRPr lang="en-IN" dirty="0">
              <a:solidFill>
                <a:schemeClr val="tx1"/>
              </a:solidFill>
            </a:endParaRPr>
          </a:p>
        </p:txBody>
      </p:sp>
      <p:pic>
        <p:nvPicPr>
          <p:cNvPr id="5" name="Graphic 4" descr="Lightbulb">
            <a:extLst>
              <a:ext uri="{FF2B5EF4-FFF2-40B4-BE49-F238E27FC236}">
                <a16:creationId xmlns:a16="http://schemas.microsoft.com/office/drawing/2014/main" id="{C8165D66-4881-3656-20D3-F48B46EACC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4249" y="822960"/>
            <a:ext cx="914400" cy="914400"/>
          </a:xfrm>
          <a:prstGeom prst="rect">
            <a:avLst/>
          </a:prstGeom>
        </p:spPr>
      </p:pic>
    </p:spTree>
    <p:extLst>
      <p:ext uri="{BB962C8B-B14F-4D97-AF65-F5344CB8AC3E}">
        <p14:creationId xmlns:p14="http://schemas.microsoft.com/office/powerpoint/2010/main" val="4162255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73E4-9CB7-DD66-DA12-CF87EBB3EBE8}"/>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ADC5BA95-4190-94B2-C349-983B2E52B04A}"/>
              </a:ext>
            </a:extLst>
          </p:cNvPr>
          <p:cNvSpPr>
            <a:spLocks noGrp="1"/>
          </p:cNvSpPr>
          <p:nvPr>
            <p:ph idx="1"/>
          </p:nvPr>
        </p:nvSpPr>
        <p:spPr/>
        <p:txBody>
          <a:bodyPr/>
          <a:lstStyle/>
          <a:p>
            <a:pPr marL="0" indent="0" algn="ctr">
              <a:buNone/>
            </a:pPr>
            <a:endParaRPr lang="en-IN" sz="3200" b="1" dirty="0"/>
          </a:p>
          <a:p>
            <a:pPr marL="0" indent="0" algn="ctr">
              <a:buNone/>
            </a:pPr>
            <a:r>
              <a:rPr lang="en-IN" sz="3200" b="1" dirty="0"/>
              <a:t>Thank you</a:t>
            </a:r>
          </a:p>
          <a:p>
            <a:pPr algn="ctr"/>
            <a:r>
              <a:rPr lang="en-IN" dirty="0"/>
              <a:t>Feel free to ask open ended question . . .</a:t>
            </a:r>
          </a:p>
        </p:txBody>
      </p:sp>
      <p:cxnSp>
        <p:nvCxnSpPr>
          <p:cNvPr id="5" name="Straight Connector 4">
            <a:extLst>
              <a:ext uri="{FF2B5EF4-FFF2-40B4-BE49-F238E27FC236}">
                <a16:creationId xmlns:a16="http://schemas.microsoft.com/office/drawing/2014/main" id="{28FF5E09-FA67-A847-4664-9CB4D67EFCF6}"/>
              </a:ext>
            </a:extLst>
          </p:cNvPr>
          <p:cNvCxnSpPr>
            <a:cxnSpLocks/>
          </p:cNvCxnSpPr>
          <p:nvPr/>
        </p:nvCxnSpPr>
        <p:spPr>
          <a:xfrm>
            <a:off x="1249680" y="4750647"/>
            <a:ext cx="100584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8105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8F40-B687-CB08-7281-C6941C062457}"/>
              </a:ext>
            </a:extLst>
          </p:cNvPr>
          <p:cNvSpPr>
            <a:spLocks noGrp="1"/>
          </p:cNvSpPr>
          <p:nvPr>
            <p:ph type="title"/>
          </p:nvPr>
        </p:nvSpPr>
        <p:spPr>
          <a:xfrm>
            <a:off x="4486274" y="286603"/>
            <a:ext cx="6669405" cy="1450757"/>
          </a:xfrm>
        </p:spPr>
        <p:txBody>
          <a:bodyPr/>
          <a:lstStyle/>
          <a:p>
            <a:r>
              <a:rPr lang="en-IN" dirty="0"/>
              <a:t>INTRODUCTION</a:t>
            </a:r>
          </a:p>
        </p:txBody>
      </p:sp>
      <p:sp>
        <p:nvSpPr>
          <p:cNvPr id="3" name="Content Placeholder 2">
            <a:extLst>
              <a:ext uri="{FF2B5EF4-FFF2-40B4-BE49-F238E27FC236}">
                <a16:creationId xmlns:a16="http://schemas.microsoft.com/office/drawing/2014/main" id="{7189C57C-2EAB-8DBE-486C-10E27FF6011E}"/>
              </a:ext>
            </a:extLst>
          </p:cNvPr>
          <p:cNvSpPr>
            <a:spLocks noGrp="1"/>
          </p:cNvSpPr>
          <p:nvPr>
            <p:ph idx="1"/>
          </p:nvPr>
        </p:nvSpPr>
        <p:spPr>
          <a:xfrm>
            <a:off x="4495800" y="2374142"/>
            <a:ext cx="7219950" cy="3779008"/>
          </a:xfrm>
        </p:spPr>
        <p:txBody>
          <a:bodyPr>
            <a:normAutofit fontScale="77500" lnSpcReduction="20000"/>
          </a:bodyPr>
          <a:lstStyle/>
          <a:p>
            <a:pPr marL="0" indent="0" algn="just">
              <a:buNone/>
            </a:pPr>
            <a:r>
              <a:rPr lang="en-US" sz="1800" b="0" i="0" dirty="0">
                <a:solidFill>
                  <a:schemeClr val="tx1"/>
                </a:solidFill>
                <a:effectLst/>
                <a:latin typeface="Söhne"/>
              </a:rPr>
              <a:t>The job market in India is constantly evolving, with new trends emerging and old ones fading away. In this project, the focus will be on analyzing the job trends in India, including the most in-demand skills, the states with the highest number of job openings, and other useful insights.</a:t>
            </a:r>
          </a:p>
          <a:p>
            <a:pPr marL="0" indent="0" algn="just">
              <a:buNone/>
            </a:pPr>
            <a:r>
              <a:rPr lang="en-US" sz="1800" b="0" i="0" dirty="0">
                <a:solidFill>
                  <a:schemeClr val="tx1"/>
                </a:solidFill>
                <a:effectLst/>
                <a:latin typeface="Söhne"/>
              </a:rPr>
              <a:t>The project aims to provide a comprehensive overview of the job market in India, using data-driven analysis to identify the key trends and patterns that are driving the market. By understanding these trends, job seekers, employers, and policymakers can make informed decisions about their career paths, hiring strategies, and workforce development initiatives.</a:t>
            </a:r>
          </a:p>
          <a:p>
            <a:pPr marL="0" indent="0" algn="just">
              <a:buNone/>
            </a:pPr>
            <a:r>
              <a:rPr lang="en-US" sz="1800" b="0" i="0" dirty="0">
                <a:solidFill>
                  <a:schemeClr val="tx1"/>
                </a:solidFill>
                <a:effectLst/>
                <a:latin typeface="Söhne"/>
              </a:rPr>
              <a:t>Through this project, we hope to shed light on the current state of the job market in India, as well as provide insights into how it is likely to evolve in the future. Ultimately, our goal is to help individuals and organizations make better, more informed decisions that will enable them to thrive in an ever-changing job market.</a:t>
            </a:r>
          </a:p>
          <a:p>
            <a:pPr marL="0" indent="0" algn="just">
              <a:buNone/>
            </a:pPr>
            <a:r>
              <a:rPr lang="en-IN" sz="1800" b="1" dirty="0"/>
              <a:t>Problem Statement </a:t>
            </a:r>
            <a:r>
              <a:rPr lang="en-IN" sz="1800" dirty="0"/>
              <a:t>:</a:t>
            </a:r>
            <a:endParaRPr lang="en-US" sz="1800" dirty="0"/>
          </a:p>
          <a:p>
            <a:pPr marL="0" indent="0" algn="just">
              <a:buNone/>
            </a:pPr>
            <a:r>
              <a:rPr lang="en-US" sz="1800" dirty="0"/>
              <a:t>project is to analyze the job trend in India  like which skill is in most demand, state having highest no of opening , &amp; many more useful insight</a:t>
            </a:r>
          </a:p>
          <a:p>
            <a:pPr algn="just"/>
            <a:endParaRPr lang="en-US" sz="1800" b="0" i="0" dirty="0">
              <a:solidFill>
                <a:schemeClr val="tx1"/>
              </a:solidFill>
              <a:effectLst/>
              <a:latin typeface="Söhne"/>
            </a:endParaRPr>
          </a:p>
          <a:p>
            <a:pPr algn="just"/>
            <a:endParaRPr lang="en-IN" sz="1800" dirty="0">
              <a:solidFill>
                <a:schemeClr val="tx1"/>
              </a:solidFill>
            </a:endParaRPr>
          </a:p>
        </p:txBody>
      </p:sp>
      <p:sp>
        <p:nvSpPr>
          <p:cNvPr id="4" name="Content Placeholder 2">
            <a:extLst>
              <a:ext uri="{FF2B5EF4-FFF2-40B4-BE49-F238E27FC236}">
                <a16:creationId xmlns:a16="http://schemas.microsoft.com/office/drawing/2014/main" id="{1A327B7B-52B1-95BF-C559-64D018225DCE}"/>
              </a:ext>
            </a:extLst>
          </p:cNvPr>
          <p:cNvSpPr txBox="1">
            <a:spLocks/>
          </p:cNvSpPr>
          <p:nvPr/>
        </p:nvSpPr>
        <p:spPr>
          <a:xfrm>
            <a:off x="4431029" y="4793880"/>
            <a:ext cx="6724650" cy="1450758"/>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sz="1600" dirty="0"/>
          </a:p>
        </p:txBody>
      </p:sp>
      <p:grpSp>
        <p:nvGrpSpPr>
          <p:cNvPr id="8" name="Group 7">
            <a:extLst>
              <a:ext uri="{FF2B5EF4-FFF2-40B4-BE49-F238E27FC236}">
                <a16:creationId xmlns:a16="http://schemas.microsoft.com/office/drawing/2014/main" id="{A1DB4B8E-649F-D806-0014-A4FA3919BDFB}"/>
              </a:ext>
            </a:extLst>
          </p:cNvPr>
          <p:cNvGrpSpPr/>
          <p:nvPr/>
        </p:nvGrpSpPr>
        <p:grpSpPr>
          <a:xfrm>
            <a:off x="95251" y="259709"/>
            <a:ext cx="4019550" cy="6076097"/>
            <a:chOff x="95251" y="259709"/>
            <a:chExt cx="4019550" cy="6076097"/>
          </a:xfrm>
        </p:grpSpPr>
        <p:pic>
          <p:nvPicPr>
            <p:cNvPr id="5" name="Picture 4">
              <a:extLst>
                <a:ext uri="{FF2B5EF4-FFF2-40B4-BE49-F238E27FC236}">
                  <a16:creationId xmlns:a16="http://schemas.microsoft.com/office/drawing/2014/main" id="{03500752-3CFB-B428-D5B9-166F0A1A2C01}"/>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5251" y="259709"/>
              <a:ext cx="4019550" cy="607609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630A75BF-0088-E436-9B83-FDD9B697913C}"/>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76250" y="1129458"/>
              <a:ext cx="3114675" cy="459908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spTree>
    <p:extLst>
      <p:ext uri="{BB962C8B-B14F-4D97-AF65-F5344CB8AC3E}">
        <p14:creationId xmlns:p14="http://schemas.microsoft.com/office/powerpoint/2010/main" val="414648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Strategy and Distribution of work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55993598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4E47781-106F-E988-196A-822AFA41A24F}"/>
              </a:ext>
            </a:extLst>
          </p:cNvPr>
          <p:cNvSpPr txBox="1"/>
          <p:nvPr/>
        </p:nvSpPr>
        <p:spPr>
          <a:xfrm>
            <a:off x="8408896" y="3152001"/>
            <a:ext cx="2502048" cy="276999"/>
          </a:xfrm>
          <a:prstGeom prst="rect">
            <a:avLst/>
          </a:prstGeom>
          <a:noFill/>
        </p:spPr>
        <p:txBody>
          <a:bodyPr wrap="square" rtlCol="0">
            <a:spAutoFit/>
          </a:bodyPr>
          <a:lstStyle/>
          <a:p>
            <a:pPr algn="ctr"/>
            <a:r>
              <a:rPr lang="en-IN" sz="1200" dirty="0">
                <a:solidFill>
                  <a:prstClr val="black">
                    <a:hueOff val="0"/>
                    <a:satOff val="0"/>
                    <a:lumOff val="0"/>
                    <a:alphaOff val="0"/>
                  </a:prstClr>
                </a:solidFill>
                <a:latin typeface="Franklin Gothic Book" panose="020F0502020204030204"/>
              </a:rPr>
              <a:t>In team </a:t>
            </a:r>
          </a:p>
        </p:txBody>
      </p:sp>
      <p:sp>
        <p:nvSpPr>
          <p:cNvPr id="4" name="TextBox 3">
            <a:extLst>
              <a:ext uri="{FF2B5EF4-FFF2-40B4-BE49-F238E27FC236}">
                <a16:creationId xmlns:a16="http://schemas.microsoft.com/office/drawing/2014/main" id="{E3B777BD-DE71-1086-E013-64D3AA82C94D}"/>
              </a:ext>
            </a:extLst>
          </p:cNvPr>
          <p:cNvSpPr txBox="1"/>
          <p:nvPr/>
        </p:nvSpPr>
        <p:spPr>
          <a:xfrm>
            <a:off x="1855692" y="3152000"/>
            <a:ext cx="2115671" cy="276999"/>
          </a:xfrm>
          <a:prstGeom prst="rect">
            <a:avLst/>
          </a:prstGeom>
          <a:noFill/>
        </p:spPr>
        <p:txBody>
          <a:bodyPr wrap="square" rtlCol="0">
            <a:spAutoFit/>
          </a:bodyPr>
          <a:lstStyle/>
          <a:p>
            <a:r>
              <a:rPr lang="en-IN" sz="1200" dirty="0"/>
              <a:t>Piyush Pratap Singh</a:t>
            </a:r>
          </a:p>
        </p:txBody>
      </p:sp>
      <p:sp>
        <p:nvSpPr>
          <p:cNvPr id="5" name="TextBox 4">
            <a:extLst>
              <a:ext uri="{FF2B5EF4-FFF2-40B4-BE49-F238E27FC236}">
                <a16:creationId xmlns:a16="http://schemas.microsoft.com/office/drawing/2014/main" id="{6ACE5F60-35C7-99ED-A3AE-B0048697C5D2}"/>
              </a:ext>
            </a:extLst>
          </p:cNvPr>
          <p:cNvSpPr txBox="1"/>
          <p:nvPr/>
        </p:nvSpPr>
        <p:spPr>
          <a:xfrm>
            <a:off x="3836893" y="4595318"/>
            <a:ext cx="2115671" cy="276999"/>
          </a:xfrm>
          <a:prstGeom prst="rect">
            <a:avLst/>
          </a:prstGeom>
          <a:noFill/>
        </p:spPr>
        <p:txBody>
          <a:bodyPr wrap="square" rtlCol="0">
            <a:spAutoFit/>
          </a:bodyPr>
          <a:lstStyle/>
          <a:p>
            <a:r>
              <a:rPr lang="en-IN" sz="1200" dirty="0"/>
              <a:t>Yash Upadhyay</a:t>
            </a:r>
          </a:p>
        </p:txBody>
      </p:sp>
    </p:spTree>
    <p:extLst>
      <p:ext uri="{BB962C8B-B14F-4D97-AF65-F5344CB8AC3E}">
        <p14:creationId xmlns:p14="http://schemas.microsoft.com/office/powerpoint/2010/main" val="248254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22CF6F-6A40-93AC-6AF0-F1ACD3680C9E}"/>
              </a:ext>
            </a:extLst>
          </p:cNvPr>
          <p:cNvSpPr>
            <a:spLocks noGrp="1"/>
          </p:cNvSpPr>
          <p:nvPr>
            <p:ph type="title"/>
          </p:nvPr>
        </p:nvSpPr>
        <p:spPr>
          <a:xfrm>
            <a:off x="1096963" y="287338"/>
            <a:ext cx="10058400" cy="1449387"/>
          </a:xfrm>
        </p:spPr>
        <p:txBody>
          <a:bodyPr>
            <a:normAutofit/>
          </a:bodyPr>
          <a:lstStyle/>
          <a:p>
            <a:r>
              <a:rPr lang="en-US" dirty="0"/>
              <a:t>Project Explanation  </a:t>
            </a:r>
          </a:p>
        </p:txBody>
      </p:sp>
      <p:graphicFrame>
        <p:nvGraphicFramePr>
          <p:cNvPr id="8" name="Table 4">
            <a:extLst>
              <a:ext uri="{FF2B5EF4-FFF2-40B4-BE49-F238E27FC236}">
                <a16:creationId xmlns:a16="http://schemas.microsoft.com/office/drawing/2014/main" id="{F45FBF5E-BAAB-75C1-775C-A52CD17A6CD9}"/>
              </a:ext>
            </a:extLst>
          </p:cNvPr>
          <p:cNvGraphicFramePr>
            <a:graphicFrameLocks/>
          </p:cNvGraphicFramePr>
          <p:nvPr>
            <p:extLst>
              <p:ext uri="{D42A27DB-BD31-4B8C-83A1-F6EECF244321}">
                <p14:modId xmlns:p14="http://schemas.microsoft.com/office/powerpoint/2010/main" val="172541541"/>
              </p:ext>
            </p:extLst>
          </p:nvPr>
        </p:nvGraphicFramePr>
        <p:xfrm>
          <a:off x="1096962" y="2216879"/>
          <a:ext cx="10058400" cy="3111362"/>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512208">
                <a:tc>
                  <a:txBody>
                    <a:bodyPr/>
                    <a:lstStyle/>
                    <a:p>
                      <a:r>
                        <a:rPr lang="en-US" sz="2400" b="0" cap="all" spc="150" dirty="0">
                          <a:solidFill>
                            <a:schemeClr val="lt1"/>
                          </a:solidFill>
                        </a:rPr>
                        <a:t>Phase 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a:solidFill>
                            <a:schemeClr val="lt1"/>
                          </a:solidFill>
                        </a:rPr>
                        <a:t>Phase 2</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Phase 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Phase 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750639">
                <a:tc>
                  <a:txBody>
                    <a:bodyPr/>
                    <a:lstStyle/>
                    <a:p>
                      <a:r>
                        <a:rPr lang="en-US" sz="1400" cap="none" spc="0">
                          <a:solidFill>
                            <a:schemeClr val="tx1"/>
                          </a:solidFill>
                        </a:rPr>
                        <a:t>Web Scraping </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Data Cleaning</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Data Modelling</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Dashboard &amp;  drawing Insight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432851">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Selenium</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Pandas</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Excel: Power Query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Pandas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MySQL</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Excel</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cap="none" spc="0" dirty="0">
                          <a:solidFill>
                            <a:schemeClr val="tx1"/>
                          </a:solidFill>
                        </a:rPr>
                        <a:t>Excel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750639">
                <a:tc>
                  <a:txBody>
                    <a:bodyPr/>
                    <a:lstStyle/>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pic>
        <p:nvPicPr>
          <p:cNvPr id="9" name="Graphic 8" descr="Head with gears">
            <a:extLst>
              <a:ext uri="{FF2B5EF4-FFF2-40B4-BE49-F238E27FC236}">
                <a16:creationId xmlns:a16="http://schemas.microsoft.com/office/drawing/2014/main" id="{C7166092-7571-1867-4A1C-D781602927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92870" y="2299448"/>
            <a:ext cx="546847" cy="455314"/>
          </a:xfrm>
          <a:prstGeom prst="rect">
            <a:avLst/>
          </a:prstGeom>
        </p:spPr>
      </p:pic>
      <p:pic>
        <p:nvPicPr>
          <p:cNvPr id="11" name="Graphic 10" descr="Database">
            <a:extLst>
              <a:ext uri="{FF2B5EF4-FFF2-40B4-BE49-F238E27FC236}">
                <a16:creationId xmlns:a16="http://schemas.microsoft.com/office/drawing/2014/main" id="{F407CF9C-6651-3682-26A3-47384146E8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84142" y="2297563"/>
            <a:ext cx="546847" cy="484094"/>
          </a:xfrm>
          <a:prstGeom prst="rect">
            <a:avLst/>
          </a:prstGeom>
        </p:spPr>
      </p:pic>
      <p:pic>
        <p:nvPicPr>
          <p:cNvPr id="13" name="Graphic 12" descr="Mop and bucket">
            <a:extLst>
              <a:ext uri="{FF2B5EF4-FFF2-40B4-BE49-F238E27FC236}">
                <a16:creationId xmlns:a16="http://schemas.microsoft.com/office/drawing/2014/main" id="{BD7C9E5D-8B46-4EB7-DF8D-6824C21EE7B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38167" y="2270667"/>
            <a:ext cx="484094" cy="484094"/>
          </a:xfrm>
          <a:prstGeom prst="rect">
            <a:avLst/>
          </a:prstGeom>
        </p:spPr>
      </p:pic>
      <p:pic>
        <p:nvPicPr>
          <p:cNvPr id="15" name="Graphic 14" descr="Document">
            <a:extLst>
              <a:ext uri="{FF2B5EF4-FFF2-40B4-BE49-F238E27FC236}">
                <a16:creationId xmlns:a16="http://schemas.microsoft.com/office/drawing/2014/main" id="{9955BD0A-7DDF-B1BE-5C0E-9766E210C8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52094" y="2288597"/>
            <a:ext cx="484094" cy="484094"/>
          </a:xfrm>
          <a:prstGeom prst="rect">
            <a:avLst/>
          </a:prstGeom>
        </p:spPr>
      </p:pic>
    </p:spTree>
    <p:extLst>
      <p:ext uri="{BB962C8B-B14F-4D97-AF65-F5344CB8AC3E}">
        <p14:creationId xmlns:p14="http://schemas.microsoft.com/office/powerpoint/2010/main" val="415520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BF0BAB-18C8-2FFF-6583-A1D80CC89DF3}"/>
              </a:ext>
            </a:extLst>
          </p:cNvPr>
          <p:cNvSpPr txBox="1">
            <a:spLocks/>
          </p:cNvSpPr>
          <p:nvPr/>
        </p:nvSpPr>
        <p:spPr>
          <a:xfrm>
            <a:off x="686988" y="1361408"/>
            <a:ext cx="10058400" cy="144938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a:t>Raw Data  </a:t>
            </a:r>
          </a:p>
        </p:txBody>
      </p:sp>
      <p:sp>
        <p:nvSpPr>
          <p:cNvPr id="10" name="TextBox 9">
            <a:extLst>
              <a:ext uri="{FF2B5EF4-FFF2-40B4-BE49-F238E27FC236}">
                <a16:creationId xmlns:a16="http://schemas.microsoft.com/office/drawing/2014/main" id="{F6A64F33-9D64-2888-1F85-745B3B5B3E1D}"/>
              </a:ext>
            </a:extLst>
          </p:cNvPr>
          <p:cNvSpPr txBox="1"/>
          <p:nvPr/>
        </p:nvSpPr>
        <p:spPr>
          <a:xfrm>
            <a:off x="686988" y="3528095"/>
            <a:ext cx="6201175" cy="954107"/>
          </a:xfrm>
          <a:prstGeom prst="rect">
            <a:avLst/>
          </a:prstGeom>
          <a:noFill/>
        </p:spPr>
        <p:txBody>
          <a:bodyPr wrap="square">
            <a:spAutoFit/>
          </a:bodyPr>
          <a:lstStyle/>
          <a:p>
            <a:endParaRPr lang="en-US" sz="2800" spc="-50" dirty="0">
              <a:solidFill>
                <a:schemeClr val="tx1">
                  <a:lumMod val="75000"/>
                  <a:lumOff val="25000"/>
                </a:schemeClr>
              </a:solidFill>
              <a:latin typeface="+mj-lt"/>
              <a:ea typeface="+mj-ea"/>
              <a:cs typeface="+mj-cs"/>
            </a:endParaRPr>
          </a:p>
          <a:p>
            <a:r>
              <a:rPr lang="en-US" sz="2800" spc="-50" dirty="0">
                <a:solidFill>
                  <a:schemeClr val="tx1">
                    <a:lumMod val="75000"/>
                    <a:lumOff val="25000"/>
                  </a:schemeClr>
                </a:solidFill>
                <a:latin typeface="+mj-lt"/>
                <a:ea typeface="+mj-ea"/>
                <a:cs typeface="+mj-cs"/>
              </a:rPr>
              <a:t>Clean Data  </a:t>
            </a:r>
          </a:p>
        </p:txBody>
      </p:sp>
      <p:pic>
        <p:nvPicPr>
          <p:cNvPr id="15" name="Picture 14">
            <a:extLst>
              <a:ext uri="{FF2B5EF4-FFF2-40B4-BE49-F238E27FC236}">
                <a16:creationId xmlns:a16="http://schemas.microsoft.com/office/drawing/2014/main" id="{B6DBFCF4-69A2-C68E-A8D6-93F4F8D479C3}"/>
              </a:ext>
            </a:extLst>
          </p:cNvPr>
          <p:cNvPicPr>
            <a:picLocks noChangeAspect="1"/>
          </p:cNvPicPr>
          <p:nvPr/>
        </p:nvPicPr>
        <p:blipFill rotWithShape="1">
          <a:blip r:embed="rId2"/>
          <a:srcRect l="1126"/>
          <a:stretch/>
        </p:blipFill>
        <p:spPr>
          <a:xfrm>
            <a:off x="801881" y="4413810"/>
            <a:ext cx="10223060" cy="1799511"/>
          </a:xfrm>
          <a:prstGeom prst="rect">
            <a:avLst/>
          </a:prstGeom>
        </p:spPr>
      </p:pic>
      <p:pic>
        <p:nvPicPr>
          <p:cNvPr id="17" name="Picture 16">
            <a:extLst>
              <a:ext uri="{FF2B5EF4-FFF2-40B4-BE49-F238E27FC236}">
                <a16:creationId xmlns:a16="http://schemas.microsoft.com/office/drawing/2014/main" id="{470C3A9C-D277-B58C-1980-D3FFC791C7D2}"/>
              </a:ext>
            </a:extLst>
          </p:cNvPr>
          <p:cNvPicPr>
            <a:picLocks noChangeAspect="1"/>
          </p:cNvPicPr>
          <p:nvPr/>
        </p:nvPicPr>
        <p:blipFill rotWithShape="1">
          <a:blip r:embed="rId3"/>
          <a:srcRect l="515" t="3778" r="6323"/>
          <a:stretch/>
        </p:blipFill>
        <p:spPr>
          <a:xfrm>
            <a:off x="801881" y="2078708"/>
            <a:ext cx="10223060" cy="1689520"/>
          </a:xfrm>
          <a:prstGeom prst="rect">
            <a:avLst/>
          </a:prstGeom>
        </p:spPr>
      </p:pic>
      <p:sp>
        <p:nvSpPr>
          <p:cNvPr id="18" name="TextBox 17">
            <a:extLst>
              <a:ext uri="{FF2B5EF4-FFF2-40B4-BE49-F238E27FC236}">
                <a16:creationId xmlns:a16="http://schemas.microsoft.com/office/drawing/2014/main" id="{621B7A81-13FE-A60D-AB99-260E1614955C}"/>
              </a:ext>
            </a:extLst>
          </p:cNvPr>
          <p:cNvSpPr txBox="1"/>
          <p:nvPr/>
        </p:nvSpPr>
        <p:spPr>
          <a:xfrm>
            <a:off x="733892" y="800687"/>
            <a:ext cx="6212541" cy="369332"/>
          </a:xfrm>
          <a:prstGeom prst="rect">
            <a:avLst/>
          </a:prstGeom>
          <a:noFill/>
        </p:spPr>
        <p:txBody>
          <a:bodyPr wrap="square" rtlCol="0">
            <a:spAutoFit/>
          </a:bodyPr>
          <a:lstStyle/>
          <a:p>
            <a:r>
              <a:rPr lang="en-IN" dirty="0"/>
              <a:t>Data Pre Processing</a:t>
            </a:r>
          </a:p>
        </p:txBody>
      </p:sp>
    </p:spTree>
    <p:extLst>
      <p:ext uri="{BB962C8B-B14F-4D97-AF65-F5344CB8AC3E}">
        <p14:creationId xmlns:p14="http://schemas.microsoft.com/office/powerpoint/2010/main" val="2286835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8554-5322-C5F0-960D-CA62ACC84FDC}"/>
              </a:ext>
            </a:extLst>
          </p:cNvPr>
          <p:cNvSpPr>
            <a:spLocks noGrp="1"/>
          </p:cNvSpPr>
          <p:nvPr>
            <p:ph type="title"/>
          </p:nvPr>
        </p:nvSpPr>
        <p:spPr/>
        <p:txBody>
          <a:bodyPr/>
          <a:lstStyle/>
          <a:p>
            <a:r>
              <a:rPr lang="en-IN" dirty="0"/>
              <a:t>Cleaning Part</a:t>
            </a:r>
          </a:p>
        </p:txBody>
      </p:sp>
      <p:pic>
        <p:nvPicPr>
          <p:cNvPr id="5" name="Picture 4">
            <a:extLst>
              <a:ext uri="{FF2B5EF4-FFF2-40B4-BE49-F238E27FC236}">
                <a16:creationId xmlns:a16="http://schemas.microsoft.com/office/drawing/2014/main" id="{23266596-E8BF-B487-A885-BA7C9B1C6DDB}"/>
              </a:ext>
            </a:extLst>
          </p:cNvPr>
          <p:cNvPicPr>
            <a:picLocks noChangeAspect="1"/>
          </p:cNvPicPr>
          <p:nvPr/>
        </p:nvPicPr>
        <p:blipFill>
          <a:blip r:embed="rId2"/>
          <a:stretch>
            <a:fillRect/>
          </a:stretch>
        </p:blipFill>
        <p:spPr>
          <a:xfrm>
            <a:off x="1679868" y="2431956"/>
            <a:ext cx="4138226" cy="27739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FABCDCC5-926B-C991-2A5C-35EB394C47F0}"/>
              </a:ext>
            </a:extLst>
          </p:cNvPr>
          <p:cNvPicPr>
            <a:picLocks noChangeAspect="1"/>
          </p:cNvPicPr>
          <p:nvPr/>
        </p:nvPicPr>
        <p:blipFill rotWithShape="1">
          <a:blip r:embed="rId3"/>
          <a:srcRect t="3518"/>
          <a:stretch/>
        </p:blipFill>
        <p:spPr>
          <a:xfrm>
            <a:off x="7399468" y="2073368"/>
            <a:ext cx="4428564" cy="3442448"/>
          </a:xfrm>
          <a:prstGeom prst="rect">
            <a:avLst/>
          </a:prstGeom>
        </p:spPr>
      </p:pic>
    </p:spTree>
    <p:extLst>
      <p:ext uri="{BB962C8B-B14F-4D97-AF65-F5344CB8AC3E}">
        <p14:creationId xmlns:p14="http://schemas.microsoft.com/office/powerpoint/2010/main" val="1226715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FCD220E6-2A5E-7DBD-6FA5-42A814EF6AFF}"/>
              </a:ext>
            </a:extLst>
          </p:cNvPr>
          <p:cNvPicPr>
            <a:picLocks noChangeAspect="1"/>
          </p:cNvPicPr>
          <p:nvPr/>
        </p:nvPicPr>
        <p:blipFill>
          <a:blip r:embed="rId2"/>
          <a:stretch>
            <a:fillRect/>
          </a:stretch>
        </p:blipFill>
        <p:spPr>
          <a:xfrm>
            <a:off x="840696" y="1805329"/>
            <a:ext cx="10510607" cy="3749365"/>
          </a:xfrm>
          <a:prstGeom prst="rect">
            <a:avLst/>
          </a:prstGeom>
        </p:spPr>
      </p:pic>
      <p:sp>
        <p:nvSpPr>
          <p:cNvPr id="25" name="TextBox 24">
            <a:extLst>
              <a:ext uri="{FF2B5EF4-FFF2-40B4-BE49-F238E27FC236}">
                <a16:creationId xmlns:a16="http://schemas.microsoft.com/office/drawing/2014/main" id="{59BB5A89-EB18-C2DA-0D53-669365215130}"/>
              </a:ext>
            </a:extLst>
          </p:cNvPr>
          <p:cNvSpPr txBox="1"/>
          <p:nvPr/>
        </p:nvSpPr>
        <p:spPr>
          <a:xfrm>
            <a:off x="4069977" y="645459"/>
            <a:ext cx="4294094" cy="769441"/>
          </a:xfrm>
          <a:prstGeom prst="rect">
            <a:avLst/>
          </a:prstGeom>
          <a:noFill/>
        </p:spPr>
        <p:txBody>
          <a:bodyPr wrap="square" rtlCol="0">
            <a:spAutoFit/>
          </a:bodyPr>
          <a:lstStyle/>
          <a:p>
            <a:r>
              <a:rPr lang="en-IN" sz="4400" dirty="0"/>
              <a:t>Data Modelling</a:t>
            </a:r>
          </a:p>
        </p:txBody>
      </p:sp>
      <p:cxnSp>
        <p:nvCxnSpPr>
          <p:cNvPr id="27" name="Straight Connector 26">
            <a:extLst>
              <a:ext uri="{FF2B5EF4-FFF2-40B4-BE49-F238E27FC236}">
                <a16:creationId xmlns:a16="http://schemas.microsoft.com/office/drawing/2014/main" id="{504BE193-A4CB-2657-FE20-F871752DE57B}"/>
              </a:ext>
            </a:extLst>
          </p:cNvPr>
          <p:cNvCxnSpPr/>
          <p:nvPr/>
        </p:nvCxnSpPr>
        <p:spPr>
          <a:xfrm>
            <a:off x="2743200" y="1524000"/>
            <a:ext cx="6642847"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6899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28AFC3A-FF4F-D881-D382-488B3542E395}"/>
              </a:ext>
            </a:extLst>
          </p:cNvPr>
          <p:cNvSpPr txBox="1">
            <a:spLocks/>
          </p:cNvSpPr>
          <p:nvPr/>
        </p:nvSpPr>
        <p:spPr>
          <a:xfrm>
            <a:off x="838200" y="1320673"/>
            <a:ext cx="10683240" cy="458992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600" b="1" cap="none" dirty="0"/>
              <a:t>After analysis the project some of the insight that we drawn are :</a:t>
            </a:r>
          </a:p>
          <a:p>
            <a:pPr marL="342900" indent="-342900">
              <a:buFont typeface="Wingdings" panose="05000000000000000000" pitchFamily="2" charset="2"/>
              <a:buChar char="q"/>
            </a:pPr>
            <a:r>
              <a:rPr lang="en-US" sz="1200" cap="none" dirty="0"/>
              <a:t>Top preferable state is Bangalore</a:t>
            </a:r>
          </a:p>
          <a:p>
            <a:pPr marL="342900" indent="-342900">
              <a:buFont typeface="Wingdings" panose="05000000000000000000" pitchFamily="2" charset="2"/>
              <a:buChar char="q"/>
            </a:pPr>
            <a:r>
              <a:rPr lang="en-US" sz="1200" cap="none" dirty="0"/>
              <a:t>Management , marketing and software engineers profile role that are in demand</a:t>
            </a:r>
          </a:p>
          <a:p>
            <a:pPr marL="342900" indent="-342900">
              <a:buFont typeface="Wingdings" panose="05000000000000000000" pitchFamily="2" charset="2"/>
              <a:buChar char="q"/>
            </a:pPr>
            <a:r>
              <a:rPr lang="en-US" sz="1200" cap="none" dirty="0"/>
              <a:t>Most Demanded  Skill are Python , java &amp; JavaScript </a:t>
            </a:r>
          </a:p>
          <a:p>
            <a:pPr marL="342900" indent="-342900">
              <a:buFont typeface="Wingdings" panose="05000000000000000000" pitchFamily="2" charset="2"/>
              <a:buChar char="q"/>
            </a:pPr>
            <a:r>
              <a:rPr lang="en-US" sz="1200" cap="none" dirty="0" err="1"/>
              <a:t>Ltimindtree</a:t>
            </a:r>
            <a:r>
              <a:rPr lang="en-US" sz="1200" cap="none" dirty="0"/>
              <a:t> , </a:t>
            </a:r>
            <a:r>
              <a:rPr lang="en-US" sz="1200" cap="none" dirty="0" err="1"/>
              <a:t>Cashflo</a:t>
            </a:r>
            <a:r>
              <a:rPr lang="en-US" sz="1200" cap="none" dirty="0"/>
              <a:t> &amp; google are company who post most of job opening in recent time</a:t>
            </a:r>
          </a:p>
          <a:p>
            <a:pPr marL="342900" indent="-342900">
              <a:buFont typeface="Wingdings" panose="05000000000000000000" pitchFamily="2" charset="2"/>
              <a:buChar char="q"/>
            </a:pPr>
            <a:r>
              <a:rPr lang="en-US" sz="1200" cap="none" dirty="0"/>
              <a:t>People having    (3 to 15) year of experience are more in demand than that of fresher or 15 + year of experience</a:t>
            </a:r>
          </a:p>
          <a:p>
            <a:pPr marL="342900" indent="-342900">
              <a:buFont typeface="Wingdings" panose="05000000000000000000" pitchFamily="2" charset="2"/>
              <a:buChar char="q"/>
            </a:pPr>
            <a:endParaRPr lang="en-US" cap="none" dirty="0"/>
          </a:p>
          <a:p>
            <a:pPr marL="342900" indent="-342900">
              <a:buFont typeface="Arial" panose="020B0604020202020204" pitchFamily="34" charset="0"/>
              <a:buChar char="•"/>
            </a:pPr>
            <a:endParaRPr lang="en-US" cap="none" dirty="0"/>
          </a:p>
        </p:txBody>
      </p:sp>
      <p:sp>
        <p:nvSpPr>
          <p:cNvPr id="3" name="Title 1">
            <a:extLst>
              <a:ext uri="{FF2B5EF4-FFF2-40B4-BE49-F238E27FC236}">
                <a16:creationId xmlns:a16="http://schemas.microsoft.com/office/drawing/2014/main" id="{1BFF1DDD-B91C-AA4A-5C29-C83F5CE041A1}"/>
              </a:ext>
            </a:extLst>
          </p:cNvPr>
          <p:cNvSpPr txBox="1">
            <a:spLocks/>
          </p:cNvSpPr>
          <p:nvPr/>
        </p:nvSpPr>
        <p:spPr>
          <a:xfrm>
            <a:off x="546847" y="406273"/>
            <a:ext cx="10806953" cy="1325563"/>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IN" dirty="0"/>
              <a:t>      Project Insights: </a:t>
            </a:r>
            <a:br>
              <a:rPr lang="en-IN" dirty="0"/>
            </a:br>
            <a:endParaRPr lang="en-IN" dirty="0"/>
          </a:p>
        </p:txBody>
      </p:sp>
      <p:pic>
        <p:nvPicPr>
          <p:cNvPr id="10" name="Graphic 9" descr="Research">
            <a:extLst>
              <a:ext uri="{FF2B5EF4-FFF2-40B4-BE49-F238E27FC236}">
                <a16:creationId xmlns:a16="http://schemas.microsoft.com/office/drawing/2014/main" id="{DF5040D9-E551-5224-B04C-DC1782BB65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5459" y="273424"/>
            <a:ext cx="914400" cy="914400"/>
          </a:xfrm>
          <a:prstGeom prst="rect">
            <a:avLst/>
          </a:prstGeom>
        </p:spPr>
      </p:pic>
      <p:pic>
        <p:nvPicPr>
          <p:cNvPr id="4" name="Picture 3">
            <a:extLst>
              <a:ext uri="{FF2B5EF4-FFF2-40B4-BE49-F238E27FC236}">
                <a16:creationId xmlns:a16="http://schemas.microsoft.com/office/drawing/2014/main" id="{E93B4C1A-6A0F-103D-4854-252D25227148}"/>
              </a:ext>
            </a:extLst>
          </p:cNvPr>
          <p:cNvPicPr>
            <a:picLocks noChangeAspect="1"/>
          </p:cNvPicPr>
          <p:nvPr/>
        </p:nvPicPr>
        <p:blipFill>
          <a:blip r:embed="rId4"/>
          <a:stretch>
            <a:fillRect/>
          </a:stretch>
        </p:blipFill>
        <p:spPr>
          <a:xfrm>
            <a:off x="838201" y="3642385"/>
            <a:ext cx="10515600" cy="2722556"/>
          </a:xfrm>
          <a:prstGeom prst="rect">
            <a:avLst/>
          </a:prstGeom>
        </p:spPr>
      </p:pic>
    </p:spTree>
    <p:extLst>
      <p:ext uri="{BB962C8B-B14F-4D97-AF65-F5344CB8AC3E}">
        <p14:creationId xmlns:p14="http://schemas.microsoft.com/office/powerpoint/2010/main" val="33908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BA1823-7293-B4A8-E98D-1D33A923B8C6}"/>
              </a:ext>
            </a:extLst>
          </p:cNvPr>
          <p:cNvSpPr txBox="1"/>
          <p:nvPr/>
        </p:nvSpPr>
        <p:spPr>
          <a:xfrm>
            <a:off x="812801" y="400621"/>
            <a:ext cx="10437906" cy="1077218"/>
          </a:xfrm>
          <a:prstGeom prst="rect">
            <a:avLst/>
          </a:prstGeom>
          <a:noFill/>
        </p:spPr>
        <p:txBody>
          <a:bodyPr wrap="square">
            <a:spAutoFit/>
          </a:bodyPr>
          <a:lstStyle/>
          <a:p>
            <a:r>
              <a:rPr lang="en-US" sz="2800" b="1" dirty="0"/>
              <a:t>Data analyst :</a:t>
            </a:r>
          </a:p>
          <a:p>
            <a:pPr marL="285750" indent="-285750">
              <a:buFont typeface="Wingdings" panose="05000000000000000000" pitchFamily="2" charset="2"/>
              <a:buChar char="Ø"/>
            </a:pPr>
            <a:r>
              <a:rPr lang="en-US" dirty="0"/>
              <a:t>role for fresher is almost zero and company hire for this role in big in size</a:t>
            </a:r>
          </a:p>
          <a:p>
            <a:pPr marL="285750" indent="-285750">
              <a:buFont typeface="Wingdings" panose="05000000000000000000" pitchFamily="2" charset="2"/>
              <a:buChar char="Ø"/>
            </a:pPr>
            <a:r>
              <a:rPr lang="en-US" dirty="0"/>
              <a:t>When company want to expand their expand the current business </a:t>
            </a:r>
            <a:endParaRPr lang="en-IN" dirty="0"/>
          </a:p>
        </p:txBody>
      </p:sp>
      <p:pic>
        <p:nvPicPr>
          <p:cNvPr id="11" name="Picture 10">
            <a:extLst>
              <a:ext uri="{FF2B5EF4-FFF2-40B4-BE49-F238E27FC236}">
                <a16:creationId xmlns:a16="http://schemas.microsoft.com/office/drawing/2014/main" id="{FB28F478-B133-A5E1-AE7A-23A99C8732AE}"/>
              </a:ext>
            </a:extLst>
          </p:cNvPr>
          <p:cNvPicPr>
            <a:picLocks noChangeAspect="1"/>
          </p:cNvPicPr>
          <p:nvPr/>
        </p:nvPicPr>
        <p:blipFill>
          <a:blip r:embed="rId2"/>
          <a:stretch>
            <a:fillRect/>
          </a:stretch>
        </p:blipFill>
        <p:spPr>
          <a:xfrm>
            <a:off x="731521" y="1695157"/>
            <a:ext cx="10437906" cy="4233773"/>
          </a:xfrm>
          <a:prstGeom prst="rect">
            <a:avLst/>
          </a:prstGeom>
        </p:spPr>
      </p:pic>
    </p:spTree>
    <p:extLst>
      <p:ext uri="{BB962C8B-B14F-4D97-AF65-F5344CB8AC3E}">
        <p14:creationId xmlns:p14="http://schemas.microsoft.com/office/powerpoint/2010/main" val="348234079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752</TotalTime>
  <Words>653</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Calibri</vt:lpstr>
      <vt:lpstr>Franklin Gothic Book</vt:lpstr>
      <vt:lpstr>Söhne</vt:lpstr>
      <vt:lpstr>Wingdings</vt:lpstr>
      <vt:lpstr>1_RetrospectVTI</vt:lpstr>
      <vt:lpstr>InstaHyre Job Analytics</vt:lpstr>
      <vt:lpstr>INTRODUCTION</vt:lpstr>
      <vt:lpstr>Strategy and Distribution of work  </vt:lpstr>
      <vt:lpstr>Project Explanation  </vt:lpstr>
      <vt:lpstr>PowerPoint Presentation</vt:lpstr>
      <vt:lpstr>Cleaning Part</vt:lpstr>
      <vt:lpstr>PowerPoint Presentation</vt:lpstr>
      <vt:lpstr>PowerPoint Presentation</vt:lpstr>
      <vt:lpstr>PowerPoint Presentation</vt:lpstr>
      <vt:lpstr>PowerPoint Presentation</vt:lpstr>
      <vt:lpstr>      Problem Encounter</vt:lpstr>
      <vt:lpstr>     Learning Outcome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InstaHyre Job Analytics</dc:title>
  <dc:creator>Piyush Pratap Singh</dc:creator>
  <cp:lastModifiedBy>Piyush Pratap Singh</cp:lastModifiedBy>
  <cp:revision>2</cp:revision>
  <dcterms:created xsi:type="dcterms:W3CDTF">2023-04-10T06:28:24Z</dcterms:created>
  <dcterms:modified xsi:type="dcterms:W3CDTF">2023-05-21T13:37:20Z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