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59" r:id="rId8"/>
    <p:sldId id="263" r:id="rId9"/>
    <p:sldId id="264" r:id="rId10"/>
    <p:sldId id="273" r:id="rId11"/>
    <p:sldId id="267" r:id="rId12"/>
    <p:sldId id="268" r:id="rId13"/>
    <p:sldId id="265" r:id="rId14"/>
    <p:sldId id="266"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A4F6AA-F9A4-481A-BDD8-ABB279AE7F5A}">
          <p14:sldIdLst>
            <p14:sldId id="256"/>
            <p14:sldId id="257"/>
            <p14:sldId id="260"/>
            <p14:sldId id="261"/>
            <p14:sldId id="262"/>
            <p14:sldId id="258"/>
            <p14:sldId id="259"/>
            <p14:sldId id="263"/>
            <p14:sldId id="264"/>
            <p14:sldId id="273"/>
            <p14:sldId id="267"/>
            <p14:sldId id="268"/>
            <p14:sldId id="265"/>
            <p14:sldId id="266"/>
            <p14:sldId id="269"/>
            <p14:sldId id="270"/>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wari, Piyush11" initials="TP" lastIdx="1" clrIdx="0">
    <p:extLst>
      <p:ext uri="{19B8F6BF-5375-455C-9EA6-DF929625EA0E}">
        <p15:presenceInfo xmlns:p15="http://schemas.microsoft.com/office/powerpoint/2012/main" userId="Tiwari, Piyush1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4660"/>
  </p:normalViewPr>
  <p:slideViewPr>
    <p:cSldViewPr snapToGrid="0">
      <p:cViewPr varScale="1">
        <p:scale>
          <a:sx n="62" d="100"/>
          <a:sy n="62" d="100"/>
        </p:scale>
        <p:origin x="56"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31755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4FD7C-2B2A-4EC0-BD8F-903194FE95F2}"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106833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3743026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525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696490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3527072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1666422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3497492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82623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146855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354626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4FD7C-2B2A-4EC0-BD8F-903194FE95F2}"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90892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4FD7C-2B2A-4EC0-BD8F-903194FE95F2}"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399679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99510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93704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34FD7C-2B2A-4EC0-BD8F-903194FE95F2}" type="datetimeFigureOut">
              <a:rPr lang="en-IN" smtClean="0"/>
              <a:t>28-05-2020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4895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4FD7C-2B2A-4EC0-BD8F-903194FE95F2}"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04247-939A-474F-896A-DC2B44B84528}" type="slidenum">
              <a:rPr lang="en-IN" smtClean="0"/>
              <a:t>‹#›</a:t>
            </a:fld>
            <a:endParaRPr lang="en-IN"/>
          </a:p>
        </p:txBody>
      </p:sp>
    </p:spTree>
    <p:extLst>
      <p:ext uri="{BB962C8B-B14F-4D97-AF65-F5344CB8AC3E}">
        <p14:creationId xmlns:p14="http://schemas.microsoft.com/office/powerpoint/2010/main" val="193094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34FD7C-2B2A-4EC0-BD8F-903194FE95F2}" type="datetimeFigureOut">
              <a:rPr lang="en-IN" smtClean="0"/>
              <a:t>28-05-2020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FB04247-939A-474F-896A-DC2B44B84528}" type="slidenum">
              <a:rPr lang="en-IN" smtClean="0"/>
              <a:t>‹#›</a:t>
            </a:fld>
            <a:endParaRPr lang="en-IN"/>
          </a:p>
        </p:txBody>
      </p:sp>
    </p:spTree>
    <p:extLst>
      <p:ext uri="{BB962C8B-B14F-4D97-AF65-F5344CB8AC3E}">
        <p14:creationId xmlns:p14="http://schemas.microsoft.com/office/powerpoint/2010/main" val="20746218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buildmedia.readthedocs.org/media/pdf/pyradiomics/v1.0.1/pyradiomics.pdf" TargetMode="External"/><Relationship Id="rId13" Type="http://schemas.openxmlformats.org/officeDocument/2006/relationships/hyperlink" Target="https://in.mathworks.com/help/images/ref/regionprops.html" TargetMode="External"/><Relationship Id="rId3" Type="http://schemas.openxmlformats.org/officeDocument/2006/relationships/hyperlink" Target="https://www.intechopen.com/books/pattern-recognition-analysis-and-applications/histogram-based-texture-characterization-and-classification-of-brain-tissues-in-non-contrast-ct-imag" TargetMode="External"/><Relationship Id="rId7" Type="http://schemas.openxmlformats.org/officeDocument/2006/relationships/hyperlink" Target="https://medium.com/@thevatsalsaglani/feature-extraction-from-medical-images-and-an-introduction-to-xtract-features-9a225243e94b" TargetMode="External"/><Relationship Id="rId12" Type="http://schemas.openxmlformats.org/officeDocument/2006/relationships/hyperlink" Target="https://github.com/ninn55/python-regionprops" TargetMode="External"/><Relationship Id="rId2" Type="http://schemas.openxmlformats.org/officeDocument/2006/relationships/hyperlink" Target="https://www.nccn.org/professionals/physician_gls/default.aspx" TargetMode="External"/><Relationship Id="rId16" Type="http://schemas.openxmlformats.org/officeDocument/2006/relationships/hyperlink" Target="https://www.cancer.net/cancer-types/head-and-neck-cancer/view-all" TargetMode="External"/><Relationship Id="rId1" Type="http://schemas.openxmlformats.org/officeDocument/2006/relationships/slideLayout" Target="../slideLayouts/slideLayout2.xml"/><Relationship Id="rId6" Type="http://schemas.openxmlformats.org/officeDocument/2006/relationships/hyperlink" Target="https://www.spcforexcel.com/knowledge/basic-statistics/are-skewness-and-kurtosis-useful-statistics" TargetMode="External"/><Relationship Id="rId11" Type="http://schemas.openxmlformats.org/officeDocument/2006/relationships/hyperlink" Target="https://in.mathworks.com/help/images/pixel-values-and-image-statistics.html" TargetMode="External"/><Relationship Id="rId5" Type="http://schemas.openxmlformats.org/officeDocument/2006/relationships/hyperlink" Target="https://pyradiomics.readthedocs.io/en/latest/features.html#module-radiomics.glcm" TargetMode="External"/><Relationship Id="rId15" Type="http://schemas.openxmlformats.org/officeDocument/2006/relationships/hyperlink" Target="http://tcr.amegroups.com/article/view/8805/html" TargetMode="External"/><Relationship Id="rId10" Type="http://schemas.openxmlformats.org/officeDocument/2006/relationships/hyperlink" Target="https://www.learnopencv.com/shape-matching-using-hu-moments-c-python" TargetMode="External"/><Relationship Id="rId4" Type="http://schemas.openxmlformats.org/officeDocument/2006/relationships/hyperlink" Target="https://pyradiomics.readthedocs.io/en/latest/_modules/radiomics/firstorder.html" TargetMode="External"/><Relationship Id="rId9" Type="http://schemas.openxmlformats.org/officeDocument/2006/relationships/hyperlink" Target="http://www.ajnr.org/content/suppl/2011/07/12/ajnr.A2232.DC1/2232_table.pdf" TargetMode="External"/><Relationship Id="rId14" Type="http://schemas.openxmlformats.org/officeDocument/2006/relationships/hyperlink" Target="https://www.ncbi.nlm.nih.gov/pmc/articles/PMC6322843/figure/F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C23D-6B63-4D3D-B085-A1105EE86643}"/>
              </a:ext>
            </a:extLst>
          </p:cNvPr>
          <p:cNvSpPr>
            <a:spLocks noGrp="1"/>
          </p:cNvSpPr>
          <p:nvPr>
            <p:ph type="ctrTitle"/>
          </p:nvPr>
        </p:nvSpPr>
        <p:spPr/>
        <p:txBody>
          <a:bodyPr>
            <a:normAutofit/>
          </a:bodyPr>
          <a:lstStyle/>
          <a:p>
            <a:endParaRPr lang="en-IN" dirty="0"/>
          </a:p>
        </p:txBody>
      </p:sp>
      <p:sp>
        <p:nvSpPr>
          <p:cNvPr id="3" name="Subtitle 2">
            <a:extLst>
              <a:ext uri="{FF2B5EF4-FFF2-40B4-BE49-F238E27FC236}">
                <a16:creationId xmlns:a16="http://schemas.microsoft.com/office/drawing/2014/main" id="{42351B3A-0BD2-419F-939A-418F3D697B84}"/>
              </a:ext>
            </a:extLst>
          </p:cNvPr>
          <p:cNvSpPr>
            <a:spLocks noGrp="1"/>
          </p:cNvSpPr>
          <p:nvPr>
            <p:ph type="subTitle" idx="1"/>
          </p:nvPr>
        </p:nvSpPr>
        <p:spPr/>
        <p:txBody>
          <a:bodyPr/>
          <a:lstStyle/>
          <a:p>
            <a:endParaRPr lang="en-IN" dirty="0"/>
          </a:p>
        </p:txBody>
      </p:sp>
      <p:sp>
        <p:nvSpPr>
          <p:cNvPr id="6" name="Title 1">
            <a:extLst>
              <a:ext uri="{FF2B5EF4-FFF2-40B4-BE49-F238E27FC236}">
                <a16:creationId xmlns:a16="http://schemas.microsoft.com/office/drawing/2014/main" id="{762EBBDC-A61B-4BB4-B7FC-D24F74DF2C5A}"/>
              </a:ext>
            </a:extLst>
          </p:cNvPr>
          <p:cNvSpPr txBox="1">
            <a:spLocks/>
          </p:cNvSpPr>
          <p:nvPr/>
        </p:nvSpPr>
        <p:spPr>
          <a:xfrm>
            <a:off x="3045368" y="2043663"/>
            <a:ext cx="6105194" cy="203105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700" dirty="0">
                <a:solidFill>
                  <a:srgbClr val="FFFFFF"/>
                </a:solidFill>
              </a:rPr>
              <a:t>Feature Extraction in Head and Neck Tumor by CT Imaging</a:t>
            </a:r>
            <a:endParaRPr lang="en-IN" sz="4700" dirty="0">
              <a:solidFill>
                <a:srgbClr val="FFFFFF"/>
              </a:solidFill>
            </a:endParaRPr>
          </a:p>
        </p:txBody>
      </p:sp>
    </p:spTree>
    <p:extLst>
      <p:ext uri="{BB962C8B-B14F-4D97-AF65-F5344CB8AC3E}">
        <p14:creationId xmlns:p14="http://schemas.microsoft.com/office/powerpoint/2010/main" val="176006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4F0DC-14AF-4A6E-BF35-CB863225CC1D}"/>
              </a:ext>
            </a:extLst>
          </p:cNvPr>
          <p:cNvSpPr>
            <a:spLocks noGrp="1"/>
          </p:cNvSpPr>
          <p:nvPr>
            <p:ph idx="1"/>
          </p:nvPr>
        </p:nvSpPr>
        <p:spPr>
          <a:xfrm>
            <a:off x="838200" y="462337"/>
            <a:ext cx="10515600" cy="5714626"/>
          </a:xfrm>
        </p:spPr>
        <p:txBody>
          <a:bodyPr>
            <a:normAutofit/>
          </a:bodyPr>
          <a:lstStyle/>
          <a:p>
            <a:r>
              <a:rPr lang="en-US" dirty="0"/>
              <a:t>As images saved in folders we can combine images and masks to see the </a:t>
            </a:r>
            <a:r>
              <a:rPr lang="en-US" dirty="0" err="1"/>
              <a:t>overlayed</a:t>
            </a:r>
            <a:r>
              <a:rPr lang="en-US" dirty="0"/>
              <a:t> images too.</a:t>
            </a:r>
          </a:p>
          <a:p>
            <a:r>
              <a:rPr lang="en-US" dirty="0" err="1"/>
              <a:t>Overlayed_img</a:t>
            </a:r>
            <a:r>
              <a:rPr lang="en-US" dirty="0"/>
              <a:t>= cv2.addWeighted(</a:t>
            </a:r>
            <a:r>
              <a:rPr lang="pt-BR" dirty="0"/>
              <a:t>dicom_img_array</a:t>
            </a:r>
            <a:r>
              <a:rPr lang="en-US" dirty="0"/>
              <a:t>, 0.5, </a:t>
            </a:r>
            <a:r>
              <a:rPr lang="en-US" dirty="0" err="1"/>
              <a:t>mask_img</a:t>
            </a:r>
            <a:r>
              <a:rPr lang="en-US" dirty="0"/>
              <a:t>, 0.5, 0)</a:t>
            </a:r>
          </a:p>
          <a:p>
            <a:r>
              <a:rPr lang="en-US" dirty="0"/>
              <a:t>Also we get the masked images for which we need to extract the features.</a:t>
            </a:r>
          </a:p>
          <a:p>
            <a:r>
              <a:rPr lang="en-US" dirty="0"/>
              <a:t>To Extract the feature from masked image we first convert it into gray scale image.</a:t>
            </a:r>
          </a:p>
          <a:p>
            <a:r>
              <a:rPr lang="en-US" dirty="0" err="1"/>
              <a:t>gray_img</a:t>
            </a:r>
            <a:r>
              <a:rPr lang="en-US" dirty="0"/>
              <a:t> = cv2.cvtColor(</a:t>
            </a:r>
            <a:r>
              <a:rPr lang="en-US" dirty="0" err="1"/>
              <a:t>masked_img</a:t>
            </a:r>
            <a:r>
              <a:rPr lang="en-US" dirty="0"/>
              <a:t>, cv2.COLOR_BGR2GRAY)</a:t>
            </a:r>
          </a:p>
          <a:p>
            <a:r>
              <a:rPr lang="en-US" dirty="0"/>
              <a:t>Now using calculation and various libraries we can extract different features easily.</a:t>
            </a:r>
          </a:p>
          <a:p>
            <a:r>
              <a:rPr lang="en-US" dirty="0"/>
              <a:t>By iterating all the patient’s folder using for loop we can extract all features.</a:t>
            </a:r>
          </a:p>
          <a:p>
            <a:r>
              <a:rPr lang="en-US" dirty="0"/>
              <a:t>Using Pandas library we can read </a:t>
            </a:r>
            <a:r>
              <a:rPr lang="en-US" dirty="0" err="1"/>
              <a:t>dataframes</a:t>
            </a:r>
            <a:r>
              <a:rPr lang="en-US" dirty="0"/>
              <a:t> and save them into csv file.</a:t>
            </a:r>
          </a:p>
          <a:p>
            <a:r>
              <a:rPr lang="en-US" dirty="0"/>
              <a:t>Similarly using pandas we can combine all csv files into one.</a:t>
            </a:r>
          </a:p>
          <a:p>
            <a:endParaRPr lang="en-IN" dirty="0"/>
          </a:p>
        </p:txBody>
      </p:sp>
    </p:spTree>
    <p:extLst>
      <p:ext uri="{BB962C8B-B14F-4D97-AF65-F5344CB8AC3E}">
        <p14:creationId xmlns:p14="http://schemas.microsoft.com/office/powerpoint/2010/main" val="115047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363DA51-9FE0-4EA1-8EDE-611CE609CC80}"/>
              </a:ext>
            </a:extLst>
          </p:cNvPr>
          <p:cNvSpPr>
            <a:spLocks noGrp="1"/>
          </p:cNvSpPr>
          <p:nvPr>
            <p:ph idx="1"/>
          </p:nvPr>
        </p:nvSpPr>
        <p:spPr>
          <a:xfrm>
            <a:off x="838200" y="133564"/>
            <a:ext cx="10515600" cy="6043399"/>
          </a:xfrm>
        </p:spPr>
        <p:txBody>
          <a:bodyPr/>
          <a:lstStyle/>
          <a:p>
            <a:pPr marL="0" indent="0">
              <a:buNone/>
            </a:pPr>
            <a:r>
              <a:rPr lang="en-IN" sz="4400" b="1" dirty="0"/>
              <a:t>Feature</a:t>
            </a:r>
            <a:r>
              <a:rPr lang="en-IN" b="1" dirty="0"/>
              <a:t> </a:t>
            </a:r>
            <a:r>
              <a:rPr lang="en-IN" sz="4400" b="1" dirty="0"/>
              <a:t>Extraction</a:t>
            </a:r>
            <a:endParaRPr lang="en-IN" sz="4400" dirty="0"/>
          </a:p>
        </p:txBody>
      </p:sp>
      <p:sp>
        <p:nvSpPr>
          <p:cNvPr id="9" name="Content Placeholder 2">
            <a:extLst>
              <a:ext uri="{FF2B5EF4-FFF2-40B4-BE49-F238E27FC236}">
                <a16:creationId xmlns:a16="http://schemas.microsoft.com/office/drawing/2014/main" id="{65B1BE43-427E-484D-ACA7-C680D2DD1AE8}"/>
              </a:ext>
            </a:extLst>
          </p:cNvPr>
          <p:cNvSpPr txBox="1">
            <a:spLocks/>
          </p:cNvSpPr>
          <p:nvPr/>
        </p:nvSpPr>
        <p:spPr>
          <a:xfrm>
            <a:off x="838200" y="1527142"/>
            <a:ext cx="10515600" cy="4649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400" dirty="0"/>
          </a:p>
          <a:p>
            <a:r>
              <a:rPr lang="en-IN" sz="2400" dirty="0"/>
              <a:t>It is a process of obtaining useful and desired information from the image. </a:t>
            </a:r>
          </a:p>
          <a:p>
            <a:r>
              <a:rPr lang="en-IN" sz="2400" dirty="0"/>
              <a:t>Feature extraction is used to simplifying the amount of resources needed to describe a large amount of data accurately and efficiently.</a:t>
            </a:r>
          </a:p>
          <a:p>
            <a:r>
              <a:rPr lang="en-IN" sz="2400" dirty="0"/>
              <a:t>Two types of texture feature considered in this study, like first-order and second-order statistics. </a:t>
            </a:r>
          </a:p>
          <a:p>
            <a:pPr>
              <a:lnSpc>
                <a:spcPct val="100000"/>
              </a:lnSpc>
            </a:pPr>
            <a:r>
              <a:rPr lang="en-IN" sz="2400" dirty="0"/>
              <a:t>Consider intensity histogram in first-order and GLCM in second-order statistics. </a:t>
            </a:r>
          </a:p>
          <a:p>
            <a:pPr marL="0" indent="0">
              <a:lnSpc>
                <a:spcPct val="150000"/>
              </a:lnSpc>
              <a:buFont typeface="Arial" panose="020B0604020202020204" pitchFamily="34" charset="0"/>
              <a:buNone/>
            </a:pPr>
            <a:endParaRPr lang="en-IN" b="1" dirty="0"/>
          </a:p>
          <a:p>
            <a:pPr marL="0" indent="0">
              <a:lnSpc>
                <a:spcPct val="150000"/>
              </a:lnSpc>
              <a:buFont typeface="Arial" panose="020B0604020202020204" pitchFamily="34" charset="0"/>
              <a:buNone/>
            </a:pPr>
            <a:endParaRPr lang="en-IN" sz="2200" dirty="0"/>
          </a:p>
        </p:txBody>
      </p:sp>
    </p:spTree>
    <p:extLst>
      <p:ext uri="{BB962C8B-B14F-4D97-AF65-F5344CB8AC3E}">
        <p14:creationId xmlns:p14="http://schemas.microsoft.com/office/powerpoint/2010/main" val="90594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2A039-2121-474A-B05F-5A35F3AE2C06}"/>
              </a:ext>
            </a:extLst>
          </p:cNvPr>
          <p:cNvSpPr>
            <a:spLocks noGrp="1"/>
          </p:cNvSpPr>
          <p:nvPr>
            <p:ph idx="1"/>
          </p:nvPr>
        </p:nvSpPr>
        <p:spPr>
          <a:xfrm>
            <a:off x="838200" y="123290"/>
            <a:ext cx="10515600" cy="6053673"/>
          </a:xfrm>
        </p:spPr>
        <p:txBody>
          <a:bodyPr>
            <a:normAutofit/>
          </a:bodyPr>
          <a:lstStyle/>
          <a:p>
            <a:pPr marL="0" indent="0">
              <a:lnSpc>
                <a:spcPct val="100000"/>
              </a:lnSpc>
              <a:buNone/>
            </a:pPr>
            <a:r>
              <a:rPr lang="en-IN" b="1" u="sng" dirty="0"/>
              <a:t>The</a:t>
            </a:r>
            <a:r>
              <a:rPr lang="en-IN" u="sng" dirty="0"/>
              <a:t> </a:t>
            </a:r>
            <a:r>
              <a:rPr lang="en-IN" b="1" u="sng" dirty="0"/>
              <a:t>first order (Intensity of Histogram)</a:t>
            </a:r>
          </a:p>
          <a:p>
            <a:pPr>
              <a:lnSpc>
                <a:spcPct val="100000"/>
              </a:lnSpc>
            </a:pPr>
            <a:r>
              <a:rPr lang="en-IN" dirty="0"/>
              <a:t>The first- order statistics are intensity histogram and intensity features. </a:t>
            </a:r>
          </a:p>
          <a:p>
            <a:pPr>
              <a:lnSpc>
                <a:spcPct val="100000"/>
              </a:lnSpc>
            </a:pPr>
            <a:r>
              <a:rPr lang="en-IN" dirty="0"/>
              <a:t>Histogram is the probability of occurrence of a pixel of particular grey level (intensity) </a:t>
            </a:r>
          </a:p>
          <a:p>
            <a:pPr>
              <a:lnSpc>
                <a:spcPct val="100000"/>
              </a:lnSpc>
            </a:pPr>
            <a:r>
              <a:rPr lang="en-IN" dirty="0"/>
              <a:t>The main advantage of the histogram is its simplicity by the use of standard descriptors such as mean and variance to characterize texture data. </a:t>
            </a:r>
          </a:p>
          <a:p>
            <a:pPr marL="0" indent="0">
              <a:lnSpc>
                <a:spcPct val="100000"/>
              </a:lnSpc>
              <a:buNone/>
            </a:pPr>
            <a:r>
              <a:rPr lang="en-IN" dirty="0"/>
              <a:t>   It included mainly properties like as :</a:t>
            </a:r>
          </a:p>
          <a:p>
            <a:pPr>
              <a:lnSpc>
                <a:spcPct val="100000"/>
              </a:lnSpc>
            </a:pPr>
            <a:r>
              <a:rPr lang="en-IN" dirty="0"/>
              <a:t>mean, </a:t>
            </a:r>
          </a:p>
          <a:p>
            <a:pPr>
              <a:lnSpc>
                <a:spcPct val="100000"/>
              </a:lnSpc>
            </a:pPr>
            <a:r>
              <a:rPr lang="en-IN" dirty="0" err="1"/>
              <a:t>varience</a:t>
            </a:r>
            <a:r>
              <a:rPr lang="en-IN" dirty="0"/>
              <a:t>, </a:t>
            </a:r>
          </a:p>
          <a:p>
            <a:pPr>
              <a:lnSpc>
                <a:spcPct val="100000"/>
              </a:lnSpc>
            </a:pPr>
            <a:r>
              <a:rPr lang="en-IN" dirty="0"/>
              <a:t>skewness, </a:t>
            </a:r>
          </a:p>
          <a:p>
            <a:pPr>
              <a:lnSpc>
                <a:spcPct val="100000"/>
              </a:lnSpc>
            </a:pPr>
            <a:r>
              <a:rPr lang="en-IN" dirty="0"/>
              <a:t>kurtosis,</a:t>
            </a:r>
          </a:p>
          <a:p>
            <a:pPr>
              <a:lnSpc>
                <a:spcPct val="100000"/>
              </a:lnSpc>
            </a:pPr>
            <a:r>
              <a:rPr lang="en-IN" dirty="0"/>
              <a:t> Entropy</a:t>
            </a:r>
          </a:p>
          <a:p>
            <a:pPr marL="0" indent="0">
              <a:buNone/>
            </a:pPr>
            <a:endParaRPr lang="en-IN" dirty="0"/>
          </a:p>
        </p:txBody>
      </p:sp>
    </p:spTree>
    <p:extLst>
      <p:ext uri="{BB962C8B-B14F-4D97-AF65-F5344CB8AC3E}">
        <p14:creationId xmlns:p14="http://schemas.microsoft.com/office/powerpoint/2010/main" val="140453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8D9DB-34E5-4733-8DEF-B64054D12D1E}"/>
              </a:ext>
            </a:extLst>
          </p:cNvPr>
          <p:cNvSpPr>
            <a:spLocks noGrp="1"/>
          </p:cNvSpPr>
          <p:nvPr>
            <p:ph idx="1"/>
          </p:nvPr>
        </p:nvSpPr>
        <p:spPr>
          <a:xfrm>
            <a:off x="838200" y="328773"/>
            <a:ext cx="10515600" cy="5848190"/>
          </a:xfrm>
        </p:spPr>
        <p:txBody>
          <a:bodyPr>
            <a:normAutofit fontScale="92500" lnSpcReduction="10000"/>
          </a:bodyPr>
          <a:lstStyle/>
          <a:p>
            <a:pPr marL="0" indent="0">
              <a:buNone/>
            </a:pPr>
            <a:r>
              <a:rPr lang="en-IN" b="1" u="sng" dirty="0"/>
              <a:t>Second Order(GLCM)</a:t>
            </a:r>
          </a:p>
          <a:p>
            <a:pPr marL="0" indent="0">
              <a:buNone/>
            </a:pPr>
            <a:endParaRPr lang="en-IN" b="1" u="sng" dirty="0"/>
          </a:p>
          <a:p>
            <a:r>
              <a:rPr lang="en-IN" dirty="0"/>
              <a:t>GLCM stands for </a:t>
            </a:r>
            <a:r>
              <a:rPr lang="en-IN" dirty="0" err="1"/>
              <a:t>gray</a:t>
            </a:r>
            <a:r>
              <a:rPr lang="en-IN" dirty="0"/>
              <a:t> level co-occurrence matrix where the number of rows and columns is equal to the number of distinct </a:t>
            </a:r>
            <a:r>
              <a:rPr lang="en-IN" dirty="0" err="1"/>
              <a:t>gray</a:t>
            </a:r>
            <a:r>
              <a:rPr lang="en-IN" dirty="0"/>
              <a:t> levels. </a:t>
            </a:r>
            <a:endParaRPr lang="en-IN" b="1" dirty="0"/>
          </a:p>
          <a:p>
            <a:r>
              <a:rPr lang="en-IN" dirty="0"/>
              <a:t>The co-occurrence matrix is also known as second-order histogram that analyses the grey-level distribution of pairs of pixels.</a:t>
            </a:r>
          </a:p>
          <a:p>
            <a:r>
              <a:rPr lang="en-IN" dirty="0"/>
              <a:t>In grey-level co-occurrence matrix method, the probability of finding a pixel with a defined grey level at a defined distance and a defined angle from another pixel with defined grey level is calculated. </a:t>
            </a:r>
          </a:p>
          <a:p>
            <a:r>
              <a:rPr lang="en-IN" dirty="0"/>
              <a:t>Generally, it consists of fourteen features. Out of these, only four features used in this study.</a:t>
            </a:r>
          </a:p>
          <a:p>
            <a:r>
              <a:rPr lang="en-US" b="1" i="1" dirty="0"/>
              <a:t>GLCM Features</a:t>
            </a:r>
            <a:endParaRPr lang="en-US" b="1" dirty="0"/>
          </a:p>
          <a:p>
            <a:r>
              <a:rPr lang="en-US" dirty="0"/>
              <a:t>Correlation</a:t>
            </a:r>
          </a:p>
          <a:p>
            <a:r>
              <a:rPr lang="en-US" dirty="0"/>
              <a:t>Homogeneity</a:t>
            </a:r>
          </a:p>
          <a:p>
            <a:r>
              <a:rPr lang="en-US" dirty="0"/>
              <a:t>Energy</a:t>
            </a:r>
          </a:p>
          <a:p>
            <a:r>
              <a:rPr lang="en-US" dirty="0"/>
              <a:t>Contrast</a:t>
            </a:r>
          </a:p>
          <a:p>
            <a:endParaRPr lang="en-IN" dirty="0"/>
          </a:p>
        </p:txBody>
      </p:sp>
    </p:spTree>
    <p:extLst>
      <p:ext uri="{BB962C8B-B14F-4D97-AF65-F5344CB8AC3E}">
        <p14:creationId xmlns:p14="http://schemas.microsoft.com/office/powerpoint/2010/main" val="412519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574A-B2EA-4C83-9FE7-F4AB9BFBF4F1}"/>
              </a:ext>
            </a:extLst>
          </p:cNvPr>
          <p:cNvSpPr>
            <a:spLocks noGrp="1"/>
          </p:cNvSpPr>
          <p:nvPr>
            <p:ph type="title"/>
          </p:nvPr>
        </p:nvSpPr>
        <p:spPr/>
        <p:txBody>
          <a:bodyPr/>
          <a:lstStyle/>
          <a:p>
            <a:r>
              <a:rPr lang="fr-FR" b="1" dirty="0"/>
              <a:t>Moments</a:t>
            </a:r>
            <a:br>
              <a:rPr lang="fr-FR" b="1" dirty="0"/>
            </a:br>
            <a:endParaRPr lang="en-IN" dirty="0"/>
          </a:p>
        </p:txBody>
      </p:sp>
      <p:sp>
        <p:nvSpPr>
          <p:cNvPr id="3" name="Content Placeholder 2">
            <a:extLst>
              <a:ext uri="{FF2B5EF4-FFF2-40B4-BE49-F238E27FC236}">
                <a16:creationId xmlns:a16="http://schemas.microsoft.com/office/drawing/2014/main" id="{98BFDE05-A138-4462-BEF8-CA2FDB832F1D}"/>
              </a:ext>
            </a:extLst>
          </p:cNvPr>
          <p:cNvSpPr>
            <a:spLocks noGrp="1"/>
          </p:cNvSpPr>
          <p:nvPr>
            <p:ph idx="1"/>
          </p:nvPr>
        </p:nvSpPr>
        <p:spPr>
          <a:xfrm>
            <a:off x="838200" y="1263721"/>
            <a:ext cx="10515600" cy="4913242"/>
          </a:xfrm>
        </p:spPr>
        <p:txBody>
          <a:bodyPr>
            <a:normAutofit fontScale="92500" lnSpcReduction="10000"/>
          </a:bodyPr>
          <a:lstStyle/>
          <a:p>
            <a:r>
              <a:rPr lang="en-IN" dirty="0"/>
              <a:t>Image moments are helpful in describing objects after segmentation and play a necessary role in object recognition and shape analysis. </a:t>
            </a:r>
          </a:p>
          <a:p>
            <a:r>
              <a:rPr lang="en-IN" dirty="0"/>
              <a:t>Simple image properties are extracted via raw moments which is area or sum of grey levels.</a:t>
            </a:r>
          </a:p>
          <a:p>
            <a:r>
              <a:rPr lang="en-IN" dirty="0"/>
              <a:t>Image moments can be described as weighted average of image pixel intensities</a:t>
            </a:r>
          </a:p>
          <a:p>
            <a:r>
              <a:rPr lang="en-IN" b="1" i="1" dirty="0"/>
              <a:t>HU Moments</a:t>
            </a:r>
          </a:p>
          <a:p>
            <a:r>
              <a:rPr lang="en-IN" dirty="0"/>
              <a:t>Hu moment invariants or Hu moments are a set of 7 numbers which are calculated using central moments that are invariant to image transformations. </a:t>
            </a:r>
          </a:p>
          <a:p>
            <a:r>
              <a:rPr lang="en-IN" dirty="0"/>
              <a:t>The first six moments have been proved to be invariant to translation, scale, and rotation, and reflection. whereas the seventh moment’s sign changes for image reflection.</a:t>
            </a:r>
          </a:p>
          <a:p>
            <a:r>
              <a:rPr lang="en-IN" dirty="0"/>
              <a:t>Hu moment will be constant for a given shape, no matter how it's shifted, rotated, or scaled.</a:t>
            </a:r>
          </a:p>
          <a:p>
            <a:r>
              <a:rPr lang="en-US" i="1" dirty="0"/>
              <a:t>Moments is a list of 24 variant moments and hu moments is list of the 7 hu moments which are invariant.</a:t>
            </a:r>
            <a:endParaRPr lang="en-IN" dirty="0"/>
          </a:p>
        </p:txBody>
      </p:sp>
    </p:spTree>
    <p:extLst>
      <p:ext uri="{BB962C8B-B14F-4D97-AF65-F5344CB8AC3E}">
        <p14:creationId xmlns:p14="http://schemas.microsoft.com/office/powerpoint/2010/main" val="255574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6CAD2-D4ED-4C8D-9418-31EE8064483A}"/>
              </a:ext>
            </a:extLst>
          </p:cNvPr>
          <p:cNvSpPr>
            <a:spLocks noGrp="1"/>
          </p:cNvSpPr>
          <p:nvPr>
            <p:ph idx="1"/>
          </p:nvPr>
        </p:nvSpPr>
        <p:spPr>
          <a:xfrm>
            <a:off x="838200" y="195209"/>
            <a:ext cx="10515600" cy="5981754"/>
          </a:xfrm>
        </p:spPr>
        <p:txBody>
          <a:bodyPr/>
          <a:lstStyle/>
          <a:p>
            <a:pPr marL="0" indent="0">
              <a:buNone/>
            </a:pPr>
            <a:r>
              <a:rPr lang="en-IN" dirty="0"/>
              <a:t>Region Properties(Geometry)</a:t>
            </a:r>
          </a:p>
        </p:txBody>
      </p:sp>
      <p:sp>
        <p:nvSpPr>
          <p:cNvPr id="5" name="Content Placeholder 2">
            <a:extLst>
              <a:ext uri="{FF2B5EF4-FFF2-40B4-BE49-F238E27FC236}">
                <a16:creationId xmlns:a16="http://schemas.microsoft.com/office/drawing/2014/main" id="{1B98A3C3-640D-4D53-B7BB-277CF522BEEF}"/>
              </a:ext>
            </a:extLst>
          </p:cNvPr>
          <p:cNvSpPr txBox="1">
            <a:spLocks/>
          </p:cNvSpPr>
          <p:nvPr/>
        </p:nvSpPr>
        <p:spPr>
          <a:xfrm>
            <a:off x="838200" y="1234912"/>
            <a:ext cx="10515600" cy="494205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Image regions, also known as objects, connected components, or blobs, have properties such as area, </a:t>
            </a:r>
            <a:r>
              <a:rPr lang="en-IN" dirty="0" err="1"/>
              <a:t>center</a:t>
            </a:r>
            <a:r>
              <a:rPr lang="en-IN" dirty="0"/>
              <a:t> of mass, orientation, and bounding box.</a:t>
            </a:r>
          </a:p>
          <a:p>
            <a:pPr marL="0" indent="0">
              <a:buFont typeface="Arial" panose="020B0604020202020204" pitchFamily="34" charset="0"/>
              <a:buNone/>
            </a:pPr>
            <a:r>
              <a:rPr lang="en-IN" dirty="0"/>
              <a:t>There are many region properties such as :</a:t>
            </a:r>
          </a:p>
          <a:p>
            <a:r>
              <a:rPr lang="en-IN" dirty="0"/>
              <a:t>Maximum area occupancy</a:t>
            </a:r>
          </a:p>
          <a:p>
            <a:r>
              <a:rPr lang="en-US" dirty="0"/>
              <a:t>Eccentricity of the max area region</a:t>
            </a:r>
          </a:p>
          <a:p>
            <a:r>
              <a:rPr lang="en-US" dirty="0"/>
              <a:t>Euler number of the max area region</a:t>
            </a:r>
          </a:p>
          <a:p>
            <a:r>
              <a:rPr lang="en-US" dirty="0"/>
              <a:t>Solidity of the max area region</a:t>
            </a:r>
          </a:p>
          <a:p>
            <a:r>
              <a:rPr lang="en-US" dirty="0"/>
              <a:t>Perimeter of the max area region</a:t>
            </a:r>
          </a:p>
          <a:p>
            <a:r>
              <a:rPr lang="en-US" dirty="0"/>
              <a:t>Mean of all the areas of all the segmented regions</a:t>
            </a:r>
          </a:p>
          <a:p>
            <a:r>
              <a:rPr lang="en-US" dirty="0"/>
              <a:t>Standard deviation of areas of all the segmented regions</a:t>
            </a:r>
          </a:p>
          <a:p>
            <a:r>
              <a:rPr lang="en-US" dirty="0"/>
              <a:t>The </a:t>
            </a:r>
            <a:r>
              <a:rPr lang="en-US" dirty="0" err="1"/>
              <a:t>otsu</a:t>
            </a:r>
            <a:r>
              <a:rPr lang="en-US" dirty="0"/>
              <a:t> threshold of the image</a:t>
            </a:r>
          </a:p>
          <a:p>
            <a:r>
              <a:rPr lang="en-US" dirty="0"/>
              <a:t>Coordinates of the boundary box of the max area region</a:t>
            </a:r>
          </a:p>
        </p:txBody>
      </p:sp>
    </p:spTree>
    <p:extLst>
      <p:ext uri="{BB962C8B-B14F-4D97-AF65-F5344CB8AC3E}">
        <p14:creationId xmlns:p14="http://schemas.microsoft.com/office/powerpoint/2010/main" val="110628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D7AE6-782D-4A7C-81F8-8FD9C47ABFDC}"/>
              </a:ext>
            </a:extLst>
          </p:cNvPr>
          <p:cNvSpPr>
            <a:spLocks noGrp="1"/>
          </p:cNvSpPr>
          <p:nvPr>
            <p:ph idx="1"/>
          </p:nvPr>
        </p:nvSpPr>
        <p:spPr>
          <a:xfrm>
            <a:off x="838200" y="215757"/>
            <a:ext cx="10515600" cy="5961206"/>
          </a:xfrm>
        </p:spPr>
        <p:txBody>
          <a:bodyPr>
            <a:normAutofit/>
          </a:bodyPr>
          <a:lstStyle/>
          <a:p>
            <a:r>
              <a:rPr lang="en-US" dirty="0"/>
              <a:t>Area of the boundary box.</a:t>
            </a:r>
          </a:p>
          <a:p>
            <a:r>
              <a:rPr lang="en-US" dirty="0"/>
              <a:t>Centroid of the max area region</a:t>
            </a:r>
          </a:p>
          <a:p>
            <a:r>
              <a:rPr lang="en-US" dirty="0"/>
              <a:t>Convex area of the max area region</a:t>
            </a:r>
          </a:p>
          <a:p>
            <a:r>
              <a:rPr lang="en-US" dirty="0"/>
              <a:t>Coordinates of the max area region</a:t>
            </a:r>
          </a:p>
          <a:p>
            <a:r>
              <a:rPr lang="en-US" dirty="0"/>
              <a:t>Equivalent diameter of the max area region</a:t>
            </a:r>
          </a:p>
          <a:p>
            <a:r>
              <a:rPr lang="en-US" dirty="0"/>
              <a:t>Filled area of the max area of the region</a:t>
            </a:r>
          </a:p>
          <a:p>
            <a:r>
              <a:rPr lang="en-US" dirty="0"/>
              <a:t>Inertia tensor of the max area region</a:t>
            </a:r>
          </a:p>
          <a:p>
            <a:r>
              <a:rPr lang="en-US" dirty="0"/>
              <a:t>Eigen values of the inertia tensor of the max area regions</a:t>
            </a:r>
          </a:p>
          <a:p>
            <a:r>
              <a:rPr lang="en-IN" dirty="0"/>
              <a:t>Label of the region</a:t>
            </a:r>
          </a:p>
          <a:p>
            <a:r>
              <a:rPr lang="en-US" dirty="0"/>
              <a:t>Local centroid of the max area</a:t>
            </a:r>
          </a:p>
          <a:p>
            <a:r>
              <a:rPr lang="en-US" dirty="0"/>
              <a:t>Major axis length of the ellipse of the max area region</a:t>
            </a:r>
          </a:p>
          <a:p>
            <a:r>
              <a:rPr lang="en-US" dirty="0"/>
              <a:t>Minor axis length of the ellipse of the max area region</a:t>
            </a:r>
          </a:p>
          <a:p>
            <a:r>
              <a:rPr lang="en-IN" dirty="0"/>
              <a:t>The orientation</a:t>
            </a:r>
          </a:p>
          <a:p>
            <a:endParaRPr lang="en-IN" dirty="0"/>
          </a:p>
          <a:p>
            <a:endParaRPr lang="en-IN" dirty="0"/>
          </a:p>
        </p:txBody>
      </p:sp>
    </p:spTree>
    <p:extLst>
      <p:ext uri="{BB962C8B-B14F-4D97-AF65-F5344CB8AC3E}">
        <p14:creationId xmlns:p14="http://schemas.microsoft.com/office/powerpoint/2010/main" val="68423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A1E69-736F-4DF1-B261-B3A52950E265}"/>
              </a:ext>
            </a:extLst>
          </p:cNvPr>
          <p:cNvSpPr>
            <a:spLocks noGrp="1"/>
          </p:cNvSpPr>
          <p:nvPr>
            <p:ph idx="1"/>
          </p:nvPr>
        </p:nvSpPr>
        <p:spPr>
          <a:xfrm>
            <a:off x="838200" y="226031"/>
            <a:ext cx="10515600" cy="5950932"/>
          </a:xfrm>
        </p:spPr>
        <p:txBody>
          <a:bodyPr>
            <a:normAutofit/>
          </a:bodyPr>
          <a:lstStyle/>
          <a:p>
            <a:pPr marL="0" indent="0">
              <a:buNone/>
            </a:pPr>
            <a:r>
              <a:rPr lang="en-IN" sz="4400" b="1" dirty="0"/>
              <a:t>2D Convolutions</a:t>
            </a:r>
            <a:endParaRPr lang="en-IN" sz="4400" dirty="0"/>
          </a:p>
        </p:txBody>
      </p:sp>
      <p:sp>
        <p:nvSpPr>
          <p:cNvPr id="5" name="Content Placeholder 2">
            <a:extLst>
              <a:ext uri="{FF2B5EF4-FFF2-40B4-BE49-F238E27FC236}">
                <a16:creationId xmlns:a16="http://schemas.microsoft.com/office/drawing/2014/main" id="{44D9EF5C-9683-43E5-868B-A9AE5DD6C97F}"/>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For edge detection</a:t>
            </a:r>
            <a:r>
              <a:rPr lang="en-IN" i="1" dirty="0"/>
              <a:t>, </a:t>
            </a:r>
            <a:r>
              <a:rPr lang="en-IN" dirty="0"/>
              <a:t>sharpening and blurring the image we use 2D convolutions</a:t>
            </a:r>
          </a:p>
          <a:p>
            <a:r>
              <a:rPr lang="en-IN" dirty="0"/>
              <a:t>. kernel In image processing is a convolution matrix or masks which can be used for blurring, sharpening, embossing, edge detection and more by doing a convolution between a kernel and an image. </a:t>
            </a:r>
          </a:p>
          <a:p>
            <a:r>
              <a:rPr lang="en-IN" dirty="0"/>
              <a:t>Convolution is using a ‘kernel’ to extract certain ‘features’ from an input image. </a:t>
            </a:r>
          </a:p>
          <a:p>
            <a:r>
              <a:rPr lang="en-IN" dirty="0"/>
              <a:t>There are 14 convolution kernels/matrices available inside the package as follows,</a:t>
            </a:r>
          </a:p>
          <a:p>
            <a:r>
              <a:rPr lang="en-IN" dirty="0"/>
              <a:t>identity, edge-all, edge-H, edge-V, sharp, gauss-3, gauss-5, </a:t>
            </a:r>
            <a:r>
              <a:rPr lang="en-IN" dirty="0" err="1"/>
              <a:t>boxblur</a:t>
            </a:r>
            <a:r>
              <a:rPr lang="en-IN" dirty="0"/>
              <a:t>, gradient-H, gradient-V, </a:t>
            </a:r>
            <a:r>
              <a:rPr lang="en-IN" dirty="0" err="1"/>
              <a:t>sobel</a:t>
            </a:r>
            <a:r>
              <a:rPr lang="en-IN" dirty="0"/>
              <a:t>-H, </a:t>
            </a:r>
            <a:r>
              <a:rPr lang="en-IN" dirty="0" err="1"/>
              <a:t>sobel</a:t>
            </a:r>
            <a:r>
              <a:rPr lang="en-IN" dirty="0"/>
              <a:t>-V, emboss</a:t>
            </a:r>
          </a:p>
          <a:p>
            <a:pPr marL="0" indent="0">
              <a:buNone/>
            </a:pPr>
            <a:endParaRPr lang="en-IN" dirty="0"/>
          </a:p>
          <a:p>
            <a:endParaRPr lang="en-IN" dirty="0"/>
          </a:p>
        </p:txBody>
      </p:sp>
    </p:spTree>
    <p:extLst>
      <p:ext uri="{BB962C8B-B14F-4D97-AF65-F5344CB8AC3E}">
        <p14:creationId xmlns:p14="http://schemas.microsoft.com/office/powerpoint/2010/main" val="169611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1D9A-CEC3-4EFA-BBE1-26769D3BC87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7A6E578-115E-4E09-B505-FD031385A74E}"/>
              </a:ext>
            </a:extLst>
          </p:cNvPr>
          <p:cNvSpPr>
            <a:spLocks noGrp="1"/>
          </p:cNvSpPr>
          <p:nvPr>
            <p:ph idx="1"/>
          </p:nvPr>
        </p:nvSpPr>
        <p:spPr>
          <a:xfrm>
            <a:off x="838200" y="1335640"/>
            <a:ext cx="10515600" cy="4841323"/>
          </a:xfrm>
        </p:spPr>
        <p:txBody>
          <a:bodyPr>
            <a:normAutofit fontScale="55000" lnSpcReduction="20000"/>
          </a:bodyPr>
          <a:lstStyle/>
          <a:p>
            <a:r>
              <a:rPr lang="en-IN" dirty="0"/>
              <a:t>All the reference are already mentioned in the paper, here are some important links which helps me to understand the workflow of radiomic.</a:t>
            </a:r>
          </a:p>
          <a:p>
            <a:r>
              <a:rPr lang="en-IN" dirty="0">
                <a:hlinkClick r:id="rId2"/>
              </a:rPr>
              <a:t>https://www.nccn.org/professionals/physician_gls/default.aspx</a:t>
            </a:r>
            <a:endParaRPr lang="en-IN" dirty="0"/>
          </a:p>
          <a:p>
            <a:r>
              <a:rPr lang="en-IN" dirty="0">
                <a:hlinkClick r:id="rId3"/>
              </a:rPr>
              <a:t>https://www.intechopen.com/books/pattern-recognition-analysis-and-applications/histogram-based-texture-characterization-and-classification-of-brain-tissues-in-non-contrast-ct-imag</a:t>
            </a:r>
            <a:endParaRPr lang="en-IN" dirty="0"/>
          </a:p>
          <a:p>
            <a:r>
              <a:rPr lang="en-IN" dirty="0">
                <a:hlinkClick r:id="rId4"/>
              </a:rPr>
              <a:t>https://pyradiomics.readthedocs.io/en/latest/_modules/radiomics/firstorder.html</a:t>
            </a:r>
            <a:endParaRPr lang="en-IN" dirty="0"/>
          </a:p>
          <a:p>
            <a:r>
              <a:rPr lang="en-IN" dirty="0">
                <a:hlinkClick r:id="rId5"/>
              </a:rPr>
              <a:t>https://pyradiomics.readthedocs.io/en/latest/features.html#module-radiomics.glcm</a:t>
            </a:r>
            <a:endParaRPr lang="en-IN" dirty="0"/>
          </a:p>
          <a:p>
            <a:r>
              <a:rPr lang="en-IN" dirty="0">
                <a:hlinkClick r:id="rId6"/>
              </a:rPr>
              <a:t>https://www.spcforexcel.com/knowledge/basic-statistics/are-skewness-and-kurtosis-useful-statistics</a:t>
            </a:r>
            <a:endParaRPr lang="en-IN" dirty="0"/>
          </a:p>
          <a:p>
            <a:r>
              <a:rPr lang="en-IN" dirty="0">
                <a:hlinkClick r:id="rId7"/>
              </a:rPr>
              <a:t>https://medium.com/@thevatsalsaglani/feature-extraction-from-medical-images-and-an-introduction-to-xtract-features-9a225243e94b</a:t>
            </a:r>
            <a:endParaRPr lang="en-IN" dirty="0"/>
          </a:p>
          <a:p>
            <a:r>
              <a:rPr lang="en-IN" dirty="0">
                <a:hlinkClick r:id="rId8"/>
              </a:rPr>
              <a:t>https://buildmedia.readthedocs.org/media/pdf/pyradiomics/v1.0.1/pyradiomics.pdf</a:t>
            </a:r>
            <a:endParaRPr lang="en-IN" dirty="0"/>
          </a:p>
          <a:p>
            <a:r>
              <a:rPr lang="en-IN" dirty="0">
                <a:hlinkClick r:id="rId9"/>
              </a:rPr>
              <a:t>http://www.ajnr.org/content/suppl/2011/07/12/ajnr.A2232.DC1/2232_table.pdf</a:t>
            </a:r>
            <a:endParaRPr lang="en-IN" dirty="0"/>
          </a:p>
          <a:p>
            <a:r>
              <a:rPr lang="en-IN" dirty="0">
                <a:hlinkClick r:id="rId10"/>
              </a:rPr>
              <a:t>https://www.learnopencv.com/shape-matching-using-hu-moments-c-python</a:t>
            </a:r>
            <a:endParaRPr lang="en-IN" dirty="0"/>
          </a:p>
          <a:p>
            <a:r>
              <a:rPr lang="en-IN" dirty="0">
                <a:hlinkClick r:id="rId11"/>
              </a:rPr>
              <a:t>https://in.mathworks.com/help/images/pixel-values-and-image-statistics.html</a:t>
            </a:r>
            <a:endParaRPr lang="en-IN" dirty="0"/>
          </a:p>
          <a:p>
            <a:r>
              <a:rPr lang="en-IN" dirty="0">
                <a:hlinkClick r:id="rId12"/>
              </a:rPr>
              <a:t>https://github.com/ninn55/python-regionprops</a:t>
            </a:r>
            <a:endParaRPr lang="en-IN" dirty="0"/>
          </a:p>
          <a:p>
            <a:r>
              <a:rPr lang="en-IN" dirty="0">
                <a:hlinkClick r:id="rId13"/>
              </a:rPr>
              <a:t>https://in.mathworks.com/help/images/ref/regionprops.html</a:t>
            </a:r>
            <a:endParaRPr lang="en-IN" dirty="0"/>
          </a:p>
          <a:p>
            <a:r>
              <a:rPr lang="en-IN" dirty="0">
                <a:hlinkClick r:id="rId14"/>
              </a:rPr>
              <a:t>https://www.ncbi.nlm.nih.gov/pmc/articles/PMC6322843/figure/F1/</a:t>
            </a:r>
            <a:endParaRPr lang="en-IN" dirty="0"/>
          </a:p>
          <a:p>
            <a:r>
              <a:rPr lang="en-IN" dirty="0">
                <a:hlinkClick r:id="rId15"/>
              </a:rPr>
              <a:t>http://tcr.amegroups.com/article/view/8805/html</a:t>
            </a:r>
            <a:endParaRPr lang="en-IN" dirty="0"/>
          </a:p>
          <a:p>
            <a:r>
              <a:rPr lang="en-IN" dirty="0">
                <a:hlinkClick r:id="rId16"/>
              </a:rPr>
              <a:t>https://www.cancer.net/cancer-types/head-and-neck-cancer/view-all</a:t>
            </a: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23439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0DE73C-C548-4A8B-BA90-08971014569E}"/>
              </a:ext>
            </a:extLst>
          </p:cNvPr>
          <p:cNvSpPr>
            <a:spLocks noGrp="1"/>
          </p:cNvSpPr>
          <p:nvPr>
            <p:ph type="title"/>
          </p:nvPr>
        </p:nvSpPr>
        <p:spPr>
          <a:xfrm>
            <a:off x="838200" y="193249"/>
            <a:ext cx="10515600" cy="937967"/>
          </a:xfrm>
        </p:spPr>
        <p:txBody>
          <a:bodyPr/>
          <a:lstStyle/>
          <a:p>
            <a:r>
              <a:rPr lang="en-IN" b="1" u="sng" dirty="0"/>
              <a:t>Introduction</a:t>
            </a:r>
          </a:p>
        </p:txBody>
      </p:sp>
      <p:sp>
        <p:nvSpPr>
          <p:cNvPr id="7" name="Content Placeholder 2">
            <a:extLst>
              <a:ext uri="{FF2B5EF4-FFF2-40B4-BE49-F238E27FC236}">
                <a16:creationId xmlns:a16="http://schemas.microsoft.com/office/drawing/2014/main" id="{F708A9C3-7189-4A3B-BCDD-B7296F90C0C7}"/>
              </a:ext>
            </a:extLst>
          </p:cNvPr>
          <p:cNvSpPr>
            <a:spLocks noGrp="1"/>
          </p:cNvSpPr>
          <p:nvPr>
            <p:ph idx="1"/>
          </p:nvPr>
        </p:nvSpPr>
        <p:spPr>
          <a:xfrm>
            <a:off x="838200" y="1357460"/>
            <a:ext cx="10515600" cy="5184742"/>
          </a:xfrm>
        </p:spPr>
        <p:txBody>
          <a:bodyPr>
            <a:normAutofit fontScale="55000" lnSpcReduction="20000"/>
          </a:bodyPr>
          <a:lstStyle/>
          <a:p>
            <a:r>
              <a:rPr lang="en-IN" sz="2900" dirty="0"/>
              <a:t>Head and neck cancer represent the sixth most common malignancy worldwide, with around 800,000 new cases and 320,000 deaths in 2015 .</a:t>
            </a:r>
          </a:p>
          <a:p>
            <a:r>
              <a:rPr lang="en-IN" sz="2900" dirty="0"/>
              <a:t>Worldwide, more than 500,000 patients are diagnosed with head and neck squamous cell carcinoma (HNSCC) each year </a:t>
            </a:r>
          </a:p>
          <a:p>
            <a:r>
              <a:rPr lang="en-IN" sz="2900" dirty="0"/>
              <a:t>Head and neck cancer has high incidence in southern China especially in Hong Kong. Head and neck cancer incidence rate ranks sixth in males and the mortality rate ranks seventh in China </a:t>
            </a:r>
          </a:p>
          <a:p>
            <a:r>
              <a:rPr lang="en-IN" sz="2900" dirty="0"/>
              <a:t>However medical imaging has helped in the diagnosis and treatment of Head and neck cancer </a:t>
            </a:r>
          </a:p>
          <a:p>
            <a:r>
              <a:rPr lang="en-IN" sz="2900" dirty="0"/>
              <a:t>Head and neck cancers comprise a heterogeneous group of </a:t>
            </a:r>
            <a:r>
              <a:rPr lang="en-IN" sz="2900" dirty="0" err="1"/>
              <a:t>tumors</a:t>
            </a:r>
            <a:r>
              <a:rPr lang="en-IN" sz="2900" dirty="0"/>
              <a:t> arising from the oral cavity, pharynx, larynx, sinuses, and salivary and thyroid glands</a:t>
            </a:r>
          </a:p>
          <a:p>
            <a:r>
              <a:rPr lang="en-IN" sz="2900" dirty="0"/>
              <a:t>Surgery is still one of the major treatment options for this disease, and with the primary aim of maximizing </a:t>
            </a:r>
            <a:r>
              <a:rPr lang="en-IN" sz="2900" dirty="0" err="1"/>
              <a:t>tumor</a:t>
            </a:r>
            <a:r>
              <a:rPr lang="en-IN" sz="2900" dirty="0"/>
              <a:t> removal while minimizing the damage to healthy tissue.</a:t>
            </a:r>
          </a:p>
          <a:p>
            <a:r>
              <a:rPr lang="en-IN" sz="2900" dirty="0"/>
              <a:t>Surgery may cause unnecessary removal of normal tissues which can leave patients with functional and aesthetic problems</a:t>
            </a:r>
          </a:p>
          <a:p>
            <a:r>
              <a:rPr lang="en-IN" sz="2900" dirty="0"/>
              <a:t>there are lots of chances that a diseased tissue is not completely removed, because of that cancer likely to recur or may cause another surgery. </a:t>
            </a:r>
          </a:p>
          <a:p>
            <a:r>
              <a:rPr lang="en-IN" sz="2900" dirty="0"/>
              <a:t>Therefore, the </a:t>
            </a:r>
            <a:r>
              <a:rPr lang="en-IN" sz="2900" dirty="0" err="1"/>
              <a:t>tumor</a:t>
            </a:r>
            <a:r>
              <a:rPr lang="en-IN" sz="2900" dirty="0"/>
              <a:t> tissues are needed to be highly accurate for maximizing the efficiency of the surgical treatment and increase the chances of patient’s subsequent quality of life, both of which help in the cost savings.</a:t>
            </a:r>
            <a:br>
              <a:rPr lang="en-IN" dirty="0"/>
            </a:br>
            <a:endParaRPr lang="en-IN" dirty="0"/>
          </a:p>
          <a:p>
            <a:endParaRPr lang="en-IN" dirty="0"/>
          </a:p>
        </p:txBody>
      </p:sp>
    </p:spTree>
    <p:extLst>
      <p:ext uri="{BB962C8B-B14F-4D97-AF65-F5344CB8AC3E}">
        <p14:creationId xmlns:p14="http://schemas.microsoft.com/office/powerpoint/2010/main" val="352607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CFAE-C9D0-4A74-A2D8-AEA02E84CECE}"/>
              </a:ext>
            </a:extLst>
          </p:cNvPr>
          <p:cNvSpPr>
            <a:spLocks noGrp="1"/>
          </p:cNvSpPr>
          <p:nvPr>
            <p:ph type="title"/>
          </p:nvPr>
        </p:nvSpPr>
        <p:spPr/>
        <p:txBody>
          <a:bodyPr/>
          <a:lstStyle/>
          <a:p>
            <a:r>
              <a:rPr lang="en-IN" b="1" dirty="0"/>
              <a:t>Feature Extraction</a:t>
            </a:r>
            <a:endParaRPr lang="en-IN" dirty="0"/>
          </a:p>
        </p:txBody>
      </p:sp>
      <p:sp>
        <p:nvSpPr>
          <p:cNvPr id="3" name="Content Placeholder 2">
            <a:extLst>
              <a:ext uri="{FF2B5EF4-FFF2-40B4-BE49-F238E27FC236}">
                <a16:creationId xmlns:a16="http://schemas.microsoft.com/office/drawing/2014/main" id="{1D5BAF93-1258-48CE-BEA8-60E8D38B42D2}"/>
              </a:ext>
            </a:extLst>
          </p:cNvPr>
          <p:cNvSpPr>
            <a:spLocks noGrp="1"/>
          </p:cNvSpPr>
          <p:nvPr>
            <p:ph idx="1"/>
          </p:nvPr>
        </p:nvSpPr>
        <p:spPr/>
        <p:txBody>
          <a:bodyPr>
            <a:normAutofit/>
          </a:bodyPr>
          <a:lstStyle/>
          <a:p>
            <a:pPr marL="0" indent="0">
              <a:buNone/>
            </a:pPr>
            <a:endParaRPr lang="en-IN" dirty="0"/>
          </a:p>
          <a:p>
            <a:r>
              <a:rPr lang="en-IN" dirty="0"/>
              <a:t>It is a process of obtaining useful and desired information from the image. </a:t>
            </a:r>
          </a:p>
          <a:p>
            <a:r>
              <a:rPr lang="en-IN" dirty="0"/>
              <a:t>Feature extraction is used to simplifying the amount of resources needed to describe a large amount of data accurately and efficiently.</a:t>
            </a:r>
          </a:p>
          <a:p>
            <a:r>
              <a:rPr lang="en-IN" dirty="0"/>
              <a:t>Two types of texture feature considered in this study, like first-order and second-order statistics. </a:t>
            </a:r>
          </a:p>
          <a:p>
            <a:pPr>
              <a:lnSpc>
                <a:spcPct val="100000"/>
              </a:lnSpc>
            </a:pPr>
            <a:r>
              <a:rPr lang="en-IN" dirty="0"/>
              <a:t>Consider intensity histogram in first-order and GLCM in second-order statistics. </a:t>
            </a:r>
          </a:p>
          <a:p>
            <a:pPr marL="0" indent="0">
              <a:lnSpc>
                <a:spcPct val="150000"/>
              </a:lnSpc>
              <a:buNone/>
            </a:pPr>
            <a:endParaRPr lang="en-IN" b="1" dirty="0"/>
          </a:p>
          <a:p>
            <a:pPr marL="0" indent="0">
              <a:lnSpc>
                <a:spcPct val="150000"/>
              </a:lnSpc>
              <a:buNone/>
            </a:pPr>
            <a:endParaRPr lang="en-IN" dirty="0"/>
          </a:p>
          <a:p>
            <a:endParaRPr lang="en-IN" dirty="0"/>
          </a:p>
        </p:txBody>
      </p:sp>
      <p:sp>
        <p:nvSpPr>
          <p:cNvPr id="4" name="Title 1">
            <a:extLst>
              <a:ext uri="{FF2B5EF4-FFF2-40B4-BE49-F238E27FC236}">
                <a16:creationId xmlns:a16="http://schemas.microsoft.com/office/drawing/2014/main" id="{5DFF64D9-03D4-4AAA-8E60-F782D8DE1B8B}"/>
              </a:ext>
            </a:extLst>
          </p:cNvPr>
          <p:cNvSpPr txBox="1">
            <a:spLocks/>
          </p:cNvSpPr>
          <p:nvPr/>
        </p:nvSpPr>
        <p:spPr>
          <a:xfrm>
            <a:off x="838200" y="365126"/>
            <a:ext cx="10515600" cy="10583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5" name="Content Placeholder 2">
            <a:extLst>
              <a:ext uri="{FF2B5EF4-FFF2-40B4-BE49-F238E27FC236}">
                <a16:creationId xmlns:a16="http://schemas.microsoft.com/office/drawing/2014/main" id="{C42F4FFF-6248-4B8B-80BC-B0225A7C4B72}"/>
              </a:ext>
            </a:extLst>
          </p:cNvPr>
          <p:cNvSpPr txBox="1">
            <a:spLocks/>
          </p:cNvSpPr>
          <p:nvPr/>
        </p:nvSpPr>
        <p:spPr>
          <a:xfrm>
            <a:off x="838200" y="1527142"/>
            <a:ext cx="10515600" cy="4649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2200" dirty="0"/>
          </a:p>
        </p:txBody>
      </p:sp>
    </p:spTree>
    <p:extLst>
      <p:ext uri="{BB962C8B-B14F-4D97-AF65-F5344CB8AC3E}">
        <p14:creationId xmlns:p14="http://schemas.microsoft.com/office/powerpoint/2010/main" val="63336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340D-4BB4-4E95-B731-4116575EDA79}"/>
              </a:ext>
            </a:extLst>
          </p:cNvPr>
          <p:cNvSpPr>
            <a:spLocks noGrp="1"/>
          </p:cNvSpPr>
          <p:nvPr>
            <p:ph type="title"/>
          </p:nvPr>
        </p:nvSpPr>
        <p:spPr/>
        <p:txBody>
          <a:bodyPr/>
          <a:lstStyle/>
          <a:p>
            <a:r>
              <a:rPr lang="en-IN" b="1" dirty="0"/>
              <a:t>Radiomics Workflow</a:t>
            </a:r>
          </a:p>
        </p:txBody>
      </p:sp>
      <p:sp>
        <p:nvSpPr>
          <p:cNvPr id="3" name="Content Placeholder 2">
            <a:extLst>
              <a:ext uri="{FF2B5EF4-FFF2-40B4-BE49-F238E27FC236}">
                <a16:creationId xmlns:a16="http://schemas.microsoft.com/office/drawing/2014/main" id="{B514851F-1C9F-4FE6-9453-CBA161061B68}"/>
              </a:ext>
            </a:extLst>
          </p:cNvPr>
          <p:cNvSpPr>
            <a:spLocks noGrp="1"/>
          </p:cNvSpPr>
          <p:nvPr>
            <p:ph idx="1"/>
          </p:nvPr>
        </p:nvSpPr>
        <p:spPr/>
        <p:txBody>
          <a:bodyPr>
            <a:normAutofit fontScale="92500" lnSpcReduction="10000"/>
          </a:bodyPr>
          <a:lstStyle/>
          <a:p>
            <a:r>
              <a:rPr lang="en-IN" dirty="0"/>
              <a:t>High-quality and standardized imaging data must be collected.</a:t>
            </a:r>
          </a:p>
          <a:p>
            <a:r>
              <a:rPr lang="en-IN" dirty="0"/>
              <a:t>Definition and segmentation of the ROI can be defined as In each subject or object, capture of radiomic imaging information can be performed using a manual, semiautomatic or automatic approach.</a:t>
            </a:r>
          </a:p>
          <a:p>
            <a:r>
              <a:rPr lang="en-IN" dirty="0"/>
              <a:t>Radiomic feature are extracted from the </a:t>
            </a:r>
            <a:r>
              <a:rPr lang="en-IN" dirty="0" err="1"/>
              <a:t>tumor</a:t>
            </a:r>
            <a:r>
              <a:rPr lang="en-IN" dirty="0"/>
              <a:t> ROI concerning information related to image shape, intensity, and texture.</a:t>
            </a:r>
          </a:p>
          <a:p>
            <a:r>
              <a:rPr lang="en-IN" dirty="0"/>
              <a:t>To understand clinical application, an efficient series of iterative processes is required for reproducible and consistent extraction of radiomics data </a:t>
            </a:r>
          </a:p>
          <a:p>
            <a:r>
              <a:rPr lang="en-IN" dirty="0"/>
              <a:t>. The extracted features that gives the best performance, stability, or other defining metric are then selected for the further use in clinical applications﻿. </a:t>
            </a:r>
            <a:br>
              <a:rPr lang="en-IN" dirty="0"/>
            </a:br>
            <a:endParaRPr lang="en-IN" dirty="0"/>
          </a:p>
        </p:txBody>
      </p:sp>
    </p:spTree>
    <p:extLst>
      <p:ext uri="{BB962C8B-B14F-4D97-AF65-F5344CB8AC3E}">
        <p14:creationId xmlns:p14="http://schemas.microsoft.com/office/powerpoint/2010/main" val="267064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D6A26E-1306-44ED-85AD-0C1A7735B2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1124" y="976045"/>
            <a:ext cx="8825501" cy="4777483"/>
          </a:xfrm>
          <a:prstGeom prst="rect">
            <a:avLst/>
          </a:prstGeom>
          <a:noFill/>
          <a:ln>
            <a:noFill/>
          </a:ln>
        </p:spPr>
      </p:pic>
    </p:spTree>
    <p:extLst>
      <p:ext uri="{BB962C8B-B14F-4D97-AF65-F5344CB8AC3E}">
        <p14:creationId xmlns:p14="http://schemas.microsoft.com/office/powerpoint/2010/main" val="287811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602CB6-5BBF-4C2D-8F1B-CDB0AFA17627}"/>
              </a:ext>
            </a:extLst>
          </p:cNvPr>
          <p:cNvSpPr>
            <a:spLocks noGrp="1"/>
          </p:cNvSpPr>
          <p:nvPr>
            <p:ph type="title"/>
          </p:nvPr>
        </p:nvSpPr>
        <p:spPr>
          <a:xfrm>
            <a:off x="838200" y="365126"/>
            <a:ext cx="10515600" cy="916920"/>
          </a:xfrm>
        </p:spPr>
        <p:txBody>
          <a:bodyPr>
            <a:normAutofit fontScale="90000"/>
          </a:bodyPr>
          <a:lstStyle/>
          <a:p>
            <a:r>
              <a:rPr lang="en-IN" b="1" dirty="0"/>
              <a:t>Materials and Methods</a:t>
            </a:r>
            <a:br>
              <a:rPr lang="en-IN" b="1" dirty="0"/>
            </a:br>
            <a:endParaRPr lang="en-IN" dirty="0"/>
          </a:p>
        </p:txBody>
      </p:sp>
      <p:sp>
        <p:nvSpPr>
          <p:cNvPr id="5" name="Content Placeholder 2">
            <a:extLst>
              <a:ext uri="{FF2B5EF4-FFF2-40B4-BE49-F238E27FC236}">
                <a16:creationId xmlns:a16="http://schemas.microsoft.com/office/drawing/2014/main" id="{24A760BB-5B5B-4B0D-A3E1-B6D51060B5F8}"/>
              </a:ext>
            </a:extLst>
          </p:cNvPr>
          <p:cNvSpPr>
            <a:spLocks noGrp="1"/>
          </p:cNvSpPr>
          <p:nvPr>
            <p:ph idx="1"/>
          </p:nvPr>
        </p:nvSpPr>
        <p:spPr>
          <a:xfrm>
            <a:off x="838200" y="1159497"/>
            <a:ext cx="10515600" cy="5017466"/>
          </a:xfrm>
        </p:spPr>
        <p:txBody>
          <a:bodyPr>
            <a:normAutofit lnSpcReduction="10000"/>
          </a:bodyPr>
          <a:lstStyle/>
          <a:p>
            <a:pPr marL="0" indent="0">
              <a:buNone/>
            </a:pPr>
            <a:r>
              <a:rPr lang="en-IN" sz="3600" b="1" u="sng" dirty="0"/>
              <a:t>Dataset</a:t>
            </a:r>
          </a:p>
          <a:p>
            <a:r>
              <a:rPr lang="en-IN" dirty="0"/>
              <a:t>Collected the small of head and neck cancer patients dataset, which contains 28 patients.</a:t>
            </a:r>
          </a:p>
          <a:p>
            <a:r>
              <a:rPr lang="en-IN" dirty="0"/>
              <a:t>Each patient folder contains two subfolders. One folder contains the multiple DICOM standard images of that patient and another subfolder contains </a:t>
            </a:r>
            <a:r>
              <a:rPr lang="en-IN" dirty="0" err="1"/>
              <a:t>RTSS.mat</a:t>
            </a:r>
            <a:r>
              <a:rPr lang="en-IN" dirty="0"/>
              <a:t> file which contains the information about the segmentation of each image of the patient. </a:t>
            </a:r>
          </a:p>
          <a:p>
            <a:pPr marL="0" indent="0">
              <a:buNone/>
            </a:pPr>
            <a:r>
              <a:rPr lang="en-IN" sz="3600" b="1" u="sng" dirty="0"/>
              <a:t>Computed tomography scan (CT)</a:t>
            </a:r>
            <a:r>
              <a:rPr lang="en-IN" sz="3600" u="sng" dirty="0"/>
              <a:t> </a:t>
            </a:r>
          </a:p>
          <a:p>
            <a:r>
              <a:rPr lang="en-IN" dirty="0"/>
              <a:t>Enhanced computed tomography (CT) is a common methods for diagnosing head and neck cancer.</a:t>
            </a:r>
          </a:p>
          <a:p>
            <a:r>
              <a:rPr lang="en-IN" dirty="0"/>
              <a:t>CT has the advantages of simplicity, rapidity, and wide availability</a:t>
            </a:r>
          </a:p>
          <a:p>
            <a:pPr>
              <a:lnSpc>
                <a:spcPct val="100000"/>
              </a:lnSpc>
            </a:pPr>
            <a:r>
              <a:rPr lang="en-IN" dirty="0"/>
              <a:t>It has the disadvantage of radiation exposure, which is not appropriate for patients with iodine allergy or severe renal insufficiency.</a:t>
            </a:r>
          </a:p>
          <a:p>
            <a:endParaRPr lang="en-IN" dirty="0"/>
          </a:p>
        </p:txBody>
      </p:sp>
    </p:spTree>
    <p:extLst>
      <p:ext uri="{BB962C8B-B14F-4D97-AF65-F5344CB8AC3E}">
        <p14:creationId xmlns:p14="http://schemas.microsoft.com/office/powerpoint/2010/main" val="206652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8C7B2-93A4-439A-8E5E-E4BA8B7DF15C}"/>
              </a:ext>
            </a:extLst>
          </p:cNvPr>
          <p:cNvSpPr>
            <a:spLocks noGrp="1"/>
          </p:cNvSpPr>
          <p:nvPr>
            <p:ph idx="1"/>
          </p:nvPr>
        </p:nvSpPr>
        <p:spPr>
          <a:xfrm>
            <a:off x="838199" y="103695"/>
            <a:ext cx="10539953" cy="6073268"/>
          </a:xfrm>
        </p:spPr>
        <p:txBody>
          <a:bodyPr>
            <a:normAutofit fontScale="92500" lnSpcReduction="10000"/>
          </a:bodyPr>
          <a:lstStyle/>
          <a:p>
            <a:pPr marL="0" indent="0">
              <a:lnSpc>
                <a:spcPct val="150000"/>
              </a:lnSpc>
              <a:buNone/>
            </a:pPr>
            <a:r>
              <a:rPr lang="en-IN" b="1" u="sng" dirty="0"/>
              <a:t>DICOM STANDARD</a:t>
            </a:r>
          </a:p>
          <a:p>
            <a:r>
              <a:rPr lang="en-IN" dirty="0"/>
              <a:t>Imaging and Communication in Medicine (DICOM) is a standard for storing, handling, printing, and transmitting information between the digital imaging computer systems in medical environments. </a:t>
            </a:r>
          </a:p>
          <a:p>
            <a:r>
              <a:rPr lang="en-IN" dirty="0"/>
              <a:t>DICOM files can be exchange between two entities that are capable for receiving image and patient data in DICOM format. </a:t>
            </a:r>
          </a:p>
          <a:p>
            <a:r>
              <a:rPr lang="en-IN" dirty="0"/>
              <a:t>DICOM information object consists of variety of attributes, together with things like name, ID etc., and conjointly one special attribute containing the image pixel. </a:t>
            </a:r>
          </a:p>
          <a:p>
            <a:pPr marL="0" indent="0">
              <a:lnSpc>
                <a:spcPct val="150000"/>
              </a:lnSpc>
              <a:buNone/>
            </a:pPr>
            <a:r>
              <a:rPr lang="en-IN" b="1" u="sng" dirty="0" err="1"/>
              <a:t>RTSS.mat</a:t>
            </a:r>
            <a:endParaRPr lang="en-IN" b="1" u="sng" dirty="0"/>
          </a:p>
          <a:p>
            <a:r>
              <a:rPr lang="en-US" dirty="0"/>
              <a:t>Files with the . mat extension are files that are in the binary data container format that the MATLAB program uses. The extension was developed by </a:t>
            </a:r>
            <a:r>
              <a:rPr lang="en-US" dirty="0" err="1"/>
              <a:t>Mathworks</a:t>
            </a:r>
            <a:r>
              <a:rPr lang="en-US" dirty="0"/>
              <a:t> and MAT files are categorized as data files that include variables, functions, arrays and other information.</a:t>
            </a:r>
            <a:r>
              <a:rPr lang="en-IN" dirty="0"/>
              <a:t>DICOM files can be exchange between two entities that are capable for receiving image and patient data in DICOM format. </a:t>
            </a:r>
          </a:p>
          <a:p>
            <a:r>
              <a:rPr lang="en-US" dirty="0"/>
              <a:t>mat73 library loads MATLAB 7.3 HDF5 files into a Python dictionary. import mat73 </a:t>
            </a:r>
            <a:r>
              <a:rPr lang="en-US" dirty="0" err="1"/>
              <a:t>data_dict</a:t>
            </a:r>
            <a:r>
              <a:rPr lang="en-US" dirty="0"/>
              <a:t> = mat73.loadmat(‘</a:t>
            </a:r>
            <a:r>
              <a:rPr lang="en-US" dirty="0" err="1"/>
              <a:t>FileName.mat</a:t>
            </a:r>
            <a:r>
              <a:rPr lang="en-US"/>
              <a:t> ’).</a:t>
            </a:r>
            <a:endParaRPr lang="en-US" dirty="0"/>
          </a:p>
          <a:p>
            <a:pPr marL="0" indent="0">
              <a:buNone/>
            </a:pPr>
            <a:br>
              <a:rPr lang="en-US" dirty="0"/>
            </a:br>
            <a:endParaRPr lang="en-IN" dirty="0"/>
          </a:p>
          <a:p>
            <a:endParaRPr lang="en-IN" dirty="0"/>
          </a:p>
        </p:txBody>
      </p:sp>
    </p:spTree>
    <p:extLst>
      <p:ext uri="{BB962C8B-B14F-4D97-AF65-F5344CB8AC3E}">
        <p14:creationId xmlns:p14="http://schemas.microsoft.com/office/powerpoint/2010/main" val="190283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ED65-89F3-4BF1-9AE2-329EB56A2AAC}"/>
              </a:ext>
            </a:extLst>
          </p:cNvPr>
          <p:cNvSpPr>
            <a:spLocks noGrp="1"/>
          </p:cNvSpPr>
          <p:nvPr>
            <p:ph type="title"/>
          </p:nvPr>
        </p:nvSpPr>
        <p:spPr/>
        <p:txBody>
          <a:bodyPr/>
          <a:lstStyle/>
          <a:p>
            <a:r>
              <a:rPr lang="en-US" b="1" dirty="0"/>
              <a:t>IMPLEMENTATION OVERVIEW</a:t>
            </a:r>
            <a:br>
              <a:rPr lang="en-IN" dirty="0"/>
            </a:br>
            <a:endParaRPr lang="en-IN" dirty="0"/>
          </a:p>
        </p:txBody>
      </p:sp>
      <p:sp>
        <p:nvSpPr>
          <p:cNvPr id="3" name="Content Placeholder 2">
            <a:extLst>
              <a:ext uri="{FF2B5EF4-FFF2-40B4-BE49-F238E27FC236}">
                <a16:creationId xmlns:a16="http://schemas.microsoft.com/office/drawing/2014/main" id="{21F6BD11-61C4-47F4-A134-0461A17D6822}"/>
              </a:ext>
            </a:extLst>
          </p:cNvPr>
          <p:cNvSpPr>
            <a:spLocks noGrp="1"/>
          </p:cNvSpPr>
          <p:nvPr>
            <p:ph idx="1"/>
          </p:nvPr>
        </p:nvSpPr>
        <p:spPr>
          <a:xfrm>
            <a:off x="838200" y="1335640"/>
            <a:ext cx="10515600" cy="4841323"/>
          </a:xfrm>
        </p:spPr>
        <p:txBody>
          <a:bodyPr>
            <a:normAutofit fontScale="92500" lnSpcReduction="20000"/>
          </a:bodyPr>
          <a:lstStyle/>
          <a:p>
            <a:r>
              <a:rPr lang="en-IN" dirty="0"/>
              <a:t>I have used Python 3.5.0 to implement the head and neck cancer feature extraction.</a:t>
            </a:r>
          </a:p>
          <a:p>
            <a:pPr lvl="0"/>
            <a:r>
              <a:rPr lang="en-IN" dirty="0"/>
              <a:t>Installed </a:t>
            </a:r>
            <a:r>
              <a:rPr lang="en-IN" dirty="0" err="1"/>
              <a:t>Pydicom</a:t>
            </a:r>
            <a:r>
              <a:rPr lang="en-IN" dirty="0"/>
              <a:t> for reading the DICOM (Digital Imaging and Communications in Medicine) files.</a:t>
            </a:r>
          </a:p>
          <a:p>
            <a:pPr lvl="0"/>
            <a:r>
              <a:rPr lang="en-IN" dirty="0"/>
              <a:t>Installed OpenCV for manipulating the image like resizing the image.</a:t>
            </a:r>
          </a:p>
          <a:p>
            <a:pPr lvl="0"/>
            <a:r>
              <a:rPr lang="en-IN" dirty="0"/>
              <a:t>Installed </a:t>
            </a:r>
            <a:r>
              <a:rPr lang="en-IN" dirty="0" err="1"/>
              <a:t>MatPlotLib</a:t>
            </a:r>
            <a:r>
              <a:rPr lang="en-IN" dirty="0"/>
              <a:t> for visualization of the image files and various presentation purposes.</a:t>
            </a:r>
          </a:p>
          <a:p>
            <a:pPr lvl="0"/>
            <a:r>
              <a:rPr lang="en-IN" dirty="0"/>
              <a:t>Installed pandas (used for reading operations on csv files and computation of confusion matrix), </a:t>
            </a:r>
            <a:r>
              <a:rPr lang="en-IN" dirty="0" err="1"/>
              <a:t>os</a:t>
            </a:r>
            <a:r>
              <a:rPr lang="en-IN" dirty="0"/>
              <a:t> (File and directory manipulations), scikit-learn (to compute confusion matrix) , </a:t>
            </a:r>
          </a:p>
          <a:p>
            <a:pPr lvl="0"/>
            <a:r>
              <a:rPr lang="en-IN" dirty="0"/>
              <a:t>Installed mat73 to read .mat file</a:t>
            </a:r>
          </a:p>
          <a:p>
            <a:pPr lvl="0"/>
            <a:r>
              <a:rPr lang="en-IN" dirty="0"/>
              <a:t>Installed </a:t>
            </a:r>
            <a:r>
              <a:rPr lang="en-IN" dirty="0" err="1"/>
              <a:t>numpy</a:t>
            </a:r>
            <a:r>
              <a:rPr lang="en-IN" dirty="0"/>
              <a:t> to work with </a:t>
            </a:r>
            <a:r>
              <a:rPr lang="en-IN" dirty="0" err="1"/>
              <a:t>numpy</a:t>
            </a:r>
            <a:r>
              <a:rPr lang="en-IN" dirty="0"/>
              <a:t> array</a:t>
            </a:r>
          </a:p>
          <a:p>
            <a:pPr lvl="0"/>
            <a:r>
              <a:rPr lang="en-IN" dirty="0"/>
              <a:t>Installed glob to get the list of directories and files inside the folder</a:t>
            </a:r>
          </a:p>
          <a:p>
            <a:pPr lvl="0"/>
            <a:r>
              <a:rPr lang="en-IN" dirty="0"/>
              <a:t>Installed </a:t>
            </a:r>
            <a:r>
              <a:rPr lang="en-IN" dirty="0" err="1"/>
              <a:t>xtract_features</a:t>
            </a:r>
            <a:r>
              <a:rPr lang="en-IN" dirty="0"/>
              <a:t> to extract some features</a:t>
            </a:r>
          </a:p>
          <a:p>
            <a:pPr lvl="0"/>
            <a:r>
              <a:rPr lang="en-IN" dirty="0"/>
              <a:t>Installed </a:t>
            </a:r>
            <a:r>
              <a:rPr lang="en-IN" dirty="0" err="1"/>
              <a:t>scipy.stats</a:t>
            </a:r>
            <a:r>
              <a:rPr lang="en-IN" dirty="0"/>
              <a:t> to get skew and kurtosis etc.</a:t>
            </a:r>
          </a:p>
          <a:p>
            <a:endParaRPr lang="en-IN" dirty="0"/>
          </a:p>
        </p:txBody>
      </p:sp>
    </p:spTree>
    <p:extLst>
      <p:ext uri="{BB962C8B-B14F-4D97-AF65-F5344CB8AC3E}">
        <p14:creationId xmlns:p14="http://schemas.microsoft.com/office/powerpoint/2010/main" val="366179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FBF-19D6-4BCA-A94B-A7AE690C1642}"/>
              </a:ext>
            </a:extLst>
          </p:cNvPr>
          <p:cNvSpPr>
            <a:spLocks noGrp="1"/>
          </p:cNvSpPr>
          <p:nvPr>
            <p:ph type="title"/>
          </p:nvPr>
        </p:nvSpPr>
        <p:spPr/>
        <p:txBody>
          <a:bodyPr/>
          <a:lstStyle/>
          <a:p>
            <a:r>
              <a:rPr lang="en-US" b="1" dirty="0"/>
              <a:t>Working Process</a:t>
            </a:r>
            <a:br>
              <a:rPr lang="en-IN" dirty="0"/>
            </a:br>
            <a:endParaRPr lang="en-IN" dirty="0"/>
          </a:p>
        </p:txBody>
      </p:sp>
      <p:sp>
        <p:nvSpPr>
          <p:cNvPr id="3" name="Content Placeholder 2">
            <a:extLst>
              <a:ext uri="{FF2B5EF4-FFF2-40B4-BE49-F238E27FC236}">
                <a16:creationId xmlns:a16="http://schemas.microsoft.com/office/drawing/2014/main" id="{0FFE35C1-16E0-4C71-BB4B-528A7A33BB76}"/>
              </a:ext>
            </a:extLst>
          </p:cNvPr>
          <p:cNvSpPr>
            <a:spLocks noGrp="1"/>
          </p:cNvSpPr>
          <p:nvPr>
            <p:ph idx="1"/>
          </p:nvPr>
        </p:nvSpPr>
        <p:spPr>
          <a:xfrm>
            <a:off x="838200" y="1304818"/>
            <a:ext cx="10515600" cy="4872145"/>
          </a:xfrm>
        </p:spPr>
        <p:txBody>
          <a:bodyPr>
            <a:normAutofit fontScale="92500" lnSpcReduction="10000"/>
          </a:bodyPr>
          <a:lstStyle/>
          <a:p>
            <a:r>
              <a:rPr lang="en-US" dirty="0"/>
              <a:t>Created four empty folders in each patient’s folder named image will contain jpg CT images, masks will contain jpg masks , masked will contain masked jpg images and </a:t>
            </a:r>
            <a:r>
              <a:rPr lang="en-US" dirty="0" err="1"/>
              <a:t>overlayed</a:t>
            </a:r>
            <a:r>
              <a:rPr lang="en-US" dirty="0"/>
              <a:t> will contain combined jpg images of CT images and masks images for visualization.</a:t>
            </a:r>
          </a:p>
          <a:p>
            <a:r>
              <a:rPr lang="en-US" dirty="0"/>
              <a:t>For big data set we can not create these multiple folders for each patients. I have implemented code so that we do not need to create these folders. Only one folder will be required. One can review the code to check the implementation.</a:t>
            </a:r>
          </a:p>
          <a:p>
            <a:r>
              <a:rPr lang="en-US" dirty="0"/>
              <a:t>Converted all </a:t>
            </a:r>
            <a:r>
              <a:rPr lang="en-US" dirty="0" err="1"/>
              <a:t>dicom</a:t>
            </a:r>
            <a:r>
              <a:rPr lang="en-US" dirty="0"/>
              <a:t> images to </a:t>
            </a:r>
            <a:r>
              <a:rPr lang="en-US" dirty="0" err="1"/>
              <a:t>nparray</a:t>
            </a:r>
            <a:r>
              <a:rPr lang="en-US" dirty="0"/>
              <a:t> and putting all arrays to </a:t>
            </a:r>
            <a:r>
              <a:rPr lang="en-US" dirty="0" err="1"/>
              <a:t>npy</a:t>
            </a:r>
            <a:r>
              <a:rPr lang="en-US" dirty="0"/>
              <a:t> file.</a:t>
            </a:r>
          </a:p>
          <a:p>
            <a:r>
              <a:rPr lang="en-US" dirty="0"/>
              <a:t>Extracted the </a:t>
            </a:r>
            <a:r>
              <a:rPr lang="en-US" dirty="0" err="1"/>
              <a:t>countour</a:t>
            </a:r>
            <a:r>
              <a:rPr lang="en-US" dirty="0"/>
              <a:t> segmentation from the </a:t>
            </a:r>
            <a:r>
              <a:rPr lang="en-US" dirty="0" err="1"/>
              <a:t>RTSS.mat</a:t>
            </a:r>
            <a:r>
              <a:rPr lang="en-US" dirty="0"/>
              <a:t> file using mat73 library. </a:t>
            </a:r>
          </a:p>
          <a:p>
            <a:r>
              <a:rPr lang="en-US" dirty="0"/>
              <a:t>Extracted the segmentations which consist ROI(Region of interest).</a:t>
            </a:r>
          </a:p>
          <a:p>
            <a:r>
              <a:rPr lang="en-US" dirty="0"/>
              <a:t>As we have ROI and head and neck cancer </a:t>
            </a:r>
            <a:r>
              <a:rPr lang="en-US" dirty="0" err="1"/>
              <a:t>nparray</a:t>
            </a:r>
            <a:r>
              <a:rPr lang="en-US" dirty="0"/>
              <a:t> we can mask them to get masked array and simultaneously I am converting all arrays to images and saving them in </a:t>
            </a:r>
            <a:r>
              <a:rPr lang="en-US" dirty="0" err="1"/>
              <a:t>metioned</a:t>
            </a:r>
            <a:r>
              <a:rPr lang="en-US" dirty="0"/>
              <a:t> folders for visualization.</a:t>
            </a:r>
          </a:p>
          <a:p>
            <a:r>
              <a:rPr lang="en-US" dirty="0"/>
              <a:t>masking= </a:t>
            </a:r>
            <a:r>
              <a:rPr lang="pt-BR" dirty="0"/>
              <a:t>diocom_img_array[i] * ROI_array[i]</a:t>
            </a:r>
            <a:endParaRPr lang="en-US" dirty="0"/>
          </a:p>
        </p:txBody>
      </p:sp>
    </p:spTree>
    <p:extLst>
      <p:ext uri="{BB962C8B-B14F-4D97-AF65-F5344CB8AC3E}">
        <p14:creationId xmlns:p14="http://schemas.microsoft.com/office/powerpoint/2010/main" val="3191624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 Boardroom</Template>
  <TotalTime>679</TotalTime>
  <Words>2156</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PowerPoint Presentation</vt:lpstr>
      <vt:lpstr>Introduction</vt:lpstr>
      <vt:lpstr>Feature Extraction</vt:lpstr>
      <vt:lpstr>Radiomics Workflow</vt:lpstr>
      <vt:lpstr>PowerPoint Presentation</vt:lpstr>
      <vt:lpstr>Materials and Methods </vt:lpstr>
      <vt:lpstr>PowerPoint Presentation</vt:lpstr>
      <vt:lpstr>IMPLEMENTATION OVERVIEW </vt:lpstr>
      <vt:lpstr>Working Process </vt:lpstr>
      <vt:lpstr>PowerPoint Presentation</vt:lpstr>
      <vt:lpstr>PowerPoint Presentation</vt:lpstr>
      <vt:lpstr>PowerPoint Presentation</vt:lpstr>
      <vt:lpstr>PowerPoint Presentation</vt:lpstr>
      <vt:lpstr>Moments </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in Head and Neck Tumor by CT Imaging</dc:title>
  <dc:creator>Tiwari, Piyush11</dc:creator>
  <cp:lastModifiedBy>Tiwari, Piyush11</cp:lastModifiedBy>
  <cp:revision>31</cp:revision>
  <dcterms:created xsi:type="dcterms:W3CDTF">2020-03-27T21:03:24Z</dcterms:created>
  <dcterms:modified xsi:type="dcterms:W3CDTF">2020-05-28T19:11:21Z</dcterms:modified>
</cp:coreProperties>
</file>