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146847065" r:id="rId15"/>
    <p:sldId id="2146847066" r:id="rId16"/>
    <p:sldId id="2146847067" r:id="rId17"/>
    <p:sldId id="268" r:id="rId18"/>
    <p:sldId id="2146847055" r:id="rId19"/>
    <p:sldId id="269" r:id="rId20"/>
    <p:sldId id="2146847059" r:id="rId21"/>
    <p:sldId id="2146847060" r:id="rId22"/>
    <p:sldId id="2146847061"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884"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piyushraj8235/MaternalHealth-SDG3.1-Visualiza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535308"/>
            <a:ext cx="9144000" cy="977778"/>
          </a:xfrm>
        </p:spPr>
        <p:txBody>
          <a:bodyPr>
            <a:noAutofit/>
          </a:bodyPr>
          <a:lstStyle/>
          <a:p>
            <a:pPr algn="ctr"/>
            <a:r>
              <a:rPr lang="en-US" sz="2800" dirty="0"/>
              <a:t>Maternal Health Progress Tracking (SDG 3.1)</a:t>
            </a:r>
            <a:endParaRPr lang="en-US" sz="28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95053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687817" y="3999253"/>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Student Name- Piyush Raj</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2. College Name- Amity University Jharkhand</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3. Department- B.Tech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D8231D-A9E0-7997-9737-C338A4F051A8}"/>
              </a:ext>
            </a:extLst>
          </p:cNvPr>
          <p:cNvPicPr>
            <a:picLocks noChangeAspect="1"/>
          </p:cNvPicPr>
          <p:nvPr/>
        </p:nvPicPr>
        <p:blipFill>
          <a:blip r:embed="rId2"/>
          <a:stretch>
            <a:fillRect/>
          </a:stretch>
        </p:blipFill>
        <p:spPr>
          <a:xfrm>
            <a:off x="1445941" y="892097"/>
            <a:ext cx="9300117" cy="5319132"/>
          </a:xfrm>
          <a:prstGeom prst="rect">
            <a:avLst/>
          </a:prstGeom>
        </p:spPr>
      </p:pic>
    </p:spTree>
    <p:extLst>
      <p:ext uri="{BB962C8B-B14F-4D97-AF65-F5344CB8AC3E}">
        <p14:creationId xmlns:p14="http://schemas.microsoft.com/office/powerpoint/2010/main" val="1282973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4E86362-37F1-D941-D284-C8D0067C331A}"/>
              </a:ext>
            </a:extLst>
          </p:cNvPr>
          <p:cNvPicPr>
            <a:picLocks noChangeAspect="1"/>
          </p:cNvPicPr>
          <p:nvPr/>
        </p:nvPicPr>
        <p:blipFill>
          <a:blip r:embed="rId2"/>
          <a:stretch>
            <a:fillRect/>
          </a:stretch>
        </p:blipFill>
        <p:spPr>
          <a:xfrm>
            <a:off x="1143000" y="963386"/>
            <a:ext cx="9906000" cy="5067544"/>
          </a:xfrm>
          <a:prstGeom prst="rect">
            <a:avLst/>
          </a:prstGeom>
        </p:spPr>
      </p:pic>
    </p:spTree>
    <p:extLst>
      <p:ext uri="{BB962C8B-B14F-4D97-AF65-F5344CB8AC3E}">
        <p14:creationId xmlns:p14="http://schemas.microsoft.com/office/powerpoint/2010/main" val="2232740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2B7573-1AE7-45F5-AEDE-C8DAD1083393}"/>
              </a:ext>
            </a:extLst>
          </p:cNvPr>
          <p:cNvPicPr>
            <a:picLocks noChangeAspect="1"/>
          </p:cNvPicPr>
          <p:nvPr/>
        </p:nvPicPr>
        <p:blipFill>
          <a:blip r:embed="rId2"/>
          <a:stretch>
            <a:fillRect/>
          </a:stretch>
        </p:blipFill>
        <p:spPr>
          <a:xfrm>
            <a:off x="95693" y="1471773"/>
            <a:ext cx="5740029" cy="3914454"/>
          </a:xfrm>
          <a:prstGeom prst="rect">
            <a:avLst/>
          </a:prstGeom>
        </p:spPr>
      </p:pic>
      <p:pic>
        <p:nvPicPr>
          <p:cNvPr id="5" name="Picture 4">
            <a:extLst>
              <a:ext uri="{FF2B5EF4-FFF2-40B4-BE49-F238E27FC236}">
                <a16:creationId xmlns:a16="http://schemas.microsoft.com/office/drawing/2014/main" id="{17C26C0F-BFA1-6B42-9998-562D30238CA7}"/>
              </a:ext>
            </a:extLst>
          </p:cNvPr>
          <p:cNvPicPr>
            <a:picLocks noChangeAspect="1"/>
          </p:cNvPicPr>
          <p:nvPr/>
        </p:nvPicPr>
        <p:blipFill>
          <a:blip r:embed="rId3"/>
          <a:stretch>
            <a:fillRect/>
          </a:stretch>
        </p:blipFill>
        <p:spPr>
          <a:xfrm>
            <a:off x="5986130" y="1471773"/>
            <a:ext cx="6110177" cy="3914454"/>
          </a:xfrm>
          <a:prstGeom prst="rect">
            <a:avLst/>
          </a:prstGeom>
        </p:spPr>
      </p:pic>
    </p:spTree>
    <p:extLst>
      <p:ext uri="{BB962C8B-B14F-4D97-AF65-F5344CB8AC3E}">
        <p14:creationId xmlns:p14="http://schemas.microsoft.com/office/powerpoint/2010/main" val="116272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A591-28D6-CA0F-2105-CE8FA5C37CE1}"/>
              </a:ext>
            </a:extLst>
          </p:cNvPr>
          <p:cNvSpPr>
            <a:spLocks noGrp="1"/>
          </p:cNvSpPr>
          <p:nvPr>
            <p:ph type="title"/>
          </p:nvPr>
        </p:nvSpPr>
        <p:spPr>
          <a:xfrm>
            <a:off x="581191" y="648585"/>
            <a:ext cx="11029616" cy="579623"/>
          </a:xfrm>
        </p:spPr>
        <p:txBody>
          <a:bodyPr>
            <a:noAutofit/>
          </a:bodyPr>
          <a:lstStyle/>
          <a:p>
            <a:r>
              <a:rPr lang="en-US" sz="4000" u="sng" dirty="0">
                <a:solidFill>
                  <a:srgbClr val="00B0F0"/>
                </a:solidFill>
              </a:rPr>
              <a:t>GITHUB LINK</a:t>
            </a:r>
          </a:p>
        </p:txBody>
      </p:sp>
      <p:sp>
        <p:nvSpPr>
          <p:cNvPr id="3" name="Content Placeholder 2">
            <a:extLst>
              <a:ext uri="{FF2B5EF4-FFF2-40B4-BE49-F238E27FC236}">
                <a16:creationId xmlns:a16="http://schemas.microsoft.com/office/drawing/2014/main" id="{F476764A-1BB6-A9B2-27A4-846392138021}"/>
              </a:ext>
            </a:extLst>
          </p:cNvPr>
          <p:cNvSpPr>
            <a:spLocks noGrp="1"/>
          </p:cNvSpPr>
          <p:nvPr>
            <p:ph idx="1"/>
          </p:nvPr>
        </p:nvSpPr>
        <p:spPr>
          <a:xfrm>
            <a:off x="666253" y="1360968"/>
            <a:ext cx="11029615" cy="4433628"/>
          </a:xfrm>
        </p:spPr>
        <p:txBody>
          <a:bodyPr>
            <a:normAutofit/>
          </a:bodyPr>
          <a:lstStyle/>
          <a:p>
            <a:pPr marL="0" indent="0">
              <a:buNone/>
            </a:pPr>
            <a:r>
              <a:rPr lang="en-US" sz="1800" dirty="0">
                <a:solidFill>
                  <a:schemeClr val="bg2">
                    <a:lumMod val="10000"/>
                  </a:schemeClr>
                </a:solidFill>
                <a:hlinkClick r:id="rId2">
                  <a:extLst>
                    <a:ext uri="{A12FA001-AC4F-418D-AE19-62706E023703}">
                      <ahyp:hlinkClr xmlns:ahyp="http://schemas.microsoft.com/office/drawing/2018/hyperlinkcolor" val="tx"/>
                    </a:ext>
                  </a:extLst>
                </a:hlinkClick>
              </a:rPr>
              <a:t>piyushraj8235/MaternalHealth-SDG3.1-Visualization: IBM Cloud-based Data Visualization Project for SDG 3.1 — Maternal Health Tracking</a:t>
            </a:r>
            <a:endParaRPr lang="en-US" sz="1800" dirty="0">
              <a:solidFill>
                <a:schemeClr val="bg2">
                  <a:lumMod val="10000"/>
                </a:schemeClr>
              </a:solidFill>
            </a:endParaRPr>
          </a:p>
        </p:txBody>
      </p:sp>
    </p:spTree>
    <p:extLst>
      <p:ext uri="{BB962C8B-B14F-4D97-AF65-F5344CB8AC3E}">
        <p14:creationId xmlns:p14="http://schemas.microsoft.com/office/powerpoint/2010/main" val="691810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63526" y="846158"/>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98858" y="1232452"/>
            <a:ext cx="11029616" cy="4853818"/>
          </a:xfrm>
        </p:spPr>
        <p:txBody>
          <a:bodyPr>
            <a:normAutofit/>
          </a:bodyPr>
          <a:lstStyle/>
          <a:p>
            <a:pPr marL="0" indent="0">
              <a:buNone/>
            </a:pPr>
            <a:r>
              <a:rPr lang="en-US" sz="2000" dirty="0"/>
              <a:t>The project successfully demonstrates how IBM Cloud services can be utilized to visualize and track progress towards Sustainable Development Goal (SDG) 3.1, focusing on maternal health indicators in India. By leveraging IBM Cloud Object Storage for secure data management and Watson Studio’s Jupyter Notebook for analysis, key metrics like Maternal Mortality Ratio (MMR), Antenatal Care Coverage, and Skilled Birth Attendance were effectively visualized.</a:t>
            </a:r>
          </a:p>
          <a:p>
            <a:pPr marL="0" indent="0">
              <a:buNone/>
            </a:pPr>
            <a:r>
              <a:rPr lang="en-US" sz="2000" dirty="0"/>
              <a:t>The visual insights derived from the dataset highlighted positive trends in maternal health progress, though challenges such as data sparsity in certain indicators and the need for more granular, real-time data remain. The cloud-based approach ensured scalability, accessibility, and eliminated local system dependencies, making it easier for stakeholders to derive actionable insights.</a:t>
            </a:r>
          </a:p>
          <a:p>
            <a:pPr marL="0" indent="0">
              <a:buNone/>
            </a:pPr>
            <a:r>
              <a:rPr lang="en-US" sz="2000" dirty="0"/>
              <a:t>Future enhancements can include integrating predictive analytics models to forecast maternal health trends and incorporating interactive dashboards for more dynamic data exploration.</a:t>
            </a: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dirty="0"/>
              <a:t>The current system can be further enhanced by integrating additional data sources such as real-time maternal health surveys, district-wise healthcare facility data, and demographic factors to provide a more comprehensive analysis. Incorporating predictive analytics models can help forecast future trends in maternal health indicators, enabling proactive decision-making by policymakers.</a:t>
            </a:r>
          </a:p>
          <a:p>
            <a:pPr marL="0" indent="0">
              <a:buNone/>
            </a:pPr>
            <a:r>
              <a:rPr lang="en-US" sz="2000" dirty="0"/>
              <a:t>The system can also be expanded to cover multiple states or regions, allowing comparative studies and targeted interventions. Integration of interactive dashboards with drill-down capabilities can make data exploration more user-friendly for non-technical stakeholders. Furthermore, leveraging AI services like IBM Watson AI or cloud-native technologies such as edge computing can enhance the scalability and real-time data processing capabilities of the solution.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Rectangle 2">
            <a:extLst>
              <a:ext uri="{FF2B5EF4-FFF2-40B4-BE49-F238E27FC236}">
                <a16:creationId xmlns:a16="http://schemas.microsoft.com/office/drawing/2014/main" id="{F246FC3F-67AB-4C02-4C09-4D71A872966C}"/>
              </a:ext>
            </a:extLst>
          </p:cNvPr>
          <p:cNvSpPr>
            <a:spLocks noGrp="1" noChangeArrowheads="1"/>
          </p:cNvSpPr>
          <p:nvPr>
            <p:ph idx="1"/>
          </p:nvPr>
        </p:nvSpPr>
        <p:spPr bwMode="auto">
          <a:xfrm>
            <a:off x="676885" y="873457"/>
            <a:ext cx="11029616"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IBM Cloud Documentation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https://cloud.ibm.com/docs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1" u="none" strike="noStrike" cap="none" normalizeH="0" baseline="0" dirty="0">
                <a:ln>
                  <a:noFill/>
                </a:ln>
                <a:solidFill>
                  <a:schemeClr val="tx1"/>
                </a:solidFill>
                <a:effectLst/>
                <a:latin typeface="Arial" panose="020B0604020202020204" pitchFamily="34" charset="0"/>
              </a:rPr>
              <a:t>(For understanding IBM Cloud services like Object Storage, Watson Studio, etc.)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Maternal Health Data Source</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NITI Aayog, Government of India — SDG India Index Dataset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1" u="none" strike="noStrike" cap="none" normalizeH="0" baseline="0" dirty="0">
                <a:ln>
                  <a:noFill/>
                </a:ln>
                <a:solidFill>
                  <a:schemeClr val="tx1"/>
                </a:solidFill>
                <a:effectLst/>
                <a:latin typeface="Arial" panose="020B0604020202020204" pitchFamily="34" charset="0"/>
              </a:rPr>
              <a:t>(Publicly available datasets for SDG tracking in India)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Seaborn &amp; Matplotlib Documentation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https://seaborn.pydata.org/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https://matplotlib.org/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1" u="none" strike="noStrike" cap="none" normalizeH="0" baseline="0" dirty="0">
                <a:ln>
                  <a:noFill/>
                </a:ln>
                <a:solidFill>
                  <a:schemeClr val="tx1"/>
                </a:solidFill>
                <a:effectLst/>
                <a:latin typeface="Arial" panose="020B0604020202020204" pitchFamily="34" charset="0"/>
              </a:rPr>
              <a:t>(For building visualizations and plots)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pandas Python Library Documentation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https://pandas.pydata.org/docs/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1" u="none" strike="noStrike" cap="none" normalizeH="0" baseline="0" dirty="0">
                <a:ln>
                  <a:noFill/>
                </a:ln>
                <a:solidFill>
                  <a:schemeClr val="tx1"/>
                </a:solidFill>
                <a:effectLst/>
                <a:latin typeface="Arial" panose="020B0604020202020204" pitchFamily="34" charset="0"/>
              </a:rPr>
              <a:t>(For data preprocessing and manipulation tasks)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IBM SkillsBuild Learning Platform</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https://skillsbuild.org/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1" u="none" strike="noStrike" cap="none" normalizeH="0" baseline="0" dirty="0">
                <a:ln>
                  <a:noFill/>
                </a:ln>
                <a:solidFill>
                  <a:schemeClr val="tx1"/>
                </a:solidFill>
                <a:effectLst/>
                <a:latin typeface="Arial" panose="020B0604020202020204" pitchFamily="34" charset="0"/>
              </a:rPr>
              <a:t>(For learning resources on IBM Cloud &amp; Data Science)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0C33941D-B992-6082-8E7C-15F1175413FE}"/>
              </a:ext>
            </a:extLst>
          </p:cNvPr>
          <p:cNvPicPr>
            <a:picLocks noGrp="1" noChangeAspect="1"/>
          </p:cNvPicPr>
          <p:nvPr>
            <p:ph idx="1"/>
          </p:nvPr>
        </p:nvPicPr>
        <p:blipFill>
          <a:blip r:embed="rId2"/>
          <a:stretch>
            <a:fillRect/>
          </a:stretch>
        </p:blipFill>
        <p:spPr>
          <a:xfrm>
            <a:off x="2911309" y="1482244"/>
            <a:ext cx="6369382" cy="4673600"/>
          </a:xfrm>
        </p:spPr>
      </p:pic>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A465C418-936B-085E-EE9E-C1C14D701C2A}"/>
              </a:ext>
            </a:extLst>
          </p:cNvPr>
          <p:cNvPicPr>
            <a:picLocks noGrp="1" noChangeAspect="1"/>
          </p:cNvPicPr>
          <p:nvPr>
            <p:ph idx="1"/>
          </p:nvPr>
        </p:nvPicPr>
        <p:blipFill>
          <a:blip r:embed="rId2"/>
          <a:stretch>
            <a:fillRect/>
          </a:stretch>
        </p:blipFill>
        <p:spPr>
          <a:xfrm>
            <a:off x="2961905" y="1482244"/>
            <a:ext cx="6268190" cy="4673600"/>
          </a:xfrm>
        </p:spPr>
      </p:pic>
    </p:spTree>
    <p:extLst>
      <p:ext uri="{BB962C8B-B14F-4D97-AF65-F5344CB8AC3E}">
        <p14:creationId xmlns:p14="http://schemas.microsoft.com/office/powerpoint/2010/main" val="412871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615BBA2D-5F15-5314-D582-67FDDC5A8C58}"/>
              </a:ext>
            </a:extLst>
          </p:cNvPr>
          <p:cNvPicPr>
            <a:picLocks noGrp="1" noChangeAspect="1"/>
          </p:cNvPicPr>
          <p:nvPr>
            <p:ph idx="1"/>
          </p:nvPr>
        </p:nvPicPr>
        <p:blipFill>
          <a:blip r:embed="rId2"/>
          <a:stretch>
            <a:fillRect/>
          </a:stretch>
        </p:blipFill>
        <p:spPr>
          <a:xfrm>
            <a:off x="2925425" y="1482244"/>
            <a:ext cx="6341149" cy="4673600"/>
          </a:xfrm>
        </p:spPr>
      </p:pic>
    </p:spTree>
    <p:extLst>
      <p:ext uri="{BB962C8B-B14F-4D97-AF65-F5344CB8AC3E}">
        <p14:creationId xmlns:p14="http://schemas.microsoft.com/office/powerpoint/2010/main" val="217185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477105"/>
            <a:ext cx="11029615" cy="4673324"/>
          </a:xfrm>
        </p:spPr>
        <p:txBody>
          <a:bodyPr>
            <a:normAutofit fontScale="77500" lnSpcReduction="20000"/>
          </a:bodyPr>
          <a:lstStyle/>
          <a:p>
            <a:pPr marL="0" indent="0">
              <a:buNone/>
            </a:pPr>
            <a:r>
              <a:rPr lang="en-US" sz="3200" u="sng" dirty="0">
                <a:latin typeface="Arial Rounded MT Bold" panose="020F0704030504030204" pitchFamily="34" charset="0"/>
              </a:rPr>
              <a:t>Problem Statement 36: Maternal Health Progress Tracking (SDG 3.1)</a:t>
            </a:r>
          </a:p>
          <a:p>
            <a:pPr>
              <a:buFont typeface="Arial" panose="020B0604020202020204" pitchFamily="34" charset="0"/>
              <a:buChar char="•"/>
            </a:pPr>
            <a:r>
              <a:rPr lang="en-US" sz="3200" dirty="0"/>
              <a:t>Currently, maternal mortality remains a critical challenge for many developing countries, impacting Sustainable Development Goal (SDG) 3.1 which aims to reduce the global maternal mortality ratio (MMR) to less than 70 per 100,000 live births by 2030.</a:t>
            </a:r>
          </a:p>
          <a:p>
            <a:pPr>
              <a:buFont typeface="Arial" panose="020B0604020202020204" pitchFamily="34" charset="0"/>
              <a:buChar char="•"/>
            </a:pPr>
            <a:r>
              <a:rPr lang="en-US" sz="3200" dirty="0"/>
              <a:t>Monitoring progress on maternal health indicators such as antenatal care coverage, skilled birth attendance, and maternal mortality trends is essential for policymakers and healthcare providers. However, the lack of accessible visual data insights makes it difficult to track improvements and identify areas requiring immediate intervention.</a:t>
            </a:r>
          </a:p>
          <a:p>
            <a:pPr>
              <a:buFont typeface="Arial" panose="020B0604020202020204" pitchFamily="34" charset="0"/>
              <a:buChar char="•"/>
            </a:pPr>
            <a:r>
              <a:rPr lang="en-US" sz="3200" dirty="0"/>
              <a:t>This project focuses on leveraging IBM Cloud services to visualize and track India's progress towards SDG 3.1 using available maternal health datasets.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4812" y="655172"/>
            <a:ext cx="11029616" cy="520485"/>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US" sz="4000" dirty="0"/>
          </a:p>
        </p:txBody>
      </p:sp>
      <p:sp>
        <p:nvSpPr>
          <p:cNvPr id="6" name="Rectangle 3">
            <a:extLst>
              <a:ext uri="{FF2B5EF4-FFF2-40B4-BE49-F238E27FC236}">
                <a16:creationId xmlns:a16="http://schemas.microsoft.com/office/drawing/2014/main" id="{7A6E7105-4628-A6E2-45B6-72EAEB864960}"/>
              </a:ext>
            </a:extLst>
          </p:cNvPr>
          <p:cNvSpPr>
            <a:spLocks noGrp="1" noChangeArrowheads="1"/>
          </p:cNvSpPr>
          <p:nvPr>
            <p:ph idx="1"/>
          </p:nvPr>
        </p:nvSpPr>
        <p:spPr bwMode="auto">
          <a:xfrm>
            <a:off x="370114" y="1023257"/>
            <a:ext cx="11321143" cy="5676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r>
              <a:rPr lang="en-US" sz="1400" b="1" u="sng" dirty="0">
                <a:latin typeface="Arial Black" panose="020B0A04020102020204" pitchFamily="34" charset="0"/>
              </a:rPr>
              <a:t>Proposed Solution: End-to-End Data Visualization Workflow on IBM Cloud</a:t>
            </a:r>
            <a:endParaRPr kumimoji="0" lang="en-US" altLang="en-US" sz="1400" b="1" i="0" u="sng" strike="noStrike" cap="none" normalizeH="0" baseline="0" dirty="0">
              <a:ln>
                <a:noFill/>
              </a:ln>
              <a:solidFill>
                <a:schemeClr val="tx1"/>
              </a:solidFill>
              <a:effectLst/>
              <a:latin typeface="Arial Black" panose="020B0A040201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sz="1400" dirty="0">
              <a:solidFill>
                <a:schemeClr val="tx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Leverage </a:t>
            </a:r>
            <a:r>
              <a:rPr kumimoji="0" lang="en-US" altLang="en-US" sz="1400" b="1" i="0" u="none" strike="noStrike" cap="none" normalizeH="0" baseline="0" dirty="0">
                <a:ln>
                  <a:noFill/>
                </a:ln>
                <a:solidFill>
                  <a:schemeClr val="tx1"/>
                </a:solidFill>
                <a:effectLst/>
                <a:latin typeface="Arial" panose="020B0604020202020204" pitchFamily="34" charset="0"/>
              </a:rPr>
              <a:t>IBM Cloud Object Storage (COS)</a:t>
            </a:r>
            <a:r>
              <a:rPr kumimoji="0" lang="en-US" altLang="en-US" sz="1400" b="0" i="0" u="none" strike="noStrike" cap="none" normalizeH="0" baseline="0" dirty="0">
                <a:ln>
                  <a:noFill/>
                </a:ln>
                <a:solidFill>
                  <a:schemeClr val="tx1"/>
                </a:solidFill>
                <a:effectLst/>
                <a:latin typeface="Arial" panose="020B0604020202020204" pitchFamily="34" charset="0"/>
              </a:rPr>
              <a:t> to upload and manage large-scale maternal health datasets securely.</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Utilize </a:t>
            </a:r>
            <a:r>
              <a:rPr kumimoji="0" lang="en-US" altLang="en-US" sz="1400" b="1" i="0" u="none" strike="noStrike" cap="none" normalizeH="0" baseline="0" dirty="0">
                <a:ln>
                  <a:noFill/>
                </a:ln>
                <a:solidFill>
                  <a:schemeClr val="tx1"/>
                </a:solidFill>
                <a:effectLst/>
                <a:latin typeface="Arial" panose="020B0604020202020204" pitchFamily="34" charset="0"/>
              </a:rPr>
              <a:t>IBM Watson Studio Jupyter Notebook</a:t>
            </a:r>
            <a:r>
              <a:rPr kumimoji="0" lang="en-US" altLang="en-US" sz="1400" b="0" i="0" u="none" strike="noStrike" cap="none" normalizeH="0" baseline="0" dirty="0">
                <a:ln>
                  <a:noFill/>
                </a:ln>
                <a:solidFill>
                  <a:schemeClr val="tx1"/>
                </a:solidFill>
                <a:effectLst/>
                <a:latin typeface="Arial" panose="020B0604020202020204" pitchFamily="34" charset="0"/>
              </a:rPr>
              <a:t> to build an interactive environment for data analysis and visualization.</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Perform </a:t>
            </a:r>
            <a:r>
              <a:rPr kumimoji="0" lang="en-US" altLang="en-US" sz="1400" b="1" i="0" u="none" strike="noStrike" cap="none" normalizeH="0" baseline="0" dirty="0">
                <a:ln>
                  <a:noFill/>
                </a:ln>
                <a:solidFill>
                  <a:schemeClr val="tx1"/>
                </a:solidFill>
                <a:effectLst/>
                <a:latin typeface="Arial" panose="020B0604020202020204" pitchFamily="34" charset="0"/>
              </a:rPr>
              <a:t>data preprocessing</a:t>
            </a:r>
            <a:r>
              <a:rPr kumimoji="0" lang="en-US" altLang="en-US" sz="1400" b="0" i="0" u="none" strike="noStrike" cap="none" normalizeH="0" baseline="0" dirty="0">
                <a:ln>
                  <a:noFill/>
                </a:ln>
                <a:solidFill>
                  <a:schemeClr val="tx1"/>
                </a:solidFill>
                <a:effectLst/>
                <a:latin typeface="Arial" panose="020B0604020202020204" pitchFamily="34" charset="0"/>
              </a:rPr>
              <a:t> to clean and transform raw data into structured formats suitable for visualization.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Extract key maternal health indicators such as:-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None/>
            </a:pPr>
            <a:r>
              <a:rPr kumimoji="0" lang="en-US" altLang="en-US" sz="1400" b="1" i="0" u="none" strike="noStrike" cap="none" normalizeH="0" baseline="0" dirty="0">
                <a:ln>
                  <a:noFill/>
                </a:ln>
                <a:solidFill>
                  <a:schemeClr val="tx1"/>
                </a:solidFill>
                <a:effectLst/>
                <a:latin typeface="Arial" panose="020B0604020202020204" pitchFamily="34" charset="0"/>
              </a:rPr>
              <a:t>              Maternal Mortality Ratio (MMR)</a:t>
            </a:r>
            <a:endParaRPr lang="en-US" altLang="en-US" sz="1400" dirty="0">
              <a:solidFill>
                <a:schemeClr val="tx1"/>
              </a:solidFill>
              <a:latin typeface="Arial" panose="020B0604020202020204" pitchFamily="34" charset="0"/>
            </a:endParaRPr>
          </a:p>
          <a:p>
            <a:pPr marL="0" indent="0" defTabSz="914400" eaLnBrk="0" fontAlgn="base" hangingPunct="0">
              <a:lnSpc>
                <a:spcPct val="100000"/>
              </a:lnSpc>
              <a:spcBef>
                <a:spcPct val="0"/>
              </a:spcBef>
              <a:spcAft>
                <a:spcPct val="0"/>
              </a:spcAft>
              <a:buClrTx/>
              <a:buSzTx/>
              <a:buNone/>
            </a:pPr>
            <a:r>
              <a:rPr kumimoji="0" lang="en-US" altLang="en-US" sz="1400" b="1" i="0" u="none" strike="noStrike" cap="none" normalizeH="0" baseline="0" dirty="0">
                <a:ln>
                  <a:noFill/>
                </a:ln>
                <a:solidFill>
                  <a:schemeClr val="tx1"/>
                </a:solidFill>
                <a:effectLst/>
                <a:latin typeface="Arial" panose="020B0604020202020204" pitchFamily="34" charset="0"/>
              </a:rPr>
              <a:t>              Antenatal Care Coverage (4+ visits)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None/>
            </a:pPr>
            <a:r>
              <a:rPr lang="en-US" altLang="en-US" sz="1400" b="1" dirty="0">
                <a:solidFill>
                  <a:schemeClr val="tx1"/>
                </a:solidFill>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Skilled Birth Attendance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Develop </a:t>
            </a:r>
            <a:r>
              <a:rPr kumimoji="0" lang="en-US" altLang="en-US" sz="1400" b="1" i="0" u="none" strike="noStrike" cap="none" normalizeH="0" baseline="0" dirty="0">
                <a:ln>
                  <a:noFill/>
                </a:ln>
                <a:solidFill>
                  <a:schemeClr val="tx1"/>
                </a:solidFill>
                <a:effectLst/>
                <a:latin typeface="Arial" panose="020B0604020202020204" pitchFamily="34" charset="0"/>
              </a:rPr>
              <a:t>visualizations using Python libraries</a:t>
            </a:r>
            <a:r>
              <a:rPr kumimoji="0" lang="en-US" altLang="en-US" sz="1400" b="0" i="0" u="none" strike="noStrike" cap="none" normalizeH="0" baseline="0" dirty="0">
                <a:ln>
                  <a:noFill/>
                </a:ln>
                <a:solidFill>
                  <a:schemeClr val="tx1"/>
                </a:solidFill>
                <a:effectLst/>
                <a:latin typeface="Arial" panose="020B0604020202020204" pitchFamily="34" charset="0"/>
              </a:rPr>
              <a:t> like </a:t>
            </a:r>
            <a:r>
              <a:rPr kumimoji="0" lang="en-US" altLang="en-US" sz="1400" b="1" i="0" u="none" strike="noStrike" cap="none" normalizeH="0" baseline="0" dirty="0">
                <a:ln>
                  <a:noFill/>
                </a:ln>
                <a:solidFill>
                  <a:schemeClr val="tx1"/>
                </a:solidFill>
                <a:effectLst/>
                <a:latin typeface="Arial" panose="020B0604020202020204" pitchFamily="34" charset="0"/>
              </a:rPr>
              <a:t>Matplotlib</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Seaborn</a:t>
            </a:r>
            <a:r>
              <a:rPr kumimoji="0" lang="en-US" altLang="en-US" sz="1400" b="0" i="0" u="none" strike="noStrike" cap="none" normalizeH="0" baseline="0" dirty="0">
                <a:ln>
                  <a:noFill/>
                </a:ln>
                <a:solidFill>
                  <a:schemeClr val="tx1"/>
                </a:solidFill>
                <a:effectLst/>
                <a:latin typeface="Arial" panose="020B0604020202020204" pitchFamily="34" charset="0"/>
              </a:rPr>
              <a:t> to analyze trends and patterns.</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Enable stakeholders to </a:t>
            </a:r>
            <a:r>
              <a:rPr kumimoji="0" lang="en-US" altLang="en-US" sz="1400" b="1" i="0" u="none" strike="noStrike" cap="none" normalizeH="0" baseline="0" dirty="0">
                <a:ln>
                  <a:noFill/>
                </a:ln>
                <a:solidFill>
                  <a:schemeClr val="tx1"/>
                </a:solidFill>
                <a:effectLst/>
                <a:latin typeface="Arial" panose="020B0604020202020204" pitchFamily="34" charset="0"/>
              </a:rPr>
              <a:t>visually track progress towards SDG 3.1</a:t>
            </a:r>
            <a:r>
              <a:rPr kumimoji="0" lang="en-US" altLang="en-US" sz="1400" b="0" i="0" u="none" strike="noStrike" cap="none" normalizeH="0" baseline="0" dirty="0">
                <a:ln>
                  <a:noFill/>
                </a:ln>
                <a:solidFill>
                  <a:schemeClr val="tx1"/>
                </a:solidFill>
                <a:effectLst/>
                <a:latin typeface="Arial" panose="020B0604020202020204" pitchFamily="34" charset="0"/>
              </a:rPr>
              <a:t> with clear and intuitive graphs.</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Provide real-time </a:t>
            </a:r>
            <a:r>
              <a:rPr kumimoji="0" lang="en-US" altLang="en-US" sz="1400" b="1" i="0" u="none" strike="noStrike" cap="none" normalizeH="0" baseline="0" dirty="0">
                <a:ln>
                  <a:noFill/>
                </a:ln>
                <a:solidFill>
                  <a:schemeClr val="tx1"/>
                </a:solidFill>
                <a:effectLst/>
                <a:latin typeface="Arial" panose="020B0604020202020204" pitchFamily="34" charset="0"/>
              </a:rPr>
              <a:t>insights and observations</a:t>
            </a:r>
            <a:r>
              <a:rPr kumimoji="0" lang="en-US" altLang="en-US" sz="1400" b="0" i="0" u="none" strike="noStrike" cap="none" normalizeH="0" baseline="0" dirty="0">
                <a:ln>
                  <a:noFill/>
                </a:ln>
                <a:solidFill>
                  <a:schemeClr val="tx1"/>
                </a:solidFill>
                <a:effectLst/>
                <a:latin typeface="Arial" panose="020B0604020202020204" pitchFamily="34" charset="0"/>
              </a:rPr>
              <a:t> that can assist policymakers in data-driven decision-making.</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Ensure the solution is </a:t>
            </a:r>
            <a:r>
              <a:rPr kumimoji="0" lang="en-US" altLang="en-US" sz="1400" b="1" i="0" u="none" strike="noStrike" cap="none" normalizeH="0" baseline="0" dirty="0">
                <a:ln>
                  <a:noFill/>
                </a:ln>
                <a:solidFill>
                  <a:schemeClr val="tx1"/>
                </a:solidFill>
                <a:effectLst/>
                <a:latin typeface="Arial" panose="020B0604020202020204" pitchFamily="34" charset="0"/>
              </a:rPr>
              <a:t>fully cloud-based</a:t>
            </a:r>
            <a:r>
              <a:rPr kumimoji="0" lang="en-US" altLang="en-US" sz="1400" b="0" i="0" u="none" strike="noStrike" cap="none" normalizeH="0" baseline="0" dirty="0">
                <a:ln>
                  <a:noFill/>
                </a:ln>
                <a:solidFill>
                  <a:schemeClr val="tx1"/>
                </a:solidFill>
                <a:effectLst/>
                <a:latin typeface="Arial" panose="020B0604020202020204" pitchFamily="34" charset="0"/>
              </a:rPr>
              <a:t>, eliminating the need for local machine processing.</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Maintain data scalability and security by using </a:t>
            </a:r>
            <a:r>
              <a:rPr kumimoji="0" lang="en-US" altLang="en-US" sz="1400" b="1" i="0" u="none" strike="noStrike" cap="none" normalizeH="0" baseline="0" dirty="0">
                <a:ln>
                  <a:noFill/>
                </a:ln>
                <a:solidFill>
                  <a:schemeClr val="tx1"/>
                </a:solidFill>
                <a:effectLst/>
                <a:latin typeface="Arial" panose="020B0604020202020204" pitchFamily="34" charset="0"/>
              </a:rPr>
              <a:t>IBM Cloud infrastructure services</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Demonstrate a simple yet effective </a:t>
            </a:r>
            <a:r>
              <a:rPr kumimoji="0" lang="en-US" altLang="en-US" sz="1400" b="1" i="0" u="none" strike="noStrike" cap="none" normalizeH="0" baseline="0" dirty="0">
                <a:ln>
                  <a:noFill/>
                </a:ln>
                <a:solidFill>
                  <a:schemeClr val="tx1"/>
                </a:solidFill>
                <a:effectLst/>
                <a:latin typeface="Arial" panose="020B0604020202020204" pitchFamily="34" charset="0"/>
              </a:rPr>
              <a:t>AI-driven analytical workflow</a:t>
            </a:r>
            <a:r>
              <a:rPr kumimoji="0" lang="en-US" altLang="en-US" sz="1400" b="0" i="0" u="none" strike="noStrike" cap="none" normalizeH="0" baseline="0" dirty="0">
                <a:ln>
                  <a:noFill/>
                </a:ln>
                <a:solidFill>
                  <a:schemeClr val="tx1"/>
                </a:solidFill>
                <a:effectLst/>
                <a:latin typeface="Arial" panose="020B0604020202020204" pitchFamily="34" charset="0"/>
              </a:rPr>
              <a:t> accessible to non-technical users through IBM Cloud.</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982299"/>
            <a:ext cx="11029615" cy="4893402"/>
          </a:xfrm>
        </p:spPr>
        <p:txBody>
          <a:bodyPr>
            <a:normAutofit/>
          </a:bodyPr>
          <a:lstStyle/>
          <a:p>
            <a:pPr marL="0" indent="0">
              <a:buNone/>
            </a:pPr>
            <a:r>
              <a:rPr lang="en-US" sz="1600" b="1" u="sng" dirty="0">
                <a:latin typeface="Arial Black" panose="020B0A04020102020204" pitchFamily="34" charset="0"/>
              </a:rPr>
              <a:t>System Approach for Maternal Health Data Visualization</a:t>
            </a:r>
            <a:br>
              <a:rPr lang="en-US" sz="1600" b="1" u="sng" dirty="0">
                <a:latin typeface="Arial Black" panose="020B0A04020102020204" pitchFamily="34" charset="0"/>
              </a:rPr>
            </a:br>
            <a:br>
              <a:rPr lang="en-US" sz="1600" dirty="0"/>
            </a:br>
            <a:r>
              <a:rPr lang="en-US" sz="1600" dirty="0"/>
              <a:t>The project utilizes IBM Cloud infrastructure to build an end-to-end maternal health progress tracking system. IBM Cloud Object Storage is used to securely upload and manage the dataset, while IBM Watson Studio provides a Jupyter Notebook environment for developing the visualization workflow. Essential Python libraries such as pandas, matplotlib, seaborn, ibm_boto3, and botocore are employed for data processing, visualization, and accessing files from cloud storage.</a:t>
            </a:r>
          </a:p>
          <a:p>
            <a:pPr marL="0" indent="0">
              <a:buNone/>
            </a:pPr>
            <a:endParaRPr lang="en-US" sz="1200" dirty="0"/>
          </a:p>
          <a:p>
            <a:pPr marL="0" indent="0">
              <a:buNone/>
            </a:pPr>
            <a:r>
              <a:rPr lang="en-US" sz="1600" dirty="0"/>
              <a:t>The overall workflow involves uploading the maternal health dataset to IBM Cloud Object Storage, accessing it directly within the notebook using ibm_boto3, performing data cleaning and transformation, and visualizing key indicators like Maternal Mortality Ratio (MMR), Antenatal Care Coverage, and Skilled Birth Attendance. The entire analysis and visualization process is executed in a cloud-based setup, ensuring scalability, security, and eliminating dependency on local computing resources.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buNone/>
            </a:pPr>
            <a:r>
              <a:rPr lang="en-US" sz="1600" b="1" u="sng" dirty="0">
                <a:latin typeface="Arial Black" panose="020B0A04020102020204" pitchFamily="34" charset="0"/>
              </a:rPr>
              <a:t>Data Processing &amp; Visualization Workflow with IBM Cloud Deployment</a:t>
            </a:r>
          </a:p>
          <a:p>
            <a:pPr marL="0" indent="0">
              <a:buNone/>
            </a:pPr>
            <a:r>
              <a:rPr lang="en-US" sz="1600" dirty="0"/>
              <a:t>Unlike predictive machine learning models, this project focuses on data visualization and exploratory analysis to track India’s progress towards SDG 3.1. The approach involves extracting relevant indicators like Maternal Mortality Ratio (MMR), Antenatal Care Coverage (4+ visits), and Skilled Birth Attendance from a structured dataset stored in IBM Cloud Object Storage.</a:t>
            </a:r>
          </a:p>
          <a:p>
            <a:pPr marL="0" indent="0">
              <a:buNone/>
            </a:pPr>
            <a:endParaRPr lang="en-US" sz="800" dirty="0"/>
          </a:p>
          <a:p>
            <a:pPr marL="0" indent="0">
              <a:buNone/>
            </a:pPr>
            <a:r>
              <a:rPr lang="en-US" sz="1600" dirty="0"/>
              <a:t>Using IBM Watson Studio Jupyter Notebook, the dataset is accessed, cleaned, and transformed into an analyzable format. Essential libraries like pandas handle data manipulation, while seaborn and matplotlib are used to create insightful visualizations that showcase trends and patterns.</a:t>
            </a:r>
          </a:p>
          <a:p>
            <a:pPr marL="0" indent="0">
              <a:buNone/>
            </a:pPr>
            <a:endParaRPr lang="en-US" sz="800" dirty="0"/>
          </a:p>
          <a:p>
            <a:pPr marL="0" indent="0">
              <a:buNone/>
            </a:pPr>
            <a:r>
              <a:rPr lang="en-US" sz="1600" dirty="0"/>
              <a:t>The deployment process is completely cloud-based. Both the dataset and notebook are stored and executed on IBM Cloud, eliminating local machine dependency. The interactive notebook serves as the primary interface for data analysis and visualization, ensuring scalability and accessibility. This approach enables policymakers and stakeholders to track maternal health progress using visual insights directly from the IBM Cloud environment.</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816429"/>
            <a:ext cx="11029615" cy="5431971"/>
          </a:xfrm>
        </p:spPr>
        <p:txBody>
          <a:bodyPr>
            <a:normAutofit/>
          </a:bodyPr>
          <a:lstStyle/>
          <a:p>
            <a:pPr marL="0" indent="0">
              <a:buNone/>
            </a:pPr>
            <a:endParaRPr lang="en-US" sz="1600" b="1" u="sng" dirty="0">
              <a:latin typeface="Arial Black" panose="020B0A04020102020204" pitchFamily="34" charset="0"/>
            </a:endParaRPr>
          </a:p>
          <a:p>
            <a:pPr marL="0" indent="0">
              <a:buNone/>
            </a:pPr>
            <a:endParaRPr lang="en-US" sz="1600" b="1" u="sng" dirty="0">
              <a:latin typeface="Arial Black" panose="020B0A04020102020204" pitchFamily="34" charset="0"/>
            </a:endParaRPr>
          </a:p>
          <a:p>
            <a:pPr marL="0" indent="0">
              <a:buNone/>
            </a:pPr>
            <a:r>
              <a:rPr lang="en-US" sz="1600" b="1" u="sng" dirty="0">
                <a:latin typeface="Arial Black" panose="020B0A04020102020204" pitchFamily="34" charset="0"/>
              </a:rPr>
              <a:t>Results &amp; Visual Insights</a:t>
            </a:r>
          </a:p>
          <a:p>
            <a:pPr marL="0" indent="0">
              <a:buNone/>
            </a:pPr>
            <a:endParaRPr lang="en-US" sz="1600" b="1" u="sng" dirty="0">
              <a:latin typeface="Arial Black" panose="020B0A04020102020204" pitchFamily="34" charset="0"/>
            </a:endParaRPr>
          </a:p>
          <a:p>
            <a:pPr marL="0" indent="0">
              <a:buNone/>
            </a:pPr>
            <a:endParaRPr lang="en-US" sz="1600" b="1" u="sng" dirty="0">
              <a:latin typeface="Arial Black" panose="020B0A04020102020204" pitchFamily="34" charset="0"/>
            </a:endParaRP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IN" sz="2400" dirty="0"/>
          </a:p>
        </p:txBody>
      </p:sp>
      <p:pic>
        <p:nvPicPr>
          <p:cNvPr id="9" name="Picture 8">
            <a:extLst>
              <a:ext uri="{FF2B5EF4-FFF2-40B4-BE49-F238E27FC236}">
                <a16:creationId xmlns:a16="http://schemas.microsoft.com/office/drawing/2014/main" id="{FB06893E-0C6E-87EE-C300-0E908E457942}"/>
              </a:ext>
            </a:extLst>
          </p:cNvPr>
          <p:cNvPicPr>
            <a:picLocks noChangeAspect="1"/>
          </p:cNvPicPr>
          <p:nvPr/>
        </p:nvPicPr>
        <p:blipFill>
          <a:blip r:embed="rId2"/>
          <a:stretch>
            <a:fillRect/>
          </a:stretch>
        </p:blipFill>
        <p:spPr>
          <a:xfrm>
            <a:off x="1817913" y="1549826"/>
            <a:ext cx="8556171" cy="46985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2894AC-F967-53AA-3389-DA7FD93BA6D9}"/>
              </a:ext>
            </a:extLst>
          </p:cNvPr>
          <p:cNvPicPr>
            <a:picLocks noChangeAspect="1"/>
          </p:cNvPicPr>
          <p:nvPr/>
        </p:nvPicPr>
        <p:blipFill>
          <a:blip r:embed="rId2"/>
          <a:stretch>
            <a:fillRect/>
          </a:stretch>
        </p:blipFill>
        <p:spPr>
          <a:xfrm>
            <a:off x="1611085" y="952500"/>
            <a:ext cx="8969829" cy="5219700"/>
          </a:xfrm>
          <a:prstGeom prst="rect">
            <a:avLst/>
          </a:prstGeom>
        </p:spPr>
      </p:pic>
    </p:spTree>
    <p:extLst>
      <p:ext uri="{BB962C8B-B14F-4D97-AF65-F5344CB8AC3E}">
        <p14:creationId xmlns:p14="http://schemas.microsoft.com/office/powerpoint/2010/main" val="1085653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86D801-F4C4-8CA0-F700-9CBEFDDA1B1A}"/>
              </a:ext>
            </a:extLst>
          </p:cNvPr>
          <p:cNvPicPr>
            <a:picLocks noChangeAspect="1"/>
          </p:cNvPicPr>
          <p:nvPr/>
        </p:nvPicPr>
        <p:blipFill>
          <a:blip r:embed="rId2"/>
          <a:stretch>
            <a:fillRect/>
          </a:stretch>
        </p:blipFill>
        <p:spPr>
          <a:xfrm>
            <a:off x="1607633" y="988828"/>
            <a:ext cx="8976733" cy="5071782"/>
          </a:xfrm>
          <a:prstGeom prst="rect">
            <a:avLst/>
          </a:prstGeom>
        </p:spPr>
      </p:pic>
    </p:spTree>
    <p:extLst>
      <p:ext uri="{BB962C8B-B14F-4D97-AF65-F5344CB8AC3E}">
        <p14:creationId xmlns:p14="http://schemas.microsoft.com/office/powerpoint/2010/main" val="131656476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241</TotalTime>
  <Words>1172</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 Black</vt:lpstr>
      <vt:lpstr>Arial Rounded MT Bold</vt:lpstr>
      <vt:lpstr>Calibri</vt:lpstr>
      <vt:lpstr>Calibri Light</vt:lpstr>
      <vt:lpstr>Franklin Gothic Book</vt:lpstr>
      <vt:lpstr>Franklin Gothic Demi</vt:lpstr>
      <vt:lpstr>Wingdings</vt:lpstr>
      <vt:lpstr>Wingdings 2</vt:lpstr>
      <vt:lpstr>DividendVTI</vt:lpstr>
      <vt:lpstr>Maternal Health Progress Tracking (SDG 3.1)</vt:lpstr>
      <vt:lpstr>OUTLINE</vt:lpstr>
      <vt:lpstr>Problem Statement</vt:lpstr>
      <vt:lpstr>Proposed Solution</vt:lpstr>
      <vt:lpstr>System  Approach</vt:lpstr>
      <vt:lpstr>Algorithm &amp; Deployment</vt:lpstr>
      <vt:lpstr>Result</vt:lpstr>
      <vt:lpstr>PowerPoint Presentation</vt:lpstr>
      <vt:lpstr>PowerPoint Presentation</vt:lpstr>
      <vt:lpstr>PowerPoint Presentation</vt:lpstr>
      <vt:lpstr>PowerPoint Presentation</vt:lpstr>
      <vt:lpstr>PowerPoint Presentation</vt:lpstr>
      <vt:lpstr>GITHUB LINK</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Akanksha Gupta</cp:lastModifiedBy>
  <cp:revision>25</cp:revision>
  <dcterms:created xsi:type="dcterms:W3CDTF">2021-05-26T16:50:10Z</dcterms:created>
  <dcterms:modified xsi:type="dcterms:W3CDTF">2025-08-03T22:16:06Z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