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6.png" ContentType="image/png"/>
  <Override PartName="/ppt/media/image15.png" ContentType="image/png"/>
  <Override PartName="/ppt/media/image12.jpeg" ContentType="image/jpe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8.jpeg" ContentType="image/jpeg"/>
  <Override PartName="/ppt/media/image5.png" ContentType="image/png"/>
  <Override PartName="/ppt/media/image6.png" ContentType="image/png"/>
  <Override PartName="/ppt/media/image7.png" ContentType="image/png"/>
  <Override PartName="/ppt/media/image14.png" ContentType="image/png"/>
  <Override PartName="/ppt/media/image10.jpeg" ContentType="image/jpeg"/>
  <Override PartName="/ppt/media/image13.jpeg" ContentType="image/jpe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38" name="PlaceHolder 4"/>
          <p:cNvSpPr>
            <a:spLocks noGrp="1"/>
          </p:cNvSpPr>
          <p:nvPr>
            <p:ph type="body"/>
          </p:nvPr>
        </p:nvSpPr>
        <p:spPr>
          <a:xfrm>
            <a:off x="6231960" y="3682080"/>
            <a:ext cx="535428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39" name="PlaceHolder 5"/>
          <p:cNvSpPr>
            <a:spLocks noGrp="1"/>
          </p:cNvSpPr>
          <p:nvPr>
            <p:ph type="body"/>
          </p:nvPr>
        </p:nvSpPr>
        <p:spPr>
          <a:xfrm>
            <a:off x="609480" y="3682080"/>
            <a:ext cx="535428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42" name="PlaceHolder 3"/>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pic>
        <p:nvPicPr>
          <p:cNvPr id="43" name="" descr=""/>
          <p:cNvPicPr/>
          <p:nvPr/>
        </p:nvPicPr>
        <p:blipFill>
          <a:blip r:embed="rId2"/>
          <a:stretch/>
        </p:blipFill>
        <p:spPr>
          <a:xfrm>
            <a:off x="3602880" y="1604520"/>
            <a:ext cx="4984920" cy="3977280"/>
          </a:xfrm>
          <a:prstGeom prst="rect">
            <a:avLst/>
          </a:prstGeom>
          <a:ln>
            <a:noFill/>
          </a:ln>
        </p:spPr>
      </p:pic>
      <p:pic>
        <p:nvPicPr>
          <p:cNvPr id="44" name="" descr=""/>
          <p:cNvPicPr/>
          <p:nvPr/>
        </p:nvPicPr>
        <p:blipFill>
          <a:blip r:embed="rId3"/>
          <a:stretch/>
        </p:blipFill>
        <p:spPr>
          <a:xfrm>
            <a:off x="360288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22" name="PlaceHolder 3"/>
          <p:cNvSpPr>
            <a:spLocks noGrp="1"/>
          </p:cNvSpPr>
          <p:nvPr>
            <p:ph type="body"/>
          </p:nvPr>
        </p:nvSpPr>
        <p:spPr>
          <a:xfrm>
            <a:off x="609480" y="3682080"/>
            <a:ext cx="535428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23" name="PlaceHolder 4"/>
          <p:cNvSpPr>
            <a:spLocks noGrp="1"/>
          </p:cNvSpPr>
          <p:nvPr>
            <p:ph type="body"/>
          </p:nvPr>
        </p:nvSpPr>
        <p:spPr>
          <a:xfrm>
            <a:off x="6231960" y="1604520"/>
            <a:ext cx="5354280" cy="397728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ffffff"/>
              </a:solidFill>
              <a:uFill>
                <a:solidFill>
                  <a:srgbClr val="ffffff"/>
                </a:solidFill>
              </a:uFill>
              <a:latin typeface="Century Gothic"/>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p>
            <a:endParaRPr b="0" lang="en-US" sz="2000" spc="-1" strike="noStrike">
              <a:solidFill>
                <a:srgbClr val="ffffff"/>
              </a:solidFill>
              <a:uFill>
                <a:solidFill>
                  <a:srgbClr val="ffffff"/>
                </a:solidFill>
              </a:u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7" descr=""/>
          <p:cNvPicPr/>
          <p:nvPr/>
        </p:nvPicPr>
        <p:blipFill>
          <a:blip r:embed="rId3"/>
          <a:srcRect l="3610" t="0" r="0" b="0"/>
          <a:stretch/>
        </p:blipFill>
        <p:spPr>
          <a:xfrm>
            <a:off x="0" y="2669760"/>
            <a:ext cx="4036680" cy="4187880"/>
          </a:xfrm>
          <a:prstGeom prst="rect">
            <a:avLst/>
          </a:prstGeom>
          <a:ln>
            <a:noFill/>
          </a:ln>
        </p:spPr>
      </p:pic>
      <p:pic>
        <p:nvPicPr>
          <p:cNvPr id="1" name="Picture 6" descr=""/>
          <p:cNvPicPr/>
          <p:nvPr/>
        </p:nvPicPr>
        <p:blipFill>
          <a:blip r:embed="rId4"/>
          <a:srcRect l="35647" t="0" r="0" b="0"/>
          <a:stretch/>
        </p:blipFill>
        <p:spPr>
          <a:xfrm>
            <a:off x="0" y="2892240"/>
            <a:ext cx="1522080" cy="2365200"/>
          </a:xfrm>
          <a:prstGeom prst="rect">
            <a:avLst/>
          </a:prstGeom>
          <a:ln>
            <a:noFill/>
          </a:ln>
        </p:spPr>
      </p:pic>
      <p:sp>
        <p:nvSpPr>
          <p:cNvPr id="2" name="CustomShape 1"/>
          <p:cNvSpPr/>
          <p:nvPr/>
        </p:nvSpPr>
        <p:spPr>
          <a:xfrm>
            <a:off x="8609040" y="1676520"/>
            <a:ext cx="2819160" cy="281916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r="5400000" dist="254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descr=""/>
          <p:cNvPicPr/>
          <p:nvPr/>
        </p:nvPicPr>
        <p:blipFill>
          <a:blip r:embed="rId5"/>
          <a:srcRect l="0" t="28812" r="0" b="0"/>
          <a:stretch/>
        </p:blipFill>
        <p:spPr>
          <a:xfrm>
            <a:off x="7999560" y="0"/>
            <a:ext cx="1603080" cy="1141200"/>
          </a:xfrm>
          <a:prstGeom prst="rect">
            <a:avLst/>
          </a:prstGeom>
          <a:ln>
            <a:noFill/>
          </a:ln>
        </p:spPr>
      </p:pic>
      <p:pic>
        <p:nvPicPr>
          <p:cNvPr id="4" name="Picture 9" descr=""/>
          <p:cNvPicPr/>
          <p:nvPr/>
        </p:nvPicPr>
        <p:blipFill>
          <a:blip r:embed="rId6"/>
          <a:srcRect l="0" t="0" r="0" b="23333"/>
          <a:stretch/>
        </p:blipFill>
        <p:spPr>
          <a:xfrm>
            <a:off x="8605800" y="6095880"/>
            <a:ext cx="993240" cy="761760"/>
          </a:xfrm>
          <a:prstGeom prst="rect">
            <a:avLst/>
          </a:prstGeom>
          <a:ln>
            <a:noFill/>
          </a:ln>
        </p:spPr>
      </p:pic>
      <p:sp>
        <p:nvSpPr>
          <p:cNvPr id="5" name="CustomShape 2"/>
          <p:cNvSpPr/>
          <p:nvPr/>
        </p:nvSpPr>
        <p:spPr>
          <a:xfrm>
            <a:off x="10437840" y="0"/>
            <a:ext cx="685440" cy="1142640"/>
          </a:xfrm>
          <a:prstGeom prst="rect">
            <a:avLst/>
          </a:prstGeom>
          <a:solidFill>
            <a:schemeClr val="accent1"/>
          </a:solidFill>
          <a:ln>
            <a:noFill/>
          </a:ln>
          <a:effectLst>
            <a:outerShdw blurRad="38100" dir="5400000" dist="254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dt"/>
          </p:nvPr>
        </p:nvSpPr>
        <p:spPr>
          <a:xfrm rot="5400000">
            <a:off x="10155600" y="1790640"/>
            <a:ext cx="990360" cy="304560"/>
          </a:xfrm>
          <a:prstGeom prst="rect">
            <a:avLst/>
          </a:prstGeom>
        </p:spPr>
        <p:txBody>
          <a:bodyPr/>
          <a:p>
            <a:pPr>
              <a:lnSpc>
                <a:spcPct val="100000"/>
              </a:lnSpc>
            </a:pPr>
            <a:r>
              <a:rPr b="0" lang="en-IN" sz="1100" spc="-1" strike="noStrike">
                <a:solidFill>
                  <a:srgbClr val="ffffff"/>
                </a:solidFill>
                <a:uFill>
                  <a:solidFill>
                    <a:srgbClr val="ffffff"/>
                  </a:solidFill>
                </a:uFill>
                <a:latin typeface="Century Gothic"/>
              </a:rPr>
              <a:t>27/07/18</a:t>
            </a:r>
            <a:endParaRPr b="0" lang="en-IN" sz="1400" spc="-1" strike="noStrike">
              <a:solidFill>
                <a:srgbClr val="000000"/>
              </a:solidFill>
              <a:uFill>
                <a:solidFill>
                  <a:srgbClr val="ffffff"/>
                </a:solidFill>
              </a:uFill>
              <a:latin typeface="Times New Roman"/>
            </a:endParaRPr>
          </a:p>
        </p:txBody>
      </p:sp>
      <p:sp>
        <p:nvSpPr>
          <p:cNvPr id="7" name="PlaceHolder 4"/>
          <p:cNvSpPr>
            <a:spLocks noGrp="1"/>
          </p:cNvSpPr>
          <p:nvPr>
            <p:ph type="ftr"/>
          </p:nvPr>
        </p:nvSpPr>
        <p:spPr>
          <a:xfrm rot="5400000">
            <a:off x="8951760" y="3225240"/>
            <a:ext cx="3859560" cy="304560"/>
          </a:xfrm>
          <a:prstGeom prst="rect">
            <a:avLst/>
          </a:prstGeom>
        </p:spPr>
        <p:txBody>
          <a:bodyPr anchor="b"/>
          <a:p>
            <a:endParaRPr b="0" lang="en-IN" sz="2400" spc="-1" strike="noStrike">
              <a:solidFill>
                <a:srgbClr val="000000"/>
              </a:solidFill>
              <a:uFill>
                <a:solidFill>
                  <a:srgbClr val="ffffff"/>
                </a:solidFill>
              </a:uFill>
              <a:latin typeface="Times New Roman"/>
            </a:endParaRPr>
          </a:p>
        </p:txBody>
      </p:sp>
      <p:sp>
        <p:nvSpPr>
          <p:cNvPr id="8" name="PlaceHolder 5"/>
          <p:cNvSpPr>
            <a:spLocks noGrp="1"/>
          </p:cNvSpPr>
          <p:nvPr>
            <p:ph type="sldNum"/>
          </p:nvPr>
        </p:nvSpPr>
        <p:spPr>
          <a:xfrm>
            <a:off x="10352520" y="295560"/>
            <a:ext cx="837720" cy="767160"/>
          </a:xfrm>
          <a:prstGeom prst="rect">
            <a:avLst/>
          </a:prstGeom>
        </p:spPr>
        <p:txBody>
          <a:bodyPr anchor="b"/>
          <a:p>
            <a:pPr algn="ctr">
              <a:lnSpc>
                <a:spcPct val="100000"/>
              </a:lnSpc>
            </a:pPr>
            <a:fld id="{51063F55-DC9D-40DD-B310-A280B8EA0A89}" type="slidenum">
              <a:rPr b="0" lang="en-IN" sz="2800" spc="-1" strike="noStrike">
                <a:solidFill>
                  <a:srgbClr val="ffffff"/>
                </a:solidFill>
                <a:uFill>
                  <a:solidFill>
                    <a:srgbClr val="ffffff"/>
                  </a:solidFill>
                </a:uFill>
                <a:latin typeface="Century Gothic"/>
              </a:rPr>
              <a:t>&lt;number&gt;</a:t>
            </a:fld>
            <a:endParaRPr b="0" lang="en-IN" sz="1400" spc="-1" strike="noStrike">
              <a:solidFill>
                <a:srgbClr val="000000"/>
              </a:solidFill>
              <a:uFill>
                <a:solidFill>
                  <a:srgbClr val="ffffff"/>
                </a:solidFill>
              </a:uFill>
              <a:latin typeface="Times New Roman"/>
            </a:endParaRPr>
          </a:p>
        </p:txBody>
      </p:sp>
      <p:sp>
        <p:nvSpPr>
          <p:cNvPr id="9" name="PlaceHolder 6"/>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ffffff"/>
                </a:solidFill>
                <a:uFill>
                  <a:solidFill>
                    <a:srgbClr val="ffffff"/>
                  </a:solidFill>
                </a:uFill>
                <a:latin typeface="Century Gothic"/>
              </a:rPr>
              <a:t>Click to edit the title text format</a:t>
            </a:r>
            <a:endParaRPr b="0" lang="en-US" sz="1800" spc="-1" strike="noStrike">
              <a:solidFill>
                <a:srgbClr val="ffffff"/>
              </a:solidFill>
              <a:uFill>
                <a:solidFill>
                  <a:srgbClr val="ffffff"/>
                </a:solidFill>
              </a:uFill>
              <a:latin typeface="Century Gothic"/>
            </a:endParaRPr>
          </a:p>
        </p:txBody>
      </p:sp>
      <p:sp>
        <p:nvSpPr>
          <p:cNvPr id="10" name="PlaceHolder 7"/>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000" spc="-1" strike="noStrike">
                <a:solidFill>
                  <a:srgbClr val="ffffff"/>
                </a:solidFill>
                <a:uFill>
                  <a:solidFill>
                    <a:srgbClr val="ffffff"/>
                  </a:solidFill>
                </a:uFill>
                <a:latin typeface="Century Gothic"/>
              </a:rPr>
              <a:t>Click to edit the outline text format</a:t>
            </a:r>
            <a:endParaRPr b="0" lang="en-US" sz="2000" spc="-1" strike="noStrike">
              <a:solidFill>
                <a:srgbClr val="ffffff"/>
              </a:solidFill>
              <a:uFill>
                <a:solidFill>
                  <a:srgbClr val="ffffff"/>
                </a:solidFill>
              </a:uFill>
              <a:latin typeface="Century Gothic"/>
            </a:endParaRPr>
          </a:p>
          <a:p>
            <a:pPr lvl="1" marL="864000" indent="-324000">
              <a:buClr>
                <a:srgbClr val="000000"/>
              </a:buClr>
              <a:buSzPct val="75000"/>
              <a:buFont typeface="Symbol" charset="2"/>
              <a:buChar char=""/>
            </a:pPr>
            <a:r>
              <a:rPr b="0" lang="en-US" sz="1600" spc="-1" strike="noStrike">
                <a:solidFill>
                  <a:srgbClr val="ffffff"/>
                </a:solidFill>
                <a:uFill>
                  <a:solidFill>
                    <a:srgbClr val="ffffff"/>
                  </a:solidFill>
                </a:uFill>
                <a:latin typeface="Century Gothic"/>
              </a:rPr>
              <a:t>Second Outline Level</a:t>
            </a:r>
            <a:endParaRPr b="0" lang="en-US" sz="1600" spc="-1" strike="noStrike">
              <a:solidFill>
                <a:srgbClr val="ffffff"/>
              </a:solidFill>
              <a:uFill>
                <a:solidFill>
                  <a:srgbClr val="ffffff"/>
                </a:solidFill>
              </a:uFill>
              <a:latin typeface="Century Gothic"/>
            </a:endParaRPr>
          </a:p>
          <a:p>
            <a:pPr lvl="2" marL="1296000" indent="-288000">
              <a:buClr>
                <a:srgbClr val="000000"/>
              </a:buClr>
              <a:buSzPct val="45000"/>
              <a:buFont typeface="Wingdings" charset="2"/>
              <a:buChar char=""/>
            </a:pPr>
            <a:r>
              <a:rPr b="0" lang="en-US" sz="1400" spc="-1" strike="noStrike">
                <a:solidFill>
                  <a:srgbClr val="ffffff"/>
                </a:solidFill>
                <a:uFill>
                  <a:solidFill>
                    <a:srgbClr val="ffffff"/>
                  </a:solidFill>
                </a:uFill>
                <a:latin typeface="Century Gothic"/>
              </a:rPr>
              <a:t>Third Outline Level</a:t>
            </a:r>
            <a:endParaRPr b="0" lang="en-US" sz="1400" spc="-1" strike="noStrike">
              <a:solidFill>
                <a:srgbClr val="ffffff"/>
              </a:solidFill>
              <a:uFill>
                <a:solidFill>
                  <a:srgbClr val="ffffff"/>
                </a:solidFill>
              </a:uFill>
              <a:latin typeface="Century Gothic"/>
            </a:endParaRPr>
          </a:p>
          <a:p>
            <a:pPr lvl="3" marL="1728000" indent="-216000">
              <a:buClr>
                <a:srgbClr val="000000"/>
              </a:buClr>
              <a:buSzPct val="75000"/>
              <a:buFont typeface="Symbol" charset="2"/>
              <a:buChar char=""/>
            </a:pPr>
            <a:r>
              <a:rPr b="0" lang="en-US" sz="1400" spc="-1" strike="noStrike">
                <a:solidFill>
                  <a:srgbClr val="ffffff"/>
                </a:solidFill>
                <a:uFill>
                  <a:solidFill>
                    <a:srgbClr val="ffffff"/>
                  </a:solidFill>
                </a:uFill>
                <a:latin typeface="Century Gothic"/>
              </a:rPr>
              <a:t>Fourth Outline Level</a:t>
            </a:r>
            <a:endParaRPr b="0" lang="en-US" sz="1400" spc="-1" strike="noStrike">
              <a:solidFill>
                <a:srgbClr val="ffffff"/>
              </a:solidFill>
              <a:uFill>
                <a:solidFill>
                  <a:srgbClr val="ffffff"/>
                </a:solidFill>
              </a:uFill>
              <a:latin typeface="Century Gothic"/>
            </a:endParaRPr>
          </a:p>
          <a:p>
            <a:pPr lvl="4" marL="2160000" indent="-216000">
              <a:buClr>
                <a:srgbClr val="000000"/>
              </a:buClr>
              <a:buSzPct val="45000"/>
              <a:buFont typeface="Wingdings" charset="2"/>
              <a:buChar char=""/>
            </a:pPr>
            <a:r>
              <a:rPr b="0" lang="en-US" sz="2000" spc="-1" strike="noStrike">
                <a:solidFill>
                  <a:srgbClr val="ffffff"/>
                </a:solidFill>
                <a:uFill>
                  <a:solidFill>
                    <a:srgbClr val="ffffff"/>
                  </a:solidFill>
                </a:uFill>
                <a:latin typeface="Century Gothic"/>
              </a:rPr>
              <a:t>Fifth Outline Level</a:t>
            </a:r>
            <a:endParaRPr b="0" lang="en-US" sz="2000" spc="-1" strike="noStrike">
              <a:solidFill>
                <a:srgbClr val="ffffff"/>
              </a:solidFill>
              <a:uFill>
                <a:solidFill>
                  <a:srgbClr val="ffffff"/>
                </a:solidFill>
              </a:uFill>
              <a:latin typeface="Century Gothic"/>
            </a:endParaRPr>
          </a:p>
          <a:p>
            <a:pPr lvl="5" marL="2592000" indent="-216000">
              <a:buClr>
                <a:srgbClr val="000000"/>
              </a:buClr>
              <a:buSzPct val="45000"/>
              <a:buFont typeface="Wingdings" charset="2"/>
              <a:buChar char=""/>
            </a:pPr>
            <a:r>
              <a:rPr b="0" lang="en-US" sz="2000" spc="-1" strike="noStrike">
                <a:solidFill>
                  <a:srgbClr val="ffffff"/>
                </a:solidFill>
                <a:uFill>
                  <a:solidFill>
                    <a:srgbClr val="ffffff"/>
                  </a:solidFill>
                </a:uFill>
                <a:latin typeface="Century Gothic"/>
              </a:rPr>
              <a:t>Sixth Outline Level</a:t>
            </a:r>
            <a:endParaRPr b="0" lang="en-US" sz="2000" spc="-1" strike="noStrike">
              <a:solidFill>
                <a:srgbClr val="ffffff"/>
              </a:solidFill>
              <a:uFill>
                <a:solidFill>
                  <a:srgbClr val="ffffff"/>
                </a:solidFill>
              </a:uFill>
              <a:latin typeface="Century Gothic"/>
            </a:endParaRPr>
          </a:p>
          <a:p>
            <a:pPr lvl="6" marL="3024000" indent="-216000">
              <a:buClr>
                <a:srgbClr val="000000"/>
              </a:buClr>
              <a:buSzPct val="45000"/>
              <a:buFont typeface="Wingdings" charset="2"/>
              <a:buChar char=""/>
            </a:pPr>
            <a:r>
              <a:rPr b="0" lang="en-US" sz="2000" spc="-1" strike="noStrike">
                <a:solidFill>
                  <a:srgbClr val="ffffff"/>
                </a:solidFill>
                <a:uFill>
                  <a:solidFill>
                    <a:srgbClr val="ffffff"/>
                  </a:solidFill>
                </a:uFill>
                <a:latin typeface="Century Gothic"/>
              </a:rPr>
              <a:t>Seventh Outline Level</a:t>
            </a:r>
            <a:endParaRPr b="0" lang="en-US" sz="2000" spc="-1" strike="noStrike">
              <a:solidFill>
                <a:srgbClr val="ffffff"/>
              </a:solidFill>
              <a:uFill>
                <a:solidFill>
                  <a:srgbClr val="ffffff"/>
                </a:solidFill>
              </a:uFill>
              <a:latin typeface="Century Gothic"/>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image" Target="../media/image12.jpe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654840" y="1412280"/>
            <a:ext cx="10547280" cy="8215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4800" spc="-1" strike="noStrike">
                <a:solidFill>
                  <a:srgbClr val="ffffff"/>
                </a:solidFill>
                <a:uFill>
                  <a:solidFill>
                    <a:srgbClr val="ffffff"/>
                  </a:solidFill>
                </a:uFill>
                <a:latin typeface="Century Gothic"/>
              </a:rPr>
              <a:t>SIGN LANGUAGE RECOGNISATION</a:t>
            </a:r>
            <a:endParaRPr b="0" lang="en-IN" sz="1800" spc="-1" strike="noStrike">
              <a:solidFill>
                <a:srgbClr val="000000"/>
              </a:solidFill>
              <a:uFill>
                <a:solidFill>
                  <a:srgbClr val="ffffff"/>
                </a:solidFill>
              </a:uFill>
              <a:latin typeface="Arial"/>
            </a:endParaRPr>
          </a:p>
        </p:txBody>
      </p:sp>
      <p:sp>
        <p:nvSpPr>
          <p:cNvPr id="46" name="CustomShape 2"/>
          <p:cNvSpPr/>
          <p:nvPr/>
        </p:nvSpPr>
        <p:spPr>
          <a:xfrm>
            <a:off x="8885520" y="4518720"/>
            <a:ext cx="2724840" cy="118764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2400" spc="-1" strike="noStrike">
                <a:solidFill>
                  <a:srgbClr val="95b6c5"/>
                </a:solidFill>
                <a:uFill>
                  <a:solidFill>
                    <a:srgbClr val="ffffff"/>
                  </a:solidFill>
                </a:uFill>
                <a:latin typeface="Bahnschrift SemiBold"/>
              </a:rPr>
              <a:t>SANYAM VIKRAM</a:t>
            </a:r>
            <a:endParaRPr b="0" lang="en-IN" sz="1800" spc="-1" strike="noStrike">
              <a:solidFill>
                <a:srgbClr val="000000"/>
              </a:solidFill>
              <a:uFill>
                <a:solidFill>
                  <a:srgbClr val="ffffff"/>
                </a:solidFill>
              </a:uFill>
              <a:latin typeface="Arial"/>
            </a:endParaRPr>
          </a:p>
          <a:p>
            <a:pPr>
              <a:lnSpc>
                <a:spcPct val="100000"/>
              </a:lnSpc>
            </a:pPr>
            <a:r>
              <a:rPr b="0" i="1" lang="en-IN" sz="2400" spc="-1" strike="noStrike">
                <a:solidFill>
                  <a:srgbClr val="95b6c5"/>
                </a:solidFill>
                <a:uFill>
                  <a:solidFill>
                    <a:srgbClr val="ffffff"/>
                  </a:solidFill>
                </a:uFill>
                <a:latin typeface="Bahnschrift SemiBold"/>
              </a:rPr>
              <a:t>NIT JALANDHAR</a:t>
            </a:r>
            <a:endParaRPr b="0" lang="en-IN" sz="1800" spc="-1" strike="noStrike">
              <a:solidFill>
                <a:srgbClr val="000000"/>
              </a:solidFill>
              <a:uFill>
                <a:solidFill>
                  <a:srgbClr val="ffffff"/>
                </a:solidFill>
              </a:uFill>
              <a:latin typeface="Arial"/>
            </a:endParaRPr>
          </a:p>
          <a:p>
            <a:pPr>
              <a:lnSpc>
                <a:spcPct val="100000"/>
              </a:lnSpc>
            </a:pPr>
            <a:r>
              <a:rPr b="0" i="1" lang="en-IN" sz="2400" spc="-1" strike="noStrike">
                <a:solidFill>
                  <a:srgbClr val="95b6c5"/>
                </a:solidFill>
                <a:uFill>
                  <a:solidFill>
                    <a:srgbClr val="ffffff"/>
                  </a:solidFill>
                </a:uFill>
                <a:latin typeface="Bahnschrift SemiBold"/>
              </a:rPr>
              <a:t>27/07/18</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713760" y="590760"/>
            <a:ext cx="4276080" cy="51696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ffffff"/>
                </a:solidFill>
                <a:uFill>
                  <a:solidFill>
                    <a:srgbClr val="ffffff"/>
                  </a:solidFill>
                </a:uFill>
                <a:latin typeface="Century Gothic"/>
              </a:rPr>
              <a:t>SELF ACQUISTED DATA</a:t>
            </a:r>
            <a:endParaRPr b="0" lang="en-IN" sz="1800" spc="-1" strike="noStrike">
              <a:solidFill>
                <a:srgbClr val="000000"/>
              </a:solidFill>
              <a:uFill>
                <a:solidFill>
                  <a:srgbClr val="ffffff"/>
                </a:solidFill>
              </a:uFill>
              <a:latin typeface="Arial"/>
            </a:endParaRPr>
          </a:p>
        </p:txBody>
      </p:sp>
      <p:sp>
        <p:nvSpPr>
          <p:cNvPr id="89" name="CustomShape 2"/>
          <p:cNvSpPr/>
          <p:nvPr/>
        </p:nvSpPr>
        <p:spPr>
          <a:xfrm flipH="1">
            <a:off x="1899000" y="1900080"/>
            <a:ext cx="873576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ffffff"/>
                </a:solidFill>
                <a:uFill>
                  <a:solidFill>
                    <a:srgbClr val="ffffff"/>
                  </a:solidFill>
                </a:uFill>
                <a:latin typeface="Century Gothic"/>
              </a:rPr>
              <a:t>THE MODEL TRAINED ON EARLIER DATASET WAS ONLY ABLE TO ATTAIN AN ACCURACY OF 72%</a:t>
            </a:r>
            <a:endParaRPr b="0" lang="en-IN" sz="1800" spc="-1" strike="noStrike">
              <a:solidFill>
                <a:srgbClr val="000000"/>
              </a:solidFill>
              <a:uFill>
                <a:solidFill>
                  <a:srgbClr val="ffffff"/>
                </a:solidFill>
              </a:uFill>
              <a:latin typeface="Arial"/>
            </a:endParaRPr>
          </a:p>
        </p:txBody>
      </p:sp>
      <p:sp>
        <p:nvSpPr>
          <p:cNvPr id="90" name="CustomShape 3"/>
          <p:cNvSpPr/>
          <p:nvPr/>
        </p:nvSpPr>
        <p:spPr>
          <a:xfrm>
            <a:off x="1777680" y="1320840"/>
            <a:ext cx="5333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ffffff"/>
                </a:solidFill>
                <a:uFill>
                  <a:solidFill>
                    <a:srgbClr val="ffffff"/>
                  </a:solidFill>
                </a:uFill>
                <a:latin typeface="Century Gothic"/>
              </a:rPr>
              <a:t>NEED FOR MORE NOISY AND REAL LIFE DATA</a:t>
            </a:r>
            <a:endParaRPr b="0" lang="en-IN" sz="1800" spc="-1" strike="noStrike">
              <a:solidFill>
                <a:srgbClr val="000000"/>
              </a:solidFill>
              <a:uFill>
                <a:solidFill>
                  <a:srgbClr val="ffffff"/>
                </a:solidFill>
              </a:uFill>
              <a:latin typeface="Arial"/>
            </a:endParaRPr>
          </a:p>
        </p:txBody>
      </p:sp>
      <p:sp>
        <p:nvSpPr>
          <p:cNvPr id="91" name="CustomShape 4"/>
          <p:cNvSpPr/>
          <p:nvPr/>
        </p:nvSpPr>
        <p:spPr>
          <a:xfrm>
            <a:off x="735120" y="2684880"/>
            <a:ext cx="3488400" cy="174420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SHOT 2  VIDEOS OF 1 MINUTE EACH FOR EACH CLASS AT 30 FPS</a:t>
            </a:r>
            <a:endParaRPr b="0" lang="en-IN" sz="1800" spc="-1" strike="noStrike">
              <a:solidFill>
                <a:srgbClr val="000000"/>
              </a:solidFill>
              <a:uFill>
                <a:solidFill>
                  <a:srgbClr val="ffffff"/>
                </a:solidFill>
              </a:uFill>
              <a:latin typeface="Arial"/>
            </a:endParaRPr>
          </a:p>
        </p:txBody>
      </p:sp>
      <p:sp>
        <p:nvSpPr>
          <p:cNvPr id="92" name="CustomShape 5"/>
          <p:cNvSpPr/>
          <p:nvPr/>
        </p:nvSpPr>
        <p:spPr>
          <a:xfrm>
            <a:off x="6267240" y="2684880"/>
            <a:ext cx="4079160" cy="17791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PROCESSED THE DATA INTO FRAMES BY TAKING EVERY 3</a:t>
            </a:r>
            <a:r>
              <a:rPr b="0" lang="en-IN" sz="1800" spc="-1" strike="noStrike" baseline="30000">
                <a:solidFill>
                  <a:srgbClr val="ffffff"/>
                </a:solidFill>
                <a:uFill>
                  <a:solidFill>
                    <a:srgbClr val="ffffff"/>
                  </a:solidFill>
                </a:uFill>
                <a:latin typeface="Century Gothic"/>
              </a:rPr>
              <a:t>RD</a:t>
            </a:r>
            <a:r>
              <a:rPr b="0" lang="en-IN" sz="1800" spc="-1" strike="noStrike">
                <a:solidFill>
                  <a:srgbClr val="ffffff"/>
                </a:solidFill>
                <a:uFill>
                  <a:solidFill>
                    <a:srgbClr val="ffffff"/>
                  </a:solidFill>
                </a:uFill>
                <a:latin typeface="Century Gothic"/>
              </a:rPr>
              <a:t> FRAME  RESULTING INTO 1200 IMAGES PER CLASS</a:t>
            </a:r>
            <a:endParaRPr b="0" lang="en-IN" sz="1800" spc="-1" strike="noStrike">
              <a:solidFill>
                <a:srgbClr val="000000"/>
              </a:solidFill>
              <a:uFill>
                <a:solidFill>
                  <a:srgbClr val="ffffff"/>
                </a:solidFill>
              </a:uFill>
              <a:latin typeface="Arial"/>
            </a:endParaRPr>
          </a:p>
        </p:txBody>
      </p:sp>
      <p:sp>
        <p:nvSpPr>
          <p:cNvPr id="93" name="CustomShape 6"/>
          <p:cNvSpPr/>
          <p:nvPr/>
        </p:nvSpPr>
        <p:spPr>
          <a:xfrm>
            <a:off x="4445280" y="3283560"/>
            <a:ext cx="1378440" cy="6044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94" name="Picture 9" descr=""/>
          <p:cNvPicPr/>
          <p:nvPr/>
        </p:nvPicPr>
        <p:blipFill>
          <a:blip r:embed="rId1"/>
          <a:stretch/>
        </p:blipFill>
        <p:spPr>
          <a:xfrm>
            <a:off x="3468600" y="4464360"/>
            <a:ext cx="3866040" cy="22752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flipH="1">
            <a:off x="2207880" y="576720"/>
            <a:ext cx="7103880" cy="82188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ffffff"/>
                </a:solidFill>
                <a:uFill>
                  <a:solidFill>
                    <a:srgbClr val="ffffff"/>
                  </a:solidFill>
                </a:uFill>
                <a:latin typeface="Century Gothic"/>
              </a:rPr>
              <a:t>CNN BASED MODEL WITH TRANSFER LEARNING</a:t>
            </a:r>
            <a:endParaRPr b="0" lang="en-IN" sz="1800" spc="-1" strike="noStrike">
              <a:solidFill>
                <a:srgbClr val="000000"/>
              </a:solidFill>
              <a:uFill>
                <a:solidFill>
                  <a:srgbClr val="ffffff"/>
                </a:solidFill>
              </a:uFill>
              <a:latin typeface="Arial"/>
            </a:endParaRPr>
          </a:p>
        </p:txBody>
      </p:sp>
      <p:sp>
        <p:nvSpPr>
          <p:cNvPr id="96" name="CustomShape 2"/>
          <p:cNvSpPr/>
          <p:nvPr/>
        </p:nvSpPr>
        <p:spPr>
          <a:xfrm>
            <a:off x="0" y="1463040"/>
            <a:ext cx="3699360" cy="135000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ARCHITECTURE USED VGG16 AND IMAGE NET WEIGHTS FOR INITILIZATION</a:t>
            </a:r>
            <a:endParaRPr b="0" lang="en-IN" sz="1800" spc="-1" strike="noStrike">
              <a:solidFill>
                <a:srgbClr val="000000"/>
              </a:solidFill>
              <a:uFill>
                <a:solidFill>
                  <a:srgbClr val="ffffff"/>
                </a:solidFill>
              </a:uFill>
              <a:latin typeface="Arial"/>
            </a:endParaRPr>
          </a:p>
        </p:txBody>
      </p:sp>
      <p:sp>
        <p:nvSpPr>
          <p:cNvPr id="97" name="CustomShape 3"/>
          <p:cNvSpPr/>
          <p:nvPr/>
        </p:nvSpPr>
        <p:spPr>
          <a:xfrm>
            <a:off x="3820680" y="1971360"/>
            <a:ext cx="1504800" cy="4842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98" name="CustomShape 4"/>
          <p:cNvSpPr/>
          <p:nvPr/>
        </p:nvSpPr>
        <p:spPr>
          <a:xfrm>
            <a:off x="5325840" y="1434240"/>
            <a:ext cx="2714760" cy="178956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2 FC LAYERS</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ffffff"/>
                </a:solidFill>
                <a:uFill>
                  <a:solidFill>
                    <a:srgbClr val="ffffff"/>
                  </a:solidFill>
                </a:uFill>
                <a:latin typeface="Century Gothic"/>
              </a:rPr>
              <a:t> </a:t>
            </a:r>
            <a:r>
              <a:rPr b="0" lang="en-IN" sz="1800" spc="-1" strike="noStrike">
                <a:solidFill>
                  <a:srgbClr val="ffffff"/>
                </a:solidFill>
                <a:uFill>
                  <a:solidFill>
                    <a:srgbClr val="ffffff"/>
                  </a:solidFill>
                </a:uFill>
                <a:latin typeface="Century Gothic"/>
              </a:rPr>
              <a:t>WITH RELU</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ffffff"/>
                </a:solidFill>
                <a:uFill>
                  <a:solidFill>
                    <a:srgbClr val="ffffff"/>
                  </a:solidFill>
                </a:uFill>
                <a:latin typeface="Century Gothic"/>
              </a:rPr>
              <a:t>AND 0.5 DROPOUT AND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ffffff"/>
                </a:solidFill>
                <a:uFill>
                  <a:solidFill>
                    <a:srgbClr val="ffffff"/>
                  </a:solidFill>
                </a:uFill>
                <a:latin typeface="Century Gothic"/>
              </a:rPr>
              <a:t>A SOFTMAX LAYER </a:t>
            </a:r>
            <a:endParaRPr b="0" lang="en-IN" sz="1800" spc="-1" strike="noStrike">
              <a:solidFill>
                <a:srgbClr val="000000"/>
              </a:solidFill>
              <a:uFill>
                <a:solidFill>
                  <a:srgbClr val="ffffff"/>
                </a:solidFill>
              </a:uFill>
              <a:latin typeface="Arial"/>
            </a:endParaRPr>
          </a:p>
        </p:txBody>
      </p:sp>
      <p:sp>
        <p:nvSpPr>
          <p:cNvPr id="99" name="CustomShape 5"/>
          <p:cNvSpPr/>
          <p:nvPr/>
        </p:nvSpPr>
        <p:spPr>
          <a:xfrm>
            <a:off x="9546120" y="1322280"/>
            <a:ext cx="2645640" cy="16387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TRAINED FOR 25 EPOCHS</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ffffff"/>
                </a:solidFill>
                <a:uFill>
                  <a:solidFill>
                    <a:srgbClr val="ffffff"/>
                  </a:solidFill>
                </a:uFill>
                <a:latin typeface="Century Gothic"/>
              </a:rPr>
              <a:t>ACCURACY OF 92 ON TEST</a:t>
            </a:r>
            <a:endParaRPr b="0" lang="en-IN" sz="1800" spc="-1" strike="noStrike">
              <a:solidFill>
                <a:srgbClr val="000000"/>
              </a:solidFill>
              <a:uFill>
                <a:solidFill>
                  <a:srgbClr val="ffffff"/>
                </a:solidFill>
              </a:uFill>
              <a:latin typeface="Arial"/>
            </a:endParaRPr>
          </a:p>
        </p:txBody>
      </p:sp>
      <p:pic>
        <p:nvPicPr>
          <p:cNvPr id="100" name="Picture 7" descr=""/>
          <p:cNvPicPr/>
          <p:nvPr/>
        </p:nvPicPr>
        <p:blipFill>
          <a:blip r:embed="rId1"/>
          <a:stretch/>
        </p:blipFill>
        <p:spPr>
          <a:xfrm>
            <a:off x="1431000" y="3839040"/>
            <a:ext cx="9390600" cy="2871360"/>
          </a:xfrm>
          <a:prstGeom prst="rect">
            <a:avLst/>
          </a:prstGeom>
          <a:ln>
            <a:noFill/>
          </a:ln>
        </p:spPr>
      </p:pic>
      <p:sp>
        <p:nvSpPr>
          <p:cNvPr id="101" name="CustomShape 6"/>
          <p:cNvSpPr/>
          <p:nvPr/>
        </p:nvSpPr>
        <p:spPr>
          <a:xfrm>
            <a:off x="8142120" y="2063880"/>
            <a:ext cx="1591560" cy="5299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flipH="1">
            <a:off x="3646440" y="745560"/>
            <a:ext cx="4722840" cy="39528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ffffff"/>
                </a:solidFill>
                <a:uFill>
                  <a:solidFill>
                    <a:srgbClr val="ffffff"/>
                  </a:solidFill>
                </a:uFill>
                <a:latin typeface="Century Gothic"/>
              </a:rPr>
              <a:t>REAL TIME  IMAGES FROM PROJECT</a:t>
            </a:r>
            <a:endParaRPr b="0" lang="en-IN" sz="1800" spc="-1" strike="noStrike">
              <a:solidFill>
                <a:srgbClr val="000000"/>
              </a:solidFill>
              <a:uFill>
                <a:solidFill>
                  <a:srgbClr val="ffffff"/>
                </a:solidFill>
              </a:uFill>
              <a:latin typeface="Arial"/>
            </a:endParaRPr>
          </a:p>
        </p:txBody>
      </p:sp>
      <p:pic>
        <p:nvPicPr>
          <p:cNvPr id="103" name="Picture 2" descr=""/>
          <p:cNvPicPr/>
          <p:nvPr/>
        </p:nvPicPr>
        <p:blipFill>
          <a:blip r:embed="rId1"/>
          <a:stretch/>
        </p:blipFill>
        <p:spPr>
          <a:xfrm>
            <a:off x="239040" y="1976760"/>
            <a:ext cx="5584680" cy="4142160"/>
          </a:xfrm>
          <a:prstGeom prst="rect">
            <a:avLst/>
          </a:prstGeom>
          <a:ln>
            <a:noFill/>
          </a:ln>
        </p:spPr>
      </p:pic>
      <p:pic>
        <p:nvPicPr>
          <p:cNvPr id="104" name="Picture 3" descr=""/>
          <p:cNvPicPr/>
          <p:nvPr/>
        </p:nvPicPr>
        <p:blipFill>
          <a:blip r:embed="rId2"/>
          <a:stretch/>
        </p:blipFill>
        <p:spPr>
          <a:xfrm>
            <a:off x="6260040" y="2187720"/>
            <a:ext cx="5689440" cy="37202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flipH="1">
            <a:off x="2883240" y="632880"/>
            <a:ext cx="5247000" cy="51696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ea6312"/>
                </a:solidFill>
                <a:uFill>
                  <a:solidFill>
                    <a:srgbClr val="ffffff"/>
                  </a:solidFill>
                </a:uFill>
                <a:latin typeface="Century Gothic"/>
              </a:rPr>
              <a:t>POSSIBLE APPLICATIONS</a:t>
            </a:r>
            <a:endParaRPr b="0" lang="en-IN" sz="1800" spc="-1" strike="noStrike">
              <a:solidFill>
                <a:srgbClr val="000000"/>
              </a:solidFill>
              <a:uFill>
                <a:solidFill>
                  <a:srgbClr val="ffffff"/>
                </a:solidFill>
              </a:uFill>
              <a:latin typeface="Arial"/>
            </a:endParaRPr>
          </a:p>
        </p:txBody>
      </p:sp>
      <p:sp>
        <p:nvSpPr>
          <p:cNvPr id="106" name="CustomShape 2"/>
          <p:cNvSpPr/>
          <p:nvPr/>
        </p:nvSpPr>
        <p:spPr>
          <a:xfrm>
            <a:off x="2476080" y="2166480"/>
            <a:ext cx="7511760" cy="2650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50b9c1"/>
              </a:buClr>
              <a:buFont typeface="Wingdings" charset="2"/>
              <a:buChar char=""/>
            </a:pPr>
            <a:r>
              <a:rPr b="0" lang="en-IN" sz="2400" spc="-1" strike="noStrike">
                <a:solidFill>
                  <a:srgbClr val="50b9c1"/>
                </a:solidFill>
                <a:uFill>
                  <a:solidFill>
                    <a:srgbClr val="ffffff"/>
                  </a:solidFill>
                </a:uFill>
                <a:latin typeface="Century Gothic"/>
              </a:rPr>
              <a:t>APPLICATION IN REAL TIME VIRTUAL INTERVIEW WITH DUMB CANDIDATES </a:t>
            </a:r>
            <a:endParaRPr b="0" lang="en-IN" sz="1800" spc="-1" strike="noStrike">
              <a:solidFill>
                <a:srgbClr val="000000"/>
              </a:solidFill>
              <a:uFill>
                <a:solidFill>
                  <a:srgbClr val="ffffff"/>
                </a:solidFill>
              </a:uFill>
              <a:latin typeface="Arial"/>
            </a:endParaRPr>
          </a:p>
          <a:p>
            <a:pPr marL="285840" indent="-285480">
              <a:lnSpc>
                <a:spcPct val="100000"/>
              </a:lnSpc>
              <a:buClr>
                <a:srgbClr val="50b9c1"/>
              </a:buClr>
              <a:buFont typeface="Wingdings" charset="2"/>
              <a:buChar char=""/>
            </a:pPr>
            <a:r>
              <a:rPr b="0" lang="en-IN" sz="2400" spc="-1" strike="noStrike">
                <a:solidFill>
                  <a:srgbClr val="50b9c1"/>
                </a:solidFill>
                <a:uFill>
                  <a:solidFill>
                    <a:srgbClr val="ffffff"/>
                  </a:solidFill>
                </a:uFill>
                <a:latin typeface="Century Gothic"/>
              </a:rPr>
              <a:t>CAN SERVE AS  MEANS OF TEACHING AID FOR DUMB STUDENTS WITH E-LEARNING</a:t>
            </a:r>
            <a:endParaRPr b="0" lang="en-IN" sz="1800" spc="-1" strike="noStrike">
              <a:solidFill>
                <a:srgbClr val="000000"/>
              </a:solidFill>
              <a:uFill>
                <a:solidFill>
                  <a:srgbClr val="ffffff"/>
                </a:solidFill>
              </a:uFill>
              <a:latin typeface="Arial"/>
            </a:endParaRPr>
          </a:p>
          <a:p>
            <a:pPr marL="285840" indent="-285480">
              <a:lnSpc>
                <a:spcPct val="100000"/>
              </a:lnSpc>
              <a:buClr>
                <a:srgbClr val="50b9c1"/>
              </a:buClr>
              <a:buFont typeface="Wingdings" charset="2"/>
              <a:buChar char=""/>
            </a:pPr>
            <a:r>
              <a:rPr b="0" lang="en-IN" sz="2400" spc="-1" strike="noStrike">
                <a:solidFill>
                  <a:srgbClr val="50b9c1"/>
                </a:solidFill>
                <a:uFill>
                  <a:solidFill>
                    <a:srgbClr val="ffffff"/>
                  </a:solidFill>
                </a:uFill>
                <a:latin typeface="Century Gothic"/>
              </a:rPr>
              <a:t>CONVERSATION ENGINE FOR DUMB PEOPLE AT VARIOUS PLATFORMS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2935440" y="576000"/>
            <a:ext cx="5617080" cy="615744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ed5654"/>
                </a:solidFill>
                <a:uFill>
                  <a:solidFill>
                    <a:srgbClr val="ffffff"/>
                  </a:solidFill>
                </a:uFill>
                <a:latin typeface="Century Gothic"/>
              </a:rPr>
              <a:t>The whole idea of the project was to build a system  that could be used to interact with dumb people by our virtual interviewer(windy)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ed5654"/>
                </a:solidFill>
                <a:uFill>
                  <a:solidFill>
                    <a:srgbClr val="ffffff"/>
                  </a:solidFill>
                </a:uFill>
                <a:latin typeface="Century Gothic"/>
              </a:rPr>
              <a:t>One Idea was  to  train on limited signs for different words but that would have restricted us to certain fixed vocab.</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ed5654"/>
                </a:solidFill>
                <a:uFill>
                  <a:solidFill>
                    <a:srgbClr val="ffffff"/>
                  </a:solidFill>
                </a:uFill>
                <a:latin typeface="Century Gothic"/>
              </a:rPr>
              <a:t>The approach I took was to make a character based system that could recognize English alphabets(a-z) with which we can form  any word and thus could communicate any message by using sign language.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ed5654"/>
                </a:solidFill>
                <a:uFill>
                  <a:solidFill>
                    <a:srgbClr val="ffffff"/>
                  </a:solidFill>
                </a:uFill>
                <a:latin typeface="Century Gothic"/>
              </a:rPr>
              <a:t>Thereby enabling Dumb people to communicate with our system or computer with sign language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8" name="CustomShape 2"/>
          <p:cNvSpPr/>
          <p:nvPr/>
        </p:nvSpPr>
        <p:spPr>
          <a:xfrm>
            <a:off x="2016000" y="137160"/>
            <a:ext cx="5976000" cy="51696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ffffff"/>
                </a:solidFill>
                <a:uFill>
                  <a:solidFill>
                    <a:srgbClr val="ffffff"/>
                  </a:solidFill>
                </a:uFill>
                <a:latin typeface="Century Gothic"/>
              </a:rPr>
              <a:t>                   </a:t>
            </a:r>
            <a:r>
              <a:rPr b="0" lang="en-IN" sz="2800" spc="-1" strike="noStrike">
                <a:solidFill>
                  <a:srgbClr val="50b9c1"/>
                </a:solidFill>
                <a:uFill>
                  <a:solidFill>
                    <a:srgbClr val="ffffff"/>
                  </a:solidFill>
                </a:uFill>
                <a:latin typeface="Century Gothic"/>
              </a:rPr>
              <a:t>Project Description</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3435840" y="815040"/>
            <a:ext cx="6871320" cy="91332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e6b729"/>
                </a:solidFill>
                <a:uFill>
                  <a:solidFill>
                    <a:srgbClr val="ffffff"/>
                  </a:solidFill>
                </a:uFill>
                <a:latin typeface="Century Gothic"/>
              </a:rPr>
              <a:t>TECHNICAL  CHALLENGES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50" name="CustomShape 2"/>
          <p:cNvSpPr/>
          <p:nvPr/>
        </p:nvSpPr>
        <p:spPr>
          <a:xfrm flipH="1">
            <a:off x="2400120" y="1981080"/>
            <a:ext cx="7574040" cy="58500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38f8d"/>
              </a:buClr>
              <a:buFont typeface="Wingdings" charset="2"/>
              <a:buChar char=""/>
            </a:pPr>
            <a:r>
              <a:rPr b="0" lang="en-IN" sz="2800" spc="-1" strike="noStrike">
                <a:solidFill>
                  <a:srgbClr val="f38f8d"/>
                </a:solidFill>
                <a:uFill>
                  <a:solidFill>
                    <a:srgbClr val="ffffff"/>
                  </a:solidFill>
                </a:uFill>
                <a:latin typeface="Century Gothic"/>
              </a:rPr>
              <a:t>HIGH NUMBER OF   CLASSES(28)</a:t>
            </a:r>
            <a:endParaRPr b="0" lang="en-IN" sz="1800" spc="-1" strike="noStrike">
              <a:solidFill>
                <a:srgbClr val="000000"/>
              </a:solidFill>
              <a:uFill>
                <a:solidFill>
                  <a:srgbClr val="ffffff"/>
                </a:solidFill>
              </a:uFill>
              <a:latin typeface="Arial"/>
            </a:endParaRPr>
          </a:p>
          <a:p>
            <a:pPr marL="285840" indent="-285480">
              <a:lnSpc>
                <a:spcPct val="100000"/>
              </a:lnSpc>
              <a:buClr>
                <a:srgbClr val="f38f8d"/>
              </a:buClr>
              <a:buFont typeface="Wingdings" charset="2"/>
              <a:buChar char=""/>
            </a:pPr>
            <a:r>
              <a:rPr b="0" lang="en-IN" sz="2800" spc="-1" strike="noStrike">
                <a:solidFill>
                  <a:srgbClr val="f38f8d"/>
                </a:solidFill>
                <a:uFill>
                  <a:solidFill>
                    <a:srgbClr val="ffffff"/>
                  </a:solidFill>
                </a:uFill>
                <a:latin typeface="Century Gothic"/>
              </a:rPr>
              <a:t>NO AVAILIBILITY OF GOOD DATA FOR TRAINING ON INTERNET</a:t>
            </a:r>
            <a:endParaRPr b="0" lang="en-IN" sz="1800" spc="-1" strike="noStrike">
              <a:solidFill>
                <a:srgbClr val="000000"/>
              </a:solidFill>
              <a:uFill>
                <a:solidFill>
                  <a:srgbClr val="ffffff"/>
                </a:solidFill>
              </a:uFill>
              <a:latin typeface="Arial"/>
            </a:endParaRPr>
          </a:p>
          <a:p>
            <a:pPr marL="285840" indent="-285480">
              <a:lnSpc>
                <a:spcPct val="100000"/>
              </a:lnSpc>
              <a:buClr>
                <a:srgbClr val="f38f8d"/>
              </a:buClr>
              <a:buFont typeface="Wingdings" charset="2"/>
              <a:buChar char=""/>
            </a:pPr>
            <a:r>
              <a:rPr b="0" lang="en-IN" sz="2800" spc="-1" strike="noStrike">
                <a:solidFill>
                  <a:srgbClr val="f38f8d"/>
                </a:solidFill>
                <a:uFill>
                  <a:solidFill>
                    <a:srgbClr val="ffffff"/>
                  </a:solidFill>
                </a:uFill>
                <a:latin typeface="Century Gothic"/>
              </a:rPr>
              <a:t>NOISY BACKGROUND</a:t>
            </a:r>
            <a:endParaRPr b="0" lang="en-IN" sz="1800" spc="-1" strike="noStrike">
              <a:solidFill>
                <a:srgbClr val="000000"/>
              </a:solidFill>
              <a:uFill>
                <a:solidFill>
                  <a:srgbClr val="ffffff"/>
                </a:solidFill>
              </a:uFill>
              <a:latin typeface="Arial"/>
            </a:endParaRPr>
          </a:p>
          <a:p>
            <a:pPr marL="285840" indent="-285480">
              <a:lnSpc>
                <a:spcPct val="100000"/>
              </a:lnSpc>
              <a:buClr>
                <a:srgbClr val="f38f8d"/>
              </a:buClr>
              <a:buFont typeface="Wingdings" charset="2"/>
              <a:buChar char=""/>
            </a:pPr>
            <a:r>
              <a:rPr b="0" lang="en-IN" sz="2800" spc="-1" strike="noStrike">
                <a:solidFill>
                  <a:srgbClr val="f38f8d"/>
                </a:solidFill>
                <a:uFill>
                  <a:solidFill>
                    <a:srgbClr val="ffffff"/>
                  </a:solidFill>
                </a:uFill>
                <a:latin typeface="Century Gothic"/>
              </a:rPr>
              <a:t>VARIATION IN SKIN TONES</a:t>
            </a:r>
            <a:endParaRPr b="0" lang="en-IN" sz="1800" spc="-1" strike="noStrike">
              <a:solidFill>
                <a:srgbClr val="000000"/>
              </a:solidFill>
              <a:uFill>
                <a:solidFill>
                  <a:srgbClr val="ffffff"/>
                </a:solidFill>
              </a:uFill>
              <a:latin typeface="Arial"/>
            </a:endParaRPr>
          </a:p>
          <a:p>
            <a:pPr marL="285840" indent="-285480">
              <a:lnSpc>
                <a:spcPct val="100000"/>
              </a:lnSpc>
              <a:buClr>
                <a:srgbClr val="f38f8d"/>
              </a:buClr>
              <a:buFont typeface="Wingdings" charset="2"/>
              <a:buChar char=""/>
            </a:pPr>
            <a:r>
              <a:rPr b="0" lang="en-IN" sz="2800" spc="-1" strike="noStrike">
                <a:solidFill>
                  <a:srgbClr val="f38f8d"/>
                </a:solidFill>
                <a:uFill>
                  <a:solidFill>
                    <a:srgbClr val="ffffff"/>
                  </a:solidFill>
                </a:uFill>
                <a:latin typeface="Century Gothic"/>
              </a:rPr>
              <a:t>HIGH ACCURACY NEEDED (90+)</a:t>
            </a:r>
            <a:endParaRPr b="0" lang="en-IN" sz="1800" spc="-1" strike="noStrike">
              <a:solidFill>
                <a:srgbClr val="000000"/>
              </a:solidFill>
              <a:uFill>
                <a:solidFill>
                  <a:srgbClr val="ffffff"/>
                </a:solidFill>
              </a:uFill>
              <a:latin typeface="Arial"/>
            </a:endParaRPr>
          </a:p>
          <a:p>
            <a:pPr marL="285840" indent="-285480">
              <a:lnSpc>
                <a:spcPct val="100000"/>
              </a:lnSpc>
              <a:buClr>
                <a:srgbClr val="f38f8d"/>
              </a:buClr>
              <a:buFont typeface="Wingdings" charset="2"/>
              <a:buChar char=""/>
            </a:pPr>
            <a:r>
              <a:rPr b="0" lang="en-IN" sz="2800" spc="-1" strike="noStrike">
                <a:solidFill>
                  <a:srgbClr val="f38f8d"/>
                </a:solidFill>
                <a:uFill>
                  <a:solidFill>
                    <a:srgbClr val="ffffff"/>
                  </a:solidFill>
                </a:uFill>
                <a:latin typeface="Century Gothic"/>
              </a:rPr>
              <a:t>LOW  GPU  RAM(6 GB)</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182880" y="2272320"/>
            <a:ext cx="11689920" cy="21942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ed5654"/>
              </a:buClr>
              <a:buFont typeface="Wingdings" charset="2"/>
              <a:buChar char=""/>
            </a:pPr>
            <a:r>
              <a:rPr b="0" lang="en-IN" sz="2000" spc="-1" strike="noStrike">
                <a:solidFill>
                  <a:srgbClr val="ed5654"/>
                </a:solidFill>
                <a:uFill>
                  <a:solidFill>
                    <a:srgbClr val="ffffff"/>
                  </a:solidFill>
                </a:uFill>
                <a:latin typeface="Century Gothic"/>
              </a:rPr>
              <a:t>APPROACH 1   -:    FEATURE ENGENERING + NEURAL NETWORK</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85840" indent="-285480">
              <a:lnSpc>
                <a:spcPct val="100000"/>
              </a:lnSpc>
              <a:buClr>
                <a:srgbClr val="ed5654"/>
              </a:buClr>
              <a:buFont typeface="Wingdings" charset="2"/>
              <a:buChar char=""/>
            </a:pPr>
            <a:r>
              <a:rPr b="0" lang="en-IN" sz="2000" spc="-1" strike="noStrike">
                <a:solidFill>
                  <a:srgbClr val="ed5654"/>
                </a:solidFill>
                <a:uFill>
                  <a:solidFill>
                    <a:srgbClr val="ffffff"/>
                  </a:solidFill>
                </a:uFill>
                <a:latin typeface="Century Gothic"/>
              </a:rPr>
              <a:t>APPROACH 2   -:    HAND DETECTOR + DEEP LEARNING BASED MODEL(CNN)+TRANSFER LEARNING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ffffff"/>
                </a:solidFill>
                <a:uFill>
                  <a:solidFill>
                    <a:srgbClr val="ffffff"/>
                  </a:solidFill>
                </a:uFill>
                <a:latin typeface="Century Gothic"/>
              </a:rPr>
              <a:t>     </a:t>
            </a:r>
            <a:endParaRPr b="0" lang="en-IN" sz="1800" spc="-1" strike="noStrike">
              <a:solidFill>
                <a:srgbClr val="000000"/>
              </a:solidFill>
              <a:uFill>
                <a:solidFill>
                  <a:srgbClr val="ffffff"/>
                </a:solidFill>
              </a:uFill>
              <a:latin typeface="Arial"/>
            </a:endParaRPr>
          </a:p>
        </p:txBody>
      </p:sp>
      <p:sp>
        <p:nvSpPr>
          <p:cNvPr id="52" name="CustomShape 2"/>
          <p:cNvSpPr/>
          <p:nvPr/>
        </p:nvSpPr>
        <p:spPr>
          <a:xfrm>
            <a:off x="2590920" y="540360"/>
            <a:ext cx="6816240" cy="4561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8ad0d6"/>
                </a:solidFill>
                <a:uFill>
                  <a:solidFill>
                    <a:srgbClr val="ffffff"/>
                  </a:solidFill>
                </a:uFill>
                <a:latin typeface="Century Gothic"/>
              </a:rPr>
              <a:t>APPROACHES TO AFORESAID PROBLEM</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4648320" y="544680"/>
            <a:ext cx="177732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0b9c1"/>
                </a:solidFill>
                <a:uFill>
                  <a:solidFill>
                    <a:srgbClr val="ffffff"/>
                  </a:solidFill>
                </a:uFill>
                <a:latin typeface="Century Gothic"/>
              </a:rPr>
              <a:t>APPROACH 1</a:t>
            </a:r>
            <a:endParaRPr b="0" lang="en-IN" sz="1800" spc="-1" strike="noStrike">
              <a:solidFill>
                <a:srgbClr val="000000"/>
              </a:solidFill>
              <a:uFill>
                <a:solidFill>
                  <a:srgbClr val="ffffff"/>
                </a:solidFill>
              </a:uFill>
              <a:latin typeface="Arial"/>
            </a:endParaRPr>
          </a:p>
        </p:txBody>
      </p:sp>
      <p:sp>
        <p:nvSpPr>
          <p:cNvPr id="54" name="CustomShape 2"/>
          <p:cNvSpPr/>
          <p:nvPr/>
        </p:nvSpPr>
        <p:spPr>
          <a:xfrm>
            <a:off x="512640" y="1729440"/>
            <a:ext cx="3089160" cy="16484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800" spc="-1" strike="noStrike">
                <a:solidFill>
                  <a:srgbClr val="ffffff"/>
                </a:solidFill>
                <a:uFill>
                  <a:solidFill>
                    <a:srgbClr val="ffffff"/>
                  </a:solidFill>
                </a:uFill>
                <a:latin typeface="Century Gothic"/>
              </a:rPr>
              <a:t>CONVERTING BGR IMAGE INTO  HSV SPACE</a:t>
            </a:r>
            <a:endParaRPr b="0" lang="en-IN" sz="1800" spc="-1" strike="noStrike">
              <a:solidFill>
                <a:srgbClr val="000000"/>
              </a:solidFill>
              <a:uFill>
                <a:solidFill>
                  <a:srgbClr val="ffffff"/>
                </a:solidFill>
              </a:uFill>
              <a:latin typeface="Arial"/>
            </a:endParaRPr>
          </a:p>
        </p:txBody>
      </p:sp>
      <p:sp>
        <p:nvSpPr>
          <p:cNvPr id="55" name="CustomShape 3"/>
          <p:cNvSpPr/>
          <p:nvPr/>
        </p:nvSpPr>
        <p:spPr>
          <a:xfrm>
            <a:off x="512640" y="4850640"/>
            <a:ext cx="3089160" cy="16484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800" spc="-1" strike="noStrike">
                <a:solidFill>
                  <a:srgbClr val="ffffff"/>
                </a:solidFill>
                <a:uFill>
                  <a:solidFill>
                    <a:srgbClr val="ffffff"/>
                  </a:solidFill>
                </a:uFill>
                <a:latin typeface="Century Gothic"/>
              </a:rPr>
              <a:t>USING HUE VALUE         FOR SKIN MASKING</a:t>
            </a:r>
            <a:endParaRPr b="0" lang="en-IN" sz="1800" spc="-1" strike="noStrike">
              <a:solidFill>
                <a:srgbClr val="000000"/>
              </a:solidFill>
              <a:uFill>
                <a:solidFill>
                  <a:srgbClr val="ffffff"/>
                </a:solidFill>
              </a:uFill>
              <a:latin typeface="Arial"/>
            </a:endParaRPr>
          </a:p>
        </p:txBody>
      </p:sp>
      <p:sp>
        <p:nvSpPr>
          <p:cNvPr id="56" name="CustomShape 4"/>
          <p:cNvSpPr/>
          <p:nvPr/>
        </p:nvSpPr>
        <p:spPr>
          <a:xfrm>
            <a:off x="2950560" y="1056600"/>
            <a:ext cx="633132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f38f8d"/>
                </a:solidFill>
                <a:uFill>
                  <a:solidFill>
                    <a:srgbClr val="ffffff"/>
                  </a:solidFill>
                </a:uFill>
                <a:latin typeface="Century Gothic"/>
              </a:rPr>
              <a:t>FEATURE EXTRACTION AND NEURAL NETWORK</a:t>
            </a:r>
            <a:endParaRPr b="0" lang="en-IN" sz="1800" spc="-1" strike="noStrike">
              <a:solidFill>
                <a:srgbClr val="000000"/>
              </a:solidFill>
              <a:uFill>
                <a:solidFill>
                  <a:srgbClr val="ffffff"/>
                </a:solidFill>
              </a:uFill>
              <a:latin typeface="Arial"/>
            </a:endParaRPr>
          </a:p>
        </p:txBody>
      </p:sp>
      <p:sp>
        <p:nvSpPr>
          <p:cNvPr id="57" name="CustomShape 5"/>
          <p:cNvSpPr/>
          <p:nvPr/>
        </p:nvSpPr>
        <p:spPr>
          <a:xfrm>
            <a:off x="8465040" y="1658160"/>
            <a:ext cx="3089160" cy="16484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800" spc="-1" strike="noStrike">
                <a:solidFill>
                  <a:srgbClr val="ffffff"/>
                </a:solidFill>
                <a:uFill>
                  <a:solidFill>
                    <a:srgbClr val="ffffff"/>
                  </a:solidFill>
                </a:uFill>
                <a:latin typeface="Century Gothic"/>
              </a:rPr>
              <a:t>PERFRORMING CANNY EDGE DETECTION ON MASKED IMAGE</a:t>
            </a:r>
            <a:endParaRPr b="0" lang="en-IN" sz="1800" spc="-1" strike="noStrike">
              <a:solidFill>
                <a:srgbClr val="000000"/>
              </a:solidFill>
              <a:uFill>
                <a:solidFill>
                  <a:srgbClr val="ffffff"/>
                </a:solidFill>
              </a:uFill>
              <a:latin typeface="Arial"/>
            </a:endParaRPr>
          </a:p>
        </p:txBody>
      </p:sp>
      <p:pic>
        <p:nvPicPr>
          <p:cNvPr id="58" name="Picture 9" descr=""/>
          <p:cNvPicPr/>
          <p:nvPr/>
        </p:nvPicPr>
        <p:blipFill>
          <a:blip r:embed="rId1"/>
          <a:stretch/>
        </p:blipFill>
        <p:spPr>
          <a:xfrm>
            <a:off x="4366800" y="1658160"/>
            <a:ext cx="2635920" cy="5144760"/>
          </a:xfrm>
          <a:prstGeom prst="rect">
            <a:avLst/>
          </a:prstGeom>
          <a:ln>
            <a:noFill/>
          </a:ln>
        </p:spPr>
      </p:pic>
      <p:sp>
        <p:nvSpPr>
          <p:cNvPr id="59" name="CustomShape 6"/>
          <p:cNvSpPr/>
          <p:nvPr/>
        </p:nvSpPr>
        <p:spPr>
          <a:xfrm>
            <a:off x="8575920" y="4850640"/>
            <a:ext cx="3089160" cy="16484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800" spc="-1" strike="noStrike">
                <a:solidFill>
                  <a:srgbClr val="ffffff"/>
                </a:solidFill>
                <a:uFill>
                  <a:solidFill>
                    <a:srgbClr val="ffffff"/>
                  </a:solidFill>
                </a:uFill>
                <a:latin typeface="Century Gothic"/>
              </a:rPr>
              <a:t>PERFORMING SURF FEATURE DETECTION ON SKELETON IMAGE </a:t>
            </a:r>
            <a:endParaRPr b="0" lang="en-IN" sz="1800" spc="-1" strike="noStrike">
              <a:solidFill>
                <a:srgbClr val="000000"/>
              </a:solidFill>
              <a:uFill>
                <a:solidFill>
                  <a:srgbClr val="ffffff"/>
                </a:solidFill>
              </a:uFill>
              <a:latin typeface="Arial"/>
            </a:endParaRPr>
          </a:p>
        </p:txBody>
      </p:sp>
      <p:sp>
        <p:nvSpPr>
          <p:cNvPr id="60" name="CustomShape 7"/>
          <p:cNvSpPr/>
          <p:nvPr/>
        </p:nvSpPr>
        <p:spPr>
          <a:xfrm>
            <a:off x="1621080" y="3575880"/>
            <a:ext cx="525960" cy="12744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61" name="CustomShape 8"/>
          <p:cNvSpPr/>
          <p:nvPr/>
        </p:nvSpPr>
        <p:spPr>
          <a:xfrm>
            <a:off x="9746640" y="3433320"/>
            <a:ext cx="525960" cy="12744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2729520" y="706680"/>
            <a:ext cx="7633440" cy="57780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50b9c1"/>
                </a:solidFill>
                <a:uFill>
                  <a:solidFill>
                    <a:srgbClr val="ffffff"/>
                  </a:solidFill>
                </a:uFill>
                <a:latin typeface="Century Gothic"/>
              </a:rPr>
              <a:t>DRAWBACKS OF APPROACHE1</a:t>
            </a:r>
            <a:endParaRPr b="0" lang="en-IN" sz="1800" spc="-1" strike="noStrike">
              <a:solidFill>
                <a:srgbClr val="000000"/>
              </a:solidFill>
              <a:uFill>
                <a:solidFill>
                  <a:srgbClr val="ffffff"/>
                </a:solidFill>
              </a:uFill>
              <a:latin typeface="Arial"/>
            </a:endParaRPr>
          </a:p>
        </p:txBody>
      </p:sp>
      <p:sp>
        <p:nvSpPr>
          <p:cNvPr id="63" name="CustomShape 2"/>
          <p:cNvSpPr/>
          <p:nvPr/>
        </p:nvSpPr>
        <p:spPr>
          <a:xfrm>
            <a:off x="2729520" y="1995120"/>
            <a:ext cx="7023960" cy="3213720"/>
          </a:xfrm>
          <a:prstGeom prst="ellipse">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THIS METHOD OF FEATURE EXTRACTION SUFERES LARGELY FROM VARIATION OF SKIN TONE AND NOSIY  BACKGROUND AS IN NOISY BACKGROUND IT IS UNABLE TO PICK CONTOURS FOR DETCTION OF FINGER TIPS AND THEREBY FEEDS WRONG FEATURES TO NEURAL NETWORK MODEL</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flipH="1">
            <a:off x="4842000" y="595080"/>
            <a:ext cx="4146120" cy="51696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50b9c1"/>
                </a:solidFill>
                <a:uFill>
                  <a:solidFill>
                    <a:srgbClr val="ffffff"/>
                  </a:solidFill>
                </a:uFill>
                <a:latin typeface="Century Gothic"/>
              </a:rPr>
              <a:t>APPROACHE 2</a:t>
            </a:r>
            <a:endParaRPr b="0" lang="en-IN" sz="1800" spc="-1" strike="noStrike">
              <a:solidFill>
                <a:srgbClr val="000000"/>
              </a:solidFill>
              <a:uFill>
                <a:solidFill>
                  <a:srgbClr val="ffffff"/>
                </a:solidFill>
              </a:uFill>
              <a:latin typeface="Arial"/>
            </a:endParaRPr>
          </a:p>
        </p:txBody>
      </p:sp>
      <p:sp>
        <p:nvSpPr>
          <p:cNvPr id="65" name="CustomShape 2"/>
          <p:cNvSpPr/>
          <p:nvPr/>
        </p:nvSpPr>
        <p:spPr>
          <a:xfrm>
            <a:off x="4842720" y="1514520"/>
            <a:ext cx="379800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ffffff"/>
                </a:solidFill>
                <a:uFill>
                  <a:solidFill>
                    <a:srgbClr val="ffffff"/>
                  </a:solidFill>
                </a:uFill>
                <a:latin typeface="Century Gothic"/>
              </a:rPr>
              <a:t>HAND DETECTOR + CNN</a:t>
            </a:r>
            <a:endParaRPr b="0" lang="en-IN" sz="1800" spc="-1" strike="noStrike">
              <a:solidFill>
                <a:srgbClr val="000000"/>
              </a:solidFill>
              <a:uFill>
                <a:solidFill>
                  <a:srgbClr val="ffffff"/>
                </a:solidFill>
              </a:uFill>
              <a:latin typeface="Arial"/>
            </a:endParaRPr>
          </a:p>
        </p:txBody>
      </p:sp>
      <p:sp>
        <p:nvSpPr>
          <p:cNvPr id="66" name="CustomShape 3"/>
          <p:cNvSpPr/>
          <p:nvPr/>
        </p:nvSpPr>
        <p:spPr>
          <a:xfrm>
            <a:off x="393840" y="2138400"/>
            <a:ext cx="2051640" cy="18284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IMAGE FROM WEBCAM</a:t>
            </a:r>
            <a:endParaRPr b="0" lang="en-IN" sz="1800" spc="-1" strike="noStrike">
              <a:solidFill>
                <a:srgbClr val="000000"/>
              </a:solidFill>
              <a:uFill>
                <a:solidFill>
                  <a:srgbClr val="ffffff"/>
                </a:solidFill>
              </a:uFill>
              <a:latin typeface="Arial"/>
            </a:endParaRPr>
          </a:p>
        </p:txBody>
      </p:sp>
      <p:sp>
        <p:nvSpPr>
          <p:cNvPr id="67" name="CustomShape 4"/>
          <p:cNvSpPr/>
          <p:nvPr/>
        </p:nvSpPr>
        <p:spPr>
          <a:xfrm>
            <a:off x="4673880" y="2233080"/>
            <a:ext cx="2199600" cy="161028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HAND DETECTOR</a:t>
            </a:r>
            <a:endParaRPr b="0" lang="en-IN" sz="1800" spc="-1" strike="noStrike">
              <a:solidFill>
                <a:srgbClr val="000000"/>
              </a:solidFill>
              <a:uFill>
                <a:solidFill>
                  <a:srgbClr val="ffffff"/>
                </a:solidFill>
              </a:uFill>
              <a:latin typeface="Arial"/>
            </a:endParaRPr>
          </a:p>
        </p:txBody>
      </p:sp>
      <p:sp>
        <p:nvSpPr>
          <p:cNvPr id="68" name="CustomShape 5"/>
          <p:cNvSpPr/>
          <p:nvPr/>
        </p:nvSpPr>
        <p:spPr>
          <a:xfrm>
            <a:off x="9101880" y="2363400"/>
            <a:ext cx="2222280" cy="135000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CROPED IMAGE</a:t>
            </a:r>
            <a:endParaRPr b="0" lang="en-IN" sz="1800" spc="-1" strike="noStrike">
              <a:solidFill>
                <a:srgbClr val="000000"/>
              </a:solidFill>
              <a:uFill>
                <a:solidFill>
                  <a:srgbClr val="ffffff"/>
                </a:solidFill>
              </a:uFill>
              <a:latin typeface="Arial"/>
            </a:endParaRPr>
          </a:p>
        </p:txBody>
      </p:sp>
      <p:sp>
        <p:nvSpPr>
          <p:cNvPr id="69" name="CustomShape 6"/>
          <p:cNvSpPr/>
          <p:nvPr/>
        </p:nvSpPr>
        <p:spPr>
          <a:xfrm>
            <a:off x="9101880" y="4979880"/>
            <a:ext cx="2517840" cy="1561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CNN</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ffffff"/>
                </a:solidFill>
                <a:uFill>
                  <a:solidFill>
                    <a:srgbClr val="ffffff"/>
                  </a:solidFill>
                </a:uFill>
                <a:latin typeface="Century Gothic"/>
              </a:rPr>
              <a:t>BASED DEEP LEARNING MODEL</a:t>
            </a:r>
            <a:endParaRPr b="0" lang="en-IN" sz="1800" spc="-1" strike="noStrike">
              <a:solidFill>
                <a:srgbClr val="000000"/>
              </a:solidFill>
              <a:uFill>
                <a:solidFill>
                  <a:srgbClr val="ffffff"/>
                </a:solidFill>
              </a:uFill>
              <a:latin typeface="Arial"/>
            </a:endParaRPr>
          </a:p>
        </p:txBody>
      </p:sp>
      <p:sp>
        <p:nvSpPr>
          <p:cNvPr id="70" name="CustomShape 7"/>
          <p:cNvSpPr/>
          <p:nvPr/>
        </p:nvSpPr>
        <p:spPr>
          <a:xfrm>
            <a:off x="4188600" y="4959000"/>
            <a:ext cx="2552760" cy="177228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800" spc="-1" strike="noStrike">
                <a:solidFill>
                  <a:srgbClr val="ffffff"/>
                </a:solidFill>
                <a:uFill>
                  <a:solidFill>
                    <a:srgbClr val="ffffff"/>
                  </a:solidFill>
                </a:uFill>
                <a:latin typeface="Century Gothic"/>
              </a:rPr>
              <a:t>PREDICTION OF CLASS OF IMAGE</a:t>
            </a:r>
            <a:endParaRPr b="0" lang="en-IN" sz="1800" spc="-1" strike="noStrike">
              <a:solidFill>
                <a:srgbClr val="000000"/>
              </a:solidFill>
              <a:uFill>
                <a:solidFill>
                  <a:srgbClr val="ffffff"/>
                </a:solidFill>
              </a:uFill>
              <a:latin typeface="Arial"/>
            </a:endParaRPr>
          </a:p>
        </p:txBody>
      </p:sp>
      <p:sp>
        <p:nvSpPr>
          <p:cNvPr id="71" name="CustomShape 8"/>
          <p:cNvSpPr/>
          <p:nvPr/>
        </p:nvSpPr>
        <p:spPr>
          <a:xfrm>
            <a:off x="9812160" y="3967200"/>
            <a:ext cx="801360" cy="87192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72" name="CustomShape 9"/>
          <p:cNvSpPr/>
          <p:nvPr/>
        </p:nvSpPr>
        <p:spPr>
          <a:xfrm flipV="1">
            <a:off x="7041600" y="2848680"/>
            <a:ext cx="1635120" cy="4075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73" name="CustomShape 10"/>
          <p:cNvSpPr/>
          <p:nvPr/>
        </p:nvSpPr>
        <p:spPr>
          <a:xfrm flipV="1">
            <a:off x="2906640" y="2848680"/>
            <a:ext cx="1635120" cy="4075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74" name="CustomShape 11"/>
          <p:cNvSpPr/>
          <p:nvPr/>
        </p:nvSpPr>
        <p:spPr>
          <a:xfrm>
            <a:off x="6915960" y="5560200"/>
            <a:ext cx="1886400" cy="400680"/>
          </a:xfrm>
          <a:prstGeom prst="lef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3537360" y="548640"/>
            <a:ext cx="5120280" cy="69948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f38f8d"/>
                </a:solidFill>
                <a:uFill>
                  <a:solidFill>
                    <a:srgbClr val="ffffff"/>
                  </a:solidFill>
                </a:uFill>
                <a:latin typeface="Century Gothic"/>
              </a:rPr>
              <a:t>HAND DETECTOR  USING SSD MOBILENET </a:t>
            </a:r>
            <a:endParaRPr b="0" lang="en-IN" sz="1800" spc="-1" strike="noStrike">
              <a:solidFill>
                <a:srgbClr val="000000"/>
              </a:solidFill>
              <a:uFill>
                <a:solidFill>
                  <a:srgbClr val="ffffff"/>
                </a:solidFill>
              </a:uFill>
              <a:latin typeface="Arial"/>
            </a:endParaRPr>
          </a:p>
        </p:txBody>
      </p:sp>
      <p:sp>
        <p:nvSpPr>
          <p:cNvPr id="76" name="CustomShape 2"/>
          <p:cNvSpPr/>
          <p:nvPr/>
        </p:nvSpPr>
        <p:spPr>
          <a:xfrm>
            <a:off x="6597720" y="2743200"/>
            <a:ext cx="5594040" cy="1736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50b9c1"/>
                </a:solidFill>
                <a:uFill>
                  <a:solidFill>
                    <a:srgbClr val="ffffff"/>
                  </a:solidFill>
                </a:uFill>
                <a:latin typeface="Century Gothic"/>
              </a:rPr>
              <a:t>TRAINED A HAND DETECTOR ON TOP OF  TENSORFLOW OBJECTION DETECTION API BY USING SSD MOBILENET FOR HAND DETECTION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50b9c1"/>
                </a:solidFill>
                <a:uFill>
                  <a:solidFill>
                    <a:srgbClr val="ffffff"/>
                  </a:solidFill>
                </a:uFill>
                <a:latin typeface="Century Gothic"/>
              </a:rPr>
              <a:t>FURTHER FEEDING CROPPED IMAGE  TO CNN MODEL</a:t>
            </a:r>
            <a:endParaRPr b="0" lang="en-IN" sz="1800" spc="-1" strike="noStrike">
              <a:solidFill>
                <a:srgbClr val="000000"/>
              </a:solidFill>
              <a:uFill>
                <a:solidFill>
                  <a:srgbClr val="ffffff"/>
                </a:solidFill>
              </a:uFill>
              <a:latin typeface="Arial"/>
            </a:endParaRPr>
          </a:p>
        </p:txBody>
      </p:sp>
      <p:pic>
        <p:nvPicPr>
          <p:cNvPr id="77" name="Picture 3" descr=""/>
          <p:cNvPicPr/>
          <p:nvPr/>
        </p:nvPicPr>
        <p:blipFill>
          <a:blip r:embed="rId1"/>
          <a:stretch/>
        </p:blipFill>
        <p:spPr>
          <a:xfrm>
            <a:off x="382680" y="2152440"/>
            <a:ext cx="5714640" cy="30880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930840" y="384480"/>
            <a:ext cx="4357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ea6312"/>
                </a:solidFill>
                <a:uFill>
                  <a:solidFill>
                    <a:srgbClr val="ffffff"/>
                  </a:solidFill>
                </a:uFill>
                <a:latin typeface="Century Gothic"/>
              </a:rPr>
              <a:t>CNN BASED DEEP LEARNING MODEL</a:t>
            </a:r>
            <a:endParaRPr b="0" lang="en-IN" sz="1800" spc="-1" strike="noStrike">
              <a:solidFill>
                <a:srgbClr val="000000"/>
              </a:solidFill>
              <a:uFill>
                <a:solidFill>
                  <a:srgbClr val="ffffff"/>
                </a:solidFill>
              </a:uFill>
              <a:latin typeface="Arial"/>
            </a:endParaRPr>
          </a:p>
        </p:txBody>
      </p:sp>
      <p:sp>
        <p:nvSpPr>
          <p:cNvPr id="79" name="CustomShape 2"/>
          <p:cNvSpPr/>
          <p:nvPr/>
        </p:nvSpPr>
        <p:spPr>
          <a:xfrm>
            <a:off x="4587840" y="1130040"/>
            <a:ext cx="486720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ea6312"/>
                </a:solidFill>
                <a:uFill>
                  <a:solidFill>
                    <a:srgbClr val="ffffff"/>
                  </a:solidFill>
                </a:uFill>
                <a:latin typeface="Century Gothic"/>
              </a:rPr>
              <a:t>DATA  ACQUISTION </a:t>
            </a:r>
            <a:endParaRPr b="0" lang="en-IN" sz="1800" spc="-1" strike="noStrike">
              <a:solidFill>
                <a:srgbClr val="000000"/>
              </a:solidFill>
              <a:uFill>
                <a:solidFill>
                  <a:srgbClr val="ffffff"/>
                </a:solidFill>
              </a:uFill>
              <a:latin typeface="Arial"/>
            </a:endParaRPr>
          </a:p>
        </p:txBody>
      </p:sp>
      <p:sp>
        <p:nvSpPr>
          <p:cNvPr id="80" name="CustomShape 3"/>
          <p:cNvSpPr/>
          <p:nvPr/>
        </p:nvSpPr>
        <p:spPr>
          <a:xfrm>
            <a:off x="2050200" y="1745640"/>
            <a:ext cx="8487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ea6312"/>
                </a:solidFill>
                <a:uFill>
                  <a:solidFill>
                    <a:srgbClr val="ffffff"/>
                  </a:solidFill>
                </a:uFill>
                <a:latin typeface="Century Gothic"/>
              </a:rPr>
              <a:t>DATA IS PRIMARILY TAKEN FROM 3 SOURCES  AND FURTHER PROCESSED</a:t>
            </a:r>
            <a:endParaRPr b="0" lang="en-IN" sz="1800" spc="-1" strike="noStrike">
              <a:solidFill>
                <a:srgbClr val="000000"/>
              </a:solidFill>
              <a:uFill>
                <a:solidFill>
                  <a:srgbClr val="ffffff"/>
                </a:solidFill>
              </a:uFill>
              <a:latin typeface="Arial"/>
            </a:endParaRPr>
          </a:p>
        </p:txBody>
      </p:sp>
      <p:sp>
        <p:nvSpPr>
          <p:cNvPr id="81" name="CustomShape 4"/>
          <p:cNvSpPr/>
          <p:nvPr/>
        </p:nvSpPr>
        <p:spPr>
          <a:xfrm>
            <a:off x="539280" y="2238120"/>
            <a:ext cx="10711080" cy="2558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8ad0d6"/>
                </a:solidFill>
                <a:uFill>
                  <a:solidFill>
                    <a:srgbClr val="ffffff"/>
                  </a:solidFill>
                </a:uFill>
                <a:latin typeface="Century Gothic"/>
              </a:rPr>
              <a:t>SOURCE1  -:        ASL HAND DATASET  KAGGLE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8ad0d6"/>
                </a:solidFill>
                <a:uFill>
                  <a:solidFill>
                    <a:srgbClr val="ffffff"/>
                  </a:solidFill>
                </a:uFill>
                <a:latin typeface="Century Gothic"/>
              </a:rPr>
              <a:t>SOURCE 2  -:        INDIAN SIGN LANGUAGE DATASET  ACQUISTED BY IIT JODHPUR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8ad0d6"/>
                </a:solidFill>
                <a:uFill>
                  <a:solidFill>
                    <a:srgbClr val="ffffff"/>
                  </a:solidFill>
                </a:uFill>
                <a:latin typeface="Century Gothic"/>
              </a:rPr>
              <a:t>1&gt;THE DATASET IS OF ABOUT 87000 IMAGES WITH 28  CLASSES ,THEREBY AROUND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8ad0d6"/>
                </a:solidFill>
                <a:uFill>
                  <a:solidFill>
                    <a:srgbClr val="ffffff"/>
                  </a:solidFill>
                </a:uFill>
                <a:latin typeface="Century Gothic"/>
              </a:rPr>
              <a:t>3000 IMAGES  PER CLASS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8ad0d6"/>
                </a:solidFill>
                <a:uFill>
                  <a:solidFill>
                    <a:srgbClr val="ffffff"/>
                  </a:solidFill>
                </a:uFill>
                <a:latin typeface="Century Gothic"/>
              </a:rPr>
              <a:t> </a:t>
            </a:r>
            <a:r>
              <a:rPr b="0" lang="en-IN" sz="1800" spc="-1" strike="noStrike">
                <a:solidFill>
                  <a:srgbClr val="8ad0d6"/>
                </a:solidFill>
                <a:uFill>
                  <a:solidFill>
                    <a:srgbClr val="ffffff"/>
                  </a:solidFill>
                </a:uFill>
                <a:latin typeface="Century Gothic"/>
              </a:rPr>
              <a:t>2&gt;THE MAJOR ISSUE WITH DATA IS THAT ALL THE IMAGES IN DATA ARE HAVING PLAIN  BACKGROUND SO THE MODEL ON THIS DATA WAS BADLY FAILING ON NOISY BACKGROUNDS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82" name="CustomShape 5"/>
          <p:cNvSpPr/>
          <p:nvPr/>
        </p:nvSpPr>
        <p:spPr>
          <a:xfrm>
            <a:off x="567720" y="4183560"/>
            <a:ext cx="9377640" cy="70020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8ad0d6"/>
                </a:solidFill>
                <a:uFill>
                  <a:solidFill>
                    <a:srgbClr val="ffffff"/>
                  </a:solidFill>
                </a:uFill>
                <a:latin typeface="Century Gothic"/>
              </a:rPr>
              <a:t>SOLUTION TO THE PROBLEM WAS AUGMENTING THE IMAGES WITH LOGOS OF DIFFERENT BRANDS TO MAKE THE BACKGROUND NOISY</a:t>
            </a:r>
            <a:endParaRPr b="0" lang="en-IN" sz="1800" spc="-1" strike="noStrike">
              <a:solidFill>
                <a:srgbClr val="000000"/>
              </a:solidFill>
              <a:uFill>
                <a:solidFill>
                  <a:srgbClr val="ffffff"/>
                </a:solidFill>
              </a:uFill>
              <a:latin typeface="Arial"/>
            </a:endParaRPr>
          </a:p>
        </p:txBody>
      </p:sp>
      <p:pic>
        <p:nvPicPr>
          <p:cNvPr id="83" name="Picture 7" descr=""/>
          <p:cNvPicPr/>
          <p:nvPr/>
        </p:nvPicPr>
        <p:blipFill>
          <a:blip r:embed="rId1"/>
          <a:stretch/>
        </p:blipFill>
        <p:spPr>
          <a:xfrm>
            <a:off x="539280" y="4938120"/>
            <a:ext cx="1904760" cy="1904760"/>
          </a:xfrm>
          <a:prstGeom prst="rect">
            <a:avLst/>
          </a:prstGeom>
          <a:ln>
            <a:noFill/>
          </a:ln>
        </p:spPr>
      </p:pic>
      <p:pic>
        <p:nvPicPr>
          <p:cNvPr id="84" name="Picture 8" descr=""/>
          <p:cNvPicPr/>
          <p:nvPr/>
        </p:nvPicPr>
        <p:blipFill>
          <a:blip r:embed="rId2"/>
          <a:stretch/>
        </p:blipFill>
        <p:spPr>
          <a:xfrm>
            <a:off x="3912480" y="4947480"/>
            <a:ext cx="2466720" cy="1847520"/>
          </a:xfrm>
          <a:prstGeom prst="rect">
            <a:avLst/>
          </a:prstGeom>
          <a:ln>
            <a:noFill/>
          </a:ln>
        </p:spPr>
      </p:pic>
      <p:pic>
        <p:nvPicPr>
          <p:cNvPr id="85" name="Picture 9" descr=""/>
          <p:cNvPicPr/>
          <p:nvPr/>
        </p:nvPicPr>
        <p:blipFill>
          <a:blip r:embed="rId3"/>
          <a:stretch/>
        </p:blipFill>
        <p:spPr>
          <a:xfrm>
            <a:off x="7676280" y="4918680"/>
            <a:ext cx="1904760" cy="1904760"/>
          </a:xfrm>
          <a:prstGeom prst="rect">
            <a:avLst/>
          </a:prstGeom>
          <a:ln>
            <a:noFill/>
          </a:ln>
        </p:spPr>
      </p:pic>
      <p:sp>
        <p:nvSpPr>
          <p:cNvPr id="86" name="CustomShape 6"/>
          <p:cNvSpPr/>
          <p:nvPr/>
        </p:nvSpPr>
        <p:spPr>
          <a:xfrm>
            <a:off x="2564640" y="5267880"/>
            <a:ext cx="1181160" cy="1263960"/>
          </a:xfrm>
          <a:prstGeom prst="mathPlus">
            <a:avLst>
              <a:gd name="adj1" fmla="val 23520"/>
            </a:avLst>
          </a:prstGeom>
          <a:solidFill>
            <a:schemeClr val="bg1">
              <a:lumMod val="95000"/>
              <a:lumOff val="5000"/>
            </a:schemeClr>
          </a:solidFill>
          <a:ln>
            <a:round/>
          </a:ln>
        </p:spPr>
        <p:style>
          <a:lnRef idx="2">
            <a:schemeClr val="accent1">
              <a:shade val="50000"/>
            </a:schemeClr>
          </a:lnRef>
          <a:fillRef idx="1">
            <a:schemeClr val="accent1"/>
          </a:fillRef>
          <a:effectRef idx="0">
            <a:schemeClr val="accent1"/>
          </a:effectRef>
          <a:fontRef idx="minor"/>
        </p:style>
      </p:sp>
      <p:sp>
        <p:nvSpPr>
          <p:cNvPr id="87" name="CustomShape 7"/>
          <p:cNvSpPr/>
          <p:nvPr/>
        </p:nvSpPr>
        <p:spPr>
          <a:xfrm>
            <a:off x="6545880" y="5370480"/>
            <a:ext cx="951120" cy="529200"/>
          </a:xfrm>
          <a:prstGeom prst="mathEqual">
            <a:avLst>
              <a:gd name="adj1" fmla="val 23520"/>
              <a:gd name="adj2" fmla="val 11760"/>
            </a:avLst>
          </a:prstGeom>
          <a:solidFill>
            <a:schemeClr val="bg2">
              <a:lumMod val="50000"/>
            </a:schemeClr>
          </a:solidFill>
          <a:ln>
            <a:solidFill>
              <a:schemeClr val="bg2">
                <a:lumMod val="60000"/>
                <a:lumOff val="40000"/>
              </a:schemeClr>
            </a:solidFill>
            <a:round/>
          </a:ln>
        </p:spPr>
        <p:style>
          <a:lnRef idx="2">
            <a:schemeClr val="accent1">
              <a:shade val="50000"/>
            </a:schemeClr>
          </a:lnRef>
          <a:fillRef idx="1">
            <a:schemeClr val="accent1"/>
          </a:fillRef>
          <a:effectRef idx="0">
            <a:schemeClr val="accent1"/>
          </a:effectRef>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Template>
  <TotalTime>521</TotalTime>
  <Application>LibreOffice/5.1.6.2$Linux_X86_64 LibreOffice_project/10m0$Build-2</Application>
  <Words>522</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2018-07-26T03:57:44Z</dcterms:created>
  <dc:creator>Sanyam Vikram (CTO OFFICE)</dc:creator>
  <dc:description/>
  <dc:language>en-IN</dc:language>
  <cp:lastModifiedBy/>
  <dcterms:modified xsi:type="dcterms:W3CDTF">2018-07-27T11:39:35Z</dcterms:modified>
  <cp:revision>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a3599e32-523d-45cf-80c8-50d522cc3338_Application">
    <vt:lpwstr>Microsoft Azure Information Protection</vt:lpwstr>
  </property>
  <property fmtid="{D5CDD505-2E9C-101B-9397-08002B2CF9AE}" pid="8" name="MSIP_Label_a3599e32-523d-45cf-80c8-50d522cc3338_Enabled">
    <vt:lpwstr>True</vt:lpwstr>
  </property>
  <property fmtid="{D5CDD505-2E9C-101B-9397-08002B2CF9AE}" pid="9" name="MSIP_Label_a3599e32-523d-45cf-80c8-50d522cc3338_Extended_MSFT_Method">
    <vt:lpwstr>Manual</vt:lpwstr>
  </property>
  <property fmtid="{D5CDD505-2E9C-101B-9397-08002B2CF9AE}" pid="10" name="MSIP_Label_a3599e32-523d-45cf-80c8-50d522cc3338_Name">
    <vt:lpwstr>Public</vt:lpwstr>
  </property>
  <property fmtid="{D5CDD505-2E9C-101B-9397-08002B2CF9AE}" pid="11" name="MSIP_Label_a3599e32-523d-45cf-80c8-50d522cc3338_Owner">
    <vt:lpwstr>SA40008601@wipro.com</vt:lpwstr>
  </property>
  <property fmtid="{D5CDD505-2E9C-101B-9397-08002B2CF9AE}" pid="12" name="MSIP_Label_a3599e32-523d-45cf-80c8-50d522cc3338_Ref">
    <vt:lpwstr>https://api.informationprotection.azure.com/api/258ac4e4-146a-411e-9dc8-79a9e12fd6da</vt:lpwstr>
  </property>
  <property fmtid="{D5CDD505-2E9C-101B-9397-08002B2CF9AE}" pid="13" name="MSIP_Label_a3599e32-523d-45cf-80c8-50d522cc3338_SetDate">
    <vt:lpwstr>2018-07-26T11:58:14.3768041+05:30</vt:lpwstr>
  </property>
  <property fmtid="{D5CDD505-2E9C-101B-9397-08002B2CF9AE}" pid="14" name="MSIP_Label_a3599e32-523d-45cf-80c8-50d522cc3338_SiteId">
    <vt:lpwstr>258ac4e4-146a-411e-9dc8-79a9e12fd6da</vt:lpwstr>
  </property>
  <property fmtid="{D5CDD505-2E9C-101B-9397-08002B2CF9AE}" pid="15" name="Notes">
    <vt:i4>0</vt:i4>
  </property>
  <property fmtid="{D5CDD505-2E9C-101B-9397-08002B2CF9AE}" pid="16" name="PresentationFormat">
    <vt:lpwstr>Widescreen</vt:lpwstr>
  </property>
  <property fmtid="{D5CDD505-2E9C-101B-9397-08002B2CF9AE}" pid="17" name="ScaleCrop">
    <vt:bool>0</vt:bool>
  </property>
  <property fmtid="{D5CDD505-2E9C-101B-9397-08002B2CF9AE}" pid="18" name="Sensitivity">
    <vt:lpwstr>Public</vt:lpwstr>
  </property>
  <property fmtid="{D5CDD505-2E9C-101B-9397-08002B2CF9AE}" pid="19" name="ShareDoc">
    <vt:bool>0</vt:bool>
  </property>
  <property fmtid="{D5CDD505-2E9C-101B-9397-08002B2CF9AE}" pid="20" name="Slides">
    <vt:i4>13</vt:i4>
  </property>
</Properties>
</file>