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56" r:id="rId2"/>
    <p:sldId id="257" r:id="rId3"/>
    <p:sldId id="306" r:id="rId4"/>
    <p:sldId id="288" r:id="rId5"/>
    <p:sldId id="293" r:id="rId6"/>
    <p:sldId id="292" r:id="rId7"/>
    <p:sldId id="287" r:id="rId8"/>
    <p:sldId id="289" r:id="rId9"/>
    <p:sldId id="305" r:id="rId10"/>
    <p:sldId id="307" r:id="rId11"/>
    <p:sldId id="294" r:id="rId12"/>
    <p:sldId id="290" r:id="rId13"/>
    <p:sldId id="302" r:id="rId14"/>
    <p:sldId id="285" r:id="rId15"/>
    <p:sldId id="301" r:id="rId16"/>
    <p:sldId id="286" r:id="rId17"/>
    <p:sldId id="296" r:id="rId18"/>
    <p:sldId id="300" r:id="rId19"/>
    <p:sldId id="299" r:id="rId20"/>
    <p:sldId id="308" r:id="rId21"/>
    <p:sldId id="297" r:id="rId22"/>
    <p:sldId id="298" r:id="rId23"/>
    <p:sldId id="303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75"/>
  </p:normalViewPr>
  <p:slideViewPr>
    <p:cSldViewPr snapToGrid="0" snapToObjects="1">
      <p:cViewPr varScale="1">
        <p:scale>
          <a:sx n="68" d="100"/>
          <a:sy n="68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FF-4B6A-8F91-BC06FFAA777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FF-4B6A-8F91-BC06FFAA777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FF-4B6A-8F91-BC06FFAA777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FF-4B6A-8F91-BC06FFAA777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FF-4B6A-8F91-BC06FFAA777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FF-4B6A-8F91-BC06FFAA777F}"/>
              </c:ext>
            </c:extLst>
          </c:dPt>
          <c:cat>
            <c:strRef>
              <c:f>Sheet1!$A$2:$A$7</c:f>
              <c:strCache>
                <c:ptCount val="6"/>
                <c:pt idx="0">
                  <c:v>Login/Logout</c:v>
                </c:pt>
                <c:pt idx="1">
                  <c:v>User Registration</c:v>
                </c:pt>
                <c:pt idx="2">
                  <c:v>Navigation</c:v>
                </c:pt>
                <c:pt idx="3">
                  <c:v>Stock detail Screen</c:v>
                </c:pt>
                <c:pt idx="4">
                  <c:v>Validations</c:v>
                </c:pt>
                <c:pt idx="5">
                  <c:v>Functionality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12</c:v>
                </c:pt>
                <c:pt idx="3">
                  <c:v>4</c:v>
                </c:pt>
                <c:pt idx="4">
                  <c:v>10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AFF-4B6A-8F91-BC06FFAA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DE660-D0C7-4518-B639-65AA371D68C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3DBB4B-B2D9-494B-A93C-6EAFC0C775F2}">
      <dgm:prSet/>
      <dgm:spPr/>
      <dgm:t>
        <a:bodyPr/>
        <a:lstStyle/>
        <a:p>
          <a:r>
            <a:rPr lang="en-US"/>
            <a:t>Follow user’s mental model</a:t>
          </a:r>
        </a:p>
      </dgm:t>
    </dgm:pt>
    <dgm:pt modelId="{4939D42D-35D0-4834-874C-A37287E590B0}" type="parTrans" cxnId="{C8B22FB2-4743-4DE0-B02F-48384A259FF3}">
      <dgm:prSet/>
      <dgm:spPr/>
      <dgm:t>
        <a:bodyPr/>
        <a:lstStyle/>
        <a:p>
          <a:endParaRPr lang="en-US"/>
        </a:p>
      </dgm:t>
    </dgm:pt>
    <dgm:pt modelId="{F565AE1B-6BD0-4CF4-9E45-63C945FAA130}" type="sibTrans" cxnId="{C8B22FB2-4743-4DE0-B02F-48384A259FF3}">
      <dgm:prSet/>
      <dgm:spPr/>
      <dgm:t>
        <a:bodyPr/>
        <a:lstStyle/>
        <a:p>
          <a:endParaRPr lang="en-US"/>
        </a:p>
      </dgm:t>
    </dgm:pt>
    <dgm:pt modelId="{5DF8993A-C929-4374-A2AC-A24FD11298F7}">
      <dgm:prSet/>
      <dgm:spPr/>
      <dgm:t>
        <a:bodyPr/>
        <a:lstStyle/>
        <a:p>
          <a:r>
            <a:rPr lang="en-US"/>
            <a:t>Meet user requirements</a:t>
          </a:r>
        </a:p>
      </dgm:t>
    </dgm:pt>
    <dgm:pt modelId="{6684039C-77FD-4407-B9EF-61616D71FA1C}" type="parTrans" cxnId="{68B9F474-9554-4A92-B12F-46D7C6C3E6FA}">
      <dgm:prSet/>
      <dgm:spPr/>
      <dgm:t>
        <a:bodyPr/>
        <a:lstStyle/>
        <a:p>
          <a:endParaRPr lang="en-US"/>
        </a:p>
      </dgm:t>
    </dgm:pt>
    <dgm:pt modelId="{1B455A4A-4956-4F4E-ABDB-AE8D7771493C}" type="sibTrans" cxnId="{68B9F474-9554-4A92-B12F-46D7C6C3E6FA}">
      <dgm:prSet/>
      <dgm:spPr/>
      <dgm:t>
        <a:bodyPr/>
        <a:lstStyle/>
        <a:p>
          <a:endParaRPr lang="en-US"/>
        </a:p>
      </dgm:t>
    </dgm:pt>
    <dgm:pt modelId="{6681930A-22C5-4AC4-9C51-08508F3CA825}">
      <dgm:prSet/>
      <dgm:spPr/>
      <dgm:t>
        <a:bodyPr/>
        <a:lstStyle/>
        <a:p>
          <a:r>
            <a:rPr lang="en-US"/>
            <a:t>Consistent design</a:t>
          </a:r>
        </a:p>
      </dgm:t>
    </dgm:pt>
    <dgm:pt modelId="{07DA3E7E-A8DD-4DC0-8F0D-BCC7467ED40A}" type="parTrans" cxnId="{CB54682C-423B-4FFF-A29D-9C135177ADA9}">
      <dgm:prSet/>
      <dgm:spPr/>
      <dgm:t>
        <a:bodyPr/>
        <a:lstStyle/>
        <a:p>
          <a:endParaRPr lang="en-US"/>
        </a:p>
      </dgm:t>
    </dgm:pt>
    <dgm:pt modelId="{26307DA8-2FFF-465E-A201-EC657571EF29}" type="sibTrans" cxnId="{CB54682C-423B-4FFF-A29D-9C135177ADA9}">
      <dgm:prSet/>
      <dgm:spPr/>
      <dgm:t>
        <a:bodyPr/>
        <a:lstStyle/>
        <a:p>
          <a:endParaRPr lang="en-US"/>
        </a:p>
      </dgm:t>
    </dgm:pt>
    <dgm:pt modelId="{63E5797D-9E8F-42F3-90C3-72C83CBEDBD6}">
      <dgm:prSet/>
      <dgm:spPr/>
      <dgm:t>
        <a:bodyPr/>
        <a:lstStyle/>
        <a:p>
          <a:r>
            <a:rPr lang="en-US"/>
            <a:t>Provided tool-tip to enable easy understanding of terms</a:t>
          </a:r>
        </a:p>
      </dgm:t>
    </dgm:pt>
    <dgm:pt modelId="{66B5BE1D-E2C8-4602-ABF6-E743E3F75416}" type="parTrans" cxnId="{7FBC7A1A-453F-4577-8AF7-139AA69C7CAA}">
      <dgm:prSet/>
      <dgm:spPr/>
      <dgm:t>
        <a:bodyPr/>
        <a:lstStyle/>
        <a:p>
          <a:endParaRPr lang="en-US"/>
        </a:p>
      </dgm:t>
    </dgm:pt>
    <dgm:pt modelId="{1328824D-550F-41FC-A229-B8E8A0C1A30F}" type="sibTrans" cxnId="{7FBC7A1A-453F-4577-8AF7-139AA69C7CAA}">
      <dgm:prSet/>
      <dgm:spPr/>
      <dgm:t>
        <a:bodyPr/>
        <a:lstStyle/>
        <a:p>
          <a:endParaRPr lang="en-US"/>
        </a:p>
      </dgm:t>
    </dgm:pt>
    <dgm:pt modelId="{802D1D66-2F76-45DA-AFC4-011C6A6318CE}" type="pres">
      <dgm:prSet presAssocID="{067DE660-D0C7-4518-B639-65AA371D68CC}" presName="outerComposite" presStyleCnt="0">
        <dgm:presLayoutVars>
          <dgm:chMax val="5"/>
          <dgm:dir/>
          <dgm:resizeHandles val="exact"/>
        </dgm:presLayoutVars>
      </dgm:prSet>
      <dgm:spPr/>
    </dgm:pt>
    <dgm:pt modelId="{98B22CD0-C407-4A66-ACD9-F68E6147431E}" type="pres">
      <dgm:prSet presAssocID="{067DE660-D0C7-4518-B639-65AA371D68CC}" presName="dummyMaxCanvas" presStyleCnt="0">
        <dgm:presLayoutVars/>
      </dgm:prSet>
      <dgm:spPr/>
    </dgm:pt>
    <dgm:pt modelId="{812E28C7-AB83-4003-BAAA-33B089AEFE2B}" type="pres">
      <dgm:prSet presAssocID="{067DE660-D0C7-4518-B639-65AA371D68CC}" presName="FourNodes_1" presStyleLbl="node1" presStyleIdx="0" presStyleCnt="4">
        <dgm:presLayoutVars>
          <dgm:bulletEnabled val="1"/>
        </dgm:presLayoutVars>
      </dgm:prSet>
      <dgm:spPr/>
    </dgm:pt>
    <dgm:pt modelId="{B16B2D29-B7BB-40C8-A0D4-86F934D618FC}" type="pres">
      <dgm:prSet presAssocID="{067DE660-D0C7-4518-B639-65AA371D68CC}" presName="FourNodes_2" presStyleLbl="node1" presStyleIdx="1" presStyleCnt="4">
        <dgm:presLayoutVars>
          <dgm:bulletEnabled val="1"/>
        </dgm:presLayoutVars>
      </dgm:prSet>
      <dgm:spPr/>
    </dgm:pt>
    <dgm:pt modelId="{25CB27E8-5BCC-4E98-BF84-D724B0C8981C}" type="pres">
      <dgm:prSet presAssocID="{067DE660-D0C7-4518-B639-65AA371D68CC}" presName="FourNodes_3" presStyleLbl="node1" presStyleIdx="2" presStyleCnt="4">
        <dgm:presLayoutVars>
          <dgm:bulletEnabled val="1"/>
        </dgm:presLayoutVars>
      </dgm:prSet>
      <dgm:spPr/>
    </dgm:pt>
    <dgm:pt modelId="{83AA8E10-A1C5-40E9-BB68-1F466B671790}" type="pres">
      <dgm:prSet presAssocID="{067DE660-D0C7-4518-B639-65AA371D68CC}" presName="FourNodes_4" presStyleLbl="node1" presStyleIdx="3" presStyleCnt="4">
        <dgm:presLayoutVars>
          <dgm:bulletEnabled val="1"/>
        </dgm:presLayoutVars>
      </dgm:prSet>
      <dgm:spPr/>
    </dgm:pt>
    <dgm:pt modelId="{A2EB0106-03CB-4B68-A195-D64B6EDF635C}" type="pres">
      <dgm:prSet presAssocID="{067DE660-D0C7-4518-B639-65AA371D68CC}" presName="FourConn_1-2" presStyleLbl="fgAccFollowNode1" presStyleIdx="0" presStyleCnt="3">
        <dgm:presLayoutVars>
          <dgm:bulletEnabled val="1"/>
        </dgm:presLayoutVars>
      </dgm:prSet>
      <dgm:spPr/>
    </dgm:pt>
    <dgm:pt modelId="{0B8ADFC7-4218-40A2-A585-38E38E4105F0}" type="pres">
      <dgm:prSet presAssocID="{067DE660-D0C7-4518-B639-65AA371D68CC}" presName="FourConn_2-3" presStyleLbl="fgAccFollowNode1" presStyleIdx="1" presStyleCnt="3">
        <dgm:presLayoutVars>
          <dgm:bulletEnabled val="1"/>
        </dgm:presLayoutVars>
      </dgm:prSet>
      <dgm:spPr/>
    </dgm:pt>
    <dgm:pt modelId="{6A4DFDD1-15D4-4CF4-A5D3-C1813B437F65}" type="pres">
      <dgm:prSet presAssocID="{067DE660-D0C7-4518-B639-65AA371D68CC}" presName="FourConn_3-4" presStyleLbl="fgAccFollowNode1" presStyleIdx="2" presStyleCnt="3">
        <dgm:presLayoutVars>
          <dgm:bulletEnabled val="1"/>
        </dgm:presLayoutVars>
      </dgm:prSet>
      <dgm:spPr/>
    </dgm:pt>
    <dgm:pt modelId="{FBCF0BC1-18CB-4C63-8157-0B4622B894EE}" type="pres">
      <dgm:prSet presAssocID="{067DE660-D0C7-4518-B639-65AA371D68CC}" presName="FourNodes_1_text" presStyleLbl="node1" presStyleIdx="3" presStyleCnt="4">
        <dgm:presLayoutVars>
          <dgm:bulletEnabled val="1"/>
        </dgm:presLayoutVars>
      </dgm:prSet>
      <dgm:spPr/>
    </dgm:pt>
    <dgm:pt modelId="{7F24DAC7-435A-43E8-8D3E-E79FA4453DDC}" type="pres">
      <dgm:prSet presAssocID="{067DE660-D0C7-4518-B639-65AA371D68CC}" presName="FourNodes_2_text" presStyleLbl="node1" presStyleIdx="3" presStyleCnt="4">
        <dgm:presLayoutVars>
          <dgm:bulletEnabled val="1"/>
        </dgm:presLayoutVars>
      </dgm:prSet>
      <dgm:spPr/>
    </dgm:pt>
    <dgm:pt modelId="{2D2029D1-E2AA-4523-9E1F-5E582B9B8514}" type="pres">
      <dgm:prSet presAssocID="{067DE660-D0C7-4518-B639-65AA371D68CC}" presName="FourNodes_3_text" presStyleLbl="node1" presStyleIdx="3" presStyleCnt="4">
        <dgm:presLayoutVars>
          <dgm:bulletEnabled val="1"/>
        </dgm:presLayoutVars>
      </dgm:prSet>
      <dgm:spPr/>
    </dgm:pt>
    <dgm:pt modelId="{FD215AAE-94F3-4362-A2C4-1E686AD3D46E}" type="pres">
      <dgm:prSet presAssocID="{067DE660-D0C7-4518-B639-65AA371D68C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1B9E604-2DF9-470C-B45C-985232B77AF1}" type="presOf" srcId="{26307DA8-2FFF-465E-A201-EC657571EF29}" destId="{6A4DFDD1-15D4-4CF4-A5D3-C1813B437F65}" srcOrd="0" destOrd="0" presId="urn:microsoft.com/office/officeart/2005/8/layout/vProcess5"/>
    <dgm:cxn modelId="{1CA0FA06-646F-4047-BB25-63D74767492E}" type="presOf" srcId="{5DF8993A-C929-4374-A2AC-A24FD11298F7}" destId="{7F24DAC7-435A-43E8-8D3E-E79FA4453DDC}" srcOrd="1" destOrd="0" presId="urn:microsoft.com/office/officeart/2005/8/layout/vProcess5"/>
    <dgm:cxn modelId="{7FBC7A1A-453F-4577-8AF7-139AA69C7CAA}" srcId="{067DE660-D0C7-4518-B639-65AA371D68CC}" destId="{63E5797D-9E8F-42F3-90C3-72C83CBEDBD6}" srcOrd="3" destOrd="0" parTransId="{66B5BE1D-E2C8-4602-ABF6-E743E3F75416}" sibTransId="{1328824D-550F-41FC-A229-B8E8A0C1A30F}"/>
    <dgm:cxn modelId="{D5399422-13BB-462A-AB06-38504B0441A7}" type="presOf" srcId="{6681930A-22C5-4AC4-9C51-08508F3CA825}" destId="{25CB27E8-5BCC-4E98-BF84-D724B0C8981C}" srcOrd="0" destOrd="0" presId="urn:microsoft.com/office/officeart/2005/8/layout/vProcess5"/>
    <dgm:cxn modelId="{8EF8B727-C328-4362-9538-A2259C55E903}" type="presOf" srcId="{63E5797D-9E8F-42F3-90C3-72C83CBEDBD6}" destId="{83AA8E10-A1C5-40E9-BB68-1F466B671790}" srcOrd="0" destOrd="0" presId="urn:microsoft.com/office/officeart/2005/8/layout/vProcess5"/>
    <dgm:cxn modelId="{CB54682C-423B-4FFF-A29D-9C135177ADA9}" srcId="{067DE660-D0C7-4518-B639-65AA371D68CC}" destId="{6681930A-22C5-4AC4-9C51-08508F3CA825}" srcOrd="2" destOrd="0" parTransId="{07DA3E7E-A8DD-4DC0-8F0D-BCC7467ED40A}" sibTransId="{26307DA8-2FFF-465E-A201-EC657571EF29}"/>
    <dgm:cxn modelId="{197DBA34-3AB1-47FC-AEE1-CE59E88E40E0}" type="presOf" srcId="{067DE660-D0C7-4518-B639-65AA371D68CC}" destId="{802D1D66-2F76-45DA-AFC4-011C6A6318CE}" srcOrd="0" destOrd="0" presId="urn:microsoft.com/office/officeart/2005/8/layout/vProcess5"/>
    <dgm:cxn modelId="{FD6FA25D-3EFC-4B35-B05A-96F3ED491DC6}" type="presOf" srcId="{C73DBB4B-B2D9-494B-A93C-6EAFC0C775F2}" destId="{FBCF0BC1-18CB-4C63-8157-0B4622B894EE}" srcOrd="1" destOrd="0" presId="urn:microsoft.com/office/officeart/2005/8/layout/vProcess5"/>
    <dgm:cxn modelId="{68B9F474-9554-4A92-B12F-46D7C6C3E6FA}" srcId="{067DE660-D0C7-4518-B639-65AA371D68CC}" destId="{5DF8993A-C929-4374-A2AC-A24FD11298F7}" srcOrd="1" destOrd="0" parTransId="{6684039C-77FD-4407-B9EF-61616D71FA1C}" sibTransId="{1B455A4A-4956-4F4E-ABDB-AE8D7771493C}"/>
    <dgm:cxn modelId="{39795A7C-E421-4F24-8197-7CC49817CDAE}" type="presOf" srcId="{63E5797D-9E8F-42F3-90C3-72C83CBEDBD6}" destId="{FD215AAE-94F3-4362-A2C4-1E686AD3D46E}" srcOrd="1" destOrd="0" presId="urn:microsoft.com/office/officeart/2005/8/layout/vProcess5"/>
    <dgm:cxn modelId="{69DD03AB-888C-4768-8939-39A27D1AF536}" type="presOf" srcId="{5DF8993A-C929-4374-A2AC-A24FD11298F7}" destId="{B16B2D29-B7BB-40C8-A0D4-86F934D618FC}" srcOrd="0" destOrd="0" presId="urn:microsoft.com/office/officeart/2005/8/layout/vProcess5"/>
    <dgm:cxn modelId="{C8B22FB2-4743-4DE0-B02F-48384A259FF3}" srcId="{067DE660-D0C7-4518-B639-65AA371D68CC}" destId="{C73DBB4B-B2D9-494B-A93C-6EAFC0C775F2}" srcOrd="0" destOrd="0" parTransId="{4939D42D-35D0-4834-874C-A37287E590B0}" sibTransId="{F565AE1B-6BD0-4CF4-9E45-63C945FAA130}"/>
    <dgm:cxn modelId="{3586D8BC-2E7E-448B-BCCA-91DEE78617D1}" type="presOf" srcId="{F565AE1B-6BD0-4CF4-9E45-63C945FAA130}" destId="{A2EB0106-03CB-4B68-A195-D64B6EDF635C}" srcOrd="0" destOrd="0" presId="urn:microsoft.com/office/officeart/2005/8/layout/vProcess5"/>
    <dgm:cxn modelId="{F8A0FCC8-9067-4BD2-A77D-9646E9DE71D7}" type="presOf" srcId="{1B455A4A-4956-4F4E-ABDB-AE8D7771493C}" destId="{0B8ADFC7-4218-40A2-A585-38E38E4105F0}" srcOrd="0" destOrd="0" presId="urn:microsoft.com/office/officeart/2005/8/layout/vProcess5"/>
    <dgm:cxn modelId="{D4B984DA-7953-4607-825D-B8990D8E8576}" type="presOf" srcId="{C73DBB4B-B2D9-494B-A93C-6EAFC0C775F2}" destId="{812E28C7-AB83-4003-BAAA-33B089AEFE2B}" srcOrd="0" destOrd="0" presId="urn:microsoft.com/office/officeart/2005/8/layout/vProcess5"/>
    <dgm:cxn modelId="{30189DDA-496B-457F-8D0B-DA496C791FBB}" type="presOf" srcId="{6681930A-22C5-4AC4-9C51-08508F3CA825}" destId="{2D2029D1-E2AA-4523-9E1F-5E582B9B8514}" srcOrd="1" destOrd="0" presId="urn:microsoft.com/office/officeart/2005/8/layout/vProcess5"/>
    <dgm:cxn modelId="{0E62C5A1-AB5D-4A76-AF10-B30DC2EBF251}" type="presParOf" srcId="{802D1D66-2F76-45DA-AFC4-011C6A6318CE}" destId="{98B22CD0-C407-4A66-ACD9-F68E6147431E}" srcOrd="0" destOrd="0" presId="urn:microsoft.com/office/officeart/2005/8/layout/vProcess5"/>
    <dgm:cxn modelId="{F360BAA1-556C-4F3A-8D09-CBACE023E5B7}" type="presParOf" srcId="{802D1D66-2F76-45DA-AFC4-011C6A6318CE}" destId="{812E28C7-AB83-4003-BAAA-33B089AEFE2B}" srcOrd="1" destOrd="0" presId="urn:microsoft.com/office/officeart/2005/8/layout/vProcess5"/>
    <dgm:cxn modelId="{9DEB5338-D5B7-4A03-A2B7-BF66B2700CF4}" type="presParOf" srcId="{802D1D66-2F76-45DA-AFC4-011C6A6318CE}" destId="{B16B2D29-B7BB-40C8-A0D4-86F934D618FC}" srcOrd="2" destOrd="0" presId="urn:microsoft.com/office/officeart/2005/8/layout/vProcess5"/>
    <dgm:cxn modelId="{9ED5876C-FE12-4B29-A625-5322BA04C446}" type="presParOf" srcId="{802D1D66-2F76-45DA-AFC4-011C6A6318CE}" destId="{25CB27E8-5BCC-4E98-BF84-D724B0C8981C}" srcOrd="3" destOrd="0" presId="urn:microsoft.com/office/officeart/2005/8/layout/vProcess5"/>
    <dgm:cxn modelId="{07508A72-E3A1-44E1-9BEA-5E57762A8EF4}" type="presParOf" srcId="{802D1D66-2F76-45DA-AFC4-011C6A6318CE}" destId="{83AA8E10-A1C5-40E9-BB68-1F466B671790}" srcOrd="4" destOrd="0" presId="urn:microsoft.com/office/officeart/2005/8/layout/vProcess5"/>
    <dgm:cxn modelId="{99F61C2C-CC19-4720-84A4-4F299BA2C475}" type="presParOf" srcId="{802D1D66-2F76-45DA-AFC4-011C6A6318CE}" destId="{A2EB0106-03CB-4B68-A195-D64B6EDF635C}" srcOrd="5" destOrd="0" presId="urn:microsoft.com/office/officeart/2005/8/layout/vProcess5"/>
    <dgm:cxn modelId="{E3A49D57-5CB3-4311-905B-9035BF0A61DF}" type="presParOf" srcId="{802D1D66-2F76-45DA-AFC4-011C6A6318CE}" destId="{0B8ADFC7-4218-40A2-A585-38E38E4105F0}" srcOrd="6" destOrd="0" presId="urn:microsoft.com/office/officeart/2005/8/layout/vProcess5"/>
    <dgm:cxn modelId="{AAF6A098-5A7B-4A86-A0CB-CA2DCA52737A}" type="presParOf" srcId="{802D1D66-2F76-45DA-AFC4-011C6A6318CE}" destId="{6A4DFDD1-15D4-4CF4-A5D3-C1813B437F65}" srcOrd="7" destOrd="0" presId="urn:microsoft.com/office/officeart/2005/8/layout/vProcess5"/>
    <dgm:cxn modelId="{15E396B2-110B-49C3-A814-AD45B0DF8EDC}" type="presParOf" srcId="{802D1D66-2F76-45DA-AFC4-011C6A6318CE}" destId="{FBCF0BC1-18CB-4C63-8157-0B4622B894EE}" srcOrd="8" destOrd="0" presId="urn:microsoft.com/office/officeart/2005/8/layout/vProcess5"/>
    <dgm:cxn modelId="{7C9C1B19-28D6-42A2-8658-2B81C6771414}" type="presParOf" srcId="{802D1D66-2F76-45DA-AFC4-011C6A6318CE}" destId="{7F24DAC7-435A-43E8-8D3E-E79FA4453DDC}" srcOrd="9" destOrd="0" presId="urn:microsoft.com/office/officeart/2005/8/layout/vProcess5"/>
    <dgm:cxn modelId="{0E467B13-1110-4250-BEE2-0CE53EF09F0D}" type="presParOf" srcId="{802D1D66-2F76-45DA-AFC4-011C6A6318CE}" destId="{2D2029D1-E2AA-4523-9E1F-5E582B9B8514}" srcOrd="10" destOrd="0" presId="urn:microsoft.com/office/officeart/2005/8/layout/vProcess5"/>
    <dgm:cxn modelId="{33996ABB-09BD-444B-9740-60E257FDF4F6}" type="presParOf" srcId="{802D1D66-2F76-45DA-AFC4-011C6A6318CE}" destId="{FD215AAE-94F3-4362-A2C4-1E686AD3D46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28C7-AB83-4003-BAAA-33B089AEFE2B}">
      <dsp:nvSpPr>
        <dsp:cNvPr id="0" name=""/>
        <dsp:cNvSpPr/>
      </dsp:nvSpPr>
      <dsp:spPr>
        <a:xfrm>
          <a:off x="0" y="0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Follow user’s mental model</a:t>
          </a:r>
        </a:p>
      </dsp:txBody>
      <dsp:txXfrm>
        <a:off x="37923" y="37923"/>
        <a:ext cx="3704290" cy="1218947"/>
      </dsp:txXfrm>
    </dsp:sp>
    <dsp:sp modelId="{B16B2D29-B7BB-40C8-A0D4-86F934D618FC}">
      <dsp:nvSpPr>
        <dsp:cNvPr id="0" name=""/>
        <dsp:cNvSpPr/>
      </dsp:nvSpPr>
      <dsp:spPr>
        <a:xfrm>
          <a:off x="436411" y="1530210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Meet user requirements</a:t>
          </a:r>
        </a:p>
      </dsp:txBody>
      <dsp:txXfrm>
        <a:off x="474334" y="1568133"/>
        <a:ext cx="3857009" cy="1218947"/>
      </dsp:txXfrm>
    </dsp:sp>
    <dsp:sp modelId="{25CB27E8-5BCC-4E98-BF84-D724B0C8981C}">
      <dsp:nvSpPr>
        <dsp:cNvPr id="0" name=""/>
        <dsp:cNvSpPr/>
      </dsp:nvSpPr>
      <dsp:spPr>
        <a:xfrm>
          <a:off x="866309" y="3060421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Consistent design</a:t>
          </a:r>
        </a:p>
      </dsp:txBody>
      <dsp:txXfrm>
        <a:off x="904232" y="3098344"/>
        <a:ext cx="3863523" cy="1218947"/>
      </dsp:txXfrm>
    </dsp:sp>
    <dsp:sp modelId="{83AA8E10-A1C5-40E9-BB68-1F466B671790}">
      <dsp:nvSpPr>
        <dsp:cNvPr id="0" name=""/>
        <dsp:cNvSpPr/>
      </dsp:nvSpPr>
      <dsp:spPr>
        <a:xfrm>
          <a:off x="1302720" y="4590632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Provided tool-tip to enable easy understanding of terms</a:t>
          </a:r>
        </a:p>
      </dsp:txBody>
      <dsp:txXfrm>
        <a:off x="1340643" y="4628555"/>
        <a:ext cx="3857009" cy="1218947"/>
      </dsp:txXfrm>
    </dsp:sp>
    <dsp:sp modelId="{A2EB0106-03CB-4B68-A195-D64B6EDF635C}">
      <dsp:nvSpPr>
        <dsp:cNvPr id="0" name=""/>
        <dsp:cNvSpPr/>
      </dsp:nvSpPr>
      <dsp:spPr>
        <a:xfrm>
          <a:off x="4369267" y="991694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58630" y="991694"/>
        <a:ext cx="462889" cy="633315"/>
      </dsp:txXfrm>
    </dsp:sp>
    <dsp:sp modelId="{0B8ADFC7-4218-40A2-A585-38E38E4105F0}">
      <dsp:nvSpPr>
        <dsp:cNvPr id="0" name=""/>
        <dsp:cNvSpPr/>
      </dsp:nvSpPr>
      <dsp:spPr>
        <a:xfrm>
          <a:off x="4805678" y="2521905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38028"/>
            <a:satOff val="4888"/>
            <a:lumOff val="2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138028"/>
              <a:satOff val="488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5041" y="2521905"/>
        <a:ext cx="462889" cy="633315"/>
      </dsp:txXfrm>
    </dsp:sp>
    <dsp:sp modelId="{6A4DFDD1-15D4-4CF4-A5D3-C1813B437F65}">
      <dsp:nvSpPr>
        <dsp:cNvPr id="0" name=""/>
        <dsp:cNvSpPr/>
      </dsp:nvSpPr>
      <dsp:spPr>
        <a:xfrm>
          <a:off x="5235576" y="4052115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24939" y="4052115"/>
        <a:ext cx="462889" cy="633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5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E72C-DE22-BF41-9BA2-B97092D672D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55B4-8C7B-C446-8CDD-5C439F92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6BDE7-9673-41A6-B0C2-C14126EC1E7A}"/>
              </a:ext>
            </a:extLst>
          </p:cNvPr>
          <p:cNvSpPr txBox="1">
            <a:spLocks/>
          </p:cNvSpPr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Niravra</a:t>
            </a:r>
            <a:r>
              <a:rPr lang="en-US" sz="3200" dirty="0">
                <a:solidFill>
                  <a:srgbClr val="000000"/>
                </a:solidFill>
              </a:rPr>
              <a:t> Kar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Parakh Mahajan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Kaustubh Chaudhari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Komal</a:t>
            </a:r>
            <a:r>
              <a:rPr lang="en-US" sz="3200" dirty="0">
                <a:solidFill>
                  <a:srgbClr val="000000"/>
                </a:solidFill>
              </a:rPr>
              <a:t> Suthar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Piyush Sharma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9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41D44E-0EF5-4B3F-AACD-62508D50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7214" y="589567"/>
            <a:ext cx="3137571" cy="56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3B950-795F-436C-8ED1-AD895944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Research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1533F-9C3C-4694-8572-BB51D7FFF4D2}"/>
              </a:ext>
            </a:extLst>
          </p:cNvPr>
          <p:cNvSpPr txBox="1">
            <a:spLocks/>
          </p:cNvSpPr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Email Survey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Concept Testing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Moderated &amp; unmoderated remote testing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Focus Groups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Usability Benchmarking </a:t>
            </a:r>
          </a:p>
        </p:txBody>
      </p:sp>
    </p:spTree>
    <p:extLst>
      <p:ext uri="{BB962C8B-B14F-4D97-AF65-F5344CB8AC3E}">
        <p14:creationId xmlns:p14="http://schemas.microsoft.com/office/powerpoint/2010/main" val="301594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4279-3127-4745-820B-AE4F509F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6687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Email Survey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83C1D5-1BA9-46D2-BB56-47F6ABAA0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750" y="785854"/>
            <a:ext cx="4386364" cy="2841266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8067F0-5493-4DC7-B607-28F74233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2" y="785853"/>
            <a:ext cx="4662114" cy="2841267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F69F34-9AE0-42B8-8287-28C53FAA1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50" y="3850047"/>
            <a:ext cx="4386364" cy="2841266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CFEE88D8-631B-419B-95B1-530B184F0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21" y="3716200"/>
            <a:ext cx="4662114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8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7676-E238-439E-922F-F7B3B785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10"/>
            <a:ext cx="10515600" cy="4170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Concept Testing Survey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C02B68-42D7-49D8-BDDD-0D9B4C959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713"/>
          <a:stretch/>
        </p:blipFill>
        <p:spPr>
          <a:xfrm>
            <a:off x="1033026" y="756038"/>
            <a:ext cx="4285734" cy="2672961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796D2C-68A5-4DEF-8A3F-F5D8F6C54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382"/>
          <a:stretch/>
        </p:blipFill>
        <p:spPr>
          <a:xfrm>
            <a:off x="6534681" y="756037"/>
            <a:ext cx="3870960" cy="267296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1EE7C7-9F08-4B0F-ABA1-E2B6AE61B8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868"/>
          <a:stretch/>
        </p:blipFill>
        <p:spPr>
          <a:xfrm>
            <a:off x="6534681" y="3780847"/>
            <a:ext cx="3870960" cy="2672961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D29F10-9B90-46D0-8BD4-AA2C9A1C41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253"/>
          <a:stretch/>
        </p:blipFill>
        <p:spPr>
          <a:xfrm>
            <a:off x="838200" y="3697357"/>
            <a:ext cx="4285734" cy="24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5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0B03-859D-452A-B159-E1DD816C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79596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accent1"/>
                </a:solidFill>
              </a:rPr>
              <a:t>Usability Testing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86149E-0CD0-4334-B15B-8A73FD8F2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779"/>
              </p:ext>
            </p:extLst>
          </p:nvPr>
        </p:nvGraphicFramePr>
        <p:xfrm>
          <a:off x="226941" y="1033670"/>
          <a:ext cx="11738118" cy="484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53">
                  <a:extLst>
                    <a:ext uri="{9D8B030D-6E8A-4147-A177-3AD203B41FA5}">
                      <a16:colId xmlns:a16="http://schemas.microsoft.com/office/drawing/2014/main" val="256355774"/>
                    </a:ext>
                  </a:extLst>
                </a:gridCol>
                <a:gridCol w="1956353">
                  <a:extLst>
                    <a:ext uri="{9D8B030D-6E8A-4147-A177-3AD203B41FA5}">
                      <a16:colId xmlns:a16="http://schemas.microsoft.com/office/drawing/2014/main" val="658944129"/>
                    </a:ext>
                  </a:extLst>
                </a:gridCol>
                <a:gridCol w="1956353">
                  <a:extLst>
                    <a:ext uri="{9D8B030D-6E8A-4147-A177-3AD203B41FA5}">
                      <a16:colId xmlns:a16="http://schemas.microsoft.com/office/drawing/2014/main" val="645658537"/>
                    </a:ext>
                  </a:extLst>
                </a:gridCol>
                <a:gridCol w="1956353">
                  <a:extLst>
                    <a:ext uri="{9D8B030D-6E8A-4147-A177-3AD203B41FA5}">
                      <a16:colId xmlns:a16="http://schemas.microsoft.com/office/drawing/2014/main" val="2175285262"/>
                    </a:ext>
                  </a:extLst>
                </a:gridCol>
                <a:gridCol w="1956353">
                  <a:extLst>
                    <a:ext uri="{9D8B030D-6E8A-4147-A177-3AD203B41FA5}">
                      <a16:colId xmlns:a16="http://schemas.microsoft.com/office/drawing/2014/main" val="2285528369"/>
                    </a:ext>
                  </a:extLst>
                </a:gridCol>
                <a:gridCol w="1956353">
                  <a:extLst>
                    <a:ext uri="{9D8B030D-6E8A-4147-A177-3AD203B41FA5}">
                      <a16:colId xmlns:a16="http://schemas.microsoft.com/office/drawing/2014/main" val="13649686"/>
                    </a:ext>
                  </a:extLst>
                </a:gridCol>
              </a:tblGrid>
              <a:tr h="594332">
                <a:tc>
                  <a:txBody>
                    <a:bodyPr/>
                    <a:lstStyle/>
                    <a:p>
                      <a:r>
                        <a:rPr lang="en-US"/>
                        <a:t>Feature Name/Item to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No. of usability Testers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Task Completed?(Y/N)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time Taken(Minutes)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Comments/Obsercation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Observer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61752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/>
                        <a:t>Login/Logout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Komal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39865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/>
                        <a:t>User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Easy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Piyush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10327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/>
                        <a:t>Navigation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Meaningful Navigation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Kaustubh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39858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/>
                        <a:t>Stock detail Screen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Detailed information, good visualizations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Niravra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77933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/>
                        <a:t>Validations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Parakh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55124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/>
                        <a:t>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Awesome Idea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Vishal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7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12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A416CA-202B-4013-B8F7-F1A348745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967447"/>
              </p:ext>
            </p:extLst>
          </p:nvPr>
        </p:nvGraphicFramePr>
        <p:xfrm>
          <a:off x="838200" y="113651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E721815-1055-4247-A87E-B4A2B9AF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45"/>
            <a:ext cx="10515600" cy="4170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Usability Testing Analysis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3B5B-525C-4BEC-A260-5C37748B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Remote Usability testing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7EB6397-CE27-4EDF-8C46-83A48F159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191895"/>
              </p:ext>
            </p:extLst>
          </p:nvPr>
        </p:nvGraphicFramePr>
        <p:xfrm>
          <a:off x="1170329" y="1348546"/>
          <a:ext cx="9851341" cy="466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53">
                  <a:extLst>
                    <a:ext uri="{9D8B030D-6E8A-4147-A177-3AD203B41FA5}">
                      <a16:colId xmlns:a16="http://schemas.microsoft.com/office/drawing/2014/main" val="256355774"/>
                    </a:ext>
                  </a:extLst>
                </a:gridCol>
                <a:gridCol w="2025929">
                  <a:extLst>
                    <a:ext uri="{9D8B030D-6E8A-4147-A177-3AD203B41FA5}">
                      <a16:colId xmlns:a16="http://schemas.microsoft.com/office/drawing/2014/main" val="645658537"/>
                    </a:ext>
                  </a:extLst>
                </a:gridCol>
                <a:gridCol w="1956353">
                  <a:extLst>
                    <a:ext uri="{9D8B030D-6E8A-4147-A177-3AD203B41FA5}">
                      <a16:colId xmlns:a16="http://schemas.microsoft.com/office/drawing/2014/main" val="2175285262"/>
                    </a:ext>
                  </a:extLst>
                </a:gridCol>
                <a:gridCol w="1956353">
                  <a:extLst>
                    <a:ext uri="{9D8B030D-6E8A-4147-A177-3AD203B41FA5}">
                      <a16:colId xmlns:a16="http://schemas.microsoft.com/office/drawing/2014/main" val="2285528369"/>
                    </a:ext>
                  </a:extLst>
                </a:gridCol>
                <a:gridCol w="1956353">
                  <a:extLst>
                    <a:ext uri="{9D8B030D-6E8A-4147-A177-3AD203B41FA5}">
                      <a16:colId xmlns:a16="http://schemas.microsoft.com/office/drawing/2014/main" val="13649686"/>
                    </a:ext>
                  </a:extLst>
                </a:gridCol>
              </a:tblGrid>
              <a:tr h="594332">
                <a:tc>
                  <a:txBody>
                    <a:bodyPr/>
                    <a:lstStyle/>
                    <a:p>
                      <a:r>
                        <a:rPr lang="en-US" dirty="0"/>
                        <a:t>Feature Name/Item to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Completed?(Y/N)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time Taken(Minutes)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Comments/</a:t>
                      </a:r>
                      <a:r>
                        <a:rPr lang="en-US" dirty="0" err="1"/>
                        <a:t>Obsercation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61752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 dirty="0"/>
                        <a:t>Login/Logout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Authorized, Authenticate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39865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 dirty="0"/>
                        <a:t>User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10327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 dirty="0"/>
                        <a:t>Navigation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navigation Back and forth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Bhavesh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39858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 dirty="0"/>
                        <a:t>Stock detail Screen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 full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Kranti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77933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Suraj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74099"/>
                  </a:ext>
                </a:extLst>
              </a:tr>
              <a:tr h="594332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Concepts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5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40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88D7F-C219-492F-ACAA-C1AC3B47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Focus Group</a:t>
            </a:r>
          </a:p>
        </p:txBody>
      </p:sp>
      <p:sp>
        <p:nvSpPr>
          <p:cNvPr id="4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Graphic 40" descr="Head with Gears">
            <a:extLst>
              <a:ext uri="{FF2B5EF4-FFF2-40B4-BE49-F238E27FC236}">
                <a16:creationId xmlns:a16="http://schemas.microsoft.com/office/drawing/2014/main" id="{A71B8EF8-C0D1-410C-AC20-088F529B0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37519B-6B82-4E07-B32B-6EC45A44196D}"/>
              </a:ext>
            </a:extLst>
          </p:cNvPr>
          <p:cNvSpPr txBox="1">
            <a:spLocks/>
          </p:cNvSpPr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Topic:  Discuss about Stock Investment using ML/AI, Smart Share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Audience:  Northeastern University graduate students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Venue: Curry Student Center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Questions: 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What’s your thought about Machine Learning and Artificial Intelligence helping to invest in the Stocks?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Would you be interested to buy a stock in partnership with your friend?</a:t>
            </a:r>
          </a:p>
          <a:p>
            <a:pPr marL="4572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0F58-864B-46AB-921C-7685F2F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Google Material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2F5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185E8-5479-4C29-B272-36C6EB01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5" y="803049"/>
            <a:ext cx="1855518" cy="2470743"/>
          </a:xfrm>
          <a:prstGeom prst="rect">
            <a:avLst/>
          </a:prstGeom>
          <a:effectLst/>
        </p:spPr>
      </p:pic>
      <p:pic>
        <p:nvPicPr>
          <p:cNvPr id="5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A8A0F0-AE89-4BEF-BCE0-27B7E7BA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829295"/>
            <a:ext cx="3026663" cy="17024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C122C7-FF1F-4366-AD42-1C1C039EB7F8}"/>
              </a:ext>
            </a:extLst>
          </p:cNvPr>
          <p:cNvSpPr txBox="1">
            <a:spLocks/>
          </p:cNvSpPr>
          <p:nvPr/>
        </p:nvSpPr>
        <p:spPr>
          <a:xfrm>
            <a:off x="5116880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Button Shadow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Layered Surface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Material Design Color</a:t>
            </a:r>
          </a:p>
        </p:txBody>
      </p:sp>
    </p:spTree>
    <p:extLst>
      <p:ext uri="{BB962C8B-B14F-4D97-AF65-F5344CB8AC3E}">
        <p14:creationId xmlns:p14="http://schemas.microsoft.com/office/powerpoint/2010/main" val="141123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26DE31-E109-465C-BD54-E80365BC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MPact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DB7BD9-D079-4A69-BEA3-2D3E2A7554D3}"/>
              </a:ext>
            </a:extLst>
          </p:cNvPr>
          <p:cNvSpPr txBox="1">
            <a:spLocks/>
          </p:cNvSpPr>
          <p:nvPr/>
        </p:nvSpPr>
        <p:spPr>
          <a:xfrm>
            <a:off x="5120640" y="266700"/>
            <a:ext cx="6281928" cy="6416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Business Objective:- </a:t>
            </a:r>
            <a:r>
              <a:rPr lang="en-US" sz="1600" dirty="0">
                <a:solidFill>
                  <a:schemeClr val="tx1"/>
                </a:solidFill>
              </a:rPr>
              <a:t>Add a mobile app and website for all types of stocks at one place even for the user with minimum knowledge of stocks by implementing a AI/ML techniques.</a:t>
            </a: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Driver’s behind stockers:-</a:t>
            </a:r>
            <a:endParaRPr lang="en-US" sz="1600" dirty="0">
              <a:solidFill>
                <a:schemeClr val="tx1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stocks at one place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AI/ML techniques for best time to sell and buy stocks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Smart Share feature for users with limited investment</a:t>
            </a: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User Objective :-</a:t>
            </a:r>
            <a:r>
              <a:rPr lang="en-US" sz="1600" dirty="0">
                <a:solidFill>
                  <a:schemeClr val="tx1"/>
                </a:solidFill>
              </a:rPr>
              <a:t> These days, you can buy stocks anywhere, anytime, as long as you’ve got a “smart device” and </a:t>
            </a:r>
            <a:r>
              <a:rPr lang="en-US" sz="1600" dirty="0" err="1">
                <a:solidFill>
                  <a:schemeClr val="tx1"/>
                </a:solidFill>
              </a:rPr>
              <a:t>wifi</a:t>
            </a:r>
            <a:r>
              <a:rPr lang="en-US" sz="1600" dirty="0">
                <a:solidFill>
                  <a:schemeClr val="tx1"/>
                </a:solidFill>
              </a:rPr>
              <a:t> using app like “STOCKERS” with its advanced feature like use of AI/ML . </a:t>
            </a: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Triggering Event/User Insights :-</a:t>
            </a:r>
            <a:endParaRPr lang="en-US" sz="1600" dirty="0">
              <a:solidFill>
                <a:schemeClr val="tx1"/>
              </a:solidFill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Feelings :-</a:t>
            </a:r>
            <a:r>
              <a:rPr lang="en-US" dirty="0">
                <a:solidFill>
                  <a:schemeClr val="tx1"/>
                </a:solidFill>
              </a:rPr>
              <a:t> How do users feel – in general and while interacting with the stockers app and website. Examples:- Excited, anxious, overwhelmed, nervous.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Thinking :-</a:t>
            </a:r>
            <a:r>
              <a:rPr lang="en-US" dirty="0">
                <a:solidFill>
                  <a:schemeClr val="tx1"/>
                </a:solidFill>
              </a:rPr>
              <a:t> What knowledge, beliefs, and attitudes do users have while using stockers? Examples:- Should I trust AI/ML technologies?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Saying :-</a:t>
            </a:r>
            <a:r>
              <a:rPr lang="en-US" dirty="0">
                <a:solidFill>
                  <a:schemeClr val="tx1"/>
                </a:solidFill>
              </a:rPr>
              <a:t> What questions does user have after using stockers? Examples:- What are the benefits of using Stockers? Should I invest more or less?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Doing :-</a:t>
            </a:r>
            <a:r>
              <a:rPr lang="en-US" dirty="0">
                <a:solidFill>
                  <a:schemeClr val="tx1"/>
                </a:solidFill>
              </a:rPr>
              <a:t>  How users interact with product across all the channels? What kind of actions do they take? Examples:- Planning to buy stocks using AI/ML </a:t>
            </a:r>
          </a:p>
        </p:txBody>
      </p:sp>
    </p:spTree>
    <p:extLst>
      <p:ext uri="{BB962C8B-B14F-4D97-AF65-F5344CB8AC3E}">
        <p14:creationId xmlns:p14="http://schemas.microsoft.com/office/powerpoint/2010/main" val="330756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E887719-9B87-48F9-BB7E-D46976AB2252}"/>
              </a:ext>
            </a:extLst>
          </p:cNvPr>
          <p:cNvSpPr txBox="1">
            <a:spLocks/>
          </p:cNvSpPr>
          <p:nvPr/>
        </p:nvSpPr>
        <p:spPr>
          <a:xfrm>
            <a:off x="904877" y="2415322"/>
            <a:ext cx="3451730" cy="2399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Objective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80E9D1-5352-4C7C-821F-108555BA8C26}"/>
              </a:ext>
            </a:extLst>
          </p:cNvPr>
          <p:cNvSpPr txBox="1">
            <a:spLocks/>
          </p:cNvSpPr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tx1"/>
                </a:solidFill>
              </a:rPr>
              <a:t>Business Goals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Creating a large user base by providing state of the art technologies and convenience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Collecting interest on the cash left in brokerage account and providing advanced features as a part of premium account</a:t>
            </a:r>
          </a:p>
          <a:p>
            <a:pPr mar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Brand Identity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 stop solution for stocks and digital currencies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invest for securing your future without having a solid understanding of how the stock market works using our advanced AI neural engine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Something of interest for every type of investors</a:t>
            </a:r>
          </a:p>
          <a:p>
            <a:pPr mar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Success Metrics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normal people feel about the ease of using this product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number of users joined the site within an year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Reaching break-even within an year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many people took the help of advanced investing features and joined the premium list</a:t>
            </a:r>
          </a:p>
          <a:p>
            <a:pPr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24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EE0AEB-8BAA-4398-AD18-36826DED1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614740"/>
              </p:ext>
            </p:extLst>
          </p:nvPr>
        </p:nvGraphicFramePr>
        <p:xfrm>
          <a:off x="2032000" y="766762"/>
          <a:ext cx="8128000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13258488" imgH="8686800" progId="AcroExch.Document.DC">
                  <p:embed/>
                </p:oleObj>
              </mc:Choice>
              <mc:Fallback>
                <p:oleObj name="Acrobat Document" r:id="rId3" imgW="13258488" imgH="8686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766762"/>
                        <a:ext cx="8128000" cy="532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52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7285-D76C-46F7-A5DD-5BED492B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39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Story Board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893D97-0BC8-4394-8CF2-DDFDF95A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300002"/>
            <a:ext cx="11385225" cy="44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EBFFDCE-B1AA-47EB-8028-0D6E511BE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73" y="1020156"/>
            <a:ext cx="11995028" cy="48176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8DD74C-C987-4925-98A5-07829B44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2761"/>
            <a:ext cx="10515600" cy="74739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Story Board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6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E4F-4C7C-4822-8D6F-C492D1B2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351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Quality Assurance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E638DC-8117-4DD7-A90F-6A2FB4C868C0}"/>
              </a:ext>
            </a:extLst>
          </p:cNvPr>
          <p:cNvSpPr txBox="1">
            <a:spLocks/>
          </p:cNvSpPr>
          <p:nvPr/>
        </p:nvSpPr>
        <p:spPr>
          <a:xfrm>
            <a:off x="838199" y="666786"/>
            <a:ext cx="3823249" cy="1055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Tools used:</a:t>
            </a:r>
          </a:p>
          <a:p>
            <a:pPr lvl="1"/>
            <a:r>
              <a:rPr lang="en-US" sz="2400" dirty="0"/>
              <a:t>Selenium WebDriver</a:t>
            </a:r>
          </a:p>
          <a:p>
            <a:endParaRPr lang="en-IN" sz="24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A4D244F-130C-42F2-BF55-D2A63FA75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61"/>
          <a:stretch/>
        </p:blipFill>
        <p:spPr>
          <a:xfrm>
            <a:off x="503582" y="1832618"/>
            <a:ext cx="11184835" cy="44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0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99BBA5-A8B6-4DB5-A3A1-9CB388814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b="1">
                <a:solidFill>
                  <a:srgbClr val="FFFFFF"/>
                </a:solidFill>
              </a:rPr>
              <a:t>Thank You!</a:t>
            </a:r>
            <a:endParaRPr lang="en-IN" sz="6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771D0E2-8ECD-4943-95A7-7C8C4F18D672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OUR PRODUCTS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15D408-1728-42F2-8CEA-63D759FC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1005324"/>
            <a:ext cx="3529109" cy="2717414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D356BA-AD09-48F4-97B3-948D5D60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07" y="476573"/>
            <a:ext cx="2274386" cy="3774916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26C520-82DF-4090-8F5E-4049CF3E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3400" y="1093488"/>
            <a:ext cx="3553968" cy="2541086"/>
          </a:xfrm>
          <a:prstGeom prst="rect">
            <a:avLst/>
          </a:prstGeom>
        </p:spPr>
      </p:pic>
      <p:cxnSp>
        <p:nvCxnSpPr>
          <p:cNvPr id="52" name="Straight Connector 4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17C4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4A4F-2A52-41A2-8E77-C337B3D8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4" y="437321"/>
            <a:ext cx="10515600" cy="87464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Skeleton Plane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48F9-E53A-40EA-A5A2-62BD5EA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570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D81341-67EA-47E4-AAFB-9679EBE855E8}"/>
              </a:ext>
            </a:extLst>
          </p:cNvPr>
          <p:cNvSpPr txBox="1">
            <a:spLocks/>
          </p:cNvSpPr>
          <p:nvPr/>
        </p:nvSpPr>
        <p:spPr>
          <a:xfrm>
            <a:off x="602977" y="1775792"/>
            <a:ext cx="10644806" cy="3962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The skeleton plane deﬁnes what form of product functionality will take.</a:t>
            </a:r>
          </a:p>
          <a:p>
            <a:pPr lvl="1"/>
            <a:r>
              <a:rPr lang="en-US" sz="2000" dirty="0"/>
              <a:t>On the functionality side, we deﬁne the skeleton through </a:t>
            </a:r>
            <a:r>
              <a:rPr lang="en-US" sz="2000" b="1" dirty="0"/>
              <a:t>interface design</a:t>
            </a:r>
            <a:r>
              <a:rPr lang="en-US" sz="2000" dirty="0"/>
              <a:t>—the familiar realm of buttons, ﬁelds, and other interface components. </a:t>
            </a:r>
          </a:p>
          <a:p>
            <a:pPr lvl="1"/>
            <a:r>
              <a:rPr lang="en-US" sz="2000" b="1" dirty="0"/>
              <a:t>Navigation design</a:t>
            </a:r>
            <a:r>
              <a:rPr lang="en-US" sz="2000" dirty="0"/>
              <a:t> is the specialized form of interface design tailored to presenting information spaces. Finally, crossing both sides, we have information design, the presentation of information for effective communication.</a:t>
            </a:r>
          </a:p>
          <a:p>
            <a:pPr lvl="1"/>
            <a:r>
              <a:rPr lang="en-US" sz="2000" dirty="0"/>
              <a:t>In our model we are specifying interface design by using various Buttons, Logo, Text, Dropdown list which are navigating to the  appropriate pages.</a:t>
            </a:r>
          </a:p>
          <a:p>
            <a:pPr lvl="1"/>
            <a:r>
              <a:rPr lang="en-US" sz="2000" dirty="0"/>
              <a:t>Defining the Local navigation design in the according the application flow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2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68A-3DD2-4482-A49B-8DC82AFE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693"/>
            <a:ext cx="10515600" cy="4508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Interface Design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35DCD-3E3E-40D4-B870-3F4853FE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933" y="1253331"/>
            <a:ext cx="318407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8FBCB2-0900-42B6-8607-9F9C6A92360B}"/>
              </a:ext>
            </a:extLst>
          </p:cNvPr>
          <p:cNvSpPr/>
          <p:nvPr/>
        </p:nvSpPr>
        <p:spPr>
          <a:xfrm>
            <a:off x="838200" y="6021458"/>
            <a:ext cx="2107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On Button Click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9A6D4-EC9F-4E65-9EA8-36CE75AC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18" y="1253331"/>
            <a:ext cx="3309573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91CC79-EA99-4730-99DE-F7B29F2D83C0}"/>
              </a:ext>
            </a:extLst>
          </p:cNvPr>
          <p:cNvSpPr/>
          <p:nvPr/>
        </p:nvSpPr>
        <p:spPr>
          <a:xfrm>
            <a:off x="5360234" y="5836792"/>
            <a:ext cx="1795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On Text Click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6A2EC-6FF5-4FA6-909F-826501FD4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64" y="1253332"/>
            <a:ext cx="3184073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59559D-494B-4EAF-864A-354D5DB10D39}"/>
              </a:ext>
            </a:extLst>
          </p:cNvPr>
          <p:cNvSpPr/>
          <p:nvPr/>
        </p:nvSpPr>
        <p:spPr>
          <a:xfrm>
            <a:off x="9195681" y="5836792"/>
            <a:ext cx="1795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On Icon Click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4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6E48902-75C0-4333-A340-355B7C60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Local Navigation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6F2CAA0-8AD2-4D02-9C81-02C704960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598" y="1825625"/>
            <a:ext cx="10486804" cy="4351337"/>
          </a:xfrm>
        </p:spPr>
      </p:pic>
    </p:spTree>
    <p:extLst>
      <p:ext uri="{BB962C8B-B14F-4D97-AF65-F5344CB8AC3E}">
        <p14:creationId xmlns:p14="http://schemas.microsoft.com/office/powerpoint/2010/main" val="93067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D2FDF0-3496-43C1-AEE7-D98EA8A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3"/>
            <a:ext cx="10515600" cy="4200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Classifying Information Design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A219EC-FB63-4FFD-A11D-220564CF8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19" y="928043"/>
            <a:ext cx="10722761" cy="5761612"/>
          </a:xfrm>
        </p:spPr>
      </p:pic>
    </p:spTree>
    <p:extLst>
      <p:ext uri="{BB962C8B-B14F-4D97-AF65-F5344CB8AC3E}">
        <p14:creationId xmlns:p14="http://schemas.microsoft.com/office/powerpoint/2010/main" val="278294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FC3B08-3759-4AB2-A41E-7FA6F3E6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Surface Plane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34808B-149C-4443-AC93-625401B6DC8D}"/>
              </a:ext>
            </a:extLst>
          </p:cNvPr>
          <p:cNvSpPr txBox="1">
            <a:spLocks/>
          </p:cNvSpPr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SENSORY DESIGN: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Contrast color combinations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Internal Consistency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Brand Identity, Buttons, Icons, Tables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2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0E84-A0D4-479F-882B-74DCB996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UX PRINCIPLES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272A170-F78D-401E-9E93-302403487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9357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17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6134</TotalTime>
  <Words>784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 3</vt:lpstr>
      <vt:lpstr>Office Theme</vt:lpstr>
      <vt:lpstr>Adobe Acrobat Document</vt:lpstr>
      <vt:lpstr>STOCKER</vt:lpstr>
      <vt:lpstr>PowerPoint Presentation</vt:lpstr>
      <vt:lpstr>PowerPoint Presentation</vt:lpstr>
      <vt:lpstr>Skeleton Plane</vt:lpstr>
      <vt:lpstr>Interface Design</vt:lpstr>
      <vt:lpstr>Local Navigation</vt:lpstr>
      <vt:lpstr>Classifying Information Design</vt:lpstr>
      <vt:lpstr>Surface Plane</vt:lpstr>
      <vt:lpstr>UX PRINCIPLES</vt:lpstr>
      <vt:lpstr>PowerPoint Presentation</vt:lpstr>
      <vt:lpstr>User Research Methods</vt:lpstr>
      <vt:lpstr>Email Survey</vt:lpstr>
      <vt:lpstr>Concept Testing Survey</vt:lpstr>
      <vt:lpstr>Usability Testing</vt:lpstr>
      <vt:lpstr>Usability Testing Analysis</vt:lpstr>
      <vt:lpstr>Remote Usability testing</vt:lpstr>
      <vt:lpstr>Focus Group</vt:lpstr>
      <vt:lpstr>Google Material Design</vt:lpstr>
      <vt:lpstr>MPact</vt:lpstr>
      <vt:lpstr>PowerPoint Presentation</vt:lpstr>
      <vt:lpstr>Story Board</vt:lpstr>
      <vt:lpstr>Story Board</vt:lpstr>
      <vt:lpstr>Quality Assurance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Midterm</dc:title>
  <dc:creator>Niravra Kar</dc:creator>
  <cp:lastModifiedBy>Kaustubh Chaudhari</cp:lastModifiedBy>
  <cp:revision>93</cp:revision>
  <dcterms:created xsi:type="dcterms:W3CDTF">2018-10-26T21:46:36Z</dcterms:created>
  <dcterms:modified xsi:type="dcterms:W3CDTF">2018-12-10T22:39:38Z</dcterms:modified>
</cp:coreProperties>
</file>