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8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9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2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4778-0C10-46F7-AFD6-349A01187703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BA98-48EA-45FD-9FEF-5BF995414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0" y="-38636"/>
            <a:ext cx="11316237" cy="6789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5347" y="5576552"/>
            <a:ext cx="5460642" cy="805400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Neonatal 36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6578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OBJECTIVES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629"/>
            <a:ext cx="10515600" cy="5030334"/>
          </a:xfrm>
        </p:spPr>
        <p:txBody>
          <a:bodyPr/>
          <a:lstStyle/>
          <a:p>
            <a:r>
              <a:rPr lang="en-US" dirty="0" smtClean="0"/>
              <a:t>The purpose of this project is to create a database to track the medical </a:t>
            </a:r>
            <a:r>
              <a:rPr lang="en-US" dirty="0" smtClean="0"/>
              <a:t>conditions of a child </a:t>
            </a:r>
            <a:r>
              <a:rPr lang="en-US" dirty="0" smtClean="0"/>
              <a:t>for initial 36 hours from the time of birth.</a:t>
            </a:r>
          </a:p>
          <a:p>
            <a:r>
              <a:rPr lang="en-US" dirty="0" smtClean="0"/>
              <a:t>To develop a one stop database consisting of symptoms, cause, treatment from the diagnosis and corresponding diseases which a child could possibly be prone to immediately after birth. </a:t>
            </a:r>
          </a:p>
          <a:p>
            <a:r>
              <a:rPr lang="en-US" dirty="0" smtClean="0"/>
              <a:t>Managing and maintaining the information of the diseases that premature babies are prone to.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16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NEONATAL INTENSIVE CARE UNIT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neonatal intensive-care unit </a:t>
            </a:r>
            <a:r>
              <a:rPr lang="en-US" dirty="0"/>
              <a:t>(NICU), </a:t>
            </a:r>
            <a:r>
              <a:rPr lang="en-US" dirty="0" smtClean="0"/>
              <a:t>is </a:t>
            </a:r>
            <a:r>
              <a:rPr lang="en-US" dirty="0"/>
              <a:t>an intensive-care </a:t>
            </a:r>
            <a:r>
              <a:rPr lang="en-US" dirty="0" smtClean="0"/>
              <a:t>unit specializing </a:t>
            </a:r>
            <a:r>
              <a:rPr lang="en-US" dirty="0"/>
              <a:t>in the </a:t>
            </a:r>
            <a:r>
              <a:rPr lang="en-US" dirty="0" smtClean="0"/>
              <a:t>care</a:t>
            </a:r>
            <a:r>
              <a:rPr lang="en-US" b="1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ill or premature newborn infants</a:t>
            </a:r>
            <a:r>
              <a:rPr lang="en-US" dirty="0" smtClean="0"/>
              <a:t>.</a:t>
            </a:r>
          </a:p>
          <a:p>
            <a:r>
              <a:rPr lang="en-US" dirty="0"/>
              <a:t>A NICU is typically directed by one or more neonatologists and staffed by </a:t>
            </a:r>
            <a:r>
              <a:rPr lang="en-US" dirty="0" smtClean="0"/>
              <a:t>nurses, nurse </a:t>
            </a:r>
            <a:r>
              <a:rPr lang="en-US" dirty="0"/>
              <a:t>practitioners, pharmacists, physician assistants</a:t>
            </a:r>
            <a:r>
              <a:rPr lang="en-US" dirty="0" smtClean="0"/>
              <a:t>, resident</a:t>
            </a:r>
            <a:r>
              <a:rPr lang="en-US" dirty="0"/>
              <a:t> physicians, and respiratory therapists, dietitians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It has been identified that babies who are been treated in NICU fall under the following two categories:</a:t>
            </a:r>
            <a:endParaRPr lang="en-US" dirty="0"/>
          </a:p>
          <a:p>
            <a:pPr lvl="1" fontAlgn="base"/>
            <a:r>
              <a:rPr lang="en-US" dirty="0" smtClean="0"/>
              <a:t>Pre term baby </a:t>
            </a:r>
            <a:endParaRPr lang="en-US" dirty="0"/>
          </a:p>
          <a:p>
            <a:pPr lvl="1" fontAlgn="base"/>
            <a:r>
              <a:rPr lang="en-US" dirty="0" smtClean="0"/>
              <a:t>Full term baby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18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67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CATEGORIES OF DISEASES A BABY IS PRONE TO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8" y="1533379"/>
            <a:ext cx="11662117" cy="3910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15863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332"/>
            <a:ext cx="10076543" cy="85521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PEDIATRIC VITAL SIGN NORMAL RANGES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964741"/>
              </p:ext>
            </p:extLst>
          </p:nvPr>
        </p:nvGraphicFramePr>
        <p:xfrm>
          <a:off x="2180234" y="1059544"/>
          <a:ext cx="739247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79"/>
                <a:gridCol w="1232079"/>
                <a:gridCol w="1232079"/>
                <a:gridCol w="1232079"/>
                <a:gridCol w="1232079"/>
                <a:gridCol w="1232079"/>
              </a:tblGrid>
              <a:tr h="6141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AGE 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RESPIRATORY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HEART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SYSTOLIC BLOOD PRESSURE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WEIGHT IN KILOS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WEIGHT</a:t>
                      </a:r>
                      <a:r>
                        <a:rPr lang="en-US" sz="1600" baseline="0" dirty="0" smtClean="0"/>
                        <a:t>  IN POUNDS</a:t>
                      </a:r>
                      <a:endParaRPr lang="en-US" sz="1600" dirty="0"/>
                    </a:p>
                  </a:txBody>
                  <a:tcPr/>
                </a:tc>
              </a:tr>
              <a:tr h="323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NEWBORN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30-50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120-160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50-70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4.5-7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1317"/>
              </p:ext>
            </p:extLst>
          </p:nvPr>
        </p:nvGraphicFramePr>
        <p:xfrm>
          <a:off x="948537" y="2339704"/>
          <a:ext cx="948636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83"/>
                <a:gridCol w="4743183"/>
              </a:tblGrid>
              <a:tr h="3048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VITAL 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INFANT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HEART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 TO 12 MONTHS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 TO 160 BEATS PER MINUTE</a:t>
                      </a:r>
                      <a:r>
                        <a:rPr lang="en-US" sz="1600" baseline="0" dirty="0" smtClean="0"/>
                        <a:t> (BPM)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RESPIRATORY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 TO 6 MONTHS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 TO 60 BREATHES</a:t>
                      </a:r>
                      <a:r>
                        <a:rPr lang="en-US" sz="1600" baseline="0" dirty="0" smtClean="0"/>
                        <a:t> PER MINUTE (BPM)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 TO 12 MONTHS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 TO</a:t>
                      </a:r>
                      <a:r>
                        <a:rPr lang="en-US" sz="1600" baseline="0" dirty="0" smtClean="0"/>
                        <a:t> 30 BREATHES PER MINUTE (BPM)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BLOOD</a:t>
                      </a:r>
                      <a:r>
                        <a:rPr lang="en-US" sz="1600" baseline="0" dirty="0" smtClean="0"/>
                        <a:t> PRESSURE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 TO 6 MONTHS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 TO 90/45</a:t>
                      </a:r>
                      <a:r>
                        <a:rPr lang="en-US" sz="1600" baseline="0" dirty="0" smtClean="0"/>
                        <a:t> TO 65 MILLIMETERS OF MERCURY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 TO 12 MONTHS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 TO 100/55</a:t>
                      </a:r>
                      <a:r>
                        <a:rPr lang="en-US" sz="1600" baseline="0" dirty="0" smtClean="0"/>
                        <a:t> TO 65 MILLIMETER OF MERCURY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TEMPERATURE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 AGES</a:t>
                      </a:r>
                      <a:endParaRPr lang="en-US" sz="1600" dirty="0"/>
                    </a:p>
                  </a:txBody>
                  <a:tcPr/>
                </a:tc>
              </a:tr>
              <a:tr h="30483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98.6 F</a:t>
                      </a:r>
                      <a:r>
                        <a:rPr lang="en-US" sz="1600" baseline="0" dirty="0" smtClean="0"/>
                        <a:t> (NORMAL RANGE 97.4 F- 99.6 F)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0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1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FLOW DIAGRAM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9" y="1094467"/>
            <a:ext cx="9925983" cy="56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5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000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ER DIAGRAM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0" y="850007"/>
            <a:ext cx="11950240" cy="60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764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46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207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Neonatal 36</vt:lpstr>
      <vt:lpstr>OBJECTIVES</vt:lpstr>
      <vt:lpstr>NEONATAL INTENSIVE CARE UNIT</vt:lpstr>
      <vt:lpstr>CATEGORIES OF DISEASES A BABY IS PRONE TO</vt:lpstr>
      <vt:lpstr>PEDIATRIC VITAL SIGN NORMAL RANGES</vt:lpstr>
      <vt:lpstr>FLOW DIAGRAM</vt:lpstr>
      <vt:lpstr>ER DIAGRAM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36</dc:title>
  <dc:creator>Swarna Dommeti</dc:creator>
  <cp:lastModifiedBy>Swarna Dommeti</cp:lastModifiedBy>
  <cp:revision>26</cp:revision>
  <dcterms:created xsi:type="dcterms:W3CDTF">2015-09-22T22:41:53Z</dcterms:created>
  <dcterms:modified xsi:type="dcterms:W3CDTF">2015-09-25T21:31:40Z</dcterms:modified>
</cp:coreProperties>
</file>