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94" r:id="rId4"/>
    <p:sldId id="29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curity.stackexchange.com/questions/83174/how-can-i-securely-delete-items-in-a-database" TargetMode="External"/><Relationship Id="rId2" Type="http://schemas.openxmlformats.org/officeDocument/2006/relationships/hyperlink" Target="http://www.ieee-security.org/TC/SP2013/papers/4977a301.pdf" TargetMode="External"/><Relationship Id="rId1" Type="http://schemas.openxmlformats.org/officeDocument/2006/relationships/slideLayout" Target="../slideLayouts/slideLayout2.xml"/><Relationship Id="rId6" Type="http://schemas.openxmlformats.org/officeDocument/2006/relationships/hyperlink" Target="http://www.w3schools.com/" TargetMode="External"/><Relationship Id="rId5" Type="http://schemas.openxmlformats.org/officeDocument/2006/relationships/hyperlink" Target="http://dev.mysql.com/" TargetMode="External"/><Relationship Id="rId4" Type="http://schemas.openxmlformats.org/officeDocument/2006/relationships/hyperlink" Target="https://en.wikipedia.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8712" y="169326"/>
            <a:ext cx="3403913" cy="1337502"/>
          </a:xfrm>
        </p:spPr>
        <p:txBody>
          <a:bodyPr/>
          <a:lstStyle/>
          <a:p>
            <a:pPr algn="ctr"/>
            <a:r>
              <a:rPr lang="en-US" dirty="0" smtClean="0"/>
              <a:t>Smart grid</a:t>
            </a:r>
            <a:endParaRPr lang="en-US" dirty="0"/>
          </a:p>
        </p:txBody>
      </p:sp>
      <p:sp>
        <p:nvSpPr>
          <p:cNvPr id="3" name="Subtitle 2"/>
          <p:cNvSpPr>
            <a:spLocks noGrp="1"/>
          </p:cNvSpPr>
          <p:nvPr>
            <p:ph type="subTitle" idx="1"/>
          </p:nvPr>
        </p:nvSpPr>
        <p:spPr>
          <a:xfrm>
            <a:off x="9165866" y="5546747"/>
            <a:ext cx="2270573" cy="493444"/>
          </a:xfrm>
        </p:spPr>
        <p:txBody>
          <a:bodyPr/>
          <a:lstStyle/>
          <a:p>
            <a:r>
              <a:rPr lang="en-US" dirty="0" smtClean="0"/>
              <a:t>- Piyush </a:t>
            </a:r>
            <a:r>
              <a:rPr lang="en-US" dirty="0" err="1" smtClean="0"/>
              <a:t>saxena</a:t>
            </a:r>
            <a:endParaRPr lang="en-US" dirty="0"/>
          </a:p>
        </p:txBody>
      </p:sp>
    </p:spTree>
    <p:extLst>
      <p:ext uri="{BB962C8B-B14F-4D97-AF65-F5344CB8AC3E}">
        <p14:creationId xmlns:p14="http://schemas.microsoft.com/office/powerpoint/2010/main" val="56644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SET 2 </a:t>
            </a:r>
            <a:r>
              <a:rPr lang="en-US" cap="none" dirty="0" smtClean="0"/>
              <a:t>– Insert Into</a:t>
            </a:r>
            <a:endParaRPr lang="en-US" dirty="0"/>
          </a:p>
        </p:txBody>
      </p:sp>
      <p:pic>
        <p:nvPicPr>
          <p:cNvPr id="4" name="Picture 3"/>
          <p:cNvPicPr>
            <a:picLocks noChangeAspect="1"/>
          </p:cNvPicPr>
          <p:nvPr/>
        </p:nvPicPr>
        <p:blipFill>
          <a:blip r:embed="rId2"/>
          <a:stretch>
            <a:fillRect/>
          </a:stretch>
        </p:blipFill>
        <p:spPr>
          <a:xfrm>
            <a:off x="1326926" y="2097088"/>
            <a:ext cx="9048750" cy="3238500"/>
          </a:xfrm>
          <a:prstGeom prst="rect">
            <a:avLst/>
          </a:prstGeom>
        </p:spPr>
      </p:pic>
    </p:spTree>
    <p:extLst>
      <p:ext uri="{BB962C8B-B14F-4D97-AF65-F5344CB8AC3E}">
        <p14:creationId xmlns:p14="http://schemas.microsoft.com/office/powerpoint/2010/main" val="360065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3 - Select – From – Where – Group By – Having - Order By - </a:t>
            </a:r>
            <a:r>
              <a:rPr lang="en-US" dirty="0" smtClean="0"/>
              <a:t>Limit</a:t>
            </a:r>
            <a:endParaRPr lang="en-US" dirty="0"/>
          </a:p>
        </p:txBody>
      </p:sp>
      <p:pic>
        <p:nvPicPr>
          <p:cNvPr id="4" name="Picture 3"/>
          <p:cNvPicPr>
            <a:picLocks noChangeAspect="1"/>
          </p:cNvPicPr>
          <p:nvPr/>
        </p:nvPicPr>
        <p:blipFill>
          <a:blip r:embed="rId2"/>
          <a:stretch>
            <a:fillRect/>
          </a:stretch>
        </p:blipFill>
        <p:spPr>
          <a:xfrm>
            <a:off x="1560088" y="2247498"/>
            <a:ext cx="8324850" cy="3676650"/>
          </a:xfrm>
          <a:prstGeom prst="rect">
            <a:avLst/>
          </a:prstGeom>
        </p:spPr>
      </p:pic>
    </p:spTree>
    <p:extLst>
      <p:ext uri="{BB962C8B-B14F-4D97-AF65-F5344CB8AC3E}">
        <p14:creationId xmlns:p14="http://schemas.microsoft.com/office/powerpoint/2010/main" val="334752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3 - Select – From – Where – Group By – Having - Order By - Limit</a:t>
            </a:r>
          </a:p>
        </p:txBody>
      </p:sp>
      <p:pic>
        <p:nvPicPr>
          <p:cNvPr id="4" name="Picture 3"/>
          <p:cNvPicPr>
            <a:picLocks noChangeAspect="1"/>
          </p:cNvPicPr>
          <p:nvPr/>
        </p:nvPicPr>
        <p:blipFill>
          <a:blip r:embed="rId2"/>
          <a:stretch>
            <a:fillRect/>
          </a:stretch>
        </p:blipFill>
        <p:spPr>
          <a:xfrm>
            <a:off x="1245763" y="3034584"/>
            <a:ext cx="8953500" cy="2514600"/>
          </a:xfrm>
          <a:prstGeom prst="rect">
            <a:avLst/>
          </a:prstGeom>
        </p:spPr>
      </p:pic>
    </p:spTree>
    <p:extLst>
      <p:ext uri="{BB962C8B-B14F-4D97-AF65-F5344CB8AC3E}">
        <p14:creationId xmlns:p14="http://schemas.microsoft.com/office/powerpoint/2010/main" val="26110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3 - Select – From – Where – Group By – Having - Order By - Limit</a:t>
            </a:r>
          </a:p>
        </p:txBody>
      </p:sp>
      <p:pic>
        <p:nvPicPr>
          <p:cNvPr id="4" name="Picture 3"/>
          <p:cNvPicPr>
            <a:picLocks noChangeAspect="1"/>
          </p:cNvPicPr>
          <p:nvPr/>
        </p:nvPicPr>
        <p:blipFill>
          <a:blip r:embed="rId2"/>
          <a:stretch>
            <a:fillRect/>
          </a:stretch>
        </p:blipFill>
        <p:spPr>
          <a:xfrm>
            <a:off x="1281582" y="2890100"/>
            <a:ext cx="9010650" cy="2571750"/>
          </a:xfrm>
          <a:prstGeom prst="rect">
            <a:avLst/>
          </a:prstGeom>
        </p:spPr>
      </p:pic>
    </p:spTree>
    <p:extLst>
      <p:ext uri="{BB962C8B-B14F-4D97-AF65-F5344CB8AC3E}">
        <p14:creationId xmlns:p14="http://schemas.microsoft.com/office/powerpoint/2010/main" val="88762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4 – Functions in SQL</a:t>
            </a:r>
            <a:endParaRPr lang="en-US" dirty="0"/>
          </a:p>
        </p:txBody>
      </p:sp>
      <p:pic>
        <p:nvPicPr>
          <p:cNvPr id="4" name="Picture 3"/>
          <p:cNvPicPr>
            <a:picLocks noChangeAspect="1"/>
          </p:cNvPicPr>
          <p:nvPr/>
        </p:nvPicPr>
        <p:blipFill>
          <a:blip r:embed="rId2"/>
          <a:stretch>
            <a:fillRect/>
          </a:stretch>
        </p:blipFill>
        <p:spPr>
          <a:xfrm>
            <a:off x="1368917" y="2097088"/>
            <a:ext cx="9067800" cy="1276350"/>
          </a:xfrm>
          <a:prstGeom prst="rect">
            <a:avLst/>
          </a:prstGeom>
        </p:spPr>
      </p:pic>
      <p:pic>
        <p:nvPicPr>
          <p:cNvPr id="5" name="Picture 4"/>
          <p:cNvPicPr>
            <a:picLocks noChangeAspect="1"/>
          </p:cNvPicPr>
          <p:nvPr/>
        </p:nvPicPr>
        <p:blipFill>
          <a:blip r:embed="rId3"/>
          <a:stretch>
            <a:fillRect/>
          </a:stretch>
        </p:blipFill>
        <p:spPr>
          <a:xfrm>
            <a:off x="1368917" y="3758619"/>
            <a:ext cx="9029700" cy="2457450"/>
          </a:xfrm>
          <a:prstGeom prst="rect">
            <a:avLst/>
          </a:prstGeom>
        </p:spPr>
      </p:pic>
    </p:spTree>
    <p:extLst>
      <p:ext uri="{BB962C8B-B14F-4D97-AF65-F5344CB8AC3E}">
        <p14:creationId xmlns:p14="http://schemas.microsoft.com/office/powerpoint/2010/main" val="110633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3813" y="53909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Set 4 – Functions in SQL</a:t>
            </a:r>
            <a:endParaRPr lang="en-US" dirty="0"/>
          </a:p>
        </p:txBody>
      </p:sp>
      <p:pic>
        <p:nvPicPr>
          <p:cNvPr id="5" name="Picture 4"/>
          <p:cNvPicPr>
            <a:picLocks noChangeAspect="1"/>
          </p:cNvPicPr>
          <p:nvPr/>
        </p:nvPicPr>
        <p:blipFill>
          <a:blip r:embed="rId2"/>
          <a:stretch>
            <a:fillRect/>
          </a:stretch>
        </p:blipFill>
        <p:spPr>
          <a:xfrm>
            <a:off x="1109931" y="2033766"/>
            <a:ext cx="9096375" cy="1133475"/>
          </a:xfrm>
          <a:prstGeom prst="rect">
            <a:avLst/>
          </a:prstGeom>
        </p:spPr>
      </p:pic>
      <p:pic>
        <p:nvPicPr>
          <p:cNvPr id="6" name="Picture 5"/>
          <p:cNvPicPr>
            <a:picLocks noChangeAspect="1"/>
          </p:cNvPicPr>
          <p:nvPr/>
        </p:nvPicPr>
        <p:blipFill>
          <a:blip r:embed="rId3"/>
          <a:stretch>
            <a:fillRect/>
          </a:stretch>
        </p:blipFill>
        <p:spPr>
          <a:xfrm>
            <a:off x="1109931" y="3374599"/>
            <a:ext cx="9077325" cy="1190625"/>
          </a:xfrm>
          <a:prstGeom prst="rect">
            <a:avLst/>
          </a:prstGeom>
        </p:spPr>
      </p:pic>
      <p:pic>
        <p:nvPicPr>
          <p:cNvPr id="7" name="Picture 6"/>
          <p:cNvPicPr>
            <a:picLocks noChangeAspect="1"/>
          </p:cNvPicPr>
          <p:nvPr/>
        </p:nvPicPr>
        <p:blipFill>
          <a:blip r:embed="rId4"/>
          <a:stretch>
            <a:fillRect/>
          </a:stretch>
        </p:blipFill>
        <p:spPr>
          <a:xfrm>
            <a:off x="1100406" y="4870829"/>
            <a:ext cx="9086850" cy="1057275"/>
          </a:xfrm>
          <a:prstGeom prst="rect">
            <a:avLst/>
          </a:prstGeom>
        </p:spPr>
      </p:pic>
    </p:spTree>
    <p:extLst>
      <p:ext uri="{BB962C8B-B14F-4D97-AF65-F5344CB8AC3E}">
        <p14:creationId xmlns:p14="http://schemas.microsoft.com/office/powerpoint/2010/main" val="344253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4 – Functions in </a:t>
            </a:r>
            <a:r>
              <a:rPr lang="en-US" dirty="0" smtClean="0"/>
              <a:t>SQL</a:t>
            </a:r>
            <a:endParaRPr lang="en-US" dirty="0"/>
          </a:p>
        </p:txBody>
      </p:sp>
      <p:pic>
        <p:nvPicPr>
          <p:cNvPr id="4" name="Picture 3"/>
          <p:cNvPicPr>
            <a:picLocks noChangeAspect="1"/>
          </p:cNvPicPr>
          <p:nvPr/>
        </p:nvPicPr>
        <p:blipFill>
          <a:blip r:embed="rId2"/>
          <a:stretch>
            <a:fillRect/>
          </a:stretch>
        </p:blipFill>
        <p:spPr>
          <a:xfrm>
            <a:off x="1141413" y="2097088"/>
            <a:ext cx="9058275" cy="1066800"/>
          </a:xfrm>
          <a:prstGeom prst="rect">
            <a:avLst/>
          </a:prstGeom>
        </p:spPr>
      </p:pic>
      <p:pic>
        <p:nvPicPr>
          <p:cNvPr id="5" name="Picture 4"/>
          <p:cNvPicPr>
            <a:picLocks noChangeAspect="1"/>
          </p:cNvPicPr>
          <p:nvPr/>
        </p:nvPicPr>
        <p:blipFill>
          <a:blip r:embed="rId3"/>
          <a:stretch>
            <a:fillRect/>
          </a:stretch>
        </p:blipFill>
        <p:spPr>
          <a:xfrm>
            <a:off x="1160462" y="3585183"/>
            <a:ext cx="9020175" cy="1057275"/>
          </a:xfrm>
          <a:prstGeom prst="rect">
            <a:avLst/>
          </a:prstGeom>
        </p:spPr>
      </p:pic>
      <p:pic>
        <p:nvPicPr>
          <p:cNvPr id="6" name="Picture 5"/>
          <p:cNvPicPr>
            <a:picLocks noChangeAspect="1"/>
          </p:cNvPicPr>
          <p:nvPr/>
        </p:nvPicPr>
        <p:blipFill>
          <a:blip r:embed="rId4"/>
          <a:stretch>
            <a:fillRect/>
          </a:stretch>
        </p:blipFill>
        <p:spPr>
          <a:xfrm>
            <a:off x="1160462" y="5063753"/>
            <a:ext cx="9067800" cy="1047750"/>
          </a:xfrm>
          <a:prstGeom prst="rect">
            <a:avLst/>
          </a:prstGeom>
        </p:spPr>
      </p:pic>
    </p:spTree>
    <p:extLst>
      <p:ext uri="{BB962C8B-B14F-4D97-AF65-F5344CB8AC3E}">
        <p14:creationId xmlns:p14="http://schemas.microsoft.com/office/powerpoint/2010/main" val="228420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4 – Functions in SQL</a:t>
            </a:r>
          </a:p>
        </p:txBody>
      </p:sp>
      <p:pic>
        <p:nvPicPr>
          <p:cNvPr id="4" name="Picture 3"/>
          <p:cNvPicPr>
            <a:picLocks noChangeAspect="1"/>
          </p:cNvPicPr>
          <p:nvPr/>
        </p:nvPicPr>
        <p:blipFill>
          <a:blip r:embed="rId2"/>
          <a:stretch>
            <a:fillRect/>
          </a:stretch>
        </p:blipFill>
        <p:spPr>
          <a:xfrm>
            <a:off x="911985" y="2503062"/>
            <a:ext cx="9105900" cy="1104900"/>
          </a:xfrm>
          <a:prstGeom prst="rect">
            <a:avLst/>
          </a:prstGeom>
        </p:spPr>
      </p:pic>
      <p:pic>
        <p:nvPicPr>
          <p:cNvPr id="5" name="Picture 4"/>
          <p:cNvPicPr>
            <a:picLocks noChangeAspect="1"/>
          </p:cNvPicPr>
          <p:nvPr/>
        </p:nvPicPr>
        <p:blipFill>
          <a:blip r:embed="rId3"/>
          <a:stretch>
            <a:fillRect/>
          </a:stretch>
        </p:blipFill>
        <p:spPr>
          <a:xfrm>
            <a:off x="921510" y="4378615"/>
            <a:ext cx="9096375" cy="1114425"/>
          </a:xfrm>
          <a:prstGeom prst="rect">
            <a:avLst/>
          </a:prstGeom>
        </p:spPr>
      </p:pic>
    </p:spTree>
    <p:extLst>
      <p:ext uri="{BB962C8B-B14F-4D97-AF65-F5344CB8AC3E}">
        <p14:creationId xmlns:p14="http://schemas.microsoft.com/office/powerpoint/2010/main" val="381447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5 – joins</a:t>
            </a:r>
            <a:endParaRPr lang="en-US" dirty="0"/>
          </a:p>
        </p:txBody>
      </p:sp>
      <p:pic>
        <p:nvPicPr>
          <p:cNvPr id="4" name="Picture 3"/>
          <p:cNvPicPr>
            <a:picLocks noChangeAspect="1"/>
          </p:cNvPicPr>
          <p:nvPr/>
        </p:nvPicPr>
        <p:blipFill>
          <a:blip r:embed="rId2"/>
          <a:stretch>
            <a:fillRect/>
          </a:stretch>
        </p:blipFill>
        <p:spPr>
          <a:xfrm>
            <a:off x="1008845" y="1641722"/>
            <a:ext cx="9067800" cy="2466975"/>
          </a:xfrm>
          <a:prstGeom prst="rect">
            <a:avLst/>
          </a:prstGeom>
        </p:spPr>
      </p:pic>
      <p:pic>
        <p:nvPicPr>
          <p:cNvPr id="5" name="Picture 4"/>
          <p:cNvPicPr>
            <a:picLocks noChangeAspect="1"/>
          </p:cNvPicPr>
          <p:nvPr/>
        </p:nvPicPr>
        <p:blipFill>
          <a:blip r:embed="rId3"/>
          <a:stretch>
            <a:fillRect/>
          </a:stretch>
        </p:blipFill>
        <p:spPr>
          <a:xfrm>
            <a:off x="1008845" y="4271224"/>
            <a:ext cx="8991600" cy="2419350"/>
          </a:xfrm>
          <a:prstGeom prst="rect">
            <a:avLst/>
          </a:prstGeom>
        </p:spPr>
      </p:pic>
    </p:spTree>
    <p:extLst>
      <p:ext uri="{BB962C8B-B14F-4D97-AF65-F5344CB8AC3E}">
        <p14:creationId xmlns:p14="http://schemas.microsoft.com/office/powerpoint/2010/main" val="297029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5 – joins</a:t>
            </a:r>
            <a:endParaRPr lang="en-US" dirty="0"/>
          </a:p>
        </p:txBody>
      </p:sp>
      <p:pic>
        <p:nvPicPr>
          <p:cNvPr id="4" name="Picture 3"/>
          <p:cNvPicPr>
            <a:picLocks noChangeAspect="1"/>
          </p:cNvPicPr>
          <p:nvPr/>
        </p:nvPicPr>
        <p:blipFill>
          <a:blip r:embed="rId2"/>
          <a:stretch>
            <a:fillRect/>
          </a:stretch>
        </p:blipFill>
        <p:spPr>
          <a:xfrm>
            <a:off x="1141413" y="1734287"/>
            <a:ext cx="9067800" cy="1895475"/>
          </a:xfrm>
          <a:prstGeom prst="rect">
            <a:avLst/>
          </a:prstGeom>
        </p:spPr>
      </p:pic>
      <p:pic>
        <p:nvPicPr>
          <p:cNvPr id="5" name="Picture 4"/>
          <p:cNvPicPr>
            <a:picLocks noChangeAspect="1"/>
          </p:cNvPicPr>
          <p:nvPr/>
        </p:nvPicPr>
        <p:blipFill>
          <a:blip r:embed="rId3"/>
          <a:stretch>
            <a:fillRect/>
          </a:stretch>
        </p:blipFill>
        <p:spPr>
          <a:xfrm>
            <a:off x="1098506" y="4005732"/>
            <a:ext cx="9048750" cy="1885950"/>
          </a:xfrm>
          <a:prstGeom prst="rect">
            <a:avLst/>
          </a:prstGeom>
        </p:spPr>
      </p:pic>
    </p:spTree>
    <p:extLst>
      <p:ext uri="{BB962C8B-B14F-4D97-AF65-F5344CB8AC3E}">
        <p14:creationId xmlns:p14="http://schemas.microsoft.com/office/powerpoint/2010/main" val="273968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 Diagram</a:t>
            </a:r>
            <a:endParaRPr lang="en-US" dirty="0"/>
          </a:p>
        </p:txBody>
      </p:sp>
      <p:pic>
        <p:nvPicPr>
          <p:cNvPr id="4" name="Content Placeholder 3"/>
          <p:cNvPicPr>
            <a:picLocks noGrp="1" noChangeAspect="1"/>
          </p:cNvPicPr>
          <p:nvPr>
            <p:ph idx="1"/>
          </p:nvPr>
        </p:nvPicPr>
        <p:blipFill>
          <a:blip r:embed="rId2"/>
          <a:stretch>
            <a:fillRect/>
          </a:stretch>
        </p:blipFill>
        <p:spPr>
          <a:xfrm>
            <a:off x="2197286" y="1631301"/>
            <a:ext cx="8092934" cy="5021629"/>
          </a:xfrm>
          <a:prstGeom prst="rect">
            <a:avLst/>
          </a:prstGeom>
        </p:spPr>
      </p:pic>
    </p:spTree>
    <p:extLst>
      <p:ext uri="{BB962C8B-B14F-4D97-AF65-F5344CB8AC3E}">
        <p14:creationId xmlns:p14="http://schemas.microsoft.com/office/powerpoint/2010/main" val="252306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6 – subqueries</a:t>
            </a:r>
            <a:endParaRPr lang="en-US" dirty="0"/>
          </a:p>
        </p:txBody>
      </p:sp>
      <p:pic>
        <p:nvPicPr>
          <p:cNvPr id="4" name="Picture 3"/>
          <p:cNvPicPr>
            <a:picLocks noChangeAspect="1"/>
          </p:cNvPicPr>
          <p:nvPr/>
        </p:nvPicPr>
        <p:blipFill>
          <a:blip r:embed="rId2"/>
          <a:stretch>
            <a:fillRect/>
          </a:stretch>
        </p:blipFill>
        <p:spPr>
          <a:xfrm>
            <a:off x="1141413" y="2310550"/>
            <a:ext cx="9048750" cy="2571750"/>
          </a:xfrm>
          <a:prstGeom prst="rect">
            <a:avLst/>
          </a:prstGeom>
        </p:spPr>
      </p:pic>
    </p:spTree>
    <p:extLst>
      <p:ext uri="{BB962C8B-B14F-4D97-AF65-F5344CB8AC3E}">
        <p14:creationId xmlns:p14="http://schemas.microsoft.com/office/powerpoint/2010/main" val="379900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7 – USERS AND PRIVILEGE</a:t>
            </a:r>
            <a:endParaRPr lang="en-US" dirty="0"/>
          </a:p>
        </p:txBody>
      </p:sp>
      <p:pic>
        <p:nvPicPr>
          <p:cNvPr id="4" name="Picture 3"/>
          <p:cNvPicPr>
            <a:picLocks noChangeAspect="1"/>
          </p:cNvPicPr>
          <p:nvPr/>
        </p:nvPicPr>
        <p:blipFill>
          <a:blip r:embed="rId2"/>
          <a:stretch>
            <a:fillRect/>
          </a:stretch>
        </p:blipFill>
        <p:spPr>
          <a:xfrm>
            <a:off x="1141413" y="2197525"/>
            <a:ext cx="9039225" cy="1381125"/>
          </a:xfrm>
          <a:prstGeom prst="rect">
            <a:avLst/>
          </a:prstGeom>
        </p:spPr>
      </p:pic>
      <p:pic>
        <p:nvPicPr>
          <p:cNvPr id="5" name="Picture 4"/>
          <p:cNvPicPr>
            <a:picLocks noChangeAspect="1"/>
          </p:cNvPicPr>
          <p:nvPr/>
        </p:nvPicPr>
        <p:blipFill>
          <a:blip r:embed="rId3"/>
          <a:stretch>
            <a:fillRect/>
          </a:stretch>
        </p:blipFill>
        <p:spPr>
          <a:xfrm>
            <a:off x="1141413" y="4126002"/>
            <a:ext cx="9105900" cy="1362075"/>
          </a:xfrm>
          <a:prstGeom prst="rect">
            <a:avLst/>
          </a:prstGeom>
        </p:spPr>
      </p:pic>
    </p:spTree>
    <p:extLst>
      <p:ext uri="{BB962C8B-B14F-4D97-AF65-F5344CB8AC3E}">
        <p14:creationId xmlns:p14="http://schemas.microsoft.com/office/powerpoint/2010/main" val="93701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8 – stored procedure</a:t>
            </a:r>
            <a:endParaRPr lang="en-US" dirty="0"/>
          </a:p>
        </p:txBody>
      </p:sp>
      <p:pic>
        <p:nvPicPr>
          <p:cNvPr id="4" name="Picture 3"/>
          <p:cNvPicPr>
            <a:picLocks noChangeAspect="1"/>
          </p:cNvPicPr>
          <p:nvPr/>
        </p:nvPicPr>
        <p:blipFill>
          <a:blip r:embed="rId2"/>
          <a:stretch>
            <a:fillRect/>
          </a:stretch>
        </p:blipFill>
        <p:spPr>
          <a:xfrm>
            <a:off x="1552575" y="2105025"/>
            <a:ext cx="9086850" cy="2647950"/>
          </a:xfrm>
          <a:prstGeom prst="rect">
            <a:avLst/>
          </a:prstGeom>
        </p:spPr>
      </p:pic>
      <p:sp>
        <p:nvSpPr>
          <p:cNvPr id="5" name="TextBox 4"/>
          <p:cNvSpPr txBox="1"/>
          <p:nvPr/>
        </p:nvSpPr>
        <p:spPr>
          <a:xfrm>
            <a:off x="1648496" y="5190186"/>
            <a:ext cx="8899301" cy="646331"/>
          </a:xfrm>
          <a:prstGeom prst="rect">
            <a:avLst/>
          </a:prstGeom>
          <a:noFill/>
        </p:spPr>
        <p:txBody>
          <a:bodyPr wrap="square" rtlCol="0">
            <a:spAutoFit/>
          </a:bodyPr>
          <a:lstStyle/>
          <a:p>
            <a:r>
              <a:rPr lang="en-US" dirty="0" smtClean="0"/>
              <a:t>For all the appliances that are working, this stored procedure sets the switch on time for them after the peak time is over.</a:t>
            </a:r>
            <a:endParaRPr lang="en-US" dirty="0"/>
          </a:p>
        </p:txBody>
      </p:sp>
    </p:spTree>
    <p:extLst>
      <p:ext uri="{BB962C8B-B14F-4D97-AF65-F5344CB8AC3E}">
        <p14:creationId xmlns:p14="http://schemas.microsoft.com/office/powerpoint/2010/main" val="421496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8 – stored procedure</a:t>
            </a:r>
          </a:p>
        </p:txBody>
      </p:sp>
      <p:pic>
        <p:nvPicPr>
          <p:cNvPr id="4" name="Picture 3"/>
          <p:cNvPicPr>
            <a:picLocks noChangeAspect="1"/>
          </p:cNvPicPr>
          <p:nvPr/>
        </p:nvPicPr>
        <p:blipFill>
          <a:blip r:embed="rId2"/>
          <a:stretch>
            <a:fillRect/>
          </a:stretch>
        </p:blipFill>
        <p:spPr>
          <a:xfrm>
            <a:off x="1365563" y="2368841"/>
            <a:ext cx="9048750" cy="3305175"/>
          </a:xfrm>
          <a:prstGeom prst="rect">
            <a:avLst/>
          </a:prstGeom>
        </p:spPr>
      </p:pic>
    </p:spTree>
    <p:extLst>
      <p:ext uri="{BB962C8B-B14F-4D97-AF65-F5344CB8AC3E}">
        <p14:creationId xmlns:p14="http://schemas.microsoft.com/office/powerpoint/2010/main" val="53105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8 – stored procedure</a:t>
            </a:r>
          </a:p>
        </p:txBody>
      </p:sp>
      <p:pic>
        <p:nvPicPr>
          <p:cNvPr id="4" name="Picture 3"/>
          <p:cNvPicPr>
            <a:picLocks noChangeAspect="1"/>
          </p:cNvPicPr>
          <p:nvPr/>
        </p:nvPicPr>
        <p:blipFill>
          <a:blip r:embed="rId2"/>
          <a:stretch>
            <a:fillRect/>
          </a:stretch>
        </p:blipFill>
        <p:spPr>
          <a:xfrm>
            <a:off x="1020651" y="1702962"/>
            <a:ext cx="8991600" cy="4533900"/>
          </a:xfrm>
          <a:prstGeom prst="rect">
            <a:avLst/>
          </a:prstGeom>
        </p:spPr>
      </p:pic>
    </p:spTree>
    <p:extLst>
      <p:ext uri="{BB962C8B-B14F-4D97-AF65-F5344CB8AC3E}">
        <p14:creationId xmlns:p14="http://schemas.microsoft.com/office/powerpoint/2010/main" val="96184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8 – stored procedure</a:t>
            </a:r>
          </a:p>
        </p:txBody>
      </p:sp>
      <p:pic>
        <p:nvPicPr>
          <p:cNvPr id="4" name="Picture 3"/>
          <p:cNvPicPr>
            <a:picLocks noChangeAspect="1"/>
          </p:cNvPicPr>
          <p:nvPr/>
        </p:nvPicPr>
        <p:blipFill>
          <a:blip r:embed="rId2"/>
          <a:stretch>
            <a:fillRect/>
          </a:stretch>
        </p:blipFill>
        <p:spPr>
          <a:xfrm>
            <a:off x="1141413" y="1911439"/>
            <a:ext cx="9029700" cy="3962400"/>
          </a:xfrm>
          <a:prstGeom prst="rect">
            <a:avLst/>
          </a:prstGeom>
        </p:spPr>
      </p:pic>
    </p:spTree>
    <p:extLst>
      <p:ext uri="{BB962C8B-B14F-4D97-AF65-F5344CB8AC3E}">
        <p14:creationId xmlns:p14="http://schemas.microsoft.com/office/powerpoint/2010/main" val="212052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10 </a:t>
            </a:r>
            <a:r>
              <a:rPr lang="en-US" dirty="0"/>
              <a:t>– </a:t>
            </a:r>
            <a:r>
              <a:rPr lang="en-US" dirty="0" smtClean="0"/>
              <a:t>Triggers</a:t>
            </a:r>
            <a:endParaRPr lang="en-US" dirty="0"/>
          </a:p>
        </p:txBody>
      </p:sp>
      <p:pic>
        <p:nvPicPr>
          <p:cNvPr id="4" name="Picture 3"/>
          <p:cNvPicPr>
            <a:picLocks noChangeAspect="1"/>
          </p:cNvPicPr>
          <p:nvPr/>
        </p:nvPicPr>
        <p:blipFill>
          <a:blip r:embed="rId2"/>
          <a:stretch>
            <a:fillRect/>
          </a:stretch>
        </p:blipFill>
        <p:spPr>
          <a:xfrm>
            <a:off x="1584324" y="1695248"/>
            <a:ext cx="9020175" cy="5038725"/>
          </a:xfrm>
          <a:prstGeom prst="rect">
            <a:avLst/>
          </a:prstGeom>
        </p:spPr>
      </p:pic>
    </p:spTree>
    <p:extLst>
      <p:ext uri="{BB962C8B-B14F-4D97-AF65-F5344CB8AC3E}">
        <p14:creationId xmlns:p14="http://schemas.microsoft.com/office/powerpoint/2010/main" val="3178304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10 – Triggers</a:t>
            </a:r>
          </a:p>
        </p:txBody>
      </p:sp>
      <p:pic>
        <p:nvPicPr>
          <p:cNvPr id="4" name="Picture 3"/>
          <p:cNvPicPr>
            <a:picLocks noChangeAspect="1"/>
          </p:cNvPicPr>
          <p:nvPr/>
        </p:nvPicPr>
        <p:blipFill>
          <a:blip r:embed="rId2"/>
          <a:stretch>
            <a:fillRect/>
          </a:stretch>
        </p:blipFill>
        <p:spPr>
          <a:xfrm>
            <a:off x="1141413" y="1890511"/>
            <a:ext cx="8963025" cy="2819400"/>
          </a:xfrm>
          <a:prstGeom prst="rect">
            <a:avLst/>
          </a:prstGeom>
        </p:spPr>
      </p:pic>
    </p:spTree>
    <p:extLst>
      <p:ext uri="{BB962C8B-B14F-4D97-AF65-F5344CB8AC3E}">
        <p14:creationId xmlns:p14="http://schemas.microsoft.com/office/powerpoint/2010/main" val="2046838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9 – commit</a:t>
            </a:r>
            <a:endParaRPr lang="en-US" dirty="0"/>
          </a:p>
        </p:txBody>
      </p:sp>
      <p:pic>
        <p:nvPicPr>
          <p:cNvPr id="4" name="Picture 3"/>
          <p:cNvPicPr>
            <a:picLocks noChangeAspect="1"/>
          </p:cNvPicPr>
          <p:nvPr/>
        </p:nvPicPr>
        <p:blipFill>
          <a:blip r:embed="rId2"/>
          <a:stretch>
            <a:fillRect/>
          </a:stretch>
        </p:blipFill>
        <p:spPr>
          <a:xfrm>
            <a:off x="1440890" y="1832422"/>
            <a:ext cx="9001125" cy="2343150"/>
          </a:xfrm>
          <a:prstGeom prst="rect">
            <a:avLst/>
          </a:prstGeom>
        </p:spPr>
      </p:pic>
      <p:pic>
        <p:nvPicPr>
          <p:cNvPr id="5" name="Picture 4"/>
          <p:cNvPicPr>
            <a:picLocks noChangeAspect="1"/>
          </p:cNvPicPr>
          <p:nvPr/>
        </p:nvPicPr>
        <p:blipFill>
          <a:blip r:embed="rId3"/>
          <a:stretch>
            <a:fillRect/>
          </a:stretch>
        </p:blipFill>
        <p:spPr>
          <a:xfrm>
            <a:off x="1440890" y="4498888"/>
            <a:ext cx="9077325" cy="1781175"/>
          </a:xfrm>
          <a:prstGeom prst="rect">
            <a:avLst/>
          </a:prstGeom>
        </p:spPr>
      </p:pic>
    </p:spTree>
    <p:extLst>
      <p:ext uri="{BB962C8B-B14F-4D97-AF65-F5344CB8AC3E}">
        <p14:creationId xmlns:p14="http://schemas.microsoft.com/office/powerpoint/2010/main" val="365748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9 – rollback</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585912" y="2414587"/>
            <a:ext cx="9020175" cy="2028825"/>
          </a:xfrm>
          <a:prstGeom prst="rect">
            <a:avLst/>
          </a:prstGeom>
        </p:spPr>
      </p:pic>
      <p:pic>
        <p:nvPicPr>
          <p:cNvPr id="6" name="Picture 5"/>
          <p:cNvPicPr>
            <a:picLocks noChangeAspect="1"/>
          </p:cNvPicPr>
          <p:nvPr/>
        </p:nvPicPr>
        <p:blipFill>
          <a:blip r:embed="rId3"/>
          <a:stretch>
            <a:fillRect/>
          </a:stretch>
        </p:blipFill>
        <p:spPr>
          <a:xfrm>
            <a:off x="1519237" y="4608512"/>
            <a:ext cx="9086850" cy="1876425"/>
          </a:xfrm>
          <a:prstGeom prst="rect">
            <a:avLst/>
          </a:prstGeom>
        </p:spPr>
      </p:pic>
    </p:spTree>
    <p:extLst>
      <p:ext uri="{BB962C8B-B14F-4D97-AF65-F5344CB8AC3E}">
        <p14:creationId xmlns:p14="http://schemas.microsoft.com/office/powerpoint/2010/main" val="177742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US" dirty="0"/>
          </a:p>
        </p:txBody>
      </p:sp>
      <p:sp>
        <p:nvSpPr>
          <p:cNvPr id="3" name="Content Placeholder 2"/>
          <p:cNvSpPr>
            <a:spLocks noGrp="1"/>
          </p:cNvSpPr>
          <p:nvPr>
            <p:ph idx="1"/>
          </p:nvPr>
        </p:nvSpPr>
        <p:spPr/>
        <p:txBody>
          <a:bodyPr>
            <a:normAutofit fontScale="92500"/>
          </a:bodyPr>
          <a:lstStyle/>
          <a:p>
            <a:r>
              <a:rPr lang="en-US" dirty="0" smtClean="0"/>
              <a:t>A smart grid is a framework which automatically identifies the changes in a system </a:t>
            </a:r>
            <a:r>
              <a:rPr lang="en-US" dirty="0"/>
              <a:t>like </a:t>
            </a:r>
            <a:r>
              <a:rPr lang="en-US" dirty="0" smtClean="0"/>
              <a:t>electricity supply system and makes changes in itself.</a:t>
            </a:r>
          </a:p>
          <a:p>
            <a:r>
              <a:rPr lang="en-US" dirty="0" smtClean="0"/>
              <a:t>The following things have been implemented in my project.</a:t>
            </a:r>
          </a:p>
          <a:p>
            <a:r>
              <a:rPr lang="en-US" dirty="0" smtClean="0"/>
              <a:t>The energy provider can identify the peak time and insert that in the </a:t>
            </a:r>
            <a:r>
              <a:rPr lang="en-US" dirty="0" err="1" smtClean="0"/>
              <a:t>PeakTiming</a:t>
            </a:r>
            <a:r>
              <a:rPr lang="en-US" dirty="0" smtClean="0"/>
              <a:t> table and all the appliances that are connected with the homes which are in the boundary of the energy provider will switch on after the peak time is over. This will reduce the probability of a shutdown due to over load.</a:t>
            </a:r>
          </a:p>
        </p:txBody>
      </p:sp>
    </p:spTree>
    <p:extLst>
      <p:ext uri="{BB962C8B-B14F-4D97-AF65-F5344CB8AC3E}">
        <p14:creationId xmlns:p14="http://schemas.microsoft.com/office/powerpoint/2010/main" val="3473956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9 – </a:t>
            </a:r>
            <a:r>
              <a:rPr lang="en-US" dirty="0" err="1" smtClean="0"/>
              <a:t>savepoint</a:t>
            </a:r>
            <a:endParaRPr lang="en-US" dirty="0"/>
          </a:p>
        </p:txBody>
      </p:sp>
      <p:pic>
        <p:nvPicPr>
          <p:cNvPr id="4" name="Picture 3"/>
          <p:cNvPicPr>
            <a:picLocks noChangeAspect="1"/>
          </p:cNvPicPr>
          <p:nvPr/>
        </p:nvPicPr>
        <p:blipFill>
          <a:blip r:embed="rId2"/>
          <a:stretch>
            <a:fillRect/>
          </a:stretch>
        </p:blipFill>
        <p:spPr>
          <a:xfrm>
            <a:off x="1666875" y="2376487"/>
            <a:ext cx="8858250" cy="2105025"/>
          </a:xfrm>
          <a:prstGeom prst="rect">
            <a:avLst/>
          </a:prstGeom>
        </p:spPr>
      </p:pic>
      <p:pic>
        <p:nvPicPr>
          <p:cNvPr id="5" name="Picture 4"/>
          <p:cNvPicPr>
            <a:picLocks noChangeAspect="1"/>
          </p:cNvPicPr>
          <p:nvPr/>
        </p:nvPicPr>
        <p:blipFill>
          <a:blip r:embed="rId3"/>
          <a:stretch>
            <a:fillRect/>
          </a:stretch>
        </p:blipFill>
        <p:spPr>
          <a:xfrm>
            <a:off x="1666875" y="4608512"/>
            <a:ext cx="9096375" cy="2124075"/>
          </a:xfrm>
          <a:prstGeom prst="rect">
            <a:avLst/>
          </a:prstGeom>
        </p:spPr>
      </p:pic>
    </p:spTree>
    <p:extLst>
      <p:ext uri="{BB962C8B-B14F-4D97-AF65-F5344CB8AC3E}">
        <p14:creationId xmlns:p14="http://schemas.microsoft.com/office/powerpoint/2010/main" val="3305992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9 – </a:t>
            </a:r>
            <a:r>
              <a:rPr lang="en-US" dirty="0" err="1" smtClean="0"/>
              <a:t>savepoint</a:t>
            </a:r>
            <a:r>
              <a:rPr lang="en-US" dirty="0" smtClean="0"/>
              <a:t> with rollback</a:t>
            </a:r>
            <a:endParaRPr lang="en-US" dirty="0"/>
          </a:p>
        </p:txBody>
      </p:sp>
      <p:pic>
        <p:nvPicPr>
          <p:cNvPr id="4" name="Picture 3"/>
          <p:cNvPicPr>
            <a:picLocks noChangeAspect="1"/>
          </p:cNvPicPr>
          <p:nvPr/>
        </p:nvPicPr>
        <p:blipFill>
          <a:blip r:embed="rId2"/>
          <a:stretch>
            <a:fillRect/>
          </a:stretch>
        </p:blipFill>
        <p:spPr>
          <a:xfrm>
            <a:off x="1538287" y="2566987"/>
            <a:ext cx="9115425" cy="1724025"/>
          </a:xfrm>
          <a:prstGeom prst="rect">
            <a:avLst/>
          </a:prstGeom>
        </p:spPr>
      </p:pic>
    </p:spTree>
    <p:extLst>
      <p:ext uri="{BB962C8B-B14F-4D97-AF65-F5344CB8AC3E}">
        <p14:creationId xmlns:p14="http://schemas.microsoft.com/office/powerpoint/2010/main" val="8983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9 – LOCK</a:t>
            </a:r>
            <a:endParaRPr lang="en-US" dirty="0"/>
          </a:p>
        </p:txBody>
      </p:sp>
      <p:pic>
        <p:nvPicPr>
          <p:cNvPr id="4" name="Picture 3"/>
          <p:cNvPicPr>
            <a:picLocks noChangeAspect="1"/>
          </p:cNvPicPr>
          <p:nvPr/>
        </p:nvPicPr>
        <p:blipFill>
          <a:blip r:embed="rId2"/>
          <a:stretch>
            <a:fillRect/>
          </a:stretch>
        </p:blipFill>
        <p:spPr>
          <a:xfrm>
            <a:off x="1752600" y="2171700"/>
            <a:ext cx="8686800" cy="2514600"/>
          </a:xfrm>
          <a:prstGeom prst="rect">
            <a:avLst/>
          </a:prstGeom>
        </p:spPr>
      </p:pic>
    </p:spTree>
    <p:extLst>
      <p:ext uri="{BB962C8B-B14F-4D97-AF65-F5344CB8AC3E}">
        <p14:creationId xmlns:p14="http://schemas.microsoft.com/office/powerpoint/2010/main" val="305004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9 – </a:t>
            </a:r>
            <a:r>
              <a:rPr lang="en-US" dirty="0" smtClean="0"/>
              <a:t>UNLOCK</a:t>
            </a:r>
            <a:endParaRPr lang="en-US" dirty="0"/>
          </a:p>
        </p:txBody>
      </p:sp>
      <p:pic>
        <p:nvPicPr>
          <p:cNvPr id="4" name="Picture 3"/>
          <p:cNvPicPr>
            <a:picLocks noChangeAspect="1"/>
          </p:cNvPicPr>
          <p:nvPr/>
        </p:nvPicPr>
        <p:blipFill>
          <a:blip r:embed="rId2"/>
          <a:stretch>
            <a:fillRect/>
          </a:stretch>
        </p:blipFill>
        <p:spPr>
          <a:xfrm>
            <a:off x="1141413" y="3038206"/>
            <a:ext cx="9096375" cy="1657350"/>
          </a:xfrm>
          <a:prstGeom prst="rect">
            <a:avLst/>
          </a:prstGeom>
        </p:spPr>
      </p:pic>
    </p:spTree>
    <p:extLst>
      <p:ext uri="{BB962C8B-B14F-4D97-AF65-F5344CB8AC3E}">
        <p14:creationId xmlns:p14="http://schemas.microsoft.com/office/powerpoint/2010/main" val="975254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11 – views</a:t>
            </a:r>
            <a:endParaRPr lang="en-US" dirty="0"/>
          </a:p>
        </p:txBody>
      </p:sp>
      <p:pic>
        <p:nvPicPr>
          <p:cNvPr id="4" name="Content Placeholder 3"/>
          <p:cNvPicPr>
            <a:picLocks noGrp="1" noChangeAspect="1"/>
          </p:cNvPicPr>
          <p:nvPr>
            <p:ph idx="1"/>
          </p:nvPr>
        </p:nvPicPr>
        <p:blipFill>
          <a:blip r:embed="rId2"/>
          <a:stretch>
            <a:fillRect/>
          </a:stretch>
        </p:blipFill>
        <p:spPr>
          <a:xfrm>
            <a:off x="1546225" y="2396331"/>
            <a:ext cx="9096375" cy="3248025"/>
          </a:xfrm>
          <a:prstGeom prst="rect">
            <a:avLst/>
          </a:prstGeom>
        </p:spPr>
      </p:pic>
    </p:spTree>
    <p:extLst>
      <p:ext uri="{BB962C8B-B14F-4D97-AF65-F5344CB8AC3E}">
        <p14:creationId xmlns:p14="http://schemas.microsoft.com/office/powerpoint/2010/main" val="1536526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11 – views</a:t>
            </a:r>
          </a:p>
        </p:txBody>
      </p:sp>
      <p:pic>
        <p:nvPicPr>
          <p:cNvPr id="4" name="Picture 3"/>
          <p:cNvPicPr>
            <a:picLocks noChangeAspect="1"/>
          </p:cNvPicPr>
          <p:nvPr/>
        </p:nvPicPr>
        <p:blipFill>
          <a:blip r:embed="rId2"/>
          <a:stretch>
            <a:fillRect/>
          </a:stretch>
        </p:blipFill>
        <p:spPr>
          <a:xfrm>
            <a:off x="1460477" y="2428875"/>
            <a:ext cx="9039225" cy="3514725"/>
          </a:xfrm>
          <a:prstGeom prst="rect">
            <a:avLst/>
          </a:prstGeom>
        </p:spPr>
      </p:pic>
    </p:spTree>
    <p:extLst>
      <p:ext uri="{BB962C8B-B14F-4D97-AF65-F5344CB8AC3E}">
        <p14:creationId xmlns:p14="http://schemas.microsoft.com/office/powerpoint/2010/main" val="3421475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11 – views</a:t>
            </a:r>
          </a:p>
        </p:txBody>
      </p:sp>
      <p:pic>
        <p:nvPicPr>
          <p:cNvPr id="4" name="Picture 3"/>
          <p:cNvPicPr>
            <a:picLocks noChangeAspect="1"/>
          </p:cNvPicPr>
          <p:nvPr/>
        </p:nvPicPr>
        <p:blipFill>
          <a:blip r:embed="rId2"/>
          <a:stretch>
            <a:fillRect/>
          </a:stretch>
        </p:blipFill>
        <p:spPr>
          <a:xfrm>
            <a:off x="1562100" y="2600325"/>
            <a:ext cx="9067800" cy="1657350"/>
          </a:xfrm>
          <a:prstGeom prst="rect">
            <a:avLst/>
          </a:prstGeom>
        </p:spPr>
      </p:pic>
    </p:spTree>
    <p:extLst>
      <p:ext uri="{BB962C8B-B14F-4D97-AF65-F5344CB8AC3E}">
        <p14:creationId xmlns:p14="http://schemas.microsoft.com/office/powerpoint/2010/main" val="251708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plan</a:t>
            </a:r>
            <a:endParaRPr lang="en-US" dirty="0"/>
          </a:p>
        </p:txBody>
      </p:sp>
      <p:sp>
        <p:nvSpPr>
          <p:cNvPr id="3" name="Content Placeholder 2"/>
          <p:cNvSpPr>
            <a:spLocks noGrp="1"/>
          </p:cNvSpPr>
          <p:nvPr>
            <p:ph idx="1"/>
          </p:nvPr>
        </p:nvSpPr>
        <p:spPr/>
        <p:txBody>
          <a:bodyPr>
            <a:normAutofit lnSpcReduction="10000"/>
          </a:bodyPr>
          <a:lstStyle/>
          <a:p>
            <a:r>
              <a:rPr lang="en-US" dirty="0" smtClean="0"/>
              <a:t>As the database is not huge, we can create a backup plan which is a combination of Incremental and Full back up plans.</a:t>
            </a:r>
          </a:p>
          <a:p>
            <a:r>
              <a:rPr lang="en-US" dirty="0" smtClean="0"/>
              <a:t>On every Sunday we can take a full backup.</a:t>
            </a:r>
          </a:p>
          <a:p>
            <a:r>
              <a:rPr lang="en-US" dirty="0" smtClean="0"/>
              <a:t>On weekdays we can take incremental backup.</a:t>
            </a:r>
          </a:p>
          <a:p>
            <a:r>
              <a:rPr lang="en-US" dirty="0" smtClean="0"/>
              <a:t>Now if there is an issue on </a:t>
            </a:r>
            <a:r>
              <a:rPr lang="en-US" dirty="0" err="1" smtClean="0"/>
              <a:t>Thrusday</a:t>
            </a:r>
            <a:r>
              <a:rPr lang="en-US" dirty="0" smtClean="0"/>
              <a:t>, we can get the data from the full </a:t>
            </a:r>
            <a:r>
              <a:rPr lang="en-US" dirty="0" err="1" smtClean="0"/>
              <a:t>baack</a:t>
            </a:r>
            <a:r>
              <a:rPr lang="en-US" dirty="0" smtClean="0"/>
              <a:t> up from Sunday and the incremental backup from Monday, Tuesday and Wednesday.</a:t>
            </a:r>
            <a:endParaRPr lang="en-US" dirty="0"/>
          </a:p>
        </p:txBody>
      </p:sp>
    </p:spTree>
    <p:extLst>
      <p:ext uri="{BB962C8B-B14F-4D97-AF65-F5344CB8AC3E}">
        <p14:creationId xmlns:p14="http://schemas.microsoft.com/office/powerpoint/2010/main" val="572939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1388585"/>
              </p:ext>
            </p:extLst>
          </p:nvPr>
        </p:nvGraphicFramePr>
        <p:xfrm>
          <a:off x="1141413" y="618518"/>
          <a:ext cx="9906000" cy="5562600"/>
        </p:xfrm>
        <a:graphic>
          <a:graphicData uri="http://schemas.openxmlformats.org/drawingml/2006/table">
            <a:tbl>
              <a:tblPr firstRow="1" bandRow="1">
                <a:tableStyleId>{5C22544A-7EE6-4342-B048-85BDC9FD1C3A}</a:tableStyleId>
              </a:tblPr>
              <a:tblGrid>
                <a:gridCol w="2476500"/>
                <a:gridCol w="2476500"/>
                <a:gridCol w="2476500"/>
                <a:gridCol w="2476500"/>
              </a:tblGrid>
              <a:tr h="370840">
                <a:tc>
                  <a:txBody>
                    <a:bodyPr/>
                    <a:lstStyle/>
                    <a:p>
                      <a:r>
                        <a:rPr lang="en-US" dirty="0" smtClean="0"/>
                        <a:t>Date</a:t>
                      </a:r>
                      <a:endParaRPr lang="en-US" dirty="0"/>
                    </a:p>
                  </a:txBody>
                  <a:tcPr/>
                </a:tc>
                <a:tc>
                  <a:txBody>
                    <a:bodyPr/>
                    <a:lstStyle/>
                    <a:p>
                      <a:r>
                        <a:rPr lang="en-US" dirty="0" smtClean="0"/>
                        <a:t>Day</a:t>
                      </a:r>
                      <a:endParaRPr lang="en-US" dirty="0"/>
                    </a:p>
                  </a:txBody>
                  <a:tcPr/>
                </a:tc>
                <a:tc>
                  <a:txBody>
                    <a:bodyPr/>
                    <a:lstStyle/>
                    <a:p>
                      <a:r>
                        <a:rPr lang="en-US" dirty="0" smtClean="0"/>
                        <a:t>Backup</a:t>
                      </a:r>
                      <a:r>
                        <a:rPr lang="en-US" baseline="0" dirty="0" smtClean="0"/>
                        <a:t> Type</a:t>
                      </a:r>
                      <a:endParaRPr lang="en-US" dirty="0"/>
                    </a:p>
                  </a:txBody>
                  <a:tcPr/>
                </a:tc>
                <a:tc>
                  <a:txBody>
                    <a:bodyPr/>
                    <a:lstStyle/>
                    <a:p>
                      <a:r>
                        <a:rPr lang="en-US" dirty="0" smtClean="0"/>
                        <a:t>Backup Time</a:t>
                      </a:r>
                      <a:endParaRPr lang="en-US" dirty="0"/>
                    </a:p>
                  </a:txBody>
                  <a:tcPr/>
                </a:tc>
              </a:tr>
              <a:tr h="370840">
                <a:tc>
                  <a:txBody>
                    <a:bodyPr/>
                    <a:lstStyle/>
                    <a:p>
                      <a:r>
                        <a:rPr lang="en-US" dirty="0" smtClean="0"/>
                        <a:t>1</a:t>
                      </a:r>
                      <a:endParaRPr lang="en-US" dirty="0"/>
                    </a:p>
                  </a:txBody>
                  <a:tcPr/>
                </a:tc>
                <a:tc>
                  <a:txBody>
                    <a:bodyPr/>
                    <a:lstStyle/>
                    <a:p>
                      <a:r>
                        <a:rPr lang="en-US" dirty="0" smtClean="0"/>
                        <a:t>Sunday</a:t>
                      </a:r>
                      <a:endParaRPr lang="en-US" dirty="0"/>
                    </a:p>
                  </a:txBody>
                  <a:tcPr/>
                </a:tc>
                <a:tc>
                  <a:txBody>
                    <a:bodyPr/>
                    <a:lstStyle/>
                    <a:p>
                      <a:r>
                        <a:rPr lang="en-US" dirty="0" smtClean="0"/>
                        <a:t>Full Backup</a:t>
                      </a:r>
                      <a:endParaRPr lang="en-US" dirty="0"/>
                    </a:p>
                  </a:txBody>
                  <a:tcPr/>
                </a:tc>
                <a:tc>
                  <a:txBody>
                    <a:bodyPr/>
                    <a:lstStyle/>
                    <a:p>
                      <a:r>
                        <a:rPr lang="en-US" dirty="0" smtClean="0"/>
                        <a:t>3am</a:t>
                      </a:r>
                      <a:endParaRPr lang="en-US" dirty="0"/>
                    </a:p>
                  </a:txBody>
                  <a:tcPr/>
                </a:tc>
              </a:tr>
              <a:tr h="370840">
                <a:tc>
                  <a:txBody>
                    <a:bodyPr/>
                    <a:lstStyle/>
                    <a:p>
                      <a:r>
                        <a:rPr lang="en-US" dirty="0" smtClean="0"/>
                        <a:t>2</a:t>
                      </a:r>
                      <a:endParaRPr lang="en-US" dirty="0"/>
                    </a:p>
                  </a:txBody>
                  <a:tcPr/>
                </a:tc>
                <a:tc>
                  <a:txBody>
                    <a:bodyPr/>
                    <a:lstStyle/>
                    <a:p>
                      <a:r>
                        <a:rPr lang="en-US" dirty="0" smtClean="0"/>
                        <a:t>Monday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3</a:t>
                      </a:r>
                      <a:endParaRPr lang="en-US" dirty="0"/>
                    </a:p>
                  </a:txBody>
                  <a:tcPr/>
                </a:tc>
                <a:tc>
                  <a:txBody>
                    <a:bodyPr/>
                    <a:lstStyle/>
                    <a:p>
                      <a:r>
                        <a:rPr lang="en-US" dirty="0" smtClean="0"/>
                        <a:t>Tuesday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4</a:t>
                      </a:r>
                      <a:endParaRPr lang="en-US" dirty="0"/>
                    </a:p>
                  </a:txBody>
                  <a:tcPr/>
                </a:tc>
                <a:tc>
                  <a:txBody>
                    <a:bodyPr/>
                    <a:lstStyle/>
                    <a:p>
                      <a:r>
                        <a:rPr lang="en-US" dirty="0" smtClean="0"/>
                        <a:t>Wednesday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5</a:t>
                      </a:r>
                      <a:endParaRPr lang="en-US" dirty="0"/>
                    </a:p>
                  </a:txBody>
                  <a:tcPr/>
                </a:tc>
                <a:tc>
                  <a:txBody>
                    <a:bodyPr/>
                    <a:lstStyle/>
                    <a:p>
                      <a:r>
                        <a:rPr lang="en-US" dirty="0" smtClean="0"/>
                        <a:t>Thursday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6</a:t>
                      </a:r>
                      <a:endParaRPr lang="en-US" dirty="0"/>
                    </a:p>
                  </a:txBody>
                  <a:tcPr/>
                </a:tc>
                <a:tc>
                  <a:txBody>
                    <a:bodyPr/>
                    <a:lstStyle/>
                    <a:p>
                      <a:r>
                        <a:rPr lang="en-US" dirty="0" smtClean="0"/>
                        <a:t>Friday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7</a:t>
                      </a:r>
                      <a:endParaRPr lang="en-US" dirty="0"/>
                    </a:p>
                  </a:txBody>
                  <a:tcPr/>
                </a:tc>
                <a:tc>
                  <a:txBody>
                    <a:bodyPr/>
                    <a:lstStyle/>
                    <a:p>
                      <a:r>
                        <a:rPr lang="en-US" dirty="0" smtClean="0"/>
                        <a:t>Saturday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8</a:t>
                      </a:r>
                      <a:endParaRPr lang="en-US" dirty="0"/>
                    </a:p>
                  </a:txBody>
                  <a:tcPr/>
                </a:tc>
                <a:tc>
                  <a:txBody>
                    <a:bodyPr/>
                    <a:lstStyle/>
                    <a:p>
                      <a:r>
                        <a:rPr lang="en-US" dirty="0" smtClean="0"/>
                        <a:t>Sunday</a:t>
                      </a:r>
                      <a:endParaRPr lang="en-US" dirty="0"/>
                    </a:p>
                  </a:txBody>
                  <a:tcPr/>
                </a:tc>
                <a:tc>
                  <a:txBody>
                    <a:bodyPr/>
                    <a:lstStyle/>
                    <a:p>
                      <a:r>
                        <a:rPr lang="en-US" dirty="0" smtClean="0"/>
                        <a:t>Full Backup</a:t>
                      </a:r>
                      <a:endParaRPr lang="en-US" dirty="0"/>
                    </a:p>
                  </a:txBody>
                  <a:tcPr/>
                </a:tc>
                <a:tc>
                  <a:txBody>
                    <a:bodyPr/>
                    <a:lstStyle/>
                    <a:p>
                      <a:r>
                        <a:rPr lang="en-US" dirty="0" smtClean="0"/>
                        <a:t>3am</a:t>
                      </a:r>
                      <a:endParaRPr lang="en-US" dirty="0"/>
                    </a:p>
                  </a:txBody>
                  <a:tcPr/>
                </a:tc>
              </a:tr>
              <a:tr h="370840">
                <a:tc>
                  <a:txBody>
                    <a:bodyPr/>
                    <a:lstStyle/>
                    <a:p>
                      <a:r>
                        <a:rPr lang="en-US" dirty="0" smtClean="0"/>
                        <a:t>9</a:t>
                      </a:r>
                      <a:endParaRPr lang="en-US" dirty="0"/>
                    </a:p>
                  </a:txBody>
                  <a:tcPr/>
                </a:tc>
                <a:tc>
                  <a:txBody>
                    <a:bodyPr/>
                    <a:lstStyle/>
                    <a:p>
                      <a:r>
                        <a:rPr lang="en-US" dirty="0" smtClean="0"/>
                        <a:t>Monday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10</a:t>
                      </a:r>
                      <a:endParaRPr lang="en-US" dirty="0"/>
                    </a:p>
                  </a:txBody>
                  <a:tcPr/>
                </a:tc>
                <a:tc>
                  <a:txBody>
                    <a:bodyPr/>
                    <a:lstStyle/>
                    <a:p>
                      <a:r>
                        <a:rPr lang="en-US" dirty="0" smtClean="0"/>
                        <a:t>Tuesday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11</a:t>
                      </a:r>
                      <a:endParaRPr lang="en-US" dirty="0"/>
                    </a:p>
                  </a:txBody>
                  <a:tcPr/>
                </a:tc>
                <a:tc>
                  <a:txBody>
                    <a:bodyPr/>
                    <a:lstStyle/>
                    <a:p>
                      <a:r>
                        <a:rPr lang="en-US" dirty="0" smtClean="0"/>
                        <a:t>Wednesday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12</a:t>
                      </a:r>
                      <a:endParaRPr lang="en-US" dirty="0"/>
                    </a:p>
                  </a:txBody>
                  <a:tcPr/>
                </a:tc>
                <a:tc>
                  <a:txBody>
                    <a:bodyPr/>
                    <a:lstStyle/>
                    <a:p>
                      <a:r>
                        <a:rPr lang="en-US" dirty="0" smtClean="0"/>
                        <a:t>Thursday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13</a:t>
                      </a:r>
                      <a:endParaRPr lang="en-US" dirty="0"/>
                    </a:p>
                  </a:txBody>
                  <a:tcPr/>
                </a:tc>
                <a:tc>
                  <a:txBody>
                    <a:bodyPr/>
                    <a:lstStyle/>
                    <a:p>
                      <a:r>
                        <a:rPr lang="en-US" dirty="0" smtClean="0"/>
                        <a:t>Friday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14</a:t>
                      </a:r>
                      <a:endParaRPr lang="en-US" dirty="0"/>
                    </a:p>
                  </a:txBody>
                  <a:tcPr/>
                </a:tc>
                <a:tc>
                  <a:txBody>
                    <a:bodyPr/>
                    <a:lstStyle/>
                    <a:p>
                      <a:r>
                        <a:rPr lang="en-US" dirty="0" smtClean="0"/>
                        <a:t>Saturday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bl>
          </a:graphicData>
        </a:graphic>
      </p:graphicFrame>
    </p:spTree>
    <p:extLst>
      <p:ext uri="{BB962C8B-B14F-4D97-AF65-F5344CB8AC3E}">
        <p14:creationId xmlns:p14="http://schemas.microsoft.com/office/powerpoint/2010/main" val="302967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902413"/>
              </p:ext>
            </p:extLst>
          </p:nvPr>
        </p:nvGraphicFramePr>
        <p:xfrm>
          <a:off x="1141411" y="206394"/>
          <a:ext cx="9906000" cy="6304280"/>
        </p:xfrm>
        <a:graphic>
          <a:graphicData uri="http://schemas.openxmlformats.org/drawingml/2006/table">
            <a:tbl>
              <a:tblPr firstRow="1" bandRow="1">
                <a:tableStyleId>{5C22544A-7EE6-4342-B048-85BDC9FD1C3A}</a:tableStyleId>
              </a:tblPr>
              <a:tblGrid>
                <a:gridCol w="2476500"/>
                <a:gridCol w="2476500"/>
                <a:gridCol w="2476500"/>
                <a:gridCol w="2476500"/>
              </a:tblGrid>
              <a:tr h="370840">
                <a:tc>
                  <a:txBody>
                    <a:bodyPr/>
                    <a:lstStyle/>
                    <a:p>
                      <a:r>
                        <a:rPr lang="en-US" dirty="0" smtClean="0"/>
                        <a:t>Date</a:t>
                      </a:r>
                      <a:endParaRPr lang="en-US" dirty="0"/>
                    </a:p>
                  </a:txBody>
                  <a:tcPr/>
                </a:tc>
                <a:tc>
                  <a:txBody>
                    <a:bodyPr/>
                    <a:lstStyle/>
                    <a:p>
                      <a:r>
                        <a:rPr lang="en-US" dirty="0" smtClean="0"/>
                        <a:t>Day</a:t>
                      </a:r>
                      <a:endParaRPr lang="en-US" dirty="0"/>
                    </a:p>
                  </a:txBody>
                  <a:tcPr/>
                </a:tc>
                <a:tc>
                  <a:txBody>
                    <a:bodyPr/>
                    <a:lstStyle/>
                    <a:p>
                      <a:r>
                        <a:rPr lang="en-US" dirty="0" smtClean="0"/>
                        <a:t>Backup</a:t>
                      </a:r>
                      <a:r>
                        <a:rPr lang="en-US" baseline="0" dirty="0" smtClean="0"/>
                        <a:t> Type</a:t>
                      </a:r>
                      <a:endParaRPr lang="en-US" dirty="0"/>
                    </a:p>
                  </a:txBody>
                  <a:tcPr/>
                </a:tc>
                <a:tc>
                  <a:txBody>
                    <a:bodyPr/>
                    <a:lstStyle/>
                    <a:p>
                      <a:r>
                        <a:rPr lang="en-US" dirty="0" smtClean="0"/>
                        <a:t>Backup Time</a:t>
                      </a:r>
                      <a:endParaRPr lang="en-US" dirty="0"/>
                    </a:p>
                  </a:txBody>
                  <a:tcPr/>
                </a:tc>
              </a:tr>
              <a:tr h="370840">
                <a:tc>
                  <a:txBody>
                    <a:bodyPr/>
                    <a:lstStyle/>
                    <a:p>
                      <a:r>
                        <a:rPr lang="en-US" dirty="0" smtClean="0"/>
                        <a:t>15</a:t>
                      </a:r>
                      <a:endParaRPr lang="en-US" dirty="0"/>
                    </a:p>
                  </a:txBody>
                  <a:tcPr/>
                </a:tc>
                <a:tc>
                  <a:txBody>
                    <a:bodyPr/>
                    <a:lstStyle/>
                    <a:p>
                      <a:r>
                        <a:rPr lang="en-US" dirty="0" smtClean="0"/>
                        <a:t>Sunday</a:t>
                      </a:r>
                      <a:endParaRPr lang="en-US" dirty="0"/>
                    </a:p>
                  </a:txBody>
                  <a:tcPr/>
                </a:tc>
                <a:tc>
                  <a:txBody>
                    <a:bodyPr/>
                    <a:lstStyle/>
                    <a:p>
                      <a:r>
                        <a:rPr lang="en-US" dirty="0" smtClean="0"/>
                        <a:t>Full Backup</a:t>
                      </a:r>
                      <a:endParaRPr lang="en-US" dirty="0"/>
                    </a:p>
                  </a:txBody>
                  <a:tcPr/>
                </a:tc>
                <a:tc>
                  <a:txBody>
                    <a:bodyPr/>
                    <a:lstStyle/>
                    <a:p>
                      <a:r>
                        <a:rPr lang="en-US" dirty="0" smtClean="0"/>
                        <a:t>3am</a:t>
                      </a:r>
                      <a:endParaRPr lang="en-US" dirty="0"/>
                    </a:p>
                  </a:txBody>
                  <a:tcPr/>
                </a:tc>
              </a:tr>
              <a:tr h="370840">
                <a:tc>
                  <a:txBody>
                    <a:bodyPr/>
                    <a:lstStyle/>
                    <a:p>
                      <a:r>
                        <a:rPr lang="en-US" dirty="0" smtClean="0"/>
                        <a:t>16</a:t>
                      </a:r>
                      <a:endParaRPr lang="en-US" dirty="0"/>
                    </a:p>
                  </a:txBody>
                  <a:tcPr/>
                </a:tc>
                <a:tc>
                  <a:txBody>
                    <a:bodyPr/>
                    <a:lstStyle/>
                    <a:p>
                      <a:r>
                        <a:rPr lang="en-US" dirty="0" smtClean="0"/>
                        <a:t>Monday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17</a:t>
                      </a:r>
                      <a:endParaRPr lang="en-US" dirty="0"/>
                    </a:p>
                  </a:txBody>
                  <a:tcPr/>
                </a:tc>
                <a:tc>
                  <a:txBody>
                    <a:bodyPr/>
                    <a:lstStyle/>
                    <a:p>
                      <a:r>
                        <a:rPr lang="en-US" dirty="0" smtClean="0"/>
                        <a:t>Tuesday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18</a:t>
                      </a:r>
                      <a:endParaRPr lang="en-US" dirty="0"/>
                    </a:p>
                  </a:txBody>
                  <a:tcPr/>
                </a:tc>
                <a:tc>
                  <a:txBody>
                    <a:bodyPr/>
                    <a:lstStyle/>
                    <a:p>
                      <a:r>
                        <a:rPr lang="en-US" dirty="0" smtClean="0"/>
                        <a:t>Wednesday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19</a:t>
                      </a:r>
                      <a:endParaRPr lang="en-US" dirty="0"/>
                    </a:p>
                  </a:txBody>
                  <a:tcPr/>
                </a:tc>
                <a:tc>
                  <a:txBody>
                    <a:bodyPr/>
                    <a:lstStyle/>
                    <a:p>
                      <a:r>
                        <a:rPr lang="en-US" dirty="0" smtClean="0"/>
                        <a:t>Thursday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20</a:t>
                      </a:r>
                      <a:endParaRPr lang="en-US" dirty="0"/>
                    </a:p>
                  </a:txBody>
                  <a:tcPr/>
                </a:tc>
                <a:tc>
                  <a:txBody>
                    <a:bodyPr/>
                    <a:lstStyle/>
                    <a:p>
                      <a:r>
                        <a:rPr lang="en-US" dirty="0" smtClean="0"/>
                        <a:t>Friday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21</a:t>
                      </a:r>
                      <a:endParaRPr lang="en-US" dirty="0"/>
                    </a:p>
                  </a:txBody>
                  <a:tcPr/>
                </a:tc>
                <a:tc>
                  <a:txBody>
                    <a:bodyPr/>
                    <a:lstStyle/>
                    <a:p>
                      <a:r>
                        <a:rPr lang="en-US" dirty="0" smtClean="0"/>
                        <a:t>Saturday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22</a:t>
                      </a:r>
                      <a:endParaRPr lang="en-US" dirty="0"/>
                    </a:p>
                  </a:txBody>
                  <a:tcPr/>
                </a:tc>
                <a:tc>
                  <a:txBody>
                    <a:bodyPr/>
                    <a:lstStyle/>
                    <a:p>
                      <a:r>
                        <a:rPr lang="en-US" dirty="0" smtClean="0"/>
                        <a:t>Sunday</a:t>
                      </a:r>
                      <a:endParaRPr lang="en-US" dirty="0"/>
                    </a:p>
                  </a:txBody>
                  <a:tcPr/>
                </a:tc>
                <a:tc>
                  <a:txBody>
                    <a:bodyPr/>
                    <a:lstStyle/>
                    <a:p>
                      <a:r>
                        <a:rPr lang="en-US" dirty="0" smtClean="0"/>
                        <a:t>Full Backup</a:t>
                      </a:r>
                      <a:endParaRPr lang="en-US" dirty="0"/>
                    </a:p>
                  </a:txBody>
                  <a:tcPr/>
                </a:tc>
                <a:tc>
                  <a:txBody>
                    <a:bodyPr/>
                    <a:lstStyle/>
                    <a:p>
                      <a:r>
                        <a:rPr lang="en-US" dirty="0" smtClean="0"/>
                        <a:t>3am</a:t>
                      </a:r>
                      <a:endParaRPr lang="en-US" dirty="0"/>
                    </a:p>
                  </a:txBody>
                  <a:tcPr/>
                </a:tc>
              </a:tr>
              <a:tr h="370840">
                <a:tc>
                  <a:txBody>
                    <a:bodyPr/>
                    <a:lstStyle/>
                    <a:p>
                      <a:r>
                        <a:rPr lang="en-US" dirty="0" smtClean="0"/>
                        <a:t>23</a:t>
                      </a:r>
                      <a:endParaRPr lang="en-US" dirty="0"/>
                    </a:p>
                  </a:txBody>
                  <a:tcPr/>
                </a:tc>
                <a:tc>
                  <a:txBody>
                    <a:bodyPr/>
                    <a:lstStyle/>
                    <a:p>
                      <a:r>
                        <a:rPr lang="en-US" dirty="0" smtClean="0"/>
                        <a:t>Monday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24</a:t>
                      </a:r>
                      <a:endParaRPr lang="en-US" dirty="0"/>
                    </a:p>
                  </a:txBody>
                  <a:tcPr/>
                </a:tc>
                <a:tc>
                  <a:txBody>
                    <a:bodyPr/>
                    <a:lstStyle/>
                    <a:p>
                      <a:r>
                        <a:rPr lang="en-US" dirty="0" smtClean="0"/>
                        <a:t>Tuesday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25</a:t>
                      </a:r>
                      <a:endParaRPr lang="en-US" dirty="0"/>
                    </a:p>
                  </a:txBody>
                  <a:tcPr/>
                </a:tc>
                <a:tc>
                  <a:txBody>
                    <a:bodyPr/>
                    <a:lstStyle/>
                    <a:p>
                      <a:r>
                        <a:rPr lang="en-US" dirty="0" smtClean="0"/>
                        <a:t>Wednesday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26</a:t>
                      </a:r>
                      <a:endParaRPr lang="en-US" dirty="0"/>
                    </a:p>
                  </a:txBody>
                  <a:tcPr/>
                </a:tc>
                <a:tc>
                  <a:txBody>
                    <a:bodyPr/>
                    <a:lstStyle/>
                    <a:p>
                      <a:r>
                        <a:rPr lang="en-US" dirty="0" smtClean="0"/>
                        <a:t>Thursday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27</a:t>
                      </a:r>
                      <a:endParaRPr lang="en-US" dirty="0"/>
                    </a:p>
                  </a:txBody>
                  <a:tcPr/>
                </a:tc>
                <a:tc>
                  <a:txBody>
                    <a:bodyPr/>
                    <a:lstStyle/>
                    <a:p>
                      <a:r>
                        <a:rPr lang="en-US" dirty="0" smtClean="0"/>
                        <a:t>Friday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28</a:t>
                      </a:r>
                      <a:endParaRPr lang="en-US" dirty="0"/>
                    </a:p>
                  </a:txBody>
                  <a:tcPr/>
                </a:tc>
                <a:tc>
                  <a:txBody>
                    <a:bodyPr/>
                    <a:lstStyle/>
                    <a:p>
                      <a:r>
                        <a:rPr lang="en-US" dirty="0" smtClean="0"/>
                        <a:t>Saturday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r h="370840">
                <a:tc>
                  <a:txBody>
                    <a:bodyPr/>
                    <a:lstStyle/>
                    <a:p>
                      <a:r>
                        <a:rPr lang="en-US" dirty="0" smtClean="0"/>
                        <a:t>29</a:t>
                      </a:r>
                      <a:endParaRPr lang="en-US" dirty="0"/>
                    </a:p>
                  </a:txBody>
                  <a:tcPr/>
                </a:tc>
                <a:tc>
                  <a:txBody>
                    <a:bodyPr/>
                    <a:lstStyle/>
                    <a:p>
                      <a:r>
                        <a:rPr lang="en-US" dirty="0" smtClean="0"/>
                        <a:t>Sunday</a:t>
                      </a:r>
                      <a:endParaRPr lang="en-US" dirty="0"/>
                    </a:p>
                  </a:txBody>
                  <a:tcPr/>
                </a:tc>
                <a:tc>
                  <a:txBody>
                    <a:bodyPr/>
                    <a:lstStyle/>
                    <a:p>
                      <a:r>
                        <a:rPr lang="en-US" dirty="0" smtClean="0"/>
                        <a:t>Full Backup</a:t>
                      </a:r>
                      <a:endParaRPr lang="en-US" dirty="0"/>
                    </a:p>
                  </a:txBody>
                  <a:tcPr/>
                </a:tc>
                <a:tc>
                  <a:txBody>
                    <a:bodyPr/>
                    <a:lstStyle/>
                    <a:p>
                      <a:r>
                        <a:rPr lang="en-US" dirty="0" smtClean="0"/>
                        <a:t>3am</a:t>
                      </a:r>
                      <a:endParaRPr lang="en-US" dirty="0"/>
                    </a:p>
                  </a:txBody>
                  <a:tcPr/>
                </a:tc>
              </a:tr>
              <a:tr h="370840">
                <a:tc>
                  <a:txBody>
                    <a:bodyPr/>
                    <a:lstStyle/>
                    <a:p>
                      <a:r>
                        <a:rPr lang="en-US" dirty="0" smtClean="0"/>
                        <a:t>30</a:t>
                      </a:r>
                      <a:endParaRPr lang="en-US" dirty="0"/>
                    </a:p>
                  </a:txBody>
                  <a:tcPr/>
                </a:tc>
                <a:tc>
                  <a:txBody>
                    <a:bodyPr/>
                    <a:lstStyle/>
                    <a:p>
                      <a:r>
                        <a:rPr lang="en-US" dirty="0" smtClean="0"/>
                        <a:t>Saturday</a:t>
                      </a:r>
                      <a:endParaRPr lang="en-US" dirty="0"/>
                    </a:p>
                  </a:txBody>
                  <a:tcPr/>
                </a:tc>
                <a:tc>
                  <a:txBody>
                    <a:bodyPr/>
                    <a:lstStyle/>
                    <a:p>
                      <a:r>
                        <a:rPr lang="en-US" dirty="0" smtClean="0"/>
                        <a:t>Incremental Backup</a:t>
                      </a:r>
                      <a:endParaRPr lang="en-US" dirty="0"/>
                    </a:p>
                  </a:txBody>
                  <a:tcPr/>
                </a:tc>
                <a:tc>
                  <a:txBody>
                    <a:bodyPr/>
                    <a:lstStyle/>
                    <a:p>
                      <a:r>
                        <a:rPr lang="en-US" dirty="0" smtClean="0"/>
                        <a:t>12am</a:t>
                      </a:r>
                      <a:endParaRPr lang="en-US" dirty="0"/>
                    </a:p>
                  </a:txBody>
                  <a:tcPr/>
                </a:tc>
              </a:tr>
            </a:tbl>
          </a:graphicData>
        </a:graphic>
      </p:graphicFrame>
    </p:spTree>
    <p:extLst>
      <p:ext uri="{BB962C8B-B14F-4D97-AF65-F5344CB8AC3E}">
        <p14:creationId xmlns:p14="http://schemas.microsoft.com/office/powerpoint/2010/main" val="251045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p>
        </p:txBody>
      </p:sp>
      <p:sp>
        <p:nvSpPr>
          <p:cNvPr id="3" name="Content Placeholder 2"/>
          <p:cNvSpPr>
            <a:spLocks noGrp="1"/>
          </p:cNvSpPr>
          <p:nvPr>
            <p:ph idx="1"/>
          </p:nvPr>
        </p:nvSpPr>
        <p:spPr>
          <a:xfrm>
            <a:off x="1141412" y="1876000"/>
            <a:ext cx="9905999" cy="1034626"/>
          </a:xfrm>
        </p:spPr>
        <p:txBody>
          <a:bodyPr/>
          <a:lstStyle/>
          <a:p>
            <a:r>
              <a:rPr lang="en-US" dirty="0" smtClean="0"/>
              <a:t>If a network between two homes is down because of a catastrophe then an alternate route is selected by the database.</a:t>
            </a:r>
            <a:endParaRPr lang="en-US" dirty="0"/>
          </a:p>
        </p:txBody>
      </p:sp>
      <p:sp>
        <p:nvSpPr>
          <p:cNvPr id="4" name="TextBox 3"/>
          <p:cNvSpPr txBox="1"/>
          <p:nvPr/>
        </p:nvSpPr>
        <p:spPr>
          <a:xfrm>
            <a:off x="2511380" y="3296992"/>
            <a:ext cx="334851" cy="369332"/>
          </a:xfrm>
          <a:prstGeom prst="rect">
            <a:avLst/>
          </a:prstGeom>
          <a:noFill/>
        </p:spPr>
        <p:txBody>
          <a:bodyPr wrap="square" rtlCol="0">
            <a:spAutoFit/>
          </a:bodyPr>
          <a:lstStyle/>
          <a:p>
            <a:r>
              <a:rPr lang="en-US" dirty="0" smtClean="0"/>
              <a:t>1</a:t>
            </a:r>
            <a:endParaRPr lang="en-US" dirty="0"/>
          </a:p>
        </p:txBody>
      </p:sp>
      <p:sp>
        <p:nvSpPr>
          <p:cNvPr id="5" name="TextBox 4"/>
          <p:cNvSpPr txBox="1"/>
          <p:nvPr/>
        </p:nvSpPr>
        <p:spPr>
          <a:xfrm>
            <a:off x="3228304" y="3634058"/>
            <a:ext cx="334851" cy="369332"/>
          </a:xfrm>
          <a:prstGeom prst="rect">
            <a:avLst/>
          </a:prstGeom>
          <a:noFill/>
        </p:spPr>
        <p:txBody>
          <a:bodyPr wrap="square" rtlCol="0">
            <a:spAutoFit/>
          </a:bodyPr>
          <a:lstStyle/>
          <a:p>
            <a:r>
              <a:rPr lang="en-US" dirty="0"/>
              <a:t>2</a:t>
            </a:r>
            <a:endParaRPr lang="en-US" dirty="0"/>
          </a:p>
        </p:txBody>
      </p:sp>
      <p:sp>
        <p:nvSpPr>
          <p:cNvPr id="6" name="TextBox 5"/>
          <p:cNvSpPr txBox="1"/>
          <p:nvPr/>
        </p:nvSpPr>
        <p:spPr>
          <a:xfrm>
            <a:off x="3060878" y="4337897"/>
            <a:ext cx="334851" cy="369332"/>
          </a:xfrm>
          <a:prstGeom prst="rect">
            <a:avLst/>
          </a:prstGeom>
          <a:noFill/>
        </p:spPr>
        <p:txBody>
          <a:bodyPr wrap="square" rtlCol="0">
            <a:spAutoFit/>
          </a:bodyPr>
          <a:lstStyle/>
          <a:p>
            <a:r>
              <a:rPr lang="en-US" dirty="0" smtClean="0"/>
              <a:t>3</a:t>
            </a:r>
            <a:endParaRPr lang="en-US" dirty="0"/>
          </a:p>
        </p:txBody>
      </p:sp>
      <p:sp>
        <p:nvSpPr>
          <p:cNvPr id="7" name="TextBox 6"/>
          <p:cNvSpPr txBox="1"/>
          <p:nvPr/>
        </p:nvSpPr>
        <p:spPr>
          <a:xfrm>
            <a:off x="2116428" y="4337897"/>
            <a:ext cx="334851" cy="369332"/>
          </a:xfrm>
          <a:prstGeom prst="rect">
            <a:avLst/>
          </a:prstGeom>
          <a:noFill/>
        </p:spPr>
        <p:txBody>
          <a:bodyPr wrap="square" rtlCol="0">
            <a:spAutoFit/>
          </a:bodyPr>
          <a:lstStyle/>
          <a:p>
            <a:r>
              <a:rPr lang="en-US" dirty="0"/>
              <a:t>4</a:t>
            </a:r>
            <a:endParaRPr lang="en-US" dirty="0"/>
          </a:p>
        </p:txBody>
      </p:sp>
      <p:sp>
        <p:nvSpPr>
          <p:cNvPr id="8" name="TextBox 7"/>
          <p:cNvSpPr txBox="1"/>
          <p:nvPr/>
        </p:nvSpPr>
        <p:spPr>
          <a:xfrm>
            <a:off x="1818067" y="3666324"/>
            <a:ext cx="334851" cy="369332"/>
          </a:xfrm>
          <a:prstGeom prst="rect">
            <a:avLst/>
          </a:prstGeom>
          <a:noFill/>
        </p:spPr>
        <p:txBody>
          <a:bodyPr wrap="square" rtlCol="0">
            <a:spAutoFit/>
          </a:bodyPr>
          <a:lstStyle/>
          <a:p>
            <a:r>
              <a:rPr lang="en-US" dirty="0" smtClean="0"/>
              <a:t>5</a:t>
            </a:r>
            <a:endParaRPr lang="en-US" dirty="0"/>
          </a:p>
        </p:txBody>
      </p:sp>
      <p:cxnSp>
        <p:nvCxnSpPr>
          <p:cNvPr id="10" name="Straight Connector 9"/>
          <p:cNvCxnSpPr>
            <a:stCxn id="4" idx="3"/>
            <a:endCxn id="5" idx="1"/>
          </p:cNvCxnSpPr>
          <p:nvPr/>
        </p:nvCxnSpPr>
        <p:spPr>
          <a:xfrm>
            <a:off x="2846231" y="3481658"/>
            <a:ext cx="382073" cy="337066"/>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5" idx="2"/>
          </p:cNvCxnSpPr>
          <p:nvPr/>
        </p:nvCxnSpPr>
        <p:spPr>
          <a:xfrm flipH="1">
            <a:off x="3201471" y="4003390"/>
            <a:ext cx="194259" cy="35181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endCxn id="6" idx="1"/>
          </p:cNvCxnSpPr>
          <p:nvPr/>
        </p:nvCxnSpPr>
        <p:spPr>
          <a:xfrm flipV="1">
            <a:off x="2374005" y="4522563"/>
            <a:ext cx="686873" cy="1613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4" idx="1"/>
          </p:cNvCxnSpPr>
          <p:nvPr/>
        </p:nvCxnSpPr>
        <p:spPr>
          <a:xfrm flipV="1">
            <a:off x="2002664" y="3481658"/>
            <a:ext cx="508716" cy="23306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974761" y="3971124"/>
            <a:ext cx="202841" cy="49929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4" idx="2"/>
            <a:endCxn id="6" idx="0"/>
          </p:cNvCxnSpPr>
          <p:nvPr/>
        </p:nvCxnSpPr>
        <p:spPr>
          <a:xfrm>
            <a:off x="2678806" y="3666324"/>
            <a:ext cx="549498" cy="671573"/>
          </a:xfrm>
          <a:prstGeom prst="line">
            <a:avLst/>
          </a:prstGeom>
        </p:spPr>
        <p:style>
          <a:lnRef idx="1">
            <a:schemeClr val="dk1"/>
          </a:lnRef>
          <a:fillRef idx="0">
            <a:schemeClr val="dk1"/>
          </a:fillRef>
          <a:effectRef idx="0">
            <a:schemeClr val="dk1"/>
          </a:effectRef>
          <a:fontRef idx="minor">
            <a:schemeClr val="tx1"/>
          </a:fontRef>
        </p:style>
      </p:cxnSp>
      <p:pic>
        <p:nvPicPr>
          <p:cNvPr id="22" name="Picture 21"/>
          <p:cNvPicPr>
            <a:picLocks noChangeAspect="1"/>
          </p:cNvPicPr>
          <p:nvPr/>
        </p:nvPicPr>
        <p:blipFill>
          <a:blip r:embed="rId2"/>
          <a:stretch>
            <a:fillRect/>
          </a:stretch>
        </p:blipFill>
        <p:spPr>
          <a:xfrm>
            <a:off x="6527777" y="2732999"/>
            <a:ext cx="4391025" cy="2162175"/>
          </a:xfrm>
          <a:prstGeom prst="rect">
            <a:avLst/>
          </a:prstGeom>
        </p:spPr>
      </p:pic>
      <p:cxnSp>
        <p:nvCxnSpPr>
          <p:cNvPr id="24" name="Straight Connector 23"/>
          <p:cNvCxnSpPr/>
          <p:nvPr/>
        </p:nvCxnSpPr>
        <p:spPr>
          <a:xfrm flipH="1">
            <a:off x="2953555" y="3296992"/>
            <a:ext cx="107323" cy="521732"/>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p:nvCxnSpPr>
        <p:spPr>
          <a:xfrm>
            <a:off x="2804375" y="3599500"/>
            <a:ext cx="376707" cy="33794"/>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sp>
        <p:nvSpPr>
          <p:cNvPr id="27" name="TextBox 26"/>
          <p:cNvSpPr txBox="1"/>
          <p:nvPr/>
        </p:nvSpPr>
        <p:spPr>
          <a:xfrm>
            <a:off x="1283929" y="4906851"/>
            <a:ext cx="8903260" cy="1754326"/>
          </a:xfrm>
          <a:prstGeom prst="rect">
            <a:avLst/>
          </a:prstGeom>
          <a:noFill/>
        </p:spPr>
        <p:txBody>
          <a:bodyPr wrap="square" rtlCol="0">
            <a:spAutoFit/>
          </a:bodyPr>
          <a:lstStyle/>
          <a:p>
            <a:r>
              <a:rPr lang="en-US" dirty="0" smtClean="0"/>
              <a:t>When there is a breakdown between path 1 and 2. Then only two tuples which are marked as Yes under status where networked = ‘2’ and ‘3’.</a:t>
            </a:r>
          </a:p>
          <a:p>
            <a:r>
              <a:rPr lang="en-US" dirty="0" smtClean="0"/>
              <a:t>If there is a breakdown between homes 1 and 2, then if we have a path of flow of electricity 1-3-4-5  and 1-3-2, then all homes will get electricity.</a:t>
            </a:r>
          </a:p>
          <a:p>
            <a:r>
              <a:rPr lang="en-US" dirty="0" smtClean="0"/>
              <a:t>In my project I have automated this, if there is a breakdown for any of the paths 1,2 or 2,3 or 3,4 or 4,5</a:t>
            </a:r>
            <a:r>
              <a:rPr lang="en-US" dirty="0"/>
              <a:t>;</a:t>
            </a:r>
            <a:r>
              <a:rPr lang="en-US" dirty="0" smtClean="0"/>
              <a:t> then status of the corresponding path will become Yes.</a:t>
            </a:r>
            <a:endParaRPr lang="en-US" dirty="0"/>
          </a:p>
        </p:txBody>
      </p:sp>
      <p:sp>
        <p:nvSpPr>
          <p:cNvPr id="28" name="Rectangle 27"/>
          <p:cNvSpPr/>
          <p:nvPr/>
        </p:nvSpPr>
        <p:spPr>
          <a:xfrm>
            <a:off x="6400800" y="3142445"/>
            <a:ext cx="4646611" cy="455745"/>
          </a:xfrm>
          <a:prstGeom prst="rect">
            <a:avLst/>
          </a:prstGeom>
          <a:noFill/>
          <a:ln>
            <a:solidFill>
              <a:schemeClr val="bg1"/>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4396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http://www.ieee-security.org/TC/SP2013/papers/4977a301.pdf</a:t>
            </a:r>
            <a:endParaRPr lang="en-US" dirty="0"/>
          </a:p>
          <a:p>
            <a:r>
              <a:rPr lang="en-US" u="sng" dirty="0">
                <a:hlinkClick r:id="rId3"/>
              </a:rPr>
              <a:t>http://security.stackexchange.com/questions/83174/how-can-i-securely-delete-items-in-a-database</a:t>
            </a:r>
            <a:endParaRPr lang="en-US" dirty="0"/>
          </a:p>
          <a:p>
            <a:r>
              <a:rPr lang="en-US" u="sng" dirty="0">
                <a:hlinkClick r:id="rId4"/>
              </a:rPr>
              <a:t>https://en.wikipedia.org/</a:t>
            </a:r>
            <a:endParaRPr lang="en-US" dirty="0"/>
          </a:p>
          <a:p>
            <a:r>
              <a:rPr lang="en-US" u="sng" dirty="0">
                <a:hlinkClick r:id="rId5"/>
              </a:rPr>
              <a:t>http://dev.mysql.com/</a:t>
            </a:r>
            <a:endParaRPr lang="en-US" dirty="0"/>
          </a:p>
          <a:p>
            <a:r>
              <a:rPr lang="en-US" u="sng" dirty="0">
                <a:hlinkClick r:id="rId6"/>
              </a:rPr>
              <a:t>http://www.w3schools.com/</a:t>
            </a:r>
            <a:endParaRPr lang="en-US" dirty="0"/>
          </a:p>
          <a:p>
            <a:endParaRPr lang="en-US" dirty="0"/>
          </a:p>
        </p:txBody>
      </p:sp>
    </p:spTree>
    <p:extLst>
      <p:ext uri="{BB962C8B-B14F-4D97-AF65-F5344CB8AC3E}">
        <p14:creationId xmlns:p14="http://schemas.microsoft.com/office/powerpoint/2010/main" val="265367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1 – </a:t>
            </a:r>
            <a:r>
              <a:rPr lang="en-US" cap="none" dirty="0"/>
              <a:t>C</a:t>
            </a:r>
            <a:r>
              <a:rPr lang="en-US" cap="none" dirty="0" smtClean="0"/>
              <a:t>reate Database</a:t>
            </a:r>
            <a:endParaRPr lang="en-US" dirty="0"/>
          </a:p>
        </p:txBody>
      </p:sp>
      <p:pic>
        <p:nvPicPr>
          <p:cNvPr id="4" name="Picture 3"/>
          <p:cNvPicPr>
            <a:picLocks noChangeAspect="1"/>
          </p:cNvPicPr>
          <p:nvPr/>
        </p:nvPicPr>
        <p:blipFill>
          <a:blip r:embed="rId2"/>
          <a:stretch>
            <a:fillRect/>
          </a:stretch>
        </p:blipFill>
        <p:spPr>
          <a:xfrm>
            <a:off x="714576" y="2669347"/>
            <a:ext cx="11020425" cy="2085975"/>
          </a:xfrm>
          <a:prstGeom prst="rect">
            <a:avLst/>
          </a:prstGeom>
        </p:spPr>
      </p:pic>
    </p:spTree>
    <p:extLst>
      <p:ext uri="{BB962C8B-B14F-4D97-AF65-F5344CB8AC3E}">
        <p14:creationId xmlns:p14="http://schemas.microsoft.com/office/powerpoint/2010/main" val="332228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1 – </a:t>
            </a:r>
            <a:r>
              <a:rPr lang="en-US" cap="none" dirty="0"/>
              <a:t>Create </a:t>
            </a:r>
            <a:r>
              <a:rPr lang="en-US" cap="none" dirty="0" smtClean="0"/>
              <a:t>Tables and USE</a:t>
            </a:r>
            <a:endParaRPr lang="en-US" dirty="0"/>
          </a:p>
        </p:txBody>
      </p:sp>
      <p:pic>
        <p:nvPicPr>
          <p:cNvPr id="4" name="Picture 3"/>
          <p:cNvPicPr>
            <a:picLocks noChangeAspect="1"/>
          </p:cNvPicPr>
          <p:nvPr/>
        </p:nvPicPr>
        <p:blipFill>
          <a:blip r:embed="rId2"/>
          <a:stretch>
            <a:fillRect/>
          </a:stretch>
        </p:blipFill>
        <p:spPr>
          <a:xfrm>
            <a:off x="1295869" y="2547334"/>
            <a:ext cx="8982075" cy="2819400"/>
          </a:xfrm>
          <a:prstGeom prst="rect">
            <a:avLst/>
          </a:prstGeom>
        </p:spPr>
      </p:pic>
    </p:spTree>
    <p:extLst>
      <p:ext uri="{BB962C8B-B14F-4D97-AF65-F5344CB8AC3E}">
        <p14:creationId xmlns:p14="http://schemas.microsoft.com/office/powerpoint/2010/main" val="337514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1 – </a:t>
            </a:r>
            <a:r>
              <a:rPr lang="en-US" dirty="0" err="1" smtClean="0"/>
              <a:t>InSERT</a:t>
            </a:r>
            <a:r>
              <a:rPr lang="en-US" dirty="0" smtClean="0"/>
              <a:t> INTO</a:t>
            </a:r>
            <a:endParaRPr lang="en-US" dirty="0"/>
          </a:p>
        </p:txBody>
      </p:sp>
      <p:pic>
        <p:nvPicPr>
          <p:cNvPr id="4" name="Picture 3"/>
          <p:cNvPicPr>
            <a:picLocks noChangeAspect="1"/>
          </p:cNvPicPr>
          <p:nvPr/>
        </p:nvPicPr>
        <p:blipFill>
          <a:blip r:embed="rId2"/>
          <a:stretch>
            <a:fillRect/>
          </a:stretch>
        </p:blipFill>
        <p:spPr>
          <a:xfrm>
            <a:off x="1622424" y="2693429"/>
            <a:ext cx="8943975" cy="2990850"/>
          </a:xfrm>
          <a:prstGeom prst="rect">
            <a:avLst/>
          </a:prstGeom>
        </p:spPr>
      </p:pic>
    </p:spTree>
    <p:extLst>
      <p:ext uri="{BB962C8B-B14F-4D97-AF65-F5344CB8AC3E}">
        <p14:creationId xmlns:p14="http://schemas.microsoft.com/office/powerpoint/2010/main" val="278162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1 – </a:t>
            </a:r>
            <a:r>
              <a:rPr lang="en-US" cap="none" dirty="0" smtClean="0"/>
              <a:t>Alter Table</a:t>
            </a:r>
            <a:endParaRPr lang="en-US" dirty="0"/>
          </a:p>
        </p:txBody>
      </p:sp>
      <p:pic>
        <p:nvPicPr>
          <p:cNvPr id="4" name="Picture 3"/>
          <p:cNvPicPr>
            <a:picLocks noChangeAspect="1"/>
          </p:cNvPicPr>
          <p:nvPr/>
        </p:nvPicPr>
        <p:blipFill>
          <a:blip r:embed="rId2"/>
          <a:stretch>
            <a:fillRect/>
          </a:stretch>
        </p:blipFill>
        <p:spPr>
          <a:xfrm>
            <a:off x="1410371" y="2339394"/>
            <a:ext cx="9010650" cy="3467100"/>
          </a:xfrm>
          <a:prstGeom prst="rect">
            <a:avLst/>
          </a:prstGeom>
        </p:spPr>
      </p:pic>
    </p:spTree>
    <p:extLst>
      <p:ext uri="{BB962C8B-B14F-4D97-AF65-F5344CB8AC3E}">
        <p14:creationId xmlns:p14="http://schemas.microsoft.com/office/powerpoint/2010/main" val="324688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SET 2 – Create </a:t>
            </a:r>
            <a:r>
              <a:rPr lang="en-US" cap="none" dirty="0"/>
              <a:t>T</a:t>
            </a:r>
            <a:r>
              <a:rPr lang="en-US" cap="none" dirty="0" smtClean="0"/>
              <a:t>able, Key, Datatypes, Index</a:t>
            </a:r>
            <a:endParaRPr lang="en-US" cap="none" dirty="0"/>
          </a:p>
        </p:txBody>
      </p:sp>
      <p:pic>
        <p:nvPicPr>
          <p:cNvPr id="4" name="Picture 3"/>
          <p:cNvPicPr>
            <a:picLocks noChangeAspect="1"/>
          </p:cNvPicPr>
          <p:nvPr/>
        </p:nvPicPr>
        <p:blipFill>
          <a:blip r:embed="rId2"/>
          <a:stretch>
            <a:fillRect/>
          </a:stretch>
        </p:blipFill>
        <p:spPr>
          <a:xfrm>
            <a:off x="1576387" y="2119312"/>
            <a:ext cx="9039225" cy="2619375"/>
          </a:xfrm>
          <a:prstGeom prst="rect">
            <a:avLst/>
          </a:prstGeom>
        </p:spPr>
      </p:pic>
    </p:spTree>
    <p:extLst>
      <p:ext uri="{BB962C8B-B14F-4D97-AF65-F5344CB8AC3E}">
        <p14:creationId xmlns:p14="http://schemas.microsoft.com/office/powerpoint/2010/main" val="136994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1028</TotalTime>
  <Words>714</Words>
  <Application>Microsoft Office PowerPoint</Application>
  <PresentationFormat>Widescreen</PresentationFormat>
  <Paragraphs>189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Tw Cen MT</vt:lpstr>
      <vt:lpstr>Circuit</vt:lpstr>
      <vt:lpstr>Smart grid</vt:lpstr>
      <vt:lpstr>EER Diagram</vt:lpstr>
      <vt:lpstr>About the project</vt:lpstr>
      <vt:lpstr>About the project</vt:lpstr>
      <vt:lpstr>Set 1 – Create Database</vt:lpstr>
      <vt:lpstr>Set 1 – Create Tables and USE</vt:lpstr>
      <vt:lpstr>SET 1 – InSERT INTO</vt:lpstr>
      <vt:lpstr>SET 1 – Alter Table</vt:lpstr>
      <vt:lpstr>SET 2 – Create Table, Key, Datatypes, Index</vt:lpstr>
      <vt:lpstr>SET 2 – Insert Into</vt:lpstr>
      <vt:lpstr>Set 3 - Select – From – Where – Group By – Having - Order By - Limit</vt:lpstr>
      <vt:lpstr>Set 3 - Select – From – Where – Group By – Having - Order By - Limit</vt:lpstr>
      <vt:lpstr>Set 3 - Select – From – Where – Group By – Having - Order By - Limit</vt:lpstr>
      <vt:lpstr>Set 4 – Functions in SQL</vt:lpstr>
      <vt:lpstr>PowerPoint Presentation</vt:lpstr>
      <vt:lpstr>Set 4 – Functions in SQL</vt:lpstr>
      <vt:lpstr>Set 4 – Functions in SQL</vt:lpstr>
      <vt:lpstr>Set 5 – joins</vt:lpstr>
      <vt:lpstr>Set 5 – joins</vt:lpstr>
      <vt:lpstr>Set 6 – subqueries</vt:lpstr>
      <vt:lpstr>SET 7 – USERS AND PRIVILEGE</vt:lpstr>
      <vt:lpstr>Set 8 – stored procedure</vt:lpstr>
      <vt:lpstr>Set 8 – stored procedure</vt:lpstr>
      <vt:lpstr>Set 8 – stored procedure</vt:lpstr>
      <vt:lpstr>Set 8 – stored procedure</vt:lpstr>
      <vt:lpstr>Set 10 – Triggers</vt:lpstr>
      <vt:lpstr>Set 10 – Triggers</vt:lpstr>
      <vt:lpstr>Set 9 – commit</vt:lpstr>
      <vt:lpstr>Set 9 – rollback</vt:lpstr>
      <vt:lpstr>Set 9 – savepoint</vt:lpstr>
      <vt:lpstr>Set 9 – savepoint with rollback</vt:lpstr>
      <vt:lpstr>SET 9 – LOCK</vt:lpstr>
      <vt:lpstr>SET 9 – UNLOCK</vt:lpstr>
      <vt:lpstr>Set 11 – views</vt:lpstr>
      <vt:lpstr>Set 11 – views</vt:lpstr>
      <vt:lpstr>Set 11 – views</vt:lpstr>
      <vt:lpstr>Backup plan</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grid</dc:title>
  <dc:creator>Piyush Saxena</dc:creator>
  <cp:lastModifiedBy>Piyush Saxena</cp:lastModifiedBy>
  <cp:revision>66</cp:revision>
  <dcterms:created xsi:type="dcterms:W3CDTF">2015-12-15T05:07:28Z</dcterms:created>
  <dcterms:modified xsi:type="dcterms:W3CDTF">2015-12-18T01:32:03Z</dcterms:modified>
</cp:coreProperties>
</file>