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Roboto"/>
      <p:regular r:id="rId32"/>
      <p:bold r:id="rId33"/>
      <p:italic r:id="rId34"/>
      <p:boldItalic r:id="rId35"/>
    </p:embeddedFont>
    <p:embeddedFont>
      <p:font typeface="Century Gothic"/>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bold.fntdata"/><Relationship Id="rId10" Type="http://schemas.openxmlformats.org/officeDocument/2006/relationships/slide" Target="slides/slide5.xml"/><Relationship Id="rId32" Type="http://schemas.openxmlformats.org/officeDocument/2006/relationships/font" Target="fonts/Roboto-regular.fntdata"/><Relationship Id="rId13" Type="http://schemas.openxmlformats.org/officeDocument/2006/relationships/slide" Target="slides/slide8.xml"/><Relationship Id="rId35" Type="http://schemas.openxmlformats.org/officeDocument/2006/relationships/font" Target="fonts/Roboto-boldItalic.fntdata"/><Relationship Id="rId12" Type="http://schemas.openxmlformats.org/officeDocument/2006/relationships/slide" Target="slides/slide7.xml"/><Relationship Id="rId34" Type="http://schemas.openxmlformats.org/officeDocument/2006/relationships/font" Target="fonts/Roboto-italic.fntdata"/><Relationship Id="rId15" Type="http://schemas.openxmlformats.org/officeDocument/2006/relationships/slide" Target="slides/slide10.xml"/><Relationship Id="rId37" Type="http://schemas.openxmlformats.org/officeDocument/2006/relationships/font" Target="fonts/CenturyGothic-bold.fntdata"/><Relationship Id="rId14" Type="http://schemas.openxmlformats.org/officeDocument/2006/relationships/slide" Target="slides/slide9.xml"/><Relationship Id="rId36" Type="http://schemas.openxmlformats.org/officeDocument/2006/relationships/font" Target="fonts/CenturyGothic-regular.fntdata"/><Relationship Id="rId17" Type="http://schemas.openxmlformats.org/officeDocument/2006/relationships/slide" Target="slides/slide12.xml"/><Relationship Id="rId39" Type="http://schemas.openxmlformats.org/officeDocument/2006/relationships/font" Target="fonts/CenturyGothic-boldItalic.fntdata"/><Relationship Id="rId16" Type="http://schemas.openxmlformats.org/officeDocument/2006/relationships/slide" Target="slides/slide11.xml"/><Relationship Id="rId38" Type="http://schemas.openxmlformats.org/officeDocument/2006/relationships/font" Target="fonts/CenturyGothic-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c6f9e470d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c6f9e470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fb72b02688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fb72b02688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fb72b02688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fb72b02688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fb72b02688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fb72b02688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fb72b02688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fb72b02688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fb72b02688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fb72b02688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fb72b02688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fb72b02688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fb72b02688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fb72b02688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fb72b02688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fb72b02688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fb72b02688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fb72b02688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fb72b0268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fb72b0268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fb72b02688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fb72b02688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fb72b02688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fb72b02688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fb72b02688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fb72b02688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fb72b02688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fb72b02688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fb72b02688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fb72b02688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fb72b02688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fb72b02688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fb72b02688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fb72b02688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fb72b0268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fb72b0268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fb72b0268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fb72b0268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fb72b02688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fb72b02688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fb72b02688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fb72b02688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fb72b02688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fb72b02688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8.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7.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4.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latin typeface="Century Gothic"/>
                <a:ea typeface="Century Gothic"/>
                <a:cs typeface="Century Gothic"/>
                <a:sym typeface="Century Gothic"/>
              </a:rPr>
              <a:t>Surprising Housing Price Prediction Project</a:t>
            </a:r>
            <a:endParaRPr b="1">
              <a:latin typeface="Century Gothic"/>
              <a:ea typeface="Century Gothic"/>
              <a:cs typeface="Century Gothic"/>
              <a:sym typeface="Century Gothic"/>
            </a:endParaRPr>
          </a:p>
        </p:txBody>
      </p:sp>
      <p:sp>
        <p:nvSpPr>
          <p:cNvPr id="86" name="Google Shape;86;p13"/>
          <p:cNvSpPr txBox="1"/>
          <p:nvPr>
            <p:ph idx="1" type="subTitle"/>
          </p:nvPr>
        </p:nvSpPr>
        <p:spPr>
          <a:xfrm>
            <a:off x="598100" y="2715925"/>
            <a:ext cx="7032600" cy="4329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lt1"/>
              </a:buClr>
              <a:buSzPts val="1700"/>
              <a:buFont typeface="Arial"/>
              <a:buNone/>
            </a:pPr>
            <a:r>
              <a:rPr lang="en" sz="1500">
                <a:latin typeface="Century Gothic"/>
                <a:ea typeface="Century Gothic"/>
                <a:cs typeface="Century Gothic"/>
                <a:sym typeface="Century Gothic"/>
              </a:rPr>
              <a:t>A case study from US-based housing company named “Surprise Housing”. The company is looking at prospective properties to buy houses at a price below their actual values and flip them at a higher price which will help the company to enter the real estate market.</a:t>
            </a:r>
            <a:endParaRPr sz="1500">
              <a:latin typeface="Century Gothic"/>
              <a:ea typeface="Century Gothic"/>
              <a:cs typeface="Century Gothic"/>
              <a:sym typeface="Century Gothic"/>
            </a:endParaRPr>
          </a:p>
          <a:p>
            <a:pPr indent="0" lvl="0" marL="0" rtl="0" algn="l">
              <a:spcBef>
                <a:spcPts val="0"/>
              </a:spcBef>
              <a:spcAft>
                <a:spcPts val="0"/>
              </a:spcAft>
              <a:buNone/>
            </a:pPr>
            <a:r>
              <a:t/>
            </a:r>
            <a:endParaRPr sz="1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55" name="Shape 155"/>
        <p:cNvGrpSpPr/>
        <p:nvPr/>
      </p:nvGrpSpPr>
      <p:grpSpPr>
        <a:xfrm>
          <a:off x="0" y="0"/>
          <a:ext cx="0" cy="0"/>
          <a:chOff x="0" y="0"/>
          <a:chExt cx="0" cy="0"/>
        </a:xfrm>
      </p:grpSpPr>
      <p:sp>
        <p:nvSpPr>
          <p:cNvPr descr="Background pointer shape in timeline graphic" id="156" name="Google Shape;156;p22"/>
          <p:cNvSpPr/>
          <p:nvPr/>
        </p:nvSpPr>
        <p:spPr>
          <a:xfrm>
            <a:off x="340934" y="2199000"/>
            <a:ext cx="1872300" cy="745500"/>
          </a:xfrm>
          <a:prstGeom prst="homePlate">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57" name="Google Shape;157;p22"/>
          <p:cNvSpPr txBox="1"/>
          <p:nvPr>
            <p:ph idx="4294967295" type="body"/>
          </p:nvPr>
        </p:nvSpPr>
        <p:spPr>
          <a:xfrm>
            <a:off x="340925" y="2336550"/>
            <a:ext cx="1655100" cy="470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Clr>
                <a:srgbClr val="000000"/>
              </a:buClr>
              <a:buFont typeface="Arial"/>
              <a:buNone/>
            </a:pPr>
            <a:r>
              <a:rPr lang="en" sz="1300">
                <a:solidFill>
                  <a:schemeClr val="lt1"/>
                </a:solidFill>
                <a:latin typeface="Century Gothic"/>
                <a:ea typeface="Century Gothic"/>
                <a:cs typeface="Century Gothic"/>
                <a:sym typeface="Century Gothic"/>
              </a:rPr>
              <a:t>Univariate Analysis</a:t>
            </a:r>
            <a:endParaRPr sz="1300">
              <a:solidFill>
                <a:schemeClr val="lt1"/>
              </a:solidFill>
            </a:endParaRPr>
          </a:p>
        </p:txBody>
      </p:sp>
      <p:grpSp>
        <p:nvGrpSpPr>
          <p:cNvPr id="158" name="Google Shape;158;p22"/>
          <p:cNvGrpSpPr/>
          <p:nvPr/>
        </p:nvGrpSpPr>
        <p:grpSpPr>
          <a:xfrm>
            <a:off x="969270" y="1610215"/>
            <a:ext cx="198900" cy="593656"/>
            <a:chOff x="777447" y="1610215"/>
            <a:chExt cx="198900" cy="593656"/>
          </a:xfrm>
        </p:grpSpPr>
        <p:cxnSp>
          <p:nvCxnSpPr>
            <p:cNvPr id="159" name="Google Shape;159;p22"/>
            <p:cNvCxnSpPr/>
            <p:nvPr/>
          </p:nvCxnSpPr>
          <p:spPr>
            <a:xfrm>
              <a:off x="876909" y="1649171"/>
              <a:ext cx="0" cy="554700"/>
            </a:xfrm>
            <a:prstGeom prst="straightConnector1">
              <a:avLst/>
            </a:prstGeom>
            <a:noFill/>
            <a:ln cap="flat" cmpd="sng" w="9525">
              <a:solidFill>
                <a:schemeClr val="dk2"/>
              </a:solidFill>
              <a:prstDash val="solid"/>
              <a:round/>
              <a:headEnd len="sm" w="sm" type="none"/>
              <a:tailEnd len="sm" w="sm" type="none"/>
            </a:ln>
          </p:spPr>
        </p:cxnSp>
        <p:sp>
          <p:nvSpPr>
            <p:cNvPr id="160" name="Google Shape;160;p22"/>
            <p:cNvSpPr/>
            <p:nvPr/>
          </p:nvSpPr>
          <p:spPr>
            <a:xfrm>
              <a:off x="777447"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1" name="Google Shape;161;p22"/>
          <p:cNvSpPr txBox="1"/>
          <p:nvPr>
            <p:ph idx="4294967295" type="body"/>
          </p:nvPr>
        </p:nvSpPr>
        <p:spPr>
          <a:xfrm>
            <a:off x="318375" y="233267"/>
            <a:ext cx="2242800" cy="906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400">
                <a:latin typeface="Century Gothic"/>
                <a:ea typeface="Century Gothic"/>
                <a:cs typeface="Century Gothic"/>
                <a:sym typeface="Century Gothic"/>
              </a:rPr>
              <a:t>Univariate analysis</a:t>
            </a:r>
            <a:r>
              <a:rPr lang="en" sz="1400">
                <a:latin typeface="Century Gothic"/>
                <a:ea typeface="Century Gothic"/>
                <a:cs typeface="Century Gothic"/>
                <a:sym typeface="Century Gothic"/>
              </a:rPr>
              <a:t> is the simplest form of analyzing data. “Uni” means “one”, so in other words your data has only one variable.</a:t>
            </a:r>
            <a:endParaRPr sz="1400"/>
          </a:p>
        </p:txBody>
      </p:sp>
      <p:sp>
        <p:nvSpPr>
          <p:cNvPr descr="Background pointer shape in timeline graphic" id="162" name="Google Shape;162;p22"/>
          <p:cNvSpPr/>
          <p:nvPr/>
        </p:nvSpPr>
        <p:spPr>
          <a:xfrm>
            <a:off x="1817050" y="2199000"/>
            <a:ext cx="21816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63" name="Google Shape;163;p22"/>
          <p:cNvSpPr txBox="1"/>
          <p:nvPr>
            <p:ph idx="4294967295" type="body"/>
          </p:nvPr>
        </p:nvSpPr>
        <p:spPr>
          <a:xfrm>
            <a:off x="2126325" y="2336550"/>
            <a:ext cx="1872300" cy="470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Clr>
                <a:srgbClr val="000000"/>
              </a:buClr>
              <a:buFont typeface="Arial"/>
              <a:buNone/>
            </a:pPr>
            <a:r>
              <a:rPr lang="en" sz="1300">
                <a:solidFill>
                  <a:schemeClr val="lt1"/>
                </a:solidFill>
                <a:latin typeface="Century Gothic"/>
                <a:ea typeface="Century Gothic"/>
                <a:cs typeface="Century Gothic"/>
                <a:sym typeface="Century Gothic"/>
              </a:rPr>
              <a:t>Multivariate Analysis</a:t>
            </a:r>
            <a:endParaRPr sz="1300">
              <a:solidFill>
                <a:schemeClr val="lt1"/>
              </a:solidFill>
            </a:endParaRPr>
          </a:p>
        </p:txBody>
      </p:sp>
      <p:grpSp>
        <p:nvGrpSpPr>
          <p:cNvPr id="164" name="Google Shape;164;p22"/>
          <p:cNvGrpSpPr/>
          <p:nvPr/>
        </p:nvGrpSpPr>
        <p:grpSpPr>
          <a:xfrm>
            <a:off x="2684632" y="2938958"/>
            <a:ext cx="198900" cy="593656"/>
            <a:chOff x="2223534" y="2938958"/>
            <a:chExt cx="198900" cy="593656"/>
          </a:xfrm>
        </p:grpSpPr>
        <p:cxnSp>
          <p:nvCxnSpPr>
            <p:cNvPr id="165" name="Google Shape;165;p22"/>
            <p:cNvCxnSpPr/>
            <p:nvPr/>
          </p:nvCxnSpPr>
          <p:spPr>
            <a:xfrm rot="10800000">
              <a:off x="2322997" y="2938958"/>
              <a:ext cx="0" cy="554700"/>
            </a:xfrm>
            <a:prstGeom prst="straightConnector1">
              <a:avLst/>
            </a:prstGeom>
            <a:noFill/>
            <a:ln cap="flat" cmpd="sng" w="9525">
              <a:solidFill>
                <a:schemeClr val="dk2"/>
              </a:solidFill>
              <a:prstDash val="solid"/>
              <a:round/>
              <a:headEnd len="sm" w="sm" type="none"/>
              <a:tailEnd len="sm" w="sm" type="none"/>
            </a:ln>
          </p:spPr>
        </p:cxnSp>
        <p:sp>
          <p:nvSpPr>
            <p:cNvPr id="166" name="Google Shape;166;p22"/>
            <p:cNvSpPr/>
            <p:nvPr/>
          </p:nvSpPr>
          <p:spPr>
            <a:xfrm flipH="1" rot="10800000">
              <a:off x="2223534"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 name="Google Shape;167;p22"/>
          <p:cNvSpPr txBox="1"/>
          <p:nvPr>
            <p:ph idx="4294967295" type="body"/>
          </p:nvPr>
        </p:nvSpPr>
        <p:spPr>
          <a:xfrm>
            <a:off x="1549137" y="3605325"/>
            <a:ext cx="2242800" cy="906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400">
                <a:latin typeface="Century Gothic"/>
                <a:ea typeface="Century Gothic"/>
                <a:cs typeface="Century Gothic"/>
                <a:sym typeface="Century Gothic"/>
              </a:rPr>
              <a:t>Multivariate analysis</a:t>
            </a:r>
            <a:r>
              <a:rPr lang="en" sz="1400">
                <a:latin typeface="Century Gothic"/>
                <a:ea typeface="Century Gothic"/>
                <a:cs typeface="Century Gothic"/>
                <a:sym typeface="Century Gothic"/>
              </a:rPr>
              <a:t> is a set of statistical techniques used for </a:t>
            </a:r>
            <a:r>
              <a:rPr b="1" lang="en" sz="1400">
                <a:latin typeface="Century Gothic"/>
                <a:ea typeface="Century Gothic"/>
                <a:cs typeface="Century Gothic"/>
                <a:sym typeface="Century Gothic"/>
              </a:rPr>
              <a:t>analysis</a:t>
            </a:r>
            <a:r>
              <a:rPr lang="en" sz="1400">
                <a:latin typeface="Century Gothic"/>
                <a:ea typeface="Century Gothic"/>
                <a:cs typeface="Century Gothic"/>
                <a:sym typeface="Century Gothic"/>
              </a:rPr>
              <a:t> of data that contain more than one variable. </a:t>
            </a:r>
            <a:endParaRPr sz="1400"/>
          </a:p>
        </p:txBody>
      </p:sp>
      <p:sp>
        <p:nvSpPr>
          <p:cNvPr descr="Background pointer shape in timeline graphic" id="168" name="Google Shape;168;p22"/>
          <p:cNvSpPr/>
          <p:nvPr/>
        </p:nvSpPr>
        <p:spPr>
          <a:xfrm>
            <a:off x="362437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69" name="Google Shape;169;p22"/>
          <p:cNvSpPr txBox="1"/>
          <p:nvPr>
            <p:ph idx="4294967295" type="body"/>
          </p:nvPr>
        </p:nvSpPr>
        <p:spPr>
          <a:xfrm>
            <a:off x="3920149" y="2336550"/>
            <a:ext cx="1655100" cy="470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Clr>
                <a:srgbClr val="000000"/>
              </a:buClr>
              <a:buFont typeface="Arial"/>
              <a:buNone/>
            </a:pPr>
            <a:r>
              <a:rPr lang="en" sz="1300">
                <a:solidFill>
                  <a:schemeClr val="lt1"/>
                </a:solidFill>
                <a:latin typeface="Century Gothic"/>
                <a:ea typeface="Century Gothic"/>
                <a:cs typeface="Century Gothic"/>
                <a:sym typeface="Century Gothic"/>
              </a:rPr>
              <a:t>Data </a:t>
            </a:r>
            <a:r>
              <a:rPr lang="en" sz="1300">
                <a:solidFill>
                  <a:schemeClr val="lt1"/>
                </a:solidFill>
                <a:latin typeface="Century Gothic"/>
                <a:ea typeface="Century Gothic"/>
                <a:cs typeface="Century Gothic"/>
                <a:sym typeface="Century Gothic"/>
              </a:rPr>
              <a:t>Correlation</a:t>
            </a:r>
            <a:endParaRPr sz="1300">
              <a:solidFill>
                <a:schemeClr val="lt1"/>
              </a:solidFill>
            </a:endParaRPr>
          </a:p>
        </p:txBody>
      </p:sp>
      <p:grpSp>
        <p:nvGrpSpPr>
          <p:cNvPr id="170" name="Google Shape;170;p22"/>
          <p:cNvGrpSpPr/>
          <p:nvPr/>
        </p:nvGrpSpPr>
        <p:grpSpPr>
          <a:xfrm>
            <a:off x="4471945" y="1610215"/>
            <a:ext cx="198900" cy="593656"/>
            <a:chOff x="3918084" y="1610215"/>
            <a:chExt cx="198900" cy="593656"/>
          </a:xfrm>
        </p:grpSpPr>
        <p:cxnSp>
          <p:nvCxnSpPr>
            <p:cNvPr id="171" name="Google Shape;171;p22"/>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172" name="Google Shape;172;p22"/>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descr="Background pointer shape in timeline graphic" id="173" name="Google Shape;173;p22"/>
          <p:cNvSpPr/>
          <p:nvPr/>
        </p:nvSpPr>
        <p:spPr>
          <a:xfrm>
            <a:off x="527929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74" name="Google Shape;174;p22"/>
          <p:cNvSpPr txBox="1"/>
          <p:nvPr>
            <p:ph idx="4294967295" type="body"/>
          </p:nvPr>
        </p:nvSpPr>
        <p:spPr>
          <a:xfrm>
            <a:off x="5569100" y="2336550"/>
            <a:ext cx="1655100" cy="470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300">
                <a:solidFill>
                  <a:schemeClr val="lt1"/>
                </a:solidFill>
                <a:latin typeface="Century Gothic"/>
                <a:ea typeface="Century Gothic"/>
                <a:cs typeface="Century Gothic"/>
                <a:sym typeface="Century Gothic"/>
              </a:rPr>
              <a:t>Label </a:t>
            </a:r>
            <a:r>
              <a:rPr lang="en" sz="1300">
                <a:solidFill>
                  <a:schemeClr val="lt1"/>
                </a:solidFill>
                <a:latin typeface="Century Gothic"/>
                <a:ea typeface="Century Gothic"/>
                <a:cs typeface="Century Gothic"/>
                <a:sym typeface="Century Gothic"/>
              </a:rPr>
              <a:t>Correlation</a:t>
            </a:r>
            <a:endParaRPr sz="1600">
              <a:solidFill>
                <a:schemeClr val="lt1"/>
              </a:solidFill>
            </a:endParaRPr>
          </a:p>
        </p:txBody>
      </p:sp>
      <p:grpSp>
        <p:nvGrpSpPr>
          <p:cNvPr id="175" name="Google Shape;175;p22"/>
          <p:cNvGrpSpPr/>
          <p:nvPr/>
        </p:nvGrpSpPr>
        <p:grpSpPr>
          <a:xfrm>
            <a:off x="6125470" y="2938958"/>
            <a:ext cx="198900" cy="593656"/>
            <a:chOff x="5958946" y="2938958"/>
            <a:chExt cx="198900" cy="593656"/>
          </a:xfrm>
        </p:grpSpPr>
        <p:cxnSp>
          <p:nvCxnSpPr>
            <p:cNvPr id="176" name="Google Shape;176;p22"/>
            <p:cNvCxnSpPr/>
            <p:nvPr/>
          </p:nvCxnSpPr>
          <p:spPr>
            <a:xfrm rot="10800000">
              <a:off x="6058409" y="2938958"/>
              <a:ext cx="0" cy="554700"/>
            </a:xfrm>
            <a:prstGeom prst="straightConnector1">
              <a:avLst/>
            </a:prstGeom>
            <a:noFill/>
            <a:ln cap="flat" cmpd="sng" w="9525">
              <a:solidFill>
                <a:schemeClr val="dk2"/>
              </a:solidFill>
              <a:prstDash val="solid"/>
              <a:round/>
              <a:headEnd len="sm" w="sm" type="none"/>
              <a:tailEnd len="sm" w="sm" type="none"/>
            </a:ln>
          </p:spPr>
        </p:cxnSp>
        <p:sp>
          <p:nvSpPr>
            <p:cNvPr id="177" name="Google Shape;177;p22"/>
            <p:cNvSpPr/>
            <p:nvPr/>
          </p:nvSpPr>
          <p:spPr>
            <a:xfrm flipH="1" rot="10800000">
              <a:off x="5958946"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8" name="Google Shape;178;p22"/>
          <p:cNvSpPr txBox="1"/>
          <p:nvPr>
            <p:ph idx="4294967295" type="body"/>
          </p:nvPr>
        </p:nvSpPr>
        <p:spPr>
          <a:xfrm>
            <a:off x="5126902" y="3605325"/>
            <a:ext cx="2242800" cy="906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400">
                <a:latin typeface="Century Gothic"/>
                <a:ea typeface="Century Gothic"/>
                <a:cs typeface="Century Gothic"/>
                <a:sym typeface="Century Gothic"/>
              </a:rPr>
              <a:t>Correlation</a:t>
            </a:r>
            <a:r>
              <a:rPr lang="en" sz="1400">
                <a:latin typeface="Century Gothic"/>
                <a:ea typeface="Century Gothic"/>
                <a:cs typeface="Century Gothic"/>
                <a:sym typeface="Century Gothic"/>
              </a:rPr>
              <a:t> with the target variable to know how the data is related.</a:t>
            </a:r>
            <a:endParaRPr sz="1400"/>
          </a:p>
        </p:txBody>
      </p:sp>
      <p:sp>
        <p:nvSpPr>
          <p:cNvPr descr="Background pointer shape in timeline graphic" id="179" name="Google Shape;179;p22"/>
          <p:cNvSpPr/>
          <p:nvPr/>
        </p:nvSpPr>
        <p:spPr>
          <a:xfrm>
            <a:off x="693421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80" name="Google Shape;180;p22"/>
          <p:cNvSpPr txBox="1"/>
          <p:nvPr>
            <p:ph idx="4294967295" type="body"/>
          </p:nvPr>
        </p:nvSpPr>
        <p:spPr>
          <a:xfrm>
            <a:off x="7263912" y="2336550"/>
            <a:ext cx="1315500" cy="470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Clr>
                <a:srgbClr val="000000"/>
              </a:buClr>
              <a:buFont typeface="Arial"/>
              <a:buNone/>
            </a:pPr>
            <a:r>
              <a:rPr lang="en" sz="1300" u="sng">
                <a:solidFill>
                  <a:schemeClr val="lt1"/>
                </a:solidFill>
                <a:latin typeface="Century Gothic"/>
                <a:ea typeface="Century Gothic"/>
                <a:cs typeface="Century Gothic"/>
                <a:sym typeface="Century Gothic"/>
              </a:rPr>
              <a:t>Conclusion</a:t>
            </a:r>
            <a:endParaRPr sz="1300">
              <a:solidFill>
                <a:schemeClr val="lt1"/>
              </a:solidFill>
            </a:endParaRPr>
          </a:p>
        </p:txBody>
      </p:sp>
      <p:grpSp>
        <p:nvGrpSpPr>
          <p:cNvPr id="181" name="Google Shape;181;p22"/>
          <p:cNvGrpSpPr/>
          <p:nvPr/>
        </p:nvGrpSpPr>
        <p:grpSpPr>
          <a:xfrm>
            <a:off x="7822207" y="1610215"/>
            <a:ext cx="198900" cy="593656"/>
            <a:chOff x="3918084" y="1610215"/>
            <a:chExt cx="198900" cy="593656"/>
          </a:xfrm>
        </p:grpSpPr>
        <p:cxnSp>
          <p:nvCxnSpPr>
            <p:cNvPr id="182" name="Google Shape;182;p22"/>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183" name="Google Shape;183;p22"/>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4" name="Google Shape;184;p22"/>
          <p:cNvSpPr txBox="1"/>
          <p:nvPr>
            <p:ph idx="4294967295" type="body"/>
          </p:nvPr>
        </p:nvSpPr>
        <p:spPr>
          <a:xfrm>
            <a:off x="6914579" y="766667"/>
            <a:ext cx="2242800" cy="906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400">
                <a:latin typeface="Century Gothic"/>
                <a:ea typeface="Century Gothic"/>
                <a:cs typeface="Century Gothic"/>
                <a:sym typeface="Century Gothic"/>
              </a:rPr>
              <a:t>Summary</a:t>
            </a:r>
            <a:r>
              <a:rPr lang="en" sz="1400">
                <a:latin typeface="Century Gothic"/>
                <a:ea typeface="Century Gothic"/>
                <a:cs typeface="Century Gothic"/>
                <a:sym typeface="Century Gothic"/>
              </a:rPr>
              <a:t> with the conclusion of all the analysis</a:t>
            </a:r>
            <a:endParaRPr sz="1400"/>
          </a:p>
        </p:txBody>
      </p:sp>
      <p:sp>
        <p:nvSpPr>
          <p:cNvPr id="185" name="Google Shape;185;p22"/>
          <p:cNvSpPr txBox="1"/>
          <p:nvPr>
            <p:ph idx="4294967295" type="body"/>
          </p:nvPr>
        </p:nvSpPr>
        <p:spPr>
          <a:xfrm>
            <a:off x="3526200" y="385667"/>
            <a:ext cx="2242800" cy="906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400">
                <a:latin typeface="Century Gothic"/>
                <a:ea typeface="Century Gothic"/>
                <a:cs typeface="Century Gothic"/>
                <a:sym typeface="Century Gothic"/>
              </a:rPr>
              <a:t>Correlation</a:t>
            </a:r>
            <a:r>
              <a:rPr lang="en" sz="1400">
                <a:latin typeface="Century Gothic"/>
                <a:ea typeface="Century Gothic"/>
                <a:cs typeface="Century Gothic"/>
                <a:sym typeface="Century Gothic"/>
              </a:rPr>
              <a:t> is used to test relationships between quantitative variables or categorical variables.</a:t>
            </a:r>
            <a:endParaRPr b="1" sz="1400">
              <a:latin typeface="Century Gothic"/>
              <a:ea typeface="Century Gothic"/>
              <a:cs typeface="Century Gothic"/>
              <a:sym typeface="Century Gothic"/>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89" name="Shape 189"/>
        <p:cNvGrpSpPr/>
        <p:nvPr/>
      </p:nvGrpSpPr>
      <p:grpSpPr>
        <a:xfrm>
          <a:off x="0" y="0"/>
          <a:ext cx="0" cy="0"/>
          <a:chOff x="0" y="0"/>
          <a:chExt cx="0" cy="0"/>
        </a:xfrm>
      </p:grpSpPr>
      <p:sp>
        <p:nvSpPr>
          <p:cNvPr id="190" name="Google Shape;190;p23"/>
          <p:cNvSpPr/>
          <p:nvPr/>
        </p:nvSpPr>
        <p:spPr>
          <a:xfrm>
            <a:off x="0" y="0"/>
            <a:ext cx="9144000" cy="25719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228600" spcFirstLastPara="1" rIns="91425" wrap="square" tIns="91425">
            <a:noAutofit/>
          </a:bodyPr>
          <a:lstStyle/>
          <a:p>
            <a:pPr indent="0" lvl="0" marL="0" marR="159508" rtl="0" algn="l">
              <a:spcBef>
                <a:spcPts val="0"/>
              </a:spcBef>
              <a:spcAft>
                <a:spcPts val="0"/>
              </a:spcAft>
              <a:buNone/>
            </a:pPr>
            <a:r>
              <a:t/>
            </a:r>
            <a:endParaRPr sz="1500">
              <a:solidFill>
                <a:schemeClr val="lt1"/>
              </a:solidFill>
              <a:latin typeface="Century Gothic"/>
              <a:ea typeface="Century Gothic"/>
              <a:cs typeface="Century Gothic"/>
              <a:sym typeface="Century Gothic"/>
            </a:endParaRPr>
          </a:p>
        </p:txBody>
      </p:sp>
      <p:pic>
        <p:nvPicPr>
          <p:cNvPr id="191" name="Google Shape;191;p23"/>
          <p:cNvPicPr preferRelativeResize="0"/>
          <p:nvPr/>
        </p:nvPicPr>
        <p:blipFill rotWithShape="1">
          <a:blip r:embed="rId3">
            <a:alphaModFix/>
          </a:blip>
          <a:srcRect b="0" l="0" r="0" t="0"/>
          <a:stretch/>
        </p:blipFill>
        <p:spPr>
          <a:xfrm>
            <a:off x="727942" y="1485400"/>
            <a:ext cx="5072400" cy="2571900"/>
          </a:xfrm>
          <a:prstGeom prst="rect">
            <a:avLst/>
          </a:prstGeom>
          <a:noFill/>
          <a:ln>
            <a:noFill/>
          </a:ln>
        </p:spPr>
      </p:pic>
      <p:sp>
        <p:nvSpPr>
          <p:cNvPr id="192" name="Google Shape;192;p23"/>
          <p:cNvSpPr/>
          <p:nvPr/>
        </p:nvSpPr>
        <p:spPr>
          <a:xfrm>
            <a:off x="6172150" y="918375"/>
            <a:ext cx="2686800" cy="39459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228600" spcFirstLastPara="1" rIns="91425" wrap="square" tIns="91425">
            <a:noAutofit/>
          </a:bodyPr>
          <a:lstStyle/>
          <a:p>
            <a:pPr indent="0" lvl="0" marL="0" marR="159508" rtl="0" algn="l">
              <a:spcBef>
                <a:spcPts val="0"/>
              </a:spcBef>
              <a:spcAft>
                <a:spcPts val="0"/>
              </a:spcAft>
              <a:buNone/>
            </a:pPr>
            <a:r>
              <a:rPr lang="en" sz="1500">
                <a:solidFill>
                  <a:schemeClr val="lt1"/>
                </a:solidFill>
                <a:latin typeface="Century Gothic"/>
                <a:ea typeface="Century Gothic"/>
                <a:cs typeface="Century Gothic"/>
                <a:sym typeface="Century Gothic"/>
              </a:rPr>
              <a:t>A Pie Chart is a circular statistical plot that can display only one series of data. </a:t>
            </a:r>
            <a:endParaRPr sz="1500">
              <a:solidFill>
                <a:schemeClr val="lt1"/>
              </a:solidFill>
              <a:latin typeface="Century Gothic"/>
              <a:ea typeface="Century Gothic"/>
              <a:cs typeface="Century Gothic"/>
              <a:sym typeface="Century Gothic"/>
            </a:endParaRPr>
          </a:p>
          <a:p>
            <a:pPr indent="0" lvl="0" marL="0" marR="159508" rtl="0" algn="l">
              <a:spcBef>
                <a:spcPts val="0"/>
              </a:spcBef>
              <a:spcAft>
                <a:spcPts val="0"/>
              </a:spcAft>
              <a:buNone/>
            </a:pPr>
            <a:r>
              <a:t/>
            </a:r>
            <a:endParaRPr sz="1500">
              <a:solidFill>
                <a:schemeClr val="lt1"/>
              </a:solidFill>
              <a:latin typeface="Century Gothic"/>
              <a:ea typeface="Century Gothic"/>
              <a:cs typeface="Century Gothic"/>
              <a:sym typeface="Century Gothic"/>
            </a:endParaRPr>
          </a:p>
          <a:p>
            <a:pPr indent="0" lvl="0" marL="0" marR="159508" rtl="0" algn="l">
              <a:spcBef>
                <a:spcPts val="0"/>
              </a:spcBef>
              <a:spcAft>
                <a:spcPts val="0"/>
              </a:spcAft>
              <a:buNone/>
            </a:pPr>
            <a:r>
              <a:rPr lang="en" sz="1500">
                <a:solidFill>
                  <a:schemeClr val="lt1"/>
                </a:solidFill>
                <a:latin typeface="Century Gothic"/>
                <a:ea typeface="Century Gothic"/>
                <a:cs typeface="Century Gothic"/>
                <a:sym typeface="Century Gothic"/>
              </a:rPr>
              <a:t>The area of the chart is the total percentage of the given data. </a:t>
            </a:r>
            <a:endParaRPr sz="1500">
              <a:solidFill>
                <a:schemeClr val="lt1"/>
              </a:solidFill>
              <a:latin typeface="Century Gothic"/>
              <a:ea typeface="Century Gothic"/>
              <a:cs typeface="Century Gothic"/>
              <a:sym typeface="Century Gothic"/>
            </a:endParaRPr>
          </a:p>
          <a:p>
            <a:pPr indent="0" lvl="0" marL="0" marR="159508" rtl="0" algn="l">
              <a:spcBef>
                <a:spcPts val="0"/>
              </a:spcBef>
              <a:spcAft>
                <a:spcPts val="0"/>
              </a:spcAft>
              <a:buNone/>
            </a:pPr>
            <a:r>
              <a:t/>
            </a:r>
            <a:endParaRPr sz="1500">
              <a:solidFill>
                <a:schemeClr val="lt1"/>
              </a:solidFill>
              <a:latin typeface="Century Gothic"/>
              <a:ea typeface="Century Gothic"/>
              <a:cs typeface="Century Gothic"/>
              <a:sym typeface="Century Gothic"/>
            </a:endParaRPr>
          </a:p>
          <a:p>
            <a:pPr indent="0" lvl="0" marL="0" marR="159508" rtl="0" algn="l">
              <a:spcBef>
                <a:spcPts val="0"/>
              </a:spcBef>
              <a:spcAft>
                <a:spcPts val="0"/>
              </a:spcAft>
              <a:buNone/>
            </a:pPr>
            <a:r>
              <a:rPr lang="en" sz="1500">
                <a:solidFill>
                  <a:schemeClr val="lt1"/>
                </a:solidFill>
                <a:latin typeface="Century Gothic"/>
                <a:ea typeface="Century Gothic"/>
                <a:cs typeface="Century Gothic"/>
                <a:sym typeface="Century Gothic"/>
              </a:rPr>
              <a:t>The area of slices of the pie represents the percentage of the parts of the data.</a:t>
            </a:r>
            <a:endParaRPr sz="1500">
              <a:solidFill>
                <a:schemeClr val="lt1"/>
              </a:solidFill>
              <a:latin typeface="Century Gothic"/>
              <a:ea typeface="Century Gothic"/>
              <a:cs typeface="Century Gothic"/>
              <a:sym typeface="Century Gothic"/>
            </a:endParaRPr>
          </a:p>
        </p:txBody>
      </p:sp>
      <p:sp>
        <p:nvSpPr>
          <p:cNvPr id="193" name="Google Shape;193;p23"/>
          <p:cNvSpPr txBox="1"/>
          <p:nvPr>
            <p:ph type="title"/>
          </p:nvPr>
        </p:nvSpPr>
        <p:spPr>
          <a:xfrm>
            <a:off x="460950" y="140997"/>
            <a:ext cx="8222100" cy="83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chemeClr val="lt1"/>
                </a:solidFill>
                <a:latin typeface="Century Gothic"/>
                <a:ea typeface="Century Gothic"/>
                <a:cs typeface="Century Gothic"/>
                <a:sym typeface="Century Gothic"/>
              </a:rPr>
              <a:t>PIE PLOT</a:t>
            </a:r>
            <a:endParaRPr sz="4000">
              <a:solidFill>
                <a:schemeClr val="lt1"/>
              </a:solidFill>
              <a:latin typeface="Century Gothic"/>
              <a:ea typeface="Century Gothic"/>
              <a:cs typeface="Century Gothic"/>
              <a:sym typeface="Century Gothic"/>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97" name="Shape 197"/>
        <p:cNvGrpSpPr/>
        <p:nvPr/>
      </p:nvGrpSpPr>
      <p:grpSpPr>
        <a:xfrm>
          <a:off x="0" y="0"/>
          <a:ext cx="0" cy="0"/>
          <a:chOff x="0" y="0"/>
          <a:chExt cx="0" cy="0"/>
        </a:xfrm>
      </p:grpSpPr>
      <p:sp>
        <p:nvSpPr>
          <p:cNvPr id="198" name="Google Shape;198;p24"/>
          <p:cNvSpPr/>
          <p:nvPr/>
        </p:nvSpPr>
        <p:spPr>
          <a:xfrm>
            <a:off x="0" y="0"/>
            <a:ext cx="9144000" cy="25719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228600" spcFirstLastPara="1" rIns="91425" wrap="square" tIns="91425">
            <a:noAutofit/>
          </a:bodyPr>
          <a:lstStyle/>
          <a:p>
            <a:pPr indent="0" lvl="0" marL="0" marR="159508" rtl="0" algn="l">
              <a:spcBef>
                <a:spcPts val="0"/>
              </a:spcBef>
              <a:spcAft>
                <a:spcPts val="0"/>
              </a:spcAft>
              <a:buNone/>
            </a:pPr>
            <a:r>
              <a:t/>
            </a:r>
            <a:endParaRPr sz="1500">
              <a:solidFill>
                <a:schemeClr val="lt1"/>
              </a:solidFill>
              <a:latin typeface="Century Gothic"/>
              <a:ea typeface="Century Gothic"/>
              <a:cs typeface="Century Gothic"/>
              <a:sym typeface="Century Gothic"/>
            </a:endParaRPr>
          </a:p>
        </p:txBody>
      </p:sp>
      <p:sp>
        <p:nvSpPr>
          <p:cNvPr id="199" name="Google Shape;199;p24"/>
          <p:cNvSpPr/>
          <p:nvPr/>
        </p:nvSpPr>
        <p:spPr>
          <a:xfrm>
            <a:off x="6172150" y="918375"/>
            <a:ext cx="2686800" cy="39459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228600" spcFirstLastPara="1" rIns="91425" wrap="square" tIns="91425">
            <a:noAutofit/>
          </a:bodyPr>
          <a:lstStyle/>
          <a:p>
            <a:pPr indent="0" lvl="0" marL="0" rtl="0" algn="l">
              <a:spcBef>
                <a:spcPts val="0"/>
              </a:spcBef>
              <a:spcAft>
                <a:spcPts val="0"/>
              </a:spcAft>
              <a:buNone/>
            </a:pPr>
            <a:r>
              <a:rPr lang="en" sz="1500">
                <a:solidFill>
                  <a:schemeClr val="lt1"/>
                </a:solidFill>
                <a:latin typeface="Century Gothic"/>
                <a:ea typeface="Century Gothic"/>
                <a:cs typeface="Century Gothic"/>
                <a:sym typeface="Century Gothic"/>
              </a:rPr>
              <a:t>Count plot method is used to show the counts of observations in each categorical bin using bars. </a:t>
            </a:r>
            <a:endParaRPr sz="1500">
              <a:solidFill>
                <a:schemeClr val="lt1"/>
              </a:solidFill>
              <a:latin typeface="Century Gothic"/>
              <a:ea typeface="Century Gothic"/>
              <a:cs typeface="Century Gothic"/>
              <a:sym typeface="Century Gothic"/>
            </a:endParaRPr>
          </a:p>
          <a:p>
            <a:pPr indent="0" lvl="0" marL="0" rtl="0" algn="l">
              <a:spcBef>
                <a:spcPts val="1000"/>
              </a:spcBef>
              <a:spcAft>
                <a:spcPts val="0"/>
              </a:spcAft>
              <a:buNone/>
            </a:pPr>
            <a:r>
              <a:rPr lang="en" sz="1500">
                <a:solidFill>
                  <a:schemeClr val="lt1"/>
                </a:solidFill>
                <a:latin typeface="Century Gothic"/>
                <a:ea typeface="Century Gothic"/>
                <a:cs typeface="Century Gothic"/>
                <a:sym typeface="Century Gothic"/>
              </a:rPr>
              <a:t>Parameters : This method is accepting the following parameters that are described below: x, y</a:t>
            </a:r>
            <a:endParaRPr sz="1500">
              <a:solidFill>
                <a:schemeClr val="lt1"/>
              </a:solidFill>
              <a:latin typeface="Century Gothic"/>
              <a:ea typeface="Century Gothic"/>
              <a:cs typeface="Century Gothic"/>
              <a:sym typeface="Century Gothic"/>
            </a:endParaRPr>
          </a:p>
          <a:p>
            <a:pPr indent="0" lvl="0" marL="0" rtl="0" algn="l">
              <a:spcBef>
                <a:spcPts val="1000"/>
              </a:spcBef>
              <a:spcAft>
                <a:spcPts val="1000"/>
              </a:spcAft>
              <a:buNone/>
            </a:pPr>
            <a:r>
              <a:rPr lang="en" sz="1500">
                <a:solidFill>
                  <a:schemeClr val="lt1"/>
                </a:solidFill>
                <a:latin typeface="Century Gothic"/>
                <a:ea typeface="Century Gothic"/>
                <a:cs typeface="Century Gothic"/>
                <a:sym typeface="Century Gothic"/>
              </a:rPr>
              <a:t>This parameter take names of variables in data or vector data, optional inputs for plotting long-form data.</a:t>
            </a:r>
            <a:endParaRPr sz="1500">
              <a:solidFill>
                <a:schemeClr val="lt1"/>
              </a:solidFill>
              <a:latin typeface="Century Gothic"/>
              <a:ea typeface="Century Gothic"/>
              <a:cs typeface="Century Gothic"/>
              <a:sym typeface="Century Gothic"/>
            </a:endParaRPr>
          </a:p>
        </p:txBody>
      </p:sp>
      <p:sp>
        <p:nvSpPr>
          <p:cNvPr id="200" name="Google Shape;200;p24"/>
          <p:cNvSpPr txBox="1"/>
          <p:nvPr>
            <p:ph type="title"/>
          </p:nvPr>
        </p:nvSpPr>
        <p:spPr>
          <a:xfrm>
            <a:off x="460950" y="140997"/>
            <a:ext cx="8222100" cy="8388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4000">
                <a:solidFill>
                  <a:schemeClr val="lt1"/>
                </a:solidFill>
                <a:latin typeface="Century Gothic"/>
                <a:ea typeface="Century Gothic"/>
                <a:cs typeface="Century Gothic"/>
                <a:sym typeface="Century Gothic"/>
              </a:rPr>
              <a:t>COUNT PLOT</a:t>
            </a:r>
            <a:endParaRPr b="1" sz="4000">
              <a:solidFill>
                <a:schemeClr val="lt1"/>
              </a:solidFill>
              <a:latin typeface="Century Gothic"/>
              <a:ea typeface="Century Gothic"/>
              <a:cs typeface="Century Gothic"/>
              <a:sym typeface="Century Gothic"/>
            </a:endParaRPr>
          </a:p>
        </p:txBody>
      </p:sp>
      <p:pic>
        <p:nvPicPr>
          <p:cNvPr id="201" name="Google Shape;201;p24"/>
          <p:cNvPicPr preferRelativeResize="0"/>
          <p:nvPr/>
        </p:nvPicPr>
        <p:blipFill rotWithShape="1">
          <a:blip r:embed="rId3">
            <a:alphaModFix/>
          </a:blip>
          <a:srcRect b="0" l="0" r="0" t="0"/>
          <a:stretch/>
        </p:blipFill>
        <p:spPr>
          <a:xfrm>
            <a:off x="460950" y="979800"/>
            <a:ext cx="5517900" cy="3780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05" name="Shape 205"/>
        <p:cNvGrpSpPr/>
        <p:nvPr/>
      </p:nvGrpSpPr>
      <p:grpSpPr>
        <a:xfrm>
          <a:off x="0" y="0"/>
          <a:ext cx="0" cy="0"/>
          <a:chOff x="0" y="0"/>
          <a:chExt cx="0" cy="0"/>
        </a:xfrm>
      </p:grpSpPr>
      <p:sp>
        <p:nvSpPr>
          <p:cNvPr id="206" name="Google Shape;206;p25"/>
          <p:cNvSpPr/>
          <p:nvPr/>
        </p:nvSpPr>
        <p:spPr>
          <a:xfrm>
            <a:off x="0" y="0"/>
            <a:ext cx="9144000" cy="25719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228600" spcFirstLastPara="1" rIns="91425" wrap="square" tIns="91425">
            <a:noAutofit/>
          </a:bodyPr>
          <a:lstStyle/>
          <a:p>
            <a:pPr indent="0" lvl="0" marL="0" marR="159508" rtl="0" algn="l">
              <a:spcBef>
                <a:spcPts val="0"/>
              </a:spcBef>
              <a:spcAft>
                <a:spcPts val="0"/>
              </a:spcAft>
              <a:buNone/>
            </a:pPr>
            <a:r>
              <a:t/>
            </a:r>
            <a:endParaRPr sz="1500">
              <a:solidFill>
                <a:schemeClr val="lt1"/>
              </a:solidFill>
              <a:latin typeface="Century Gothic"/>
              <a:ea typeface="Century Gothic"/>
              <a:cs typeface="Century Gothic"/>
              <a:sym typeface="Century Gothic"/>
            </a:endParaRPr>
          </a:p>
        </p:txBody>
      </p:sp>
      <p:sp>
        <p:nvSpPr>
          <p:cNvPr id="207" name="Google Shape;207;p25"/>
          <p:cNvSpPr/>
          <p:nvPr/>
        </p:nvSpPr>
        <p:spPr>
          <a:xfrm>
            <a:off x="6172150" y="918375"/>
            <a:ext cx="2686800" cy="39459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228600" spcFirstLastPara="1" rIns="91425" wrap="square" tIns="91425">
            <a:noAutofit/>
          </a:bodyPr>
          <a:lstStyle/>
          <a:p>
            <a:pPr indent="0" lvl="0" marL="0" rtl="0" algn="l">
              <a:spcBef>
                <a:spcPts val="1000"/>
              </a:spcBef>
              <a:spcAft>
                <a:spcPts val="0"/>
              </a:spcAft>
              <a:buNone/>
            </a:pPr>
            <a:r>
              <a:rPr lang="en" sz="1500">
                <a:solidFill>
                  <a:schemeClr val="lt1"/>
                </a:solidFill>
                <a:latin typeface="Century Gothic"/>
                <a:ea typeface="Century Gothic"/>
                <a:cs typeface="Century Gothic"/>
                <a:sym typeface="Century Gothic"/>
              </a:rPr>
              <a:t>Scatter plots are used to observe relationship between variables and uses dots to represent the relationship between them.</a:t>
            </a:r>
            <a:endParaRPr sz="1500">
              <a:solidFill>
                <a:schemeClr val="lt1"/>
              </a:solidFill>
              <a:latin typeface="Century Gothic"/>
              <a:ea typeface="Century Gothic"/>
              <a:cs typeface="Century Gothic"/>
              <a:sym typeface="Century Gothic"/>
            </a:endParaRPr>
          </a:p>
          <a:p>
            <a:pPr indent="0" lvl="0" marL="0" rtl="0" algn="l">
              <a:spcBef>
                <a:spcPts val="1000"/>
              </a:spcBef>
              <a:spcAft>
                <a:spcPts val="0"/>
              </a:spcAft>
              <a:buNone/>
            </a:pPr>
            <a:r>
              <a:rPr lang="en" sz="1500">
                <a:solidFill>
                  <a:schemeClr val="lt1"/>
                </a:solidFill>
                <a:latin typeface="Century Gothic"/>
                <a:ea typeface="Century Gothic"/>
                <a:cs typeface="Century Gothic"/>
                <a:sym typeface="Century Gothic"/>
              </a:rPr>
              <a:t>The scatter method in the matplotlib library is used to draw a scatter plot.</a:t>
            </a:r>
            <a:endParaRPr sz="1500">
              <a:solidFill>
                <a:schemeClr val="lt1"/>
              </a:solidFill>
              <a:latin typeface="Century Gothic"/>
              <a:ea typeface="Century Gothic"/>
              <a:cs typeface="Century Gothic"/>
              <a:sym typeface="Century Gothic"/>
            </a:endParaRPr>
          </a:p>
          <a:p>
            <a:pPr indent="0" lvl="0" marL="0" rtl="0" algn="l">
              <a:spcBef>
                <a:spcPts val="1000"/>
              </a:spcBef>
              <a:spcAft>
                <a:spcPts val="0"/>
              </a:spcAft>
              <a:buNone/>
            </a:pPr>
            <a:r>
              <a:rPr lang="en" sz="1500">
                <a:solidFill>
                  <a:schemeClr val="lt1"/>
                </a:solidFill>
                <a:latin typeface="Century Gothic"/>
                <a:ea typeface="Century Gothic"/>
                <a:cs typeface="Century Gothic"/>
                <a:sym typeface="Century Gothic"/>
              </a:rPr>
              <a:t>Scatter plots are widely used to represent relation among variables and how change in one affects the other.</a:t>
            </a:r>
            <a:endParaRPr sz="1500">
              <a:solidFill>
                <a:schemeClr val="lt1"/>
              </a:solidFill>
              <a:latin typeface="Century Gothic"/>
              <a:ea typeface="Century Gothic"/>
              <a:cs typeface="Century Gothic"/>
              <a:sym typeface="Century Gothic"/>
            </a:endParaRPr>
          </a:p>
        </p:txBody>
      </p:sp>
      <p:sp>
        <p:nvSpPr>
          <p:cNvPr id="208" name="Google Shape;208;p25"/>
          <p:cNvSpPr txBox="1"/>
          <p:nvPr>
            <p:ph type="title"/>
          </p:nvPr>
        </p:nvSpPr>
        <p:spPr>
          <a:xfrm>
            <a:off x="460950" y="140997"/>
            <a:ext cx="8222100" cy="8388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4000">
                <a:solidFill>
                  <a:schemeClr val="lt1"/>
                </a:solidFill>
                <a:latin typeface="Century Gothic"/>
                <a:ea typeface="Century Gothic"/>
                <a:cs typeface="Century Gothic"/>
                <a:sym typeface="Century Gothic"/>
              </a:rPr>
              <a:t>SCATTER PLOT</a:t>
            </a:r>
            <a:endParaRPr sz="4000">
              <a:solidFill>
                <a:schemeClr val="lt1"/>
              </a:solidFill>
              <a:latin typeface="Century Gothic"/>
              <a:ea typeface="Century Gothic"/>
              <a:cs typeface="Century Gothic"/>
              <a:sym typeface="Century Gothic"/>
            </a:endParaRPr>
          </a:p>
        </p:txBody>
      </p:sp>
      <p:pic>
        <p:nvPicPr>
          <p:cNvPr id="209" name="Google Shape;209;p25"/>
          <p:cNvPicPr preferRelativeResize="0"/>
          <p:nvPr/>
        </p:nvPicPr>
        <p:blipFill rotWithShape="1">
          <a:blip r:embed="rId3">
            <a:alphaModFix/>
          </a:blip>
          <a:srcRect b="0" l="0" r="0" t="0"/>
          <a:stretch/>
        </p:blipFill>
        <p:spPr>
          <a:xfrm>
            <a:off x="460950" y="1122977"/>
            <a:ext cx="5509800" cy="3536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13" name="Shape 213"/>
        <p:cNvGrpSpPr/>
        <p:nvPr/>
      </p:nvGrpSpPr>
      <p:grpSpPr>
        <a:xfrm>
          <a:off x="0" y="0"/>
          <a:ext cx="0" cy="0"/>
          <a:chOff x="0" y="0"/>
          <a:chExt cx="0" cy="0"/>
        </a:xfrm>
      </p:grpSpPr>
      <p:sp>
        <p:nvSpPr>
          <p:cNvPr id="214" name="Google Shape;214;p26"/>
          <p:cNvSpPr/>
          <p:nvPr/>
        </p:nvSpPr>
        <p:spPr>
          <a:xfrm>
            <a:off x="0" y="0"/>
            <a:ext cx="9144000" cy="25719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228600" spcFirstLastPara="1" rIns="91425" wrap="square" tIns="91425">
            <a:noAutofit/>
          </a:bodyPr>
          <a:lstStyle/>
          <a:p>
            <a:pPr indent="0" lvl="0" marL="0" marR="159508" rtl="0" algn="l">
              <a:spcBef>
                <a:spcPts val="0"/>
              </a:spcBef>
              <a:spcAft>
                <a:spcPts val="0"/>
              </a:spcAft>
              <a:buNone/>
            </a:pPr>
            <a:r>
              <a:t/>
            </a:r>
            <a:endParaRPr sz="1500">
              <a:solidFill>
                <a:schemeClr val="lt1"/>
              </a:solidFill>
              <a:latin typeface="Century Gothic"/>
              <a:ea typeface="Century Gothic"/>
              <a:cs typeface="Century Gothic"/>
              <a:sym typeface="Century Gothic"/>
            </a:endParaRPr>
          </a:p>
        </p:txBody>
      </p:sp>
      <p:sp>
        <p:nvSpPr>
          <p:cNvPr id="215" name="Google Shape;215;p26"/>
          <p:cNvSpPr/>
          <p:nvPr/>
        </p:nvSpPr>
        <p:spPr>
          <a:xfrm>
            <a:off x="6172150" y="918375"/>
            <a:ext cx="2686800" cy="39459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228600" spcFirstLastPara="1" rIns="91425" wrap="square" tIns="91425">
            <a:noAutofit/>
          </a:bodyPr>
          <a:lstStyle/>
          <a:p>
            <a:pPr indent="0" lvl="0" marL="0" rtl="0" algn="l">
              <a:spcBef>
                <a:spcPts val="1000"/>
              </a:spcBef>
              <a:spcAft>
                <a:spcPts val="0"/>
              </a:spcAft>
              <a:buNone/>
            </a:pPr>
            <a:r>
              <a:rPr lang="en" sz="1500">
                <a:solidFill>
                  <a:schemeClr val="lt1"/>
                </a:solidFill>
                <a:latin typeface="Century Gothic"/>
                <a:ea typeface="Century Gothic"/>
                <a:cs typeface="Century Gothic"/>
                <a:sym typeface="Century Gothic"/>
              </a:rPr>
              <a:t>A histogram is basically used to represent data provided in the form of some groups.</a:t>
            </a:r>
            <a:endParaRPr sz="1500">
              <a:solidFill>
                <a:schemeClr val="lt1"/>
              </a:solidFill>
              <a:latin typeface="Century Gothic"/>
              <a:ea typeface="Century Gothic"/>
              <a:cs typeface="Century Gothic"/>
              <a:sym typeface="Century Gothic"/>
            </a:endParaRPr>
          </a:p>
          <a:p>
            <a:pPr indent="0" lvl="0" marL="0" rtl="0" algn="l">
              <a:spcBef>
                <a:spcPts val="1000"/>
              </a:spcBef>
              <a:spcAft>
                <a:spcPts val="0"/>
              </a:spcAft>
              <a:buNone/>
            </a:pPr>
            <a:r>
              <a:rPr lang="en" sz="1500">
                <a:solidFill>
                  <a:schemeClr val="lt1"/>
                </a:solidFill>
                <a:latin typeface="Century Gothic"/>
                <a:ea typeface="Century Gothic"/>
                <a:cs typeface="Century Gothic"/>
                <a:sym typeface="Century Gothic"/>
              </a:rPr>
              <a:t>It is accurate method for the graphical representation of numerical data distribution.</a:t>
            </a:r>
            <a:endParaRPr sz="1500">
              <a:solidFill>
                <a:schemeClr val="lt1"/>
              </a:solidFill>
              <a:latin typeface="Century Gothic"/>
              <a:ea typeface="Century Gothic"/>
              <a:cs typeface="Century Gothic"/>
              <a:sym typeface="Century Gothic"/>
            </a:endParaRPr>
          </a:p>
          <a:p>
            <a:pPr indent="0" lvl="0" marL="0" rtl="0" algn="l">
              <a:spcBef>
                <a:spcPts val="1000"/>
              </a:spcBef>
              <a:spcAft>
                <a:spcPts val="0"/>
              </a:spcAft>
              <a:buNone/>
            </a:pPr>
            <a:r>
              <a:rPr lang="en" sz="1500">
                <a:solidFill>
                  <a:schemeClr val="lt1"/>
                </a:solidFill>
                <a:latin typeface="Century Gothic"/>
                <a:ea typeface="Century Gothic"/>
                <a:cs typeface="Century Gothic"/>
                <a:sym typeface="Century Gothic"/>
              </a:rPr>
              <a:t>It is a type of bar plot where X-axis represents the bin ranges while Y-axis gives information about frequency.</a:t>
            </a:r>
            <a:endParaRPr sz="1500">
              <a:solidFill>
                <a:schemeClr val="lt1"/>
              </a:solidFill>
              <a:latin typeface="Century Gothic"/>
              <a:ea typeface="Century Gothic"/>
              <a:cs typeface="Century Gothic"/>
              <a:sym typeface="Century Gothic"/>
            </a:endParaRPr>
          </a:p>
        </p:txBody>
      </p:sp>
      <p:sp>
        <p:nvSpPr>
          <p:cNvPr id="216" name="Google Shape;216;p26"/>
          <p:cNvSpPr txBox="1"/>
          <p:nvPr>
            <p:ph type="title"/>
          </p:nvPr>
        </p:nvSpPr>
        <p:spPr>
          <a:xfrm>
            <a:off x="460950" y="140997"/>
            <a:ext cx="8222100" cy="8388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4000">
                <a:solidFill>
                  <a:schemeClr val="lt1"/>
                </a:solidFill>
                <a:latin typeface="Century Gothic"/>
                <a:ea typeface="Century Gothic"/>
                <a:cs typeface="Century Gothic"/>
                <a:sym typeface="Century Gothic"/>
              </a:rPr>
              <a:t>HISTOGRAM</a:t>
            </a:r>
            <a:endParaRPr sz="4000">
              <a:solidFill>
                <a:schemeClr val="lt1"/>
              </a:solidFill>
              <a:latin typeface="Century Gothic"/>
              <a:ea typeface="Century Gothic"/>
              <a:cs typeface="Century Gothic"/>
              <a:sym typeface="Century Gothic"/>
            </a:endParaRPr>
          </a:p>
        </p:txBody>
      </p:sp>
      <p:pic>
        <p:nvPicPr>
          <p:cNvPr id="217" name="Google Shape;217;p26"/>
          <p:cNvPicPr preferRelativeResize="0"/>
          <p:nvPr/>
        </p:nvPicPr>
        <p:blipFill rotWithShape="1">
          <a:blip r:embed="rId3">
            <a:alphaModFix/>
          </a:blip>
          <a:srcRect b="0" l="0" r="0" t="0"/>
          <a:stretch/>
        </p:blipFill>
        <p:spPr>
          <a:xfrm>
            <a:off x="1399850" y="979800"/>
            <a:ext cx="3013500" cy="3884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21" name="Shape 221"/>
        <p:cNvGrpSpPr/>
        <p:nvPr/>
      </p:nvGrpSpPr>
      <p:grpSpPr>
        <a:xfrm>
          <a:off x="0" y="0"/>
          <a:ext cx="0" cy="0"/>
          <a:chOff x="0" y="0"/>
          <a:chExt cx="0" cy="0"/>
        </a:xfrm>
      </p:grpSpPr>
      <p:sp>
        <p:nvSpPr>
          <p:cNvPr id="222" name="Google Shape;222;p27"/>
          <p:cNvSpPr/>
          <p:nvPr/>
        </p:nvSpPr>
        <p:spPr>
          <a:xfrm>
            <a:off x="0" y="0"/>
            <a:ext cx="9144000" cy="25719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228600" spcFirstLastPara="1" rIns="91425" wrap="square" tIns="91425">
            <a:noAutofit/>
          </a:bodyPr>
          <a:lstStyle/>
          <a:p>
            <a:pPr indent="0" lvl="0" marL="0" marR="159508" rtl="0" algn="l">
              <a:spcBef>
                <a:spcPts val="0"/>
              </a:spcBef>
              <a:spcAft>
                <a:spcPts val="0"/>
              </a:spcAft>
              <a:buNone/>
            </a:pPr>
            <a:r>
              <a:t/>
            </a:r>
            <a:endParaRPr sz="1500">
              <a:solidFill>
                <a:schemeClr val="lt1"/>
              </a:solidFill>
              <a:latin typeface="Century Gothic"/>
              <a:ea typeface="Century Gothic"/>
              <a:cs typeface="Century Gothic"/>
              <a:sym typeface="Century Gothic"/>
            </a:endParaRPr>
          </a:p>
        </p:txBody>
      </p:sp>
      <p:sp>
        <p:nvSpPr>
          <p:cNvPr id="223" name="Google Shape;223;p27"/>
          <p:cNvSpPr/>
          <p:nvPr/>
        </p:nvSpPr>
        <p:spPr>
          <a:xfrm>
            <a:off x="6172150" y="918375"/>
            <a:ext cx="2686800" cy="39459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228600" spcFirstLastPara="1" rIns="91425" wrap="square" tIns="91425">
            <a:noAutofit/>
          </a:bodyPr>
          <a:lstStyle/>
          <a:p>
            <a:pPr indent="0" lvl="0" marL="0" rtl="0" algn="l">
              <a:spcBef>
                <a:spcPts val="0"/>
              </a:spcBef>
              <a:spcAft>
                <a:spcPts val="0"/>
              </a:spcAft>
              <a:buNone/>
            </a:pPr>
            <a:r>
              <a:rPr lang="en" sz="1500">
                <a:solidFill>
                  <a:schemeClr val="lt1"/>
                </a:solidFill>
                <a:latin typeface="Century Gothic"/>
                <a:ea typeface="Century Gothic"/>
                <a:cs typeface="Century Gothic"/>
                <a:sym typeface="Century Gothic"/>
              </a:rPr>
              <a:t>A heatmap contains values representing various shades of the same color for each value to be plotted.</a:t>
            </a:r>
            <a:endParaRPr sz="1500">
              <a:solidFill>
                <a:schemeClr val="lt1"/>
              </a:solidFill>
              <a:latin typeface="Century Gothic"/>
              <a:ea typeface="Century Gothic"/>
              <a:cs typeface="Century Gothic"/>
              <a:sym typeface="Century Gothic"/>
            </a:endParaRPr>
          </a:p>
          <a:p>
            <a:pPr indent="0" lvl="0" marL="0" rtl="0" algn="l">
              <a:spcBef>
                <a:spcPts val="1000"/>
              </a:spcBef>
              <a:spcAft>
                <a:spcPts val="0"/>
              </a:spcAft>
              <a:buNone/>
            </a:pPr>
            <a:r>
              <a:rPr lang="en" sz="1500">
                <a:solidFill>
                  <a:schemeClr val="lt1"/>
                </a:solidFill>
                <a:latin typeface="Century Gothic"/>
                <a:ea typeface="Century Gothic"/>
                <a:cs typeface="Century Gothic"/>
                <a:sym typeface="Century Gothic"/>
              </a:rPr>
              <a:t>Usually the darker shades of the chart represent higher values than the lighter shade. </a:t>
            </a:r>
            <a:endParaRPr sz="1500">
              <a:solidFill>
                <a:schemeClr val="lt1"/>
              </a:solidFill>
              <a:latin typeface="Century Gothic"/>
              <a:ea typeface="Century Gothic"/>
              <a:cs typeface="Century Gothic"/>
              <a:sym typeface="Century Gothic"/>
            </a:endParaRPr>
          </a:p>
          <a:p>
            <a:pPr indent="0" lvl="0" marL="0" rtl="0" algn="l">
              <a:spcBef>
                <a:spcPts val="1000"/>
              </a:spcBef>
              <a:spcAft>
                <a:spcPts val="1000"/>
              </a:spcAft>
              <a:buNone/>
            </a:pPr>
            <a:r>
              <a:rPr lang="en" sz="1500">
                <a:solidFill>
                  <a:schemeClr val="lt1"/>
                </a:solidFill>
                <a:latin typeface="Century Gothic"/>
                <a:ea typeface="Century Gothic"/>
                <a:cs typeface="Century Gothic"/>
                <a:sym typeface="Century Gothic"/>
              </a:rPr>
              <a:t>For a very different value a completely different color can also be used.</a:t>
            </a:r>
            <a:endParaRPr sz="1500">
              <a:solidFill>
                <a:schemeClr val="lt1"/>
              </a:solidFill>
              <a:latin typeface="Century Gothic"/>
              <a:ea typeface="Century Gothic"/>
              <a:cs typeface="Century Gothic"/>
              <a:sym typeface="Century Gothic"/>
            </a:endParaRPr>
          </a:p>
        </p:txBody>
      </p:sp>
      <p:sp>
        <p:nvSpPr>
          <p:cNvPr id="224" name="Google Shape;224;p27"/>
          <p:cNvSpPr txBox="1"/>
          <p:nvPr>
            <p:ph type="title"/>
          </p:nvPr>
        </p:nvSpPr>
        <p:spPr>
          <a:xfrm>
            <a:off x="460950" y="140997"/>
            <a:ext cx="8222100" cy="8388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4000">
                <a:solidFill>
                  <a:schemeClr val="lt1"/>
                </a:solidFill>
                <a:latin typeface="Century Gothic"/>
                <a:ea typeface="Century Gothic"/>
                <a:cs typeface="Century Gothic"/>
                <a:sym typeface="Century Gothic"/>
              </a:rPr>
              <a:t>HEATMAP</a:t>
            </a:r>
            <a:endParaRPr sz="4000">
              <a:solidFill>
                <a:schemeClr val="lt1"/>
              </a:solidFill>
              <a:latin typeface="Century Gothic"/>
              <a:ea typeface="Century Gothic"/>
              <a:cs typeface="Century Gothic"/>
              <a:sym typeface="Century Gothic"/>
            </a:endParaRPr>
          </a:p>
        </p:txBody>
      </p:sp>
      <p:pic>
        <p:nvPicPr>
          <p:cNvPr id="225" name="Google Shape;225;p27"/>
          <p:cNvPicPr preferRelativeResize="0"/>
          <p:nvPr/>
        </p:nvPicPr>
        <p:blipFill rotWithShape="1">
          <a:blip r:embed="rId3">
            <a:alphaModFix/>
          </a:blip>
          <a:srcRect b="0" l="0" r="0" t="0"/>
          <a:stretch/>
        </p:blipFill>
        <p:spPr>
          <a:xfrm>
            <a:off x="880625" y="918375"/>
            <a:ext cx="4324200" cy="3945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29" name="Shape 229"/>
        <p:cNvGrpSpPr/>
        <p:nvPr/>
      </p:nvGrpSpPr>
      <p:grpSpPr>
        <a:xfrm>
          <a:off x="0" y="0"/>
          <a:ext cx="0" cy="0"/>
          <a:chOff x="0" y="0"/>
          <a:chExt cx="0" cy="0"/>
        </a:xfrm>
      </p:grpSpPr>
      <p:sp>
        <p:nvSpPr>
          <p:cNvPr id="230" name="Google Shape;230;p28"/>
          <p:cNvSpPr/>
          <p:nvPr/>
        </p:nvSpPr>
        <p:spPr>
          <a:xfrm>
            <a:off x="0" y="0"/>
            <a:ext cx="9144000" cy="25719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228600" spcFirstLastPara="1" rIns="91425" wrap="square" tIns="91425">
            <a:noAutofit/>
          </a:bodyPr>
          <a:lstStyle/>
          <a:p>
            <a:pPr indent="0" lvl="0" marL="0" marR="159508" rtl="0" algn="l">
              <a:spcBef>
                <a:spcPts val="0"/>
              </a:spcBef>
              <a:spcAft>
                <a:spcPts val="0"/>
              </a:spcAft>
              <a:buNone/>
            </a:pPr>
            <a:r>
              <a:t/>
            </a:r>
            <a:endParaRPr sz="1500">
              <a:solidFill>
                <a:schemeClr val="lt1"/>
              </a:solidFill>
              <a:latin typeface="Century Gothic"/>
              <a:ea typeface="Century Gothic"/>
              <a:cs typeface="Century Gothic"/>
              <a:sym typeface="Century Gothic"/>
            </a:endParaRPr>
          </a:p>
        </p:txBody>
      </p:sp>
      <p:sp>
        <p:nvSpPr>
          <p:cNvPr id="231" name="Google Shape;231;p28"/>
          <p:cNvSpPr/>
          <p:nvPr/>
        </p:nvSpPr>
        <p:spPr>
          <a:xfrm>
            <a:off x="6172150" y="918375"/>
            <a:ext cx="2686800" cy="39459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228600" spcFirstLastPara="1" rIns="91425" wrap="square" tIns="91425">
            <a:noAutofit/>
          </a:bodyPr>
          <a:lstStyle/>
          <a:p>
            <a:pPr indent="0" lvl="0" marL="0" rtl="0" algn="l">
              <a:spcBef>
                <a:spcPts val="0"/>
              </a:spcBef>
              <a:spcAft>
                <a:spcPts val="0"/>
              </a:spcAft>
              <a:buNone/>
            </a:pPr>
            <a:r>
              <a:rPr lang="en" sz="1500">
                <a:solidFill>
                  <a:schemeClr val="lt1"/>
                </a:solidFill>
                <a:latin typeface="Century Gothic"/>
                <a:ea typeface="Century Gothic"/>
                <a:cs typeface="Century Gothic"/>
                <a:sym typeface="Century Gothic"/>
              </a:rPr>
              <a:t>Bar graphs are used to compare things between different groups or to track changes over time.</a:t>
            </a:r>
            <a:endParaRPr sz="1500">
              <a:solidFill>
                <a:schemeClr val="lt1"/>
              </a:solidFill>
              <a:latin typeface="Century Gothic"/>
              <a:ea typeface="Century Gothic"/>
              <a:cs typeface="Century Gothic"/>
              <a:sym typeface="Century Gothic"/>
            </a:endParaRPr>
          </a:p>
          <a:p>
            <a:pPr indent="0" lvl="0" marL="0" rtl="0" algn="l">
              <a:spcBef>
                <a:spcPts val="1000"/>
              </a:spcBef>
              <a:spcAft>
                <a:spcPts val="0"/>
              </a:spcAft>
              <a:buNone/>
            </a:pPr>
            <a:r>
              <a:rPr lang="en" sz="1500">
                <a:solidFill>
                  <a:schemeClr val="lt1"/>
                </a:solidFill>
                <a:latin typeface="Century Gothic"/>
                <a:ea typeface="Century Gothic"/>
                <a:cs typeface="Century Gothic"/>
                <a:sym typeface="Century Gothic"/>
              </a:rPr>
              <a:t>Here we are comparing the correlation values between the feature columns and the target label column which is Sale Price in our scenario.</a:t>
            </a:r>
            <a:endParaRPr sz="1500">
              <a:solidFill>
                <a:schemeClr val="lt1"/>
              </a:solidFill>
              <a:latin typeface="Century Gothic"/>
              <a:ea typeface="Century Gothic"/>
              <a:cs typeface="Century Gothic"/>
              <a:sym typeface="Century Gothic"/>
            </a:endParaRPr>
          </a:p>
          <a:p>
            <a:pPr indent="0" lvl="0" marL="0" rtl="0" algn="l">
              <a:spcBef>
                <a:spcPts val="1000"/>
              </a:spcBef>
              <a:spcAft>
                <a:spcPts val="1000"/>
              </a:spcAft>
              <a:buNone/>
            </a:pPr>
            <a:r>
              <a:rPr lang="en" sz="1500">
                <a:solidFill>
                  <a:schemeClr val="lt1"/>
                </a:solidFill>
                <a:latin typeface="Century Gothic"/>
                <a:ea typeface="Century Gothic"/>
                <a:cs typeface="Century Gothic"/>
                <a:sym typeface="Century Gothic"/>
              </a:rPr>
              <a:t>It gives us an insight on positive and negative correlated column details.</a:t>
            </a:r>
            <a:endParaRPr sz="1500">
              <a:solidFill>
                <a:schemeClr val="lt1"/>
              </a:solidFill>
              <a:latin typeface="Century Gothic"/>
              <a:ea typeface="Century Gothic"/>
              <a:cs typeface="Century Gothic"/>
              <a:sym typeface="Century Gothic"/>
            </a:endParaRPr>
          </a:p>
        </p:txBody>
      </p:sp>
      <p:sp>
        <p:nvSpPr>
          <p:cNvPr id="232" name="Google Shape;232;p28"/>
          <p:cNvSpPr txBox="1"/>
          <p:nvPr>
            <p:ph type="title"/>
          </p:nvPr>
        </p:nvSpPr>
        <p:spPr>
          <a:xfrm>
            <a:off x="460950" y="140997"/>
            <a:ext cx="8222100" cy="8388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4000">
                <a:solidFill>
                  <a:schemeClr val="lt1"/>
                </a:solidFill>
                <a:latin typeface="Century Gothic"/>
                <a:ea typeface="Century Gothic"/>
                <a:cs typeface="Century Gothic"/>
                <a:sym typeface="Century Gothic"/>
              </a:rPr>
              <a:t>BAR GRAPH</a:t>
            </a:r>
            <a:endParaRPr sz="4000">
              <a:solidFill>
                <a:schemeClr val="lt1"/>
              </a:solidFill>
              <a:latin typeface="Century Gothic"/>
              <a:ea typeface="Century Gothic"/>
              <a:cs typeface="Century Gothic"/>
              <a:sym typeface="Century Gothic"/>
            </a:endParaRPr>
          </a:p>
        </p:txBody>
      </p:sp>
      <p:pic>
        <p:nvPicPr>
          <p:cNvPr id="233" name="Google Shape;233;p28"/>
          <p:cNvPicPr preferRelativeResize="0"/>
          <p:nvPr/>
        </p:nvPicPr>
        <p:blipFill rotWithShape="1">
          <a:blip r:embed="rId3">
            <a:alphaModFix/>
          </a:blip>
          <a:srcRect b="0" l="0" r="0" t="0"/>
          <a:stretch/>
        </p:blipFill>
        <p:spPr>
          <a:xfrm>
            <a:off x="326475" y="1312625"/>
            <a:ext cx="5646000" cy="2895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37" name="Shape 237"/>
        <p:cNvGrpSpPr/>
        <p:nvPr/>
      </p:nvGrpSpPr>
      <p:grpSpPr>
        <a:xfrm>
          <a:off x="0" y="0"/>
          <a:ext cx="0" cy="0"/>
          <a:chOff x="0" y="0"/>
          <a:chExt cx="0" cy="0"/>
        </a:xfrm>
      </p:grpSpPr>
      <p:sp>
        <p:nvSpPr>
          <p:cNvPr id="238" name="Google Shape;238;p29"/>
          <p:cNvSpPr/>
          <p:nvPr/>
        </p:nvSpPr>
        <p:spPr>
          <a:xfrm>
            <a:off x="0" y="0"/>
            <a:ext cx="9144000" cy="25719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228600" spcFirstLastPara="1" rIns="91425" wrap="square" tIns="91425">
            <a:noAutofit/>
          </a:bodyPr>
          <a:lstStyle/>
          <a:p>
            <a:pPr indent="0" lvl="0" marL="0" marR="159508" rtl="0" algn="l">
              <a:spcBef>
                <a:spcPts val="0"/>
              </a:spcBef>
              <a:spcAft>
                <a:spcPts val="0"/>
              </a:spcAft>
              <a:buNone/>
            </a:pPr>
            <a:r>
              <a:t/>
            </a:r>
            <a:endParaRPr sz="1500">
              <a:solidFill>
                <a:schemeClr val="lt1"/>
              </a:solidFill>
              <a:latin typeface="Century Gothic"/>
              <a:ea typeface="Century Gothic"/>
              <a:cs typeface="Century Gothic"/>
              <a:sym typeface="Century Gothic"/>
            </a:endParaRPr>
          </a:p>
        </p:txBody>
      </p:sp>
      <p:sp>
        <p:nvSpPr>
          <p:cNvPr id="239" name="Google Shape;239;p29"/>
          <p:cNvSpPr/>
          <p:nvPr/>
        </p:nvSpPr>
        <p:spPr>
          <a:xfrm>
            <a:off x="6172150" y="918375"/>
            <a:ext cx="2686800" cy="39459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228600" spcFirstLastPara="1" rIns="91425" wrap="square" tIns="91425">
            <a:noAutofit/>
          </a:bodyPr>
          <a:lstStyle/>
          <a:p>
            <a:pPr indent="0" lvl="0" marL="0" rtl="0" algn="l">
              <a:spcBef>
                <a:spcPts val="0"/>
              </a:spcBef>
              <a:spcAft>
                <a:spcPts val="0"/>
              </a:spcAft>
              <a:buNone/>
            </a:pPr>
            <a:r>
              <a:rPr lang="en" sz="1500">
                <a:solidFill>
                  <a:schemeClr val="lt1"/>
                </a:solidFill>
                <a:latin typeface="Century Gothic"/>
                <a:ea typeface="Century Gothic"/>
                <a:cs typeface="Century Gothic"/>
                <a:sym typeface="Century Gothic"/>
              </a:rPr>
              <a:t>A Boxen Plot is also known as Whisker plot is created to display the summary of the set of data values having properties like minimum, first quartile, median, third quartile and maximum.</a:t>
            </a:r>
            <a:endParaRPr sz="1500">
              <a:solidFill>
                <a:schemeClr val="lt1"/>
              </a:solidFill>
              <a:latin typeface="Century Gothic"/>
              <a:ea typeface="Century Gothic"/>
              <a:cs typeface="Century Gothic"/>
              <a:sym typeface="Century Gothic"/>
            </a:endParaRPr>
          </a:p>
          <a:p>
            <a:pPr indent="0" lvl="0" marL="0" rtl="0" algn="l">
              <a:spcBef>
                <a:spcPts val="1000"/>
              </a:spcBef>
              <a:spcAft>
                <a:spcPts val="1000"/>
              </a:spcAft>
              <a:buNone/>
            </a:pPr>
            <a:r>
              <a:rPr lang="en" sz="1500">
                <a:solidFill>
                  <a:schemeClr val="lt1"/>
                </a:solidFill>
                <a:latin typeface="Century Gothic"/>
                <a:ea typeface="Century Gothic"/>
                <a:cs typeface="Century Gothic"/>
                <a:sym typeface="Century Gothic"/>
              </a:rPr>
              <a:t>We have used it to identify the outlier details for all the numeric datatype column values.</a:t>
            </a:r>
            <a:endParaRPr sz="1500">
              <a:solidFill>
                <a:schemeClr val="lt1"/>
              </a:solidFill>
              <a:latin typeface="Century Gothic"/>
              <a:ea typeface="Century Gothic"/>
              <a:cs typeface="Century Gothic"/>
              <a:sym typeface="Century Gothic"/>
            </a:endParaRPr>
          </a:p>
        </p:txBody>
      </p:sp>
      <p:sp>
        <p:nvSpPr>
          <p:cNvPr id="240" name="Google Shape;240;p29"/>
          <p:cNvSpPr txBox="1"/>
          <p:nvPr>
            <p:ph type="title"/>
          </p:nvPr>
        </p:nvSpPr>
        <p:spPr>
          <a:xfrm>
            <a:off x="460950" y="140997"/>
            <a:ext cx="8222100" cy="8388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4000">
                <a:solidFill>
                  <a:schemeClr val="lt1"/>
                </a:solidFill>
                <a:latin typeface="Century Gothic"/>
                <a:ea typeface="Century Gothic"/>
                <a:cs typeface="Century Gothic"/>
                <a:sym typeface="Century Gothic"/>
              </a:rPr>
              <a:t>BOXEN PLOT</a:t>
            </a:r>
            <a:endParaRPr sz="4000">
              <a:solidFill>
                <a:schemeClr val="lt1"/>
              </a:solidFill>
              <a:latin typeface="Century Gothic"/>
              <a:ea typeface="Century Gothic"/>
              <a:cs typeface="Century Gothic"/>
              <a:sym typeface="Century Gothic"/>
            </a:endParaRPr>
          </a:p>
        </p:txBody>
      </p:sp>
      <p:pic>
        <p:nvPicPr>
          <p:cNvPr id="241" name="Google Shape;241;p29"/>
          <p:cNvPicPr preferRelativeResize="0"/>
          <p:nvPr/>
        </p:nvPicPr>
        <p:blipFill rotWithShape="1">
          <a:blip r:embed="rId3">
            <a:alphaModFix/>
          </a:blip>
          <a:srcRect b="0" l="0" r="0" t="0"/>
          <a:stretch/>
        </p:blipFill>
        <p:spPr>
          <a:xfrm>
            <a:off x="1588575" y="979800"/>
            <a:ext cx="3386100" cy="40293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45" name="Shape 245"/>
        <p:cNvGrpSpPr/>
        <p:nvPr/>
      </p:nvGrpSpPr>
      <p:grpSpPr>
        <a:xfrm>
          <a:off x="0" y="0"/>
          <a:ext cx="0" cy="0"/>
          <a:chOff x="0" y="0"/>
          <a:chExt cx="0" cy="0"/>
        </a:xfrm>
      </p:grpSpPr>
      <p:sp>
        <p:nvSpPr>
          <p:cNvPr id="246" name="Google Shape;246;p30"/>
          <p:cNvSpPr/>
          <p:nvPr/>
        </p:nvSpPr>
        <p:spPr>
          <a:xfrm>
            <a:off x="0" y="0"/>
            <a:ext cx="9144000" cy="25719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228600" spcFirstLastPara="1" rIns="91425" wrap="square" tIns="91425">
            <a:noAutofit/>
          </a:bodyPr>
          <a:lstStyle/>
          <a:p>
            <a:pPr indent="0" lvl="0" marL="0" marR="159508" rtl="0" algn="l">
              <a:spcBef>
                <a:spcPts val="0"/>
              </a:spcBef>
              <a:spcAft>
                <a:spcPts val="0"/>
              </a:spcAft>
              <a:buNone/>
            </a:pPr>
            <a:r>
              <a:t/>
            </a:r>
            <a:endParaRPr sz="1500">
              <a:solidFill>
                <a:schemeClr val="lt1"/>
              </a:solidFill>
              <a:latin typeface="Century Gothic"/>
              <a:ea typeface="Century Gothic"/>
              <a:cs typeface="Century Gothic"/>
              <a:sym typeface="Century Gothic"/>
            </a:endParaRPr>
          </a:p>
        </p:txBody>
      </p:sp>
      <p:sp>
        <p:nvSpPr>
          <p:cNvPr id="247" name="Google Shape;247;p30"/>
          <p:cNvSpPr/>
          <p:nvPr/>
        </p:nvSpPr>
        <p:spPr>
          <a:xfrm>
            <a:off x="6172150" y="918375"/>
            <a:ext cx="2686800" cy="39459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228600" spcFirstLastPara="1" rIns="91425" wrap="square" tIns="91425">
            <a:noAutofit/>
          </a:bodyPr>
          <a:lstStyle/>
          <a:p>
            <a:pPr indent="0" lvl="0" marL="0" rtl="0" algn="l">
              <a:spcBef>
                <a:spcPts val="0"/>
              </a:spcBef>
              <a:spcAft>
                <a:spcPts val="0"/>
              </a:spcAft>
              <a:buNone/>
            </a:pPr>
            <a:r>
              <a:rPr lang="en" sz="1450">
                <a:solidFill>
                  <a:schemeClr val="lt1"/>
                </a:solidFill>
                <a:latin typeface="Century Gothic"/>
                <a:ea typeface="Century Gothic"/>
                <a:cs typeface="Century Gothic"/>
                <a:sym typeface="Century Gothic"/>
              </a:rPr>
              <a:t>Distribution plots visually assess the distribution of sample data by comparing the empirical distribution of the data with the theoretical values expected from a specified distribution.</a:t>
            </a:r>
            <a:endParaRPr sz="1450">
              <a:solidFill>
                <a:schemeClr val="lt1"/>
              </a:solidFill>
              <a:latin typeface="Century Gothic"/>
              <a:ea typeface="Century Gothic"/>
              <a:cs typeface="Century Gothic"/>
              <a:sym typeface="Century Gothic"/>
            </a:endParaRPr>
          </a:p>
          <a:p>
            <a:pPr indent="0" lvl="0" marL="0" rtl="0" algn="l">
              <a:spcBef>
                <a:spcPts val="1000"/>
              </a:spcBef>
              <a:spcAft>
                <a:spcPts val="0"/>
              </a:spcAft>
              <a:buNone/>
            </a:pPr>
            <a:r>
              <a:rPr lang="en" sz="1450">
                <a:solidFill>
                  <a:schemeClr val="lt1"/>
                </a:solidFill>
                <a:latin typeface="Century Gothic"/>
                <a:ea typeface="Century Gothic"/>
                <a:cs typeface="Century Gothic"/>
                <a:sym typeface="Century Gothic"/>
              </a:rPr>
              <a:t>Here we have used it to analyze the skewness information for numeric datatype column values.</a:t>
            </a:r>
            <a:endParaRPr sz="1450">
              <a:solidFill>
                <a:schemeClr val="lt1"/>
              </a:solidFill>
              <a:latin typeface="Century Gothic"/>
              <a:ea typeface="Century Gothic"/>
              <a:cs typeface="Century Gothic"/>
              <a:sym typeface="Century Gothic"/>
            </a:endParaRPr>
          </a:p>
          <a:p>
            <a:pPr indent="0" lvl="0" marL="0" rtl="0" algn="l">
              <a:spcBef>
                <a:spcPts val="1000"/>
              </a:spcBef>
              <a:spcAft>
                <a:spcPts val="1000"/>
              </a:spcAft>
              <a:buNone/>
            </a:pPr>
            <a:r>
              <a:rPr lang="en" sz="1450">
                <a:solidFill>
                  <a:schemeClr val="lt1"/>
                </a:solidFill>
                <a:latin typeface="Century Gothic"/>
                <a:ea typeface="Century Gothic"/>
                <a:cs typeface="Century Gothic"/>
                <a:sym typeface="Century Gothic"/>
              </a:rPr>
              <a:t>The acceptable form usually is a normal distribution resembling a bell shape curve.</a:t>
            </a:r>
            <a:endParaRPr sz="1450">
              <a:solidFill>
                <a:schemeClr val="lt1"/>
              </a:solidFill>
              <a:latin typeface="Century Gothic"/>
              <a:ea typeface="Century Gothic"/>
              <a:cs typeface="Century Gothic"/>
              <a:sym typeface="Century Gothic"/>
            </a:endParaRPr>
          </a:p>
        </p:txBody>
      </p:sp>
      <p:sp>
        <p:nvSpPr>
          <p:cNvPr id="248" name="Google Shape;248;p30"/>
          <p:cNvSpPr txBox="1"/>
          <p:nvPr>
            <p:ph type="title"/>
          </p:nvPr>
        </p:nvSpPr>
        <p:spPr>
          <a:xfrm>
            <a:off x="460950" y="140997"/>
            <a:ext cx="8222100" cy="8388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4000">
                <a:solidFill>
                  <a:schemeClr val="lt1"/>
                </a:solidFill>
                <a:latin typeface="Century Gothic"/>
                <a:ea typeface="Century Gothic"/>
                <a:cs typeface="Century Gothic"/>
                <a:sym typeface="Century Gothic"/>
              </a:rPr>
              <a:t>DISTRIBUTION PLOT</a:t>
            </a:r>
            <a:endParaRPr sz="4000">
              <a:solidFill>
                <a:schemeClr val="lt1"/>
              </a:solidFill>
              <a:latin typeface="Century Gothic"/>
              <a:ea typeface="Century Gothic"/>
              <a:cs typeface="Century Gothic"/>
              <a:sym typeface="Century Gothic"/>
            </a:endParaRPr>
          </a:p>
        </p:txBody>
      </p:sp>
      <p:pic>
        <p:nvPicPr>
          <p:cNvPr id="249" name="Google Shape;249;p30"/>
          <p:cNvPicPr preferRelativeResize="0"/>
          <p:nvPr/>
        </p:nvPicPr>
        <p:blipFill rotWithShape="1">
          <a:blip r:embed="rId3">
            <a:alphaModFix/>
          </a:blip>
          <a:srcRect b="0" l="0" r="0" t="0"/>
          <a:stretch/>
        </p:blipFill>
        <p:spPr>
          <a:xfrm>
            <a:off x="1588575" y="979800"/>
            <a:ext cx="3401400" cy="39459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1"/>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b="1" lang="en">
                <a:latin typeface="Century Gothic"/>
                <a:ea typeface="Century Gothic"/>
                <a:cs typeface="Century Gothic"/>
                <a:sym typeface="Century Gothic"/>
              </a:rPr>
              <a:t>MODEL TRAINING PHASES</a:t>
            </a:r>
            <a:endParaRPr b="1">
              <a:latin typeface="Century Gothic"/>
              <a:ea typeface="Century Gothic"/>
              <a:cs typeface="Century Gothic"/>
              <a:sym typeface="Century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90" name="Shape 90"/>
        <p:cNvGrpSpPr/>
        <p:nvPr/>
      </p:nvGrpSpPr>
      <p:grpSpPr>
        <a:xfrm>
          <a:off x="0" y="0"/>
          <a:ext cx="0" cy="0"/>
          <a:chOff x="0" y="0"/>
          <a:chExt cx="0" cy="0"/>
        </a:xfrm>
      </p:grpSpPr>
      <p:sp>
        <p:nvSpPr>
          <p:cNvPr id="91" name="Google Shape;91;p14"/>
          <p:cNvSpPr txBox="1"/>
          <p:nvPr>
            <p:ph idx="4294967295" type="title"/>
          </p:nvPr>
        </p:nvSpPr>
        <p:spPr>
          <a:xfrm>
            <a:off x="400650" y="168450"/>
            <a:ext cx="8274300" cy="69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4000">
                <a:latin typeface="Century Gothic"/>
                <a:ea typeface="Century Gothic"/>
                <a:cs typeface="Century Gothic"/>
                <a:sym typeface="Century Gothic"/>
              </a:rPr>
              <a:t>PROBLEM STATEMENT</a:t>
            </a:r>
            <a:endParaRPr b="1" sz="4000">
              <a:latin typeface="Century Gothic"/>
              <a:ea typeface="Century Gothic"/>
              <a:cs typeface="Century Gothic"/>
              <a:sym typeface="Century Gothic"/>
            </a:endParaRPr>
          </a:p>
        </p:txBody>
      </p:sp>
      <p:sp>
        <p:nvSpPr>
          <p:cNvPr id="92" name="Google Shape;92;p14"/>
          <p:cNvSpPr txBox="1"/>
          <p:nvPr/>
        </p:nvSpPr>
        <p:spPr>
          <a:xfrm>
            <a:off x="772650" y="1047075"/>
            <a:ext cx="7598700" cy="3932100"/>
          </a:xfrm>
          <a:prstGeom prst="rect">
            <a:avLst/>
          </a:prstGeom>
          <a:noFill/>
          <a:ln>
            <a:noFill/>
          </a:ln>
        </p:spPr>
        <p:txBody>
          <a:bodyPr anchorCtr="0" anchor="t" bIns="91425" lIns="91425" spcFirstLastPara="1" rIns="91425" wrap="square" tIns="91425">
            <a:spAutoFit/>
          </a:bodyPr>
          <a:lstStyle/>
          <a:p>
            <a:pPr indent="-342900" lvl="0" marL="457200" rtl="0" algn="l">
              <a:lnSpc>
                <a:spcPct val="90000"/>
              </a:lnSpc>
              <a:spcBef>
                <a:spcPts val="1000"/>
              </a:spcBef>
              <a:spcAft>
                <a:spcPts val="0"/>
              </a:spcAft>
              <a:buClr>
                <a:schemeClr val="dk2"/>
              </a:buClr>
              <a:buSzPts val="1800"/>
              <a:buFont typeface="Century Gothic"/>
              <a:buChar char="❖"/>
            </a:pPr>
            <a:r>
              <a:rPr lang="en" sz="1800">
                <a:solidFill>
                  <a:schemeClr val="dk2"/>
                </a:solidFill>
                <a:latin typeface="Century Gothic"/>
                <a:ea typeface="Century Gothic"/>
                <a:cs typeface="Century Gothic"/>
                <a:sym typeface="Century Gothic"/>
              </a:rPr>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a:t>
            </a:r>
            <a:endParaRPr sz="1800">
              <a:solidFill>
                <a:schemeClr val="dk2"/>
              </a:solidFill>
              <a:latin typeface="Century Gothic"/>
              <a:ea typeface="Century Gothic"/>
              <a:cs typeface="Century Gothic"/>
              <a:sym typeface="Century Gothic"/>
            </a:endParaRPr>
          </a:p>
          <a:p>
            <a:pPr indent="-342900" lvl="0" marL="457200" rtl="0" algn="l">
              <a:lnSpc>
                <a:spcPct val="90000"/>
              </a:lnSpc>
              <a:spcBef>
                <a:spcPts val="1000"/>
              </a:spcBef>
              <a:spcAft>
                <a:spcPts val="0"/>
              </a:spcAft>
              <a:buClr>
                <a:schemeClr val="dk2"/>
              </a:buClr>
              <a:buSzPts val="1800"/>
              <a:buFont typeface="Century Gothic"/>
              <a:buChar char="❖"/>
            </a:pPr>
            <a:r>
              <a:rPr lang="en" sz="1800">
                <a:solidFill>
                  <a:schemeClr val="dk2"/>
                </a:solidFill>
                <a:latin typeface="Century Gothic"/>
                <a:ea typeface="Century Gothic"/>
                <a:cs typeface="Century Gothic"/>
                <a:sym typeface="Century Gothic"/>
              </a:rPr>
              <a:t>Data science comes as a very important tool to solve problems in the domain to help the companies increase their overall revenue, profits, improving their marketing strategies and focusing on changing trends in house sales and purchases. </a:t>
            </a:r>
            <a:endParaRPr sz="1800">
              <a:solidFill>
                <a:schemeClr val="dk2"/>
              </a:solidFill>
              <a:latin typeface="Century Gothic"/>
              <a:ea typeface="Century Gothic"/>
              <a:cs typeface="Century Gothic"/>
              <a:sym typeface="Century Gothic"/>
            </a:endParaRPr>
          </a:p>
          <a:p>
            <a:pPr indent="-342900" lvl="0" marL="457200" rtl="0" algn="l">
              <a:lnSpc>
                <a:spcPct val="90000"/>
              </a:lnSpc>
              <a:spcBef>
                <a:spcPts val="1000"/>
              </a:spcBef>
              <a:spcAft>
                <a:spcPts val="0"/>
              </a:spcAft>
              <a:buClr>
                <a:schemeClr val="dk2"/>
              </a:buClr>
              <a:buSzPts val="1800"/>
              <a:buFont typeface="Century Gothic"/>
              <a:buChar char="❖"/>
            </a:pPr>
            <a:r>
              <a:rPr lang="en" sz="1800">
                <a:solidFill>
                  <a:schemeClr val="dk2"/>
                </a:solidFill>
                <a:latin typeface="Century Gothic"/>
                <a:ea typeface="Century Gothic"/>
                <a:cs typeface="Century Gothic"/>
                <a:sym typeface="Century Gothic"/>
              </a:rPr>
              <a:t>Predictive modelling, Market mix modelling, recommendation systems are some of the machine learning techniques used for achieving the business goals for housing companies. Our problem is related to one such housing company.</a:t>
            </a:r>
            <a:endParaRPr sz="1800">
              <a:solidFill>
                <a:schemeClr val="dk2"/>
              </a:solidFill>
              <a:latin typeface="Century Gothic"/>
              <a:ea typeface="Century Gothic"/>
              <a:cs typeface="Century Gothic"/>
              <a:sym typeface="Century Gothic"/>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pic>
        <p:nvPicPr>
          <p:cNvPr id="259" name="Google Shape;259;p32"/>
          <p:cNvPicPr preferRelativeResize="0"/>
          <p:nvPr/>
        </p:nvPicPr>
        <p:blipFill rotWithShape="1">
          <a:blip r:embed="rId3">
            <a:alphaModFix/>
          </a:blip>
          <a:srcRect b="0" l="0" r="0" t="0"/>
          <a:stretch/>
        </p:blipFill>
        <p:spPr>
          <a:xfrm>
            <a:off x="750449" y="505800"/>
            <a:ext cx="7643100" cy="41319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b="1" lang="en">
                <a:latin typeface="Century Gothic"/>
                <a:ea typeface="Century Gothic"/>
                <a:cs typeface="Century Gothic"/>
                <a:sym typeface="Century Gothic"/>
              </a:rPr>
              <a:t>MODEL/S DEVELOPMENT &amp;</a:t>
            </a:r>
            <a:endParaRPr b="1">
              <a:latin typeface="Century Gothic"/>
              <a:ea typeface="Century Gothic"/>
              <a:cs typeface="Century Gothic"/>
              <a:sym typeface="Century Gothic"/>
            </a:endParaRPr>
          </a:p>
          <a:p>
            <a:pPr indent="0" lvl="0" marL="0" rtl="0" algn="l">
              <a:lnSpc>
                <a:spcPct val="90000"/>
              </a:lnSpc>
              <a:spcBef>
                <a:spcPts val="1000"/>
              </a:spcBef>
              <a:spcAft>
                <a:spcPts val="1000"/>
              </a:spcAft>
              <a:buNone/>
            </a:pPr>
            <a:r>
              <a:rPr b="1" lang="en" sz="2900">
                <a:latin typeface="Century Gothic"/>
                <a:ea typeface="Century Gothic"/>
                <a:cs typeface="Century Gothic"/>
                <a:sym typeface="Century Gothic"/>
              </a:rPr>
              <a:t>EVALUATION AND HYPER</a:t>
            </a:r>
            <a:r>
              <a:rPr b="1" lang="en" sz="2900">
                <a:latin typeface="Century Gothic"/>
                <a:ea typeface="Century Gothic"/>
                <a:cs typeface="Century Gothic"/>
                <a:sym typeface="Century Gothic"/>
              </a:rPr>
              <a:t> </a:t>
            </a:r>
            <a:r>
              <a:rPr b="1" lang="en" sz="2900">
                <a:latin typeface="Century Gothic"/>
                <a:ea typeface="Century Gothic"/>
                <a:cs typeface="Century Gothic"/>
                <a:sym typeface="Century Gothic"/>
              </a:rPr>
              <a:t>PARAMETER TUNING</a:t>
            </a:r>
            <a:endParaRPr b="1" sz="2900">
              <a:latin typeface="Century Gothic"/>
              <a:ea typeface="Century Gothic"/>
              <a:cs typeface="Century Gothic"/>
              <a:sym typeface="Century Gothic"/>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4"/>
          <p:cNvSpPr txBox="1"/>
          <p:nvPr/>
        </p:nvSpPr>
        <p:spPr>
          <a:xfrm>
            <a:off x="510900" y="632250"/>
            <a:ext cx="8122200" cy="387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dk2"/>
                </a:solidFill>
                <a:latin typeface="Century Gothic"/>
                <a:ea typeface="Century Gothic"/>
                <a:cs typeface="Century Gothic"/>
                <a:sym typeface="Century Gothic"/>
              </a:rPr>
              <a:t>The algorithms used on training and test data are as follows:</a:t>
            </a:r>
            <a:endParaRPr sz="2000">
              <a:solidFill>
                <a:schemeClr val="dk2"/>
              </a:solidFill>
              <a:latin typeface="Century Gothic"/>
              <a:ea typeface="Century Gothic"/>
              <a:cs typeface="Century Gothic"/>
              <a:sym typeface="Century Gothic"/>
            </a:endParaRPr>
          </a:p>
          <a:p>
            <a:pPr indent="0" lvl="0" marL="0" rtl="0" algn="l">
              <a:spcBef>
                <a:spcPts val="0"/>
              </a:spcBef>
              <a:spcAft>
                <a:spcPts val="0"/>
              </a:spcAft>
              <a:buNone/>
            </a:pPr>
            <a:r>
              <a:t/>
            </a:r>
            <a:endParaRPr sz="2000">
              <a:solidFill>
                <a:schemeClr val="dk2"/>
              </a:solidFill>
              <a:latin typeface="Century Gothic"/>
              <a:ea typeface="Century Gothic"/>
              <a:cs typeface="Century Gothic"/>
              <a:sym typeface="Century Gothic"/>
            </a:endParaRPr>
          </a:p>
          <a:p>
            <a:pPr indent="-463550" lvl="1" marL="971550" rtl="0" algn="l">
              <a:spcBef>
                <a:spcPts val="0"/>
              </a:spcBef>
              <a:spcAft>
                <a:spcPts val="0"/>
              </a:spcAft>
              <a:buClr>
                <a:schemeClr val="dk2"/>
              </a:buClr>
              <a:buSzPts val="2000"/>
              <a:buFont typeface="Century Gothic"/>
              <a:buChar char="➢"/>
            </a:pPr>
            <a:r>
              <a:rPr lang="en" sz="2000">
                <a:solidFill>
                  <a:schemeClr val="dk2"/>
                </a:solidFill>
                <a:latin typeface="Century Gothic"/>
                <a:ea typeface="Century Gothic"/>
                <a:cs typeface="Century Gothic"/>
                <a:sym typeface="Century Gothic"/>
              </a:rPr>
              <a:t>Linear Regression Model</a:t>
            </a:r>
            <a:endParaRPr sz="2000">
              <a:solidFill>
                <a:schemeClr val="dk2"/>
              </a:solidFill>
            </a:endParaRPr>
          </a:p>
          <a:p>
            <a:pPr indent="-463550" lvl="1" marL="971550" rtl="0" algn="l">
              <a:spcBef>
                <a:spcPts val="0"/>
              </a:spcBef>
              <a:spcAft>
                <a:spcPts val="0"/>
              </a:spcAft>
              <a:buClr>
                <a:schemeClr val="dk2"/>
              </a:buClr>
              <a:buSzPts val="2000"/>
              <a:buFont typeface="Century Gothic"/>
              <a:buChar char="➢"/>
            </a:pPr>
            <a:r>
              <a:rPr lang="en" sz="2000">
                <a:solidFill>
                  <a:schemeClr val="dk2"/>
                </a:solidFill>
                <a:latin typeface="Century Gothic"/>
                <a:ea typeface="Century Gothic"/>
                <a:cs typeface="Century Gothic"/>
                <a:sym typeface="Century Gothic"/>
              </a:rPr>
              <a:t>Ridge Regularization Regression Model</a:t>
            </a:r>
            <a:endParaRPr sz="2000">
              <a:solidFill>
                <a:schemeClr val="dk2"/>
              </a:solidFill>
            </a:endParaRPr>
          </a:p>
          <a:p>
            <a:pPr indent="-463550" lvl="1" marL="971550" rtl="0" algn="l">
              <a:spcBef>
                <a:spcPts val="0"/>
              </a:spcBef>
              <a:spcAft>
                <a:spcPts val="0"/>
              </a:spcAft>
              <a:buClr>
                <a:schemeClr val="dk2"/>
              </a:buClr>
              <a:buSzPts val="2000"/>
              <a:buFont typeface="Century Gothic"/>
              <a:buChar char="➢"/>
            </a:pPr>
            <a:r>
              <a:rPr lang="en" sz="2000">
                <a:solidFill>
                  <a:schemeClr val="dk2"/>
                </a:solidFill>
                <a:latin typeface="Century Gothic"/>
                <a:ea typeface="Century Gothic"/>
                <a:cs typeface="Century Gothic"/>
                <a:sym typeface="Century Gothic"/>
              </a:rPr>
              <a:t>Lasso Regularization Regression Model</a:t>
            </a:r>
            <a:endParaRPr sz="2000">
              <a:solidFill>
                <a:schemeClr val="dk2"/>
              </a:solidFill>
            </a:endParaRPr>
          </a:p>
          <a:p>
            <a:pPr indent="-463550" lvl="1" marL="971550" rtl="0" algn="l">
              <a:spcBef>
                <a:spcPts val="0"/>
              </a:spcBef>
              <a:spcAft>
                <a:spcPts val="0"/>
              </a:spcAft>
              <a:buClr>
                <a:schemeClr val="dk2"/>
              </a:buClr>
              <a:buSzPts val="2000"/>
              <a:buFont typeface="Century Gothic"/>
              <a:buChar char="➢"/>
            </a:pPr>
            <a:r>
              <a:rPr lang="en" sz="2000">
                <a:solidFill>
                  <a:schemeClr val="dk2"/>
                </a:solidFill>
                <a:latin typeface="Century Gothic"/>
                <a:ea typeface="Century Gothic"/>
                <a:cs typeface="Century Gothic"/>
                <a:sym typeface="Century Gothic"/>
              </a:rPr>
              <a:t>Support Vector Regression Model</a:t>
            </a:r>
            <a:endParaRPr sz="2000">
              <a:solidFill>
                <a:schemeClr val="dk2"/>
              </a:solidFill>
            </a:endParaRPr>
          </a:p>
          <a:p>
            <a:pPr indent="-463550" lvl="1" marL="971550" rtl="0" algn="l">
              <a:spcBef>
                <a:spcPts val="0"/>
              </a:spcBef>
              <a:spcAft>
                <a:spcPts val="0"/>
              </a:spcAft>
              <a:buClr>
                <a:schemeClr val="dk2"/>
              </a:buClr>
              <a:buSzPts val="2000"/>
              <a:buFont typeface="Century Gothic"/>
              <a:buChar char="➢"/>
            </a:pPr>
            <a:r>
              <a:rPr lang="en" sz="2000">
                <a:solidFill>
                  <a:schemeClr val="dk2"/>
                </a:solidFill>
                <a:latin typeface="Century Gothic"/>
                <a:ea typeface="Century Gothic"/>
                <a:cs typeface="Century Gothic"/>
                <a:sym typeface="Century Gothic"/>
              </a:rPr>
              <a:t>Decision Tree Regression Model</a:t>
            </a:r>
            <a:endParaRPr sz="2000">
              <a:solidFill>
                <a:schemeClr val="dk2"/>
              </a:solidFill>
            </a:endParaRPr>
          </a:p>
          <a:p>
            <a:pPr indent="-463550" lvl="1" marL="971550" rtl="0" algn="l">
              <a:spcBef>
                <a:spcPts val="0"/>
              </a:spcBef>
              <a:spcAft>
                <a:spcPts val="0"/>
              </a:spcAft>
              <a:buClr>
                <a:schemeClr val="dk2"/>
              </a:buClr>
              <a:buSzPts val="2000"/>
              <a:buFont typeface="Century Gothic"/>
              <a:buChar char="➢"/>
            </a:pPr>
            <a:r>
              <a:rPr lang="en" sz="2000">
                <a:solidFill>
                  <a:schemeClr val="dk2"/>
                </a:solidFill>
                <a:latin typeface="Century Gothic"/>
                <a:ea typeface="Century Gothic"/>
                <a:cs typeface="Century Gothic"/>
                <a:sym typeface="Century Gothic"/>
              </a:rPr>
              <a:t>Random Forest Regression Model</a:t>
            </a:r>
            <a:endParaRPr sz="2000">
              <a:solidFill>
                <a:schemeClr val="dk2"/>
              </a:solidFill>
            </a:endParaRPr>
          </a:p>
          <a:p>
            <a:pPr indent="-463550" lvl="1" marL="971550" rtl="0" algn="l">
              <a:spcBef>
                <a:spcPts val="0"/>
              </a:spcBef>
              <a:spcAft>
                <a:spcPts val="0"/>
              </a:spcAft>
              <a:buClr>
                <a:schemeClr val="dk2"/>
              </a:buClr>
              <a:buSzPts val="2000"/>
              <a:buFont typeface="Century Gothic"/>
              <a:buChar char="➢"/>
            </a:pPr>
            <a:r>
              <a:rPr lang="en" sz="2000">
                <a:solidFill>
                  <a:schemeClr val="dk2"/>
                </a:solidFill>
                <a:latin typeface="Century Gothic"/>
                <a:ea typeface="Century Gothic"/>
                <a:cs typeface="Century Gothic"/>
                <a:sym typeface="Century Gothic"/>
              </a:rPr>
              <a:t>K Nearest Neighbors Regression Model</a:t>
            </a:r>
            <a:endParaRPr sz="2000">
              <a:solidFill>
                <a:schemeClr val="dk2"/>
              </a:solidFill>
            </a:endParaRPr>
          </a:p>
          <a:p>
            <a:pPr indent="-463550" lvl="1" marL="971550" rtl="0" algn="l">
              <a:spcBef>
                <a:spcPts val="0"/>
              </a:spcBef>
              <a:spcAft>
                <a:spcPts val="0"/>
              </a:spcAft>
              <a:buClr>
                <a:schemeClr val="dk2"/>
              </a:buClr>
              <a:buSzPts val="2000"/>
              <a:buFont typeface="Century Gothic"/>
              <a:buChar char="➢"/>
            </a:pPr>
            <a:r>
              <a:rPr lang="en" sz="2000">
                <a:solidFill>
                  <a:schemeClr val="dk2"/>
                </a:solidFill>
                <a:latin typeface="Century Gothic"/>
                <a:ea typeface="Century Gothic"/>
                <a:cs typeface="Century Gothic"/>
                <a:sym typeface="Century Gothic"/>
              </a:rPr>
              <a:t>Gradient Boosting Regression Model</a:t>
            </a:r>
            <a:endParaRPr sz="2000">
              <a:solidFill>
                <a:schemeClr val="dk2"/>
              </a:solidFill>
            </a:endParaRPr>
          </a:p>
          <a:p>
            <a:pPr indent="-463550" lvl="1" marL="971550" rtl="0" algn="l">
              <a:spcBef>
                <a:spcPts val="0"/>
              </a:spcBef>
              <a:spcAft>
                <a:spcPts val="0"/>
              </a:spcAft>
              <a:buClr>
                <a:schemeClr val="dk2"/>
              </a:buClr>
              <a:buSzPts val="2000"/>
              <a:buFont typeface="Century Gothic"/>
              <a:buChar char="➢"/>
            </a:pPr>
            <a:r>
              <a:rPr lang="en" sz="2000">
                <a:solidFill>
                  <a:schemeClr val="dk2"/>
                </a:solidFill>
                <a:latin typeface="Century Gothic"/>
                <a:ea typeface="Century Gothic"/>
                <a:cs typeface="Century Gothic"/>
                <a:sym typeface="Century Gothic"/>
              </a:rPr>
              <a:t>Ada Boost Regression Model</a:t>
            </a:r>
            <a:endParaRPr sz="2000">
              <a:solidFill>
                <a:schemeClr val="dk2"/>
              </a:solidFill>
            </a:endParaRPr>
          </a:p>
          <a:p>
            <a:pPr indent="-463550" lvl="1" marL="971550" rtl="0" algn="l">
              <a:spcBef>
                <a:spcPts val="0"/>
              </a:spcBef>
              <a:spcAft>
                <a:spcPts val="0"/>
              </a:spcAft>
              <a:buClr>
                <a:schemeClr val="dk2"/>
              </a:buClr>
              <a:buSzPts val="2000"/>
              <a:buFont typeface="Century Gothic"/>
              <a:buChar char="➢"/>
            </a:pPr>
            <a:r>
              <a:rPr lang="en" sz="2000">
                <a:solidFill>
                  <a:schemeClr val="dk2"/>
                </a:solidFill>
                <a:latin typeface="Century Gothic"/>
                <a:ea typeface="Century Gothic"/>
                <a:cs typeface="Century Gothic"/>
                <a:sym typeface="Century Gothic"/>
              </a:rPr>
              <a:t>Extra Trees Regression Model</a:t>
            </a:r>
            <a:endParaRPr sz="2000">
              <a:solidFill>
                <a:schemeClr val="dk2"/>
              </a:solidFill>
              <a:latin typeface="Century Gothic"/>
              <a:ea typeface="Century Gothic"/>
              <a:cs typeface="Century Gothic"/>
              <a:sym typeface="Century Gothic"/>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5"/>
          <p:cNvSpPr txBox="1"/>
          <p:nvPr/>
        </p:nvSpPr>
        <p:spPr>
          <a:xfrm>
            <a:off x="547200" y="570825"/>
            <a:ext cx="8049600" cy="387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dk2"/>
                </a:solidFill>
                <a:latin typeface="Century Gothic"/>
                <a:ea typeface="Century Gothic"/>
                <a:cs typeface="Century Gothic"/>
                <a:sym typeface="Century Gothic"/>
              </a:rPr>
              <a:t>The key metrics used here were:</a:t>
            </a:r>
            <a:endParaRPr sz="2000">
              <a:solidFill>
                <a:schemeClr val="dk2"/>
              </a:solidFill>
            </a:endParaRPr>
          </a:p>
          <a:p>
            <a:pPr indent="-406400" lvl="1" marL="914400" rtl="0" algn="l">
              <a:spcBef>
                <a:spcPts val="0"/>
              </a:spcBef>
              <a:spcAft>
                <a:spcPts val="0"/>
              </a:spcAft>
              <a:buClr>
                <a:schemeClr val="dk2"/>
              </a:buClr>
              <a:buSzPts val="2000"/>
              <a:buFont typeface="Noto Sans Symbols"/>
              <a:buChar char="➢"/>
            </a:pPr>
            <a:r>
              <a:rPr lang="en" sz="2000">
                <a:solidFill>
                  <a:schemeClr val="dk2"/>
                </a:solidFill>
                <a:latin typeface="Century Gothic"/>
                <a:ea typeface="Century Gothic"/>
                <a:cs typeface="Century Gothic"/>
                <a:sym typeface="Century Gothic"/>
              </a:rPr>
              <a:t>R2 score</a:t>
            </a:r>
            <a:endParaRPr sz="2000">
              <a:solidFill>
                <a:schemeClr val="dk2"/>
              </a:solidFill>
            </a:endParaRPr>
          </a:p>
          <a:p>
            <a:pPr indent="-406400" lvl="1" marL="914400" rtl="0" algn="l">
              <a:spcBef>
                <a:spcPts val="0"/>
              </a:spcBef>
              <a:spcAft>
                <a:spcPts val="0"/>
              </a:spcAft>
              <a:buClr>
                <a:schemeClr val="dk2"/>
              </a:buClr>
              <a:buSzPts val="2000"/>
              <a:buFont typeface="Noto Sans Symbols"/>
              <a:buChar char="➢"/>
            </a:pPr>
            <a:r>
              <a:rPr lang="en" sz="2000">
                <a:solidFill>
                  <a:schemeClr val="dk2"/>
                </a:solidFill>
                <a:latin typeface="Century Gothic"/>
                <a:ea typeface="Century Gothic"/>
                <a:cs typeface="Century Gothic"/>
                <a:sym typeface="Century Gothic"/>
              </a:rPr>
              <a:t>Cross Validation Score</a:t>
            </a:r>
            <a:endParaRPr sz="2000">
              <a:solidFill>
                <a:schemeClr val="dk2"/>
              </a:solidFill>
            </a:endParaRPr>
          </a:p>
          <a:p>
            <a:pPr indent="-406400" lvl="1" marL="914400" rtl="0" algn="l">
              <a:spcBef>
                <a:spcPts val="0"/>
              </a:spcBef>
              <a:spcAft>
                <a:spcPts val="0"/>
              </a:spcAft>
              <a:buClr>
                <a:schemeClr val="dk2"/>
              </a:buClr>
              <a:buSzPts val="2000"/>
              <a:buFont typeface="Noto Sans Symbols"/>
              <a:buChar char="➢"/>
            </a:pPr>
            <a:r>
              <a:rPr lang="en" sz="2000">
                <a:solidFill>
                  <a:schemeClr val="dk2"/>
                </a:solidFill>
                <a:latin typeface="Century Gothic"/>
                <a:ea typeface="Century Gothic"/>
                <a:cs typeface="Century Gothic"/>
                <a:sym typeface="Century Gothic"/>
              </a:rPr>
              <a:t>MAE</a:t>
            </a:r>
            <a:endParaRPr sz="2000">
              <a:solidFill>
                <a:schemeClr val="dk2"/>
              </a:solidFill>
            </a:endParaRPr>
          </a:p>
          <a:p>
            <a:pPr indent="-406400" lvl="1" marL="914400" rtl="0" algn="l">
              <a:spcBef>
                <a:spcPts val="0"/>
              </a:spcBef>
              <a:spcAft>
                <a:spcPts val="0"/>
              </a:spcAft>
              <a:buClr>
                <a:schemeClr val="dk2"/>
              </a:buClr>
              <a:buSzPts val="2000"/>
              <a:buFont typeface="Noto Sans Symbols"/>
              <a:buChar char="➢"/>
            </a:pPr>
            <a:r>
              <a:rPr lang="en" sz="2000">
                <a:solidFill>
                  <a:schemeClr val="dk2"/>
                </a:solidFill>
                <a:latin typeface="Century Gothic"/>
                <a:ea typeface="Century Gothic"/>
                <a:cs typeface="Century Gothic"/>
                <a:sym typeface="Century Gothic"/>
              </a:rPr>
              <a:t>MSE</a:t>
            </a:r>
            <a:endParaRPr sz="2000">
              <a:solidFill>
                <a:schemeClr val="dk2"/>
              </a:solidFill>
            </a:endParaRPr>
          </a:p>
          <a:p>
            <a:pPr indent="-406400" lvl="1" marL="914400" rtl="0" algn="l">
              <a:spcBef>
                <a:spcPts val="0"/>
              </a:spcBef>
              <a:spcAft>
                <a:spcPts val="0"/>
              </a:spcAft>
              <a:buClr>
                <a:schemeClr val="dk2"/>
              </a:buClr>
              <a:buSzPts val="2000"/>
              <a:buFont typeface="Noto Sans Symbols"/>
              <a:buChar char="➢"/>
            </a:pPr>
            <a:r>
              <a:rPr lang="en" sz="2000">
                <a:solidFill>
                  <a:schemeClr val="dk2"/>
                </a:solidFill>
                <a:latin typeface="Century Gothic"/>
                <a:ea typeface="Century Gothic"/>
                <a:cs typeface="Century Gothic"/>
                <a:sym typeface="Century Gothic"/>
              </a:rPr>
              <a:t>RMSE</a:t>
            </a:r>
            <a:endParaRPr sz="2000">
              <a:solidFill>
                <a:schemeClr val="dk2"/>
              </a:solidFill>
            </a:endParaRPr>
          </a:p>
          <a:p>
            <a:pPr indent="0" lvl="0" marL="0" rtl="0" algn="l">
              <a:spcBef>
                <a:spcPts val="0"/>
              </a:spcBef>
              <a:spcAft>
                <a:spcPts val="0"/>
              </a:spcAft>
              <a:buNone/>
            </a:pPr>
            <a:r>
              <a:t/>
            </a:r>
            <a:endParaRPr sz="2000">
              <a:solidFill>
                <a:schemeClr val="dk2"/>
              </a:solidFill>
              <a:latin typeface="Century Gothic"/>
              <a:ea typeface="Century Gothic"/>
              <a:cs typeface="Century Gothic"/>
              <a:sym typeface="Century Gothic"/>
            </a:endParaRPr>
          </a:p>
          <a:p>
            <a:pPr indent="0" lvl="0" marL="0" rtl="0" algn="l">
              <a:spcBef>
                <a:spcPts val="0"/>
              </a:spcBef>
              <a:spcAft>
                <a:spcPts val="0"/>
              </a:spcAft>
              <a:buNone/>
            </a:pPr>
            <a:r>
              <a:rPr lang="en" sz="2000">
                <a:solidFill>
                  <a:schemeClr val="dk2"/>
                </a:solidFill>
                <a:latin typeface="Century Gothic"/>
                <a:ea typeface="Century Gothic"/>
                <a:cs typeface="Century Gothic"/>
                <a:sym typeface="Century Gothic"/>
              </a:rPr>
              <a:t>We tried to find out the best parameters list to increase our accuracy scores by using Hyperparameter Tuning.</a:t>
            </a:r>
            <a:endParaRPr sz="2000">
              <a:solidFill>
                <a:schemeClr val="dk2"/>
              </a:solidFill>
            </a:endParaRPr>
          </a:p>
          <a:p>
            <a:pPr indent="0" lvl="0" marL="0" rtl="0" algn="l">
              <a:spcBef>
                <a:spcPts val="0"/>
              </a:spcBef>
              <a:spcAft>
                <a:spcPts val="0"/>
              </a:spcAft>
              <a:buNone/>
            </a:pPr>
            <a:r>
              <a:t/>
            </a:r>
            <a:endParaRPr sz="2000">
              <a:solidFill>
                <a:schemeClr val="dk2"/>
              </a:solidFill>
              <a:latin typeface="Century Gothic"/>
              <a:ea typeface="Century Gothic"/>
              <a:cs typeface="Century Gothic"/>
              <a:sym typeface="Century Gothic"/>
            </a:endParaRPr>
          </a:p>
          <a:p>
            <a:pPr indent="0" lvl="0" marL="0" rtl="0" algn="l">
              <a:spcBef>
                <a:spcPts val="0"/>
              </a:spcBef>
              <a:spcAft>
                <a:spcPts val="0"/>
              </a:spcAft>
              <a:buNone/>
            </a:pPr>
            <a:r>
              <a:rPr lang="en" sz="2000">
                <a:solidFill>
                  <a:schemeClr val="dk2"/>
                </a:solidFill>
                <a:latin typeface="Century Gothic"/>
                <a:ea typeface="Century Gothic"/>
                <a:cs typeface="Century Gothic"/>
                <a:sym typeface="Century Gothic"/>
              </a:rPr>
              <a:t>In order to achieve a higher score we used the Grid Search CV method with 5 folds.</a:t>
            </a:r>
            <a:endParaRPr sz="2000">
              <a:solidFill>
                <a:schemeClr val="dk2"/>
              </a:solidFill>
              <a:latin typeface="Century Gothic"/>
              <a:ea typeface="Century Gothic"/>
              <a:cs typeface="Century Gothic"/>
              <a:sym typeface="Century Gothic"/>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6"/>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b="1" lang="en">
                <a:latin typeface="Century Gothic"/>
                <a:ea typeface="Century Gothic"/>
                <a:cs typeface="Century Gothic"/>
                <a:sym typeface="Century Gothic"/>
              </a:rPr>
              <a:t>CONCLUSION AND SCOPE </a:t>
            </a:r>
            <a:endParaRPr b="1">
              <a:latin typeface="Century Gothic"/>
              <a:ea typeface="Century Gothic"/>
              <a:cs typeface="Century Gothic"/>
              <a:sym typeface="Century Gothic"/>
            </a:endParaRPr>
          </a:p>
          <a:p>
            <a:pPr indent="0" lvl="0" marL="0" rtl="0" algn="l">
              <a:lnSpc>
                <a:spcPct val="90000"/>
              </a:lnSpc>
              <a:spcBef>
                <a:spcPts val="0"/>
              </a:spcBef>
              <a:spcAft>
                <a:spcPts val="0"/>
              </a:spcAft>
              <a:buNone/>
            </a:pPr>
            <a:r>
              <a:rPr b="1" lang="en">
                <a:latin typeface="Century Gothic"/>
                <a:ea typeface="Century Gothic"/>
                <a:cs typeface="Century Gothic"/>
                <a:sym typeface="Century Gothic"/>
              </a:rPr>
              <a:t>FOR FUTURE WORK</a:t>
            </a:r>
            <a:endParaRPr b="1">
              <a:latin typeface="Century Gothic"/>
              <a:ea typeface="Century Gothic"/>
              <a:cs typeface="Century Gothic"/>
              <a:sym typeface="Century Gothic"/>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7"/>
          <p:cNvSpPr txBox="1"/>
          <p:nvPr/>
        </p:nvSpPr>
        <p:spPr>
          <a:xfrm>
            <a:off x="326700" y="940200"/>
            <a:ext cx="8490600" cy="32631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Clr>
                <a:schemeClr val="dk2"/>
              </a:buClr>
              <a:buSzPts val="2000"/>
              <a:buFont typeface="Noto Sans Symbols"/>
              <a:buChar char="❖"/>
            </a:pPr>
            <a:r>
              <a:rPr lang="en" sz="2000">
                <a:solidFill>
                  <a:schemeClr val="dk2"/>
                </a:solidFill>
                <a:latin typeface="Century Gothic"/>
                <a:ea typeface="Century Gothic"/>
                <a:cs typeface="Century Gothic"/>
                <a:sym typeface="Century Gothic"/>
              </a:rPr>
              <a:t>During this project I have faced a problem of low amount of data for training the machine learning models upon.</a:t>
            </a:r>
            <a:endParaRPr sz="2000">
              <a:solidFill>
                <a:schemeClr val="dk2"/>
              </a:solidFill>
            </a:endParaRPr>
          </a:p>
          <a:p>
            <a:pPr indent="-406400" lvl="0" marL="457200" rtl="0" algn="l">
              <a:spcBef>
                <a:spcPts val="0"/>
              </a:spcBef>
              <a:spcAft>
                <a:spcPts val="0"/>
              </a:spcAft>
              <a:buClr>
                <a:schemeClr val="dk2"/>
              </a:buClr>
              <a:buSzPts val="2000"/>
              <a:buFont typeface="Noto Sans Symbols"/>
              <a:buChar char="❖"/>
            </a:pPr>
            <a:r>
              <a:rPr lang="en" sz="2000">
                <a:solidFill>
                  <a:schemeClr val="dk2"/>
                </a:solidFill>
                <a:latin typeface="Century Gothic"/>
                <a:ea typeface="Century Gothic"/>
                <a:cs typeface="Century Gothic"/>
                <a:sym typeface="Century Gothic"/>
              </a:rPr>
              <a:t>Many columns are with same entries in more than 80% of rows which lead to reduction in our model performance.</a:t>
            </a:r>
            <a:endParaRPr sz="2000">
              <a:solidFill>
                <a:schemeClr val="dk2"/>
              </a:solidFill>
            </a:endParaRPr>
          </a:p>
          <a:p>
            <a:pPr indent="-406400" lvl="0" marL="457200" rtl="0" algn="l">
              <a:spcBef>
                <a:spcPts val="0"/>
              </a:spcBef>
              <a:spcAft>
                <a:spcPts val="0"/>
              </a:spcAft>
              <a:buClr>
                <a:schemeClr val="dk2"/>
              </a:buClr>
              <a:buSzPts val="2000"/>
              <a:buFont typeface="Noto Sans Symbols"/>
              <a:buChar char="❖"/>
            </a:pPr>
            <a:r>
              <a:rPr lang="en" sz="2000">
                <a:solidFill>
                  <a:schemeClr val="dk2"/>
                </a:solidFill>
                <a:latin typeface="Century Gothic"/>
                <a:ea typeface="Century Gothic"/>
                <a:cs typeface="Century Gothic"/>
                <a:sym typeface="Century Gothic"/>
              </a:rPr>
              <a:t>One more issue present is there are large number of missing values in this data set, so we have to fill those missing values in correct manner.</a:t>
            </a:r>
            <a:endParaRPr sz="2000">
              <a:solidFill>
                <a:schemeClr val="dk2"/>
              </a:solidFill>
            </a:endParaRPr>
          </a:p>
          <a:p>
            <a:pPr indent="-406400" lvl="0" marL="457200" rtl="0" algn="l">
              <a:spcBef>
                <a:spcPts val="0"/>
              </a:spcBef>
              <a:spcAft>
                <a:spcPts val="0"/>
              </a:spcAft>
              <a:buClr>
                <a:schemeClr val="dk2"/>
              </a:buClr>
              <a:buSzPts val="2000"/>
              <a:buFont typeface="Noto Sans Symbols"/>
              <a:buChar char="❖"/>
            </a:pPr>
            <a:r>
              <a:rPr lang="en" sz="2000">
                <a:solidFill>
                  <a:schemeClr val="dk2"/>
                </a:solidFill>
                <a:latin typeface="Century Gothic"/>
                <a:ea typeface="Century Gothic"/>
                <a:cs typeface="Century Gothic"/>
                <a:sym typeface="Century Gothic"/>
              </a:rPr>
              <a:t>We can still improve our model accuracy with some feature engineering and by doing some extensive hyperparameter tuning on it.</a:t>
            </a:r>
            <a:endParaRPr sz="2000">
              <a:solidFill>
                <a:schemeClr val="dk2"/>
              </a:solidFill>
              <a:latin typeface="Century Gothic"/>
              <a:ea typeface="Century Gothic"/>
              <a:cs typeface="Century Gothic"/>
              <a:sym typeface="Century Gothic"/>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8"/>
          <p:cNvSpPr txBox="1"/>
          <p:nvPr/>
        </p:nvSpPr>
        <p:spPr>
          <a:xfrm>
            <a:off x="0" y="2063850"/>
            <a:ext cx="9144000" cy="10158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n" sz="6000">
                <a:solidFill>
                  <a:schemeClr val="dk1"/>
                </a:solidFill>
                <a:latin typeface="Century Gothic"/>
                <a:ea typeface="Century Gothic"/>
                <a:cs typeface="Century Gothic"/>
                <a:sym typeface="Century Gothic"/>
              </a:rPr>
              <a:t>THANK YOU</a:t>
            </a:r>
            <a:endParaRPr b="1" sz="6000">
              <a:solidFill>
                <a:schemeClr val="dk1"/>
              </a:solidFill>
              <a:latin typeface="Century Gothic"/>
              <a:ea typeface="Century Gothic"/>
              <a:cs typeface="Century Gothic"/>
              <a:sym typeface="Century Gothic"/>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96" name="Shape 96"/>
        <p:cNvGrpSpPr/>
        <p:nvPr/>
      </p:nvGrpSpPr>
      <p:grpSpPr>
        <a:xfrm>
          <a:off x="0" y="0"/>
          <a:ext cx="0" cy="0"/>
          <a:chOff x="0" y="0"/>
          <a:chExt cx="0" cy="0"/>
        </a:xfrm>
      </p:grpSpPr>
      <p:sp>
        <p:nvSpPr>
          <p:cNvPr id="97" name="Google Shape;97;p15"/>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3700">
                <a:latin typeface="Century Gothic"/>
                <a:ea typeface="Century Gothic"/>
                <a:cs typeface="Century Gothic"/>
                <a:sym typeface="Century Gothic"/>
              </a:rPr>
              <a:t>BUSINESS GOALS</a:t>
            </a:r>
            <a:endParaRPr b="1" sz="3700">
              <a:latin typeface="Century Gothic"/>
              <a:ea typeface="Century Gothic"/>
              <a:cs typeface="Century Gothic"/>
              <a:sym typeface="Century Gothic"/>
            </a:endParaRPr>
          </a:p>
        </p:txBody>
      </p:sp>
      <p:sp>
        <p:nvSpPr>
          <p:cNvPr id="98" name="Google Shape;98;p15"/>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lnSpc>
                <a:spcPct val="90000"/>
              </a:lnSpc>
              <a:spcBef>
                <a:spcPts val="1000"/>
              </a:spcBef>
              <a:spcAft>
                <a:spcPts val="0"/>
              </a:spcAft>
              <a:buNone/>
            </a:pPr>
            <a:r>
              <a:rPr lang="en" sz="1600">
                <a:latin typeface="Century Gothic"/>
                <a:ea typeface="Century Gothic"/>
                <a:cs typeface="Century Gothic"/>
                <a:sym typeface="Century Gothic"/>
              </a:rPr>
              <a:t>Surprise Housing wants to know:</a:t>
            </a:r>
            <a:endParaRPr sz="1600">
              <a:latin typeface="Century Gothic"/>
              <a:ea typeface="Century Gothic"/>
              <a:cs typeface="Century Gothic"/>
              <a:sym typeface="Century Gothic"/>
            </a:endParaRPr>
          </a:p>
          <a:p>
            <a:pPr indent="0" lvl="0" marL="0" rtl="0" algn="l">
              <a:lnSpc>
                <a:spcPct val="90000"/>
              </a:lnSpc>
              <a:spcBef>
                <a:spcPts val="1000"/>
              </a:spcBef>
              <a:spcAft>
                <a:spcPts val="0"/>
              </a:spcAft>
              <a:buNone/>
            </a:pPr>
            <a:r>
              <a:t/>
            </a:r>
            <a:endParaRPr sz="1600">
              <a:latin typeface="Century Gothic"/>
              <a:ea typeface="Century Gothic"/>
              <a:cs typeface="Century Gothic"/>
              <a:sym typeface="Century Gothic"/>
            </a:endParaRPr>
          </a:p>
          <a:p>
            <a:pPr indent="-330200" lvl="0" marL="457200" rtl="0" algn="l">
              <a:lnSpc>
                <a:spcPct val="90000"/>
              </a:lnSpc>
              <a:spcBef>
                <a:spcPts val="500"/>
              </a:spcBef>
              <a:spcAft>
                <a:spcPts val="0"/>
              </a:spcAft>
              <a:buSzPts val="1600"/>
              <a:buFont typeface="Century Gothic"/>
              <a:buChar char="❖"/>
            </a:pPr>
            <a:r>
              <a:rPr lang="en" sz="1600">
                <a:latin typeface="Century Gothic"/>
                <a:ea typeface="Century Gothic"/>
                <a:cs typeface="Century Gothic"/>
                <a:sym typeface="Century Gothic"/>
              </a:rPr>
              <a:t>Which variables are important to predict the sale price of house?</a:t>
            </a:r>
            <a:endParaRPr sz="1600">
              <a:latin typeface="Century Gothic"/>
              <a:ea typeface="Century Gothic"/>
              <a:cs typeface="Century Gothic"/>
              <a:sym typeface="Century Gothic"/>
            </a:endParaRPr>
          </a:p>
          <a:p>
            <a:pPr indent="0" lvl="0" marL="457200" rtl="0" algn="l">
              <a:lnSpc>
                <a:spcPct val="90000"/>
              </a:lnSpc>
              <a:spcBef>
                <a:spcPts val="500"/>
              </a:spcBef>
              <a:spcAft>
                <a:spcPts val="0"/>
              </a:spcAft>
              <a:buNone/>
            </a:pPr>
            <a:r>
              <a:t/>
            </a:r>
            <a:endParaRPr sz="1600">
              <a:latin typeface="Century Gothic"/>
              <a:ea typeface="Century Gothic"/>
              <a:cs typeface="Century Gothic"/>
              <a:sym typeface="Century Gothic"/>
            </a:endParaRPr>
          </a:p>
          <a:p>
            <a:pPr indent="-330200" lvl="0" marL="457200" rtl="0" algn="l">
              <a:lnSpc>
                <a:spcPct val="90000"/>
              </a:lnSpc>
              <a:spcBef>
                <a:spcPts val="500"/>
              </a:spcBef>
              <a:spcAft>
                <a:spcPts val="0"/>
              </a:spcAft>
              <a:buSzPts val="1600"/>
              <a:buFont typeface="Century Gothic"/>
              <a:buChar char="❖"/>
            </a:pPr>
            <a:r>
              <a:rPr lang="en" sz="1600">
                <a:latin typeface="Century Gothic"/>
                <a:ea typeface="Century Gothic"/>
                <a:cs typeface="Century Gothic"/>
                <a:sym typeface="Century Gothic"/>
              </a:rPr>
              <a:t>How do these feature variables describe the price of the house?</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02" name="Shape 102"/>
        <p:cNvGrpSpPr/>
        <p:nvPr/>
      </p:nvGrpSpPr>
      <p:grpSpPr>
        <a:xfrm>
          <a:off x="0" y="0"/>
          <a:ext cx="0" cy="0"/>
          <a:chOff x="0" y="0"/>
          <a:chExt cx="0" cy="0"/>
        </a:xfrm>
      </p:grpSpPr>
      <p:sp>
        <p:nvSpPr>
          <p:cNvPr id="103" name="Google Shape;103;p16"/>
          <p:cNvSpPr txBox="1"/>
          <p:nvPr>
            <p:ph idx="4294967295" type="title"/>
          </p:nvPr>
        </p:nvSpPr>
        <p:spPr>
          <a:xfrm>
            <a:off x="400650" y="168450"/>
            <a:ext cx="8274300" cy="69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4000">
                <a:latin typeface="Century Gothic"/>
                <a:ea typeface="Century Gothic"/>
                <a:cs typeface="Century Gothic"/>
                <a:sym typeface="Century Gothic"/>
              </a:rPr>
              <a:t>AGENDA</a:t>
            </a:r>
            <a:endParaRPr b="1" sz="4000">
              <a:latin typeface="Century Gothic"/>
              <a:ea typeface="Century Gothic"/>
              <a:cs typeface="Century Gothic"/>
              <a:sym typeface="Century Gothic"/>
            </a:endParaRPr>
          </a:p>
        </p:txBody>
      </p:sp>
      <p:sp>
        <p:nvSpPr>
          <p:cNvPr id="104" name="Google Shape;104;p16"/>
          <p:cNvSpPr txBox="1"/>
          <p:nvPr/>
        </p:nvSpPr>
        <p:spPr>
          <a:xfrm>
            <a:off x="984100" y="1031725"/>
            <a:ext cx="7598700" cy="3509400"/>
          </a:xfrm>
          <a:prstGeom prst="rect">
            <a:avLst/>
          </a:prstGeom>
          <a:noFill/>
          <a:ln>
            <a:noFill/>
          </a:ln>
        </p:spPr>
        <p:txBody>
          <a:bodyPr anchorCtr="0" anchor="t" bIns="91425" lIns="91425" spcFirstLastPara="1" rIns="91425" wrap="square" tIns="91425">
            <a:spAutoFit/>
          </a:bodyPr>
          <a:lstStyle/>
          <a:p>
            <a:pPr indent="-114300" lvl="0" marL="0" rtl="0" algn="l">
              <a:spcBef>
                <a:spcPts val="0"/>
              </a:spcBef>
              <a:spcAft>
                <a:spcPts val="0"/>
              </a:spcAft>
              <a:buClr>
                <a:schemeClr val="dk2"/>
              </a:buClr>
              <a:buSzPts val="1800"/>
              <a:buFont typeface="Noto Sans Symbols"/>
              <a:buChar char="❖"/>
            </a:pPr>
            <a:r>
              <a:rPr lang="en" sz="1800">
                <a:solidFill>
                  <a:schemeClr val="dk2"/>
                </a:solidFill>
                <a:latin typeface="Century Gothic"/>
                <a:ea typeface="Century Gothic"/>
                <a:cs typeface="Century Gothic"/>
                <a:sym typeface="Century Gothic"/>
              </a:rPr>
              <a:t> Analytical Problem Framing</a:t>
            </a:r>
            <a:endParaRPr sz="1800">
              <a:solidFill>
                <a:schemeClr val="dk2"/>
              </a:solidFill>
            </a:endParaRPr>
          </a:p>
          <a:p>
            <a:pPr indent="-450850" lvl="1" marL="925830" rtl="0" algn="l">
              <a:spcBef>
                <a:spcPts val="0"/>
              </a:spcBef>
              <a:spcAft>
                <a:spcPts val="0"/>
              </a:spcAft>
              <a:buClr>
                <a:schemeClr val="dk2"/>
              </a:buClr>
              <a:buSzPts val="1800"/>
              <a:buFont typeface="Century Gothic"/>
              <a:buChar char="➢"/>
            </a:pPr>
            <a:r>
              <a:rPr lang="en" sz="1800">
                <a:solidFill>
                  <a:schemeClr val="dk2"/>
                </a:solidFill>
                <a:latin typeface="Century Gothic"/>
                <a:ea typeface="Century Gothic"/>
                <a:cs typeface="Century Gothic"/>
                <a:sym typeface="Century Gothic"/>
              </a:rPr>
              <a:t>Exploratory Data Analysis (EDA)</a:t>
            </a:r>
            <a:endParaRPr sz="1800">
              <a:solidFill>
                <a:schemeClr val="dk2"/>
              </a:solidFill>
            </a:endParaRPr>
          </a:p>
          <a:p>
            <a:pPr indent="-450850" lvl="1" marL="925830" rtl="0" algn="l">
              <a:spcBef>
                <a:spcPts val="0"/>
              </a:spcBef>
              <a:spcAft>
                <a:spcPts val="0"/>
              </a:spcAft>
              <a:buClr>
                <a:schemeClr val="dk2"/>
              </a:buClr>
              <a:buSzPts val="1800"/>
              <a:buFont typeface="Century Gothic"/>
              <a:buChar char="➢"/>
            </a:pPr>
            <a:r>
              <a:rPr lang="en" sz="1800">
                <a:solidFill>
                  <a:schemeClr val="dk2"/>
                </a:solidFill>
                <a:latin typeface="Century Gothic"/>
                <a:ea typeface="Century Gothic"/>
                <a:cs typeface="Century Gothic"/>
                <a:sym typeface="Century Gothic"/>
              </a:rPr>
              <a:t>Visualizations</a:t>
            </a:r>
            <a:endParaRPr sz="1800">
              <a:solidFill>
                <a:schemeClr val="dk2"/>
              </a:solidFill>
            </a:endParaRPr>
          </a:p>
          <a:p>
            <a:pPr indent="0" lvl="1" marL="411480" rtl="0" algn="l">
              <a:spcBef>
                <a:spcPts val="0"/>
              </a:spcBef>
              <a:spcAft>
                <a:spcPts val="0"/>
              </a:spcAft>
              <a:buNone/>
            </a:pPr>
            <a:r>
              <a:t/>
            </a:r>
            <a:endParaRPr sz="1800">
              <a:solidFill>
                <a:schemeClr val="dk2"/>
              </a:solidFill>
              <a:latin typeface="Century Gothic"/>
              <a:ea typeface="Century Gothic"/>
              <a:cs typeface="Century Gothic"/>
              <a:sym typeface="Century Gothic"/>
            </a:endParaRPr>
          </a:p>
          <a:p>
            <a:pPr indent="-114300" lvl="0" marL="0" rtl="0" algn="l">
              <a:spcBef>
                <a:spcPts val="0"/>
              </a:spcBef>
              <a:spcAft>
                <a:spcPts val="0"/>
              </a:spcAft>
              <a:buClr>
                <a:schemeClr val="dk2"/>
              </a:buClr>
              <a:buSzPts val="1800"/>
              <a:buFont typeface="Noto Sans Symbols"/>
              <a:buChar char="❖"/>
            </a:pPr>
            <a:r>
              <a:rPr lang="en" sz="1800">
                <a:solidFill>
                  <a:schemeClr val="dk2"/>
                </a:solidFill>
                <a:latin typeface="Century Gothic"/>
                <a:ea typeface="Century Gothic"/>
                <a:cs typeface="Century Gothic"/>
                <a:sym typeface="Century Gothic"/>
              </a:rPr>
              <a:t> Data Pre-Processing on train and test datasets</a:t>
            </a:r>
            <a:endParaRPr sz="1800">
              <a:solidFill>
                <a:schemeClr val="dk2"/>
              </a:solidFill>
            </a:endParaRPr>
          </a:p>
          <a:p>
            <a:pPr indent="0" lvl="0" marL="0" rtl="0" algn="l">
              <a:spcBef>
                <a:spcPts val="0"/>
              </a:spcBef>
              <a:spcAft>
                <a:spcPts val="0"/>
              </a:spcAft>
              <a:buNone/>
            </a:pPr>
            <a:r>
              <a:t/>
            </a:r>
            <a:endParaRPr sz="1800">
              <a:solidFill>
                <a:schemeClr val="dk2"/>
              </a:solidFill>
              <a:latin typeface="Century Gothic"/>
              <a:ea typeface="Century Gothic"/>
              <a:cs typeface="Century Gothic"/>
              <a:sym typeface="Century Gothic"/>
            </a:endParaRPr>
          </a:p>
          <a:p>
            <a:pPr indent="-114300" lvl="0" marL="0" rtl="0" algn="l">
              <a:spcBef>
                <a:spcPts val="0"/>
              </a:spcBef>
              <a:spcAft>
                <a:spcPts val="0"/>
              </a:spcAft>
              <a:buClr>
                <a:schemeClr val="dk2"/>
              </a:buClr>
              <a:buSzPts val="1800"/>
              <a:buFont typeface="Noto Sans Symbols"/>
              <a:buChar char="❖"/>
            </a:pPr>
            <a:r>
              <a:rPr lang="en" sz="1800">
                <a:solidFill>
                  <a:schemeClr val="dk2"/>
                </a:solidFill>
                <a:latin typeface="Century Gothic"/>
                <a:ea typeface="Century Gothic"/>
                <a:cs typeface="Century Gothic"/>
                <a:sym typeface="Century Gothic"/>
              </a:rPr>
              <a:t> Model/s Development and Evaluation</a:t>
            </a:r>
            <a:endParaRPr sz="1800">
              <a:solidFill>
                <a:schemeClr val="dk2"/>
              </a:solidFill>
            </a:endParaRPr>
          </a:p>
          <a:p>
            <a:pPr indent="0" lvl="0" marL="0" rtl="0" algn="l">
              <a:spcBef>
                <a:spcPts val="0"/>
              </a:spcBef>
              <a:spcAft>
                <a:spcPts val="0"/>
              </a:spcAft>
              <a:buNone/>
            </a:pPr>
            <a:r>
              <a:t/>
            </a:r>
            <a:endParaRPr sz="1800">
              <a:solidFill>
                <a:schemeClr val="dk2"/>
              </a:solidFill>
              <a:latin typeface="Century Gothic"/>
              <a:ea typeface="Century Gothic"/>
              <a:cs typeface="Century Gothic"/>
              <a:sym typeface="Century Gothic"/>
            </a:endParaRPr>
          </a:p>
          <a:p>
            <a:pPr indent="-114300" lvl="0" marL="0" rtl="0" algn="l">
              <a:spcBef>
                <a:spcPts val="0"/>
              </a:spcBef>
              <a:spcAft>
                <a:spcPts val="0"/>
              </a:spcAft>
              <a:buClr>
                <a:schemeClr val="dk2"/>
              </a:buClr>
              <a:buSzPts val="1800"/>
              <a:buFont typeface="Noto Sans Symbols"/>
              <a:buChar char="❖"/>
            </a:pPr>
            <a:r>
              <a:rPr lang="en" sz="1800">
                <a:solidFill>
                  <a:schemeClr val="dk2"/>
                </a:solidFill>
                <a:latin typeface="Century Gothic"/>
                <a:ea typeface="Century Gothic"/>
                <a:cs typeface="Century Gothic"/>
                <a:sym typeface="Century Gothic"/>
              </a:rPr>
              <a:t> Performing hyper parameter tuning, saving the best model and predicting the label</a:t>
            </a:r>
            <a:endParaRPr sz="1800">
              <a:solidFill>
                <a:schemeClr val="dk2"/>
              </a:solidFill>
            </a:endParaRPr>
          </a:p>
          <a:p>
            <a:pPr indent="0" lvl="0" marL="0" rtl="0" algn="l">
              <a:spcBef>
                <a:spcPts val="0"/>
              </a:spcBef>
              <a:spcAft>
                <a:spcPts val="0"/>
              </a:spcAft>
              <a:buNone/>
            </a:pPr>
            <a:r>
              <a:t/>
            </a:r>
            <a:endParaRPr sz="1800">
              <a:solidFill>
                <a:schemeClr val="dk2"/>
              </a:solidFill>
              <a:latin typeface="Century Gothic"/>
              <a:ea typeface="Century Gothic"/>
              <a:cs typeface="Century Gothic"/>
              <a:sym typeface="Century Gothic"/>
            </a:endParaRPr>
          </a:p>
          <a:p>
            <a:pPr indent="-114300" lvl="0" marL="0" rtl="0" algn="l">
              <a:spcBef>
                <a:spcPts val="0"/>
              </a:spcBef>
              <a:spcAft>
                <a:spcPts val="0"/>
              </a:spcAft>
              <a:buClr>
                <a:schemeClr val="dk2"/>
              </a:buClr>
              <a:buSzPts val="1800"/>
              <a:buFont typeface="Noto Sans Symbols"/>
              <a:buChar char="❖"/>
            </a:pPr>
            <a:r>
              <a:rPr lang="en" sz="1800">
                <a:solidFill>
                  <a:schemeClr val="dk2"/>
                </a:solidFill>
                <a:latin typeface="Century Gothic"/>
                <a:ea typeface="Century Gothic"/>
                <a:cs typeface="Century Gothic"/>
                <a:sym typeface="Century Gothic"/>
              </a:rPr>
              <a:t> Conclusion and future work discussion</a:t>
            </a:r>
            <a:endParaRPr sz="18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800"/>
                                        <p:tgtEl>
                                          <p:spTgt spid="1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entury Gothic"/>
                <a:ea typeface="Century Gothic"/>
                <a:cs typeface="Century Gothic"/>
                <a:sym typeface="Century Gothic"/>
              </a:rPr>
              <a:t>DATA ANALYSIS -</a:t>
            </a:r>
            <a:endParaRPr>
              <a:latin typeface="Century Gothic"/>
              <a:ea typeface="Century Gothic"/>
              <a:cs typeface="Century Gothic"/>
              <a:sym typeface="Century Gothic"/>
            </a:endParaRPr>
          </a:p>
          <a:p>
            <a:pPr indent="0" lvl="0" marL="0" rtl="0" algn="l">
              <a:spcBef>
                <a:spcPts val="0"/>
              </a:spcBef>
              <a:spcAft>
                <a:spcPts val="0"/>
              </a:spcAft>
              <a:buNone/>
            </a:pPr>
            <a:r>
              <a:rPr lang="en">
                <a:latin typeface="Century Gothic"/>
                <a:ea typeface="Century Gothic"/>
                <a:cs typeface="Century Gothic"/>
                <a:sym typeface="Century Gothic"/>
              </a:rPr>
              <a:t>MODEL BUILDING FLOWCHART</a:t>
            </a:r>
            <a:endParaRPr>
              <a:latin typeface="Century Gothic"/>
              <a:ea typeface="Century Gothic"/>
              <a:cs typeface="Century Gothic"/>
              <a:sym typeface="Century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13" name="Shape 113"/>
        <p:cNvGrpSpPr/>
        <p:nvPr/>
      </p:nvGrpSpPr>
      <p:grpSpPr>
        <a:xfrm>
          <a:off x="0" y="0"/>
          <a:ext cx="0" cy="0"/>
          <a:chOff x="0" y="0"/>
          <a:chExt cx="0" cy="0"/>
        </a:xfrm>
      </p:grpSpPr>
      <p:sp>
        <p:nvSpPr>
          <p:cNvPr id="114" name="Google Shape;114;p18"/>
          <p:cNvSpPr/>
          <p:nvPr/>
        </p:nvSpPr>
        <p:spPr>
          <a:xfrm>
            <a:off x="408813" y="158788"/>
            <a:ext cx="2110200" cy="9201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800">
                <a:solidFill>
                  <a:schemeClr val="lt1"/>
                </a:solidFill>
                <a:latin typeface="Century Gothic"/>
                <a:ea typeface="Century Gothic"/>
                <a:cs typeface="Century Gothic"/>
                <a:sym typeface="Century Gothic"/>
              </a:rPr>
              <a:t>Import Dependencies or Libraries</a:t>
            </a:r>
            <a:endParaRPr>
              <a:solidFill>
                <a:schemeClr val="lt1"/>
              </a:solidFill>
            </a:endParaRPr>
          </a:p>
        </p:txBody>
      </p:sp>
      <p:sp>
        <p:nvSpPr>
          <p:cNvPr id="115" name="Google Shape;115;p18"/>
          <p:cNvSpPr/>
          <p:nvPr/>
        </p:nvSpPr>
        <p:spPr>
          <a:xfrm>
            <a:off x="2519080" y="319516"/>
            <a:ext cx="977700" cy="488700"/>
          </a:xfrm>
          <a:prstGeom prst="rightArrow">
            <a:avLst>
              <a:gd fmla="val 50000" name="adj1"/>
              <a:gd fmla="val 50000" name="adj2"/>
            </a:avLst>
          </a:prstGeom>
          <a:solidFill>
            <a:schemeClr val="accent4"/>
          </a:solidFill>
          <a:ln cap="flat" cmpd="sng" w="127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16" name="Google Shape;116;p18"/>
          <p:cNvSpPr/>
          <p:nvPr/>
        </p:nvSpPr>
        <p:spPr>
          <a:xfrm>
            <a:off x="3490655" y="158789"/>
            <a:ext cx="2154426" cy="920149"/>
          </a:xfrm>
          <a:prstGeom prst="flowChartProcess">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800">
                <a:solidFill>
                  <a:schemeClr val="lt1"/>
                </a:solidFill>
                <a:latin typeface="Century Gothic"/>
                <a:ea typeface="Century Gothic"/>
                <a:cs typeface="Century Gothic"/>
                <a:sym typeface="Century Gothic"/>
              </a:rPr>
              <a:t>Data set</a:t>
            </a:r>
            <a:r>
              <a:rPr lang="en" sz="1800">
                <a:solidFill>
                  <a:schemeClr val="lt1"/>
                </a:solidFill>
                <a:latin typeface="Verdana"/>
                <a:ea typeface="Verdana"/>
                <a:cs typeface="Verdana"/>
                <a:sym typeface="Verdana"/>
              </a:rPr>
              <a:t> Collection</a:t>
            </a:r>
            <a:endParaRPr>
              <a:solidFill>
                <a:schemeClr val="lt1"/>
              </a:solidFill>
            </a:endParaRPr>
          </a:p>
        </p:txBody>
      </p:sp>
      <p:sp>
        <p:nvSpPr>
          <p:cNvPr id="117" name="Google Shape;117;p18"/>
          <p:cNvSpPr/>
          <p:nvPr/>
        </p:nvSpPr>
        <p:spPr>
          <a:xfrm>
            <a:off x="6611330" y="158789"/>
            <a:ext cx="2068164" cy="920149"/>
          </a:xfrm>
          <a:prstGeom prst="flowChartProcess">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800">
                <a:solidFill>
                  <a:schemeClr val="lt1"/>
                </a:solidFill>
                <a:latin typeface="Verdana"/>
                <a:ea typeface="Verdana"/>
                <a:cs typeface="Verdana"/>
                <a:sym typeface="Verdana"/>
              </a:rPr>
              <a:t>Data preprocessing</a:t>
            </a:r>
            <a:endParaRPr>
              <a:solidFill>
                <a:schemeClr val="lt1"/>
              </a:solidFill>
            </a:endParaRPr>
          </a:p>
        </p:txBody>
      </p:sp>
      <p:sp>
        <p:nvSpPr>
          <p:cNvPr id="118" name="Google Shape;118;p18"/>
          <p:cNvSpPr/>
          <p:nvPr/>
        </p:nvSpPr>
        <p:spPr>
          <a:xfrm>
            <a:off x="6611330" y="1444621"/>
            <a:ext cx="2068164" cy="934527"/>
          </a:xfrm>
          <a:prstGeom prst="flowChartProcess">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800">
                <a:solidFill>
                  <a:schemeClr val="lt1"/>
                </a:solidFill>
                <a:latin typeface="Verdana"/>
                <a:ea typeface="Verdana"/>
                <a:cs typeface="Verdana"/>
                <a:sym typeface="Verdana"/>
              </a:rPr>
              <a:t>Checked for Nul</a:t>
            </a:r>
            <a:r>
              <a:rPr lang="en" sz="1800">
                <a:solidFill>
                  <a:schemeClr val="lt1"/>
                </a:solidFill>
                <a:latin typeface="Century Gothic"/>
                <a:ea typeface="Century Gothic"/>
                <a:cs typeface="Century Gothic"/>
                <a:sym typeface="Century Gothic"/>
              </a:rPr>
              <a:t>l Values</a:t>
            </a:r>
            <a:endParaRPr sz="1800">
              <a:solidFill>
                <a:schemeClr val="lt1"/>
              </a:solidFill>
              <a:latin typeface="Century Gothic"/>
              <a:ea typeface="Century Gothic"/>
              <a:cs typeface="Century Gothic"/>
              <a:sym typeface="Century Gothic"/>
            </a:endParaRPr>
          </a:p>
        </p:txBody>
      </p:sp>
      <p:sp>
        <p:nvSpPr>
          <p:cNvPr id="119" name="Google Shape;119;p18"/>
          <p:cNvSpPr/>
          <p:nvPr/>
        </p:nvSpPr>
        <p:spPr>
          <a:xfrm>
            <a:off x="3486161" y="1446727"/>
            <a:ext cx="2183432" cy="934527"/>
          </a:xfrm>
          <a:prstGeom prst="flowChartProcess">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800">
                <a:solidFill>
                  <a:schemeClr val="lt1"/>
                </a:solidFill>
                <a:latin typeface="Verdana"/>
                <a:ea typeface="Verdana"/>
                <a:cs typeface="Verdana"/>
                <a:sym typeface="Verdana"/>
              </a:rPr>
              <a:t>EDA and Visualization</a:t>
            </a:r>
            <a:endParaRPr sz="1800">
              <a:solidFill>
                <a:schemeClr val="lt1"/>
              </a:solidFill>
              <a:latin typeface="Century Gothic"/>
              <a:ea typeface="Century Gothic"/>
              <a:cs typeface="Century Gothic"/>
              <a:sym typeface="Century Gothic"/>
            </a:endParaRPr>
          </a:p>
        </p:txBody>
      </p:sp>
      <p:sp>
        <p:nvSpPr>
          <p:cNvPr id="120" name="Google Shape;120;p18"/>
          <p:cNvSpPr/>
          <p:nvPr/>
        </p:nvSpPr>
        <p:spPr>
          <a:xfrm>
            <a:off x="408813" y="1446727"/>
            <a:ext cx="2110268" cy="934527"/>
          </a:xfrm>
          <a:prstGeom prst="flowChartProcess">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800">
                <a:solidFill>
                  <a:schemeClr val="lt1"/>
                </a:solidFill>
                <a:latin typeface="Verdana"/>
                <a:ea typeface="Verdana"/>
                <a:cs typeface="Verdana"/>
                <a:sym typeface="Verdana"/>
              </a:rPr>
              <a:t>Encoding</a:t>
            </a:r>
            <a:endParaRPr sz="1800">
              <a:solidFill>
                <a:schemeClr val="lt1"/>
              </a:solidFill>
              <a:latin typeface="Century Gothic"/>
              <a:ea typeface="Century Gothic"/>
              <a:cs typeface="Century Gothic"/>
              <a:sym typeface="Century Gothic"/>
            </a:endParaRPr>
          </a:p>
        </p:txBody>
      </p:sp>
      <p:sp>
        <p:nvSpPr>
          <p:cNvPr id="121" name="Google Shape;121;p18"/>
          <p:cNvSpPr/>
          <p:nvPr/>
        </p:nvSpPr>
        <p:spPr>
          <a:xfrm>
            <a:off x="2483359" y="1650296"/>
            <a:ext cx="1013100" cy="488700"/>
          </a:xfrm>
          <a:prstGeom prst="leftArrow">
            <a:avLst>
              <a:gd fmla="val 50000" name="adj1"/>
              <a:gd fmla="val 50000" name="adj2"/>
            </a:avLst>
          </a:prstGeom>
          <a:solidFill>
            <a:schemeClr val="accent4"/>
          </a:solidFill>
          <a:ln cap="flat" cmpd="sng" w="127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22" name="Google Shape;122;p18"/>
          <p:cNvSpPr/>
          <p:nvPr/>
        </p:nvSpPr>
        <p:spPr>
          <a:xfrm>
            <a:off x="408813" y="2773939"/>
            <a:ext cx="2183432" cy="934527"/>
          </a:xfrm>
          <a:prstGeom prst="flowChartProcess">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800">
                <a:solidFill>
                  <a:schemeClr val="lt1"/>
                </a:solidFill>
                <a:latin typeface="Century Gothic"/>
                <a:ea typeface="Century Gothic"/>
                <a:cs typeface="Century Gothic"/>
                <a:sym typeface="Century Gothic"/>
              </a:rPr>
              <a:t>Checked for correlation</a:t>
            </a:r>
            <a:endParaRPr sz="1800">
              <a:solidFill>
                <a:schemeClr val="lt1"/>
              </a:solidFill>
              <a:latin typeface="Century Gothic"/>
              <a:ea typeface="Century Gothic"/>
              <a:cs typeface="Century Gothic"/>
              <a:sym typeface="Century Gothic"/>
            </a:endParaRPr>
          </a:p>
        </p:txBody>
      </p:sp>
      <p:sp>
        <p:nvSpPr>
          <p:cNvPr id="123" name="Google Shape;123;p18"/>
          <p:cNvSpPr/>
          <p:nvPr/>
        </p:nvSpPr>
        <p:spPr>
          <a:xfrm>
            <a:off x="3486161" y="2785857"/>
            <a:ext cx="2183432" cy="921092"/>
          </a:xfrm>
          <a:prstGeom prst="flowChartProcess">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800">
                <a:solidFill>
                  <a:schemeClr val="lt1"/>
                </a:solidFill>
                <a:latin typeface="Century Gothic"/>
                <a:ea typeface="Century Gothic"/>
                <a:cs typeface="Century Gothic"/>
                <a:sym typeface="Century Gothic"/>
              </a:rPr>
              <a:t>Checked for Outliers/Skewness</a:t>
            </a:r>
            <a:endParaRPr sz="1800">
              <a:solidFill>
                <a:schemeClr val="lt1"/>
              </a:solidFill>
              <a:latin typeface="Century Gothic"/>
              <a:ea typeface="Century Gothic"/>
              <a:cs typeface="Century Gothic"/>
              <a:sym typeface="Century Gothic"/>
            </a:endParaRPr>
          </a:p>
        </p:txBody>
      </p:sp>
      <p:sp>
        <p:nvSpPr>
          <p:cNvPr id="124" name="Google Shape;124;p18"/>
          <p:cNvSpPr/>
          <p:nvPr/>
        </p:nvSpPr>
        <p:spPr>
          <a:xfrm>
            <a:off x="6626683" y="2785857"/>
            <a:ext cx="2108499" cy="921092"/>
          </a:xfrm>
          <a:prstGeom prst="flowChartProcess">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800">
                <a:solidFill>
                  <a:schemeClr val="lt1"/>
                </a:solidFill>
                <a:latin typeface="Century Gothic"/>
                <a:ea typeface="Century Gothic"/>
                <a:cs typeface="Century Gothic"/>
                <a:sym typeface="Century Gothic"/>
              </a:rPr>
              <a:t>Proceed for Model building</a:t>
            </a:r>
            <a:endParaRPr sz="1800">
              <a:solidFill>
                <a:schemeClr val="lt1"/>
              </a:solidFill>
              <a:latin typeface="Century Gothic"/>
              <a:ea typeface="Century Gothic"/>
              <a:cs typeface="Century Gothic"/>
              <a:sym typeface="Century Gothic"/>
            </a:endParaRPr>
          </a:p>
        </p:txBody>
      </p:sp>
      <p:sp>
        <p:nvSpPr>
          <p:cNvPr id="125" name="Google Shape;125;p18"/>
          <p:cNvSpPr/>
          <p:nvPr/>
        </p:nvSpPr>
        <p:spPr>
          <a:xfrm>
            <a:off x="408813" y="4063632"/>
            <a:ext cx="2183432" cy="921092"/>
          </a:xfrm>
          <a:prstGeom prst="flowChartProcess">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800">
                <a:solidFill>
                  <a:schemeClr val="lt1"/>
                </a:solidFill>
                <a:latin typeface="Century Gothic"/>
                <a:ea typeface="Century Gothic"/>
                <a:cs typeface="Century Gothic"/>
                <a:sym typeface="Century Gothic"/>
              </a:rPr>
              <a:t>Saving the Final_Model</a:t>
            </a:r>
            <a:endParaRPr sz="1800">
              <a:solidFill>
                <a:schemeClr val="lt1"/>
              </a:solidFill>
              <a:latin typeface="Century Gothic"/>
              <a:ea typeface="Century Gothic"/>
              <a:cs typeface="Century Gothic"/>
              <a:sym typeface="Century Gothic"/>
            </a:endParaRPr>
          </a:p>
        </p:txBody>
      </p:sp>
      <p:sp>
        <p:nvSpPr>
          <p:cNvPr id="126" name="Google Shape;126;p18"/>
          <p:cNvSpPr/>
          <p:nvPr/>
        </p:nvSpPr>
        <p:spPr>
          <a:xfrm>
            <a:off x="3496741" y="4063632"/>
            <a:ext cx="2183432" cy="921092"/>
          </a:xfrm>
          <a:prstGeom prst="flowChartProcess">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800">
                <a:solidFill>
                  <a:schemeClr val="lt1"/>
                </a:solidFill>
                <a:latin typeface="Century Gothic"/>
                <a:ea typeface="Century Gothic"/>
                <a:cs typeface="Century Gothic"/>
                <a:sym typeface="Century Gothic"/>
              </a:rPr>
              <a:t>Hyper Parameter Tuning</a:t>
            </a:r>
            <a:endParaRPr sz="1800">
              <a:solidFill>
                <a:schemeClr val="lt1"/>
              </a:solidFill>
              <a:latin typeface="Century Gothic"/>
              <a:ea typeface="Century Gothic"/>
              <a:cs typeface="Century Gothic"/>
              <a:sym typeface="Century Gothic"/>
            </a:endParaRPr>
          </a:p>
        </p:txBody>
      </p:sp>
      <p:sp>
        <p:nvSpPr>
          <p:cNvPr id="127" name="Google Shape;127;p18"/>
          <p:cNvSpPr/>
          <p:nvPr/>
        </p:nvSpPr>
        <p:spPr>
          <a:xfrm>
            <a:off x="6626684" y="4063632"/>
            <a:ext cx="2108498" cy="921092"/>
          </a:xfrm>
          <a:prstGeom prst="flowChartProcess">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600">
                <a:solidFill>
                  <a:schemeClr val="lt1"/>
                </a:solidFill>
                <a:latin typeface="Century Gothic"/>
                <a:ea typeface="Century Gothic"/>
                <a:cs typeface="Century Gothic"/>
                <a:sym typeface="Century Gothic"/>
              </a:rPr>
              <a:t>R2 Score, Cross Validation Score, MSE, RMSE, MAE</a:t>
            </a:r>
            <a:endParaRPr sz="1600">
              <a:solidFill>
                <a:schemeClr val="lt1"/>
              </a:solidFill>
              <a:latin typeface="Century Gothic"/>
              <a:ea typeface="Century Gothic"/>
              <a:cs typeface="Century Gothic"/>
              <a:sym typeface="Century Gothic"/>
            </a:endParaRPr>
          </a:p>
        </p:txBody>
      </p:sp>
      <p:sp>
        <p:nvSpPr>
          <p:cNvPr id="128" name="Google Shape;128;p18"/>
          <p:cNvSpPr/>
          <p:nvPr/>
        </p:nvSpPr>
        <p:spPr>
          <a:xfrm>
            <a:off x="7400997" y="3730443"/>
            <a:ext cx="488700" cy="333300"/>
          </a:xfrm>
          <a:prstGeom prst="downArrow">
            <a:avLst>
              <a:gd fmla="val 50000" name="adj1"/>
              <a:gd fmla="val 50000" name="adj2"/>
            </a:avLst>
          </a:prstGeom>
          <a:solidFill>
            <a:schemeClr val="accent4"/>
          </a:solidFill>
          <a:ln cap="flat" cmpd="sng" w="127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29" name="Google Shape;129;p18"/>
          <p:cNvSpPr/>
          <p:nvPr/>
        </p:nvSpPr>
        <p:spPr>
          <a:xfrm>
            <a:off x="5645080" y="319516"/>
            <a:ext cx="977700" cy="488700"/>
          </a:xfrm>
          <a:prstGeom prst="rightArrow">
            <a:avLst>
              <a:gd fmla="val 50000" name="adj1"/>
              <a:gd fmla="val 50000" name="adj2"/>
            </a:avLst>
          </a:prstGeom>
          <a:solidFill>
            <a:schemeClr val="accent4"/>
          </a:solidFill>
          <a:ln cap="flat" cmpd="sng" w="127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30" name="Google Shape;130;p18"/>
          <p:cNvSpPr/>
          <p:nvPr/>
        </p:nvSpPr>
        <p:spPr>
          <a:xfrm>
            <a:off x="5680173" y="2995963"/>
            <a:ext cx="977700" cy="488700"/>
          </a:xfrm>
          <a:prstGeom prst="rightArrow">
            <a:avLst>
              <a:gd fmla="val 50000" name="adj1"/>
              <a:gd fmla="val 50000" name="adj2"/>
            </a:avLst>
          </a:prstGeom>
          <a:solidFill>
            <a:schemeClr val="accent4"/>
          </a:solidFill>
          <a:ln cap="flat" cmpd="sng" w="127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31" name="Google Shape;131;p18"/>
          <p:cNvSpPr/>
          <p:nvPr/>
        </p:nvSpPr>
        <p:spPr>
          <a:xfrm>
            <a:off x="2563934" y="3036321"/>
            <a:ext cx="977700" cy="488700"/>
          </a:xfrm>
          <a:prstGeom prst="rightArrow">
            <a:avLst>
              <a:gd fmla="val 50000" name="adj1"/>
              <a:gd fmla="val 50000" name="adj2"/>
            </a:avLst>
          </a:prstGeom>
          <a:solidFill>
            <a:schemeClr val="accent4"/>
          </a:solidFill>
          <a:ln cap="flat" cmpd="sng" w="127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32" name="Google Shape;132;p18"/>
          <p:cNvSpPr/>
          <p:nvPr/>
        </p:nvSpPr>
        <p:spPr>
          <a:xfrm>
            <a:off x="5627320" y="4279763"/>
            <a:ext cx="1013100" cy="488700"/>
          </a:xfrm>
          <a:prstGeom prst="leftArrow">
            <a:avLst>
              <a:gd fmla="val 50000" name="adj1"/>
              <a:gd fmla="val 50000" name="adj2"/>
            </a:avLst>
          </a:prstGeom>
          <a:solidFill>
            <a:schemeClr val="accent4"/>
          </a:solidFill>
          <a:ln cap="flat" cmpd="sng" w="127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33" name="Google Shape;133;p18"/>
          <p:cNvSpPr/>
          <p:nvPr/>
        </p:nvSpPr>
        <p:spPr>
          <a:xfrm>
            <a:off x="2501320" y="4279763"/>
            <a:ext cx="1013100" cy="488700"/>
          </a:xfrm>
          <a:prstGeom prst="leftArrow">
            <a:avLst>
              <a:gd fmla="val 50000" name="adj1"/>
              <a:gd fmla="val 50000" name="adj2"/>
            </a:avLst>
          </a:prstGeom>
          <a:solidFill>
            <a:schemeClr val="accent4"/>
          </a:solidFill>
          <a:ln cap="flat" cmpd="sng" w="127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34" name="Google Shape;134;p18"/>
          <p:cNvSpPr/>
          <p:nvPr/>
        </p:nvSpPr>
        <p:spPr>
          <a:xfrm>
            <a:off x="5609559" y="1669577"/>
            <a:ext cx="1013100" cy="488700"/>
          </a:xfrm>
          <a:prstGeom prst="leftArrow">
            <a:avLst>
              <a:gd fmla="val 50000" name="adj1"/>
              <a:gd fmla="val 50000" name="adj2"/>
            </a:avLst>
          </a:prstGeom>
          <a:solidFill>
            <a:schemeClr val="accent4"/>
          </a:solidFill>
          <a:ln cap="flat" cmpd="sng" w="127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35" name="Google Shape;135;p18"/>
          <p:cNvSpPr/>
          <p:nvPr/>
        </p:nvSpPr>
        <p:spPr>
          <a:xfrm>
            <a:off x="1219532" y="2404859"/>
            <a:ext cx="488700" cy="333300"/>
          </a:xfrm>
          <a:prstGeom prst="downArrow">
            <a:avLst>
              <a:gd fmla="val 50000" name="adj1"/>
              <a:gd fmla="val 50000" name="adj2"/>
            </a:avLst>
          </a:prstGeom>
          <a:solidFill>
            <a:schemeClr val="accent4"/>
          </a:solidFill>
          <a:ln cap="flat" cmpd="sng" w="127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36" name="Google Shape;136;p18"/>
          <p:cNvSpPr/>
          <p:nvPr/>
        </p:nvSpPr>
        <p:spPr>
          <a:xfrm>
            <a:off x="7400997" y="1095185"/>
            <a:ext cx="488700" cy="333300"/>
          </a:xfrm>
          <a:prstGeom prst="downArrow">
            <a:avLst>
              <a:gd fmla="val 50000" name="adj1"/>
              <a:gd fmla="val 50000" name="adj2"/>
            </a:avLst>
          </a:prstGeom>
          <a:solidFill>
            <a:schemeClr val="accent4"/>
          </a:solidFill>
          <a:ln cap="flat" cmpd="sng" w="127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9"/>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Century Gothic"/>
                <a:ea typeface="Century Gothic"/>
                <a:cs typeface="Century Gothic"/>
                <a:sym typeface="Century Gothic"/>
              </a:rPr>
              <a:t>DATA PRE PROCESSING</a:t>
            </a:r>
            <a:endParaRPr b="1">
              <a:latin typeface="Century Gothic"/>
              <a:ea typeface="Century Gothic"/>
              <a:cs typeface="Century Gothic"/>
              <a:sym typeface="Century Gothic"/>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45" name="Shape 145"/>
        <p:cNvGrpSpPr/>
        <p:nvPr/>
      </p:nvGrpSpPr>
      <p:grpSpPr>
        <a:xfrm>
          <a:off x="0" y="0"/>
          <a:ext cx="0" cy="0"/>
          <a:chOff x="0" y="0"/>
          <a:chExt cx="0" cy="0"/>
        </a:xfrm>
      </p:grpSpPr>
      <p:sp>
        <p:nvSpPr>
          <p:cNvPr id="146" name="Google Shape;146;p20"/>
          <p:cNvSpPr txBox="1"/>
          <p:nvPr/>
        </p:nvSpPr>
        <p:spPr>
          <a:xfrm>
            <a:off x="487800" y="399200"/>
            <a:ext cx="8494200" cy="4340700"/>
          </a:xfrm>
          <a:prstGeom prst="rect">
            <a:avLst/>
          </a:prstGeom>
          <a:noFill/>
          <a:ln>
            <a:noFill/>
          </a:ln>
        </p:spPr>
        <p:txBody>
          <a:bodyPr anchorCtr="0" anchor="t" bIns="91425" lIns="91425" spcFirstLastPara="1" rIns="91425" wrap="square" tIns="91425">
            <a:spAutoFit/>
          </a:bodyPr>
          <a:lstStyle/>
          <a:p>
            <a:pPr indent="-222250" lvl="0" marL="285750" rtl="0" algn="l">
              <a:spcBef>
                <a:spcPts val="0"/>
              </a:spcBef>
              <a:spcAft>
                <a:spcPts val="0"/>
              </a:spcAft>
              <a:buClr>
                <a:schemeClr val="dk2"/>
              </a:buClr>
              <a:buSzPts val="1800"/>
              <a:buFont typeface="Noto Sans Symbols"/>
              <a:buChar char="❖"/>
            </a:pPr>
            <a:r>
              <a:rPr lang="en" sz="1800">
                <a:solidFill>
                  <a:schemeClr val="dk2"/>
                </a:solidFill>
                <a:latin typeface="Century Gothic"/>
                <a:ea typeface="Century Gothic"/>
                <a:cs typeface="Century Gothic"/>
                <a:sym typeface="Century Gothic"/>
              </a:rPr>
              <a:t>Importing the necessary dependencies and libraries.</a:t>
            </a:r>
            <a:endParaRPr sz="1800">
              <a:solidFill>
                <a:schemeClr val="dk2"/>
              </a:solidFill>
            </a:endParaRPr>
          </a:p>
          <a:p>
            <a:pPr indent="-222250" lvl="0" marL="285750" rtl="0" algn="l">
              <a:spcBef>
                <a:spcPts val="0"/>
              </a:spcBef>
              <a:spcAft>
                <a:spcPts val="0"/>
              </a:spcAft>
              <a:buClr>
                <a:schemeClr val="dk2"/>
              </a:buClr>
              <a:buSzPts val="1800"/>
              <a:buFont typeface="Noto Sans Symbols"/>
              <a:buChar char="❖"/>
            </a:pPr>
            <a:r>
              <a:rPr lang="en" sz="1800">
                <a:solidFill>
                  <a:schemeClr val="dk2"/>
                </a:solidFill>
                <a:latin typeface="Century Gothic"/>
                <a:ea typeface="Century Gothic"/>
                <a:cs typeface="Century Gothic"/>
                <a:sym typeface="Century Gothic"/>
              </a:rPr>
              <a:t>Reading the CSV file and converted into data frame.</a:t>
            </a:r>
            <a:endParaRPr sz="1800">
              <a:solidFill>
                <a:schemeClr val="dk2"/>
              </a:solidFill>
            </a:endParaRPr>
          </a:p>
          <a:p>
            <a:pPr indent="-222250" lvl="0" marL="285750" rtl="0" algn="l">
              <a:spcBef>
                <a:spcPts val="0"/>
              </a:spcBef>
              <a:spcAft>
                <a:spcPts val="0"/>
              </a:spcAft>
              <a:buClr>
                <a:schemeClr val="dk2"/>
              </a:buClr>
              <a:buSzPts val="1800"/>
              <a:buFont typeface="Noto Sans Symbols"/>
              <a:buChar char="❖"/>
            </a:pPr>
            <a:r>
              <a:rPr lang="en" sz="1800">
                <a:solidFill>
                  <a:schemeClr val="dk2"/>
                </a:solidFill>
                <a:latin typeface="Century Gothic"/>
                <a:ea typeface="Century Gothic"/>
                <a:cs typeface="Century Gothic"/>
                <a:sym typeface="Century Gothic"/>
              </a:rPr>
              <a:t>Checking the data dimensions for the original dataset.</a:t>
            </a:r>
            <a:endParaRPr sz="1800">
              <a:solidFill>
                <a:schemeClr val="dk2"/>
              </a:solidFill>
            </a:endParaRPr>
          </a:p>
          <a:p>
            <a:pPr indent="-222250" lvl="0" marL="285750" rtl="0" algn="l">
              <a:spcBef>
                <a:spcPts val="0"/>
              </a:spcBef>
              <a:spcAft>
                <a:spcPts val="0"/>
              </a:spcAft>
              <a:buClr>
                <a:schemeClr val="dk2"/>
              </a:buClr>
              <a:buSzPts val="1800"/>
              <a:buFont typeface="Noto Sans Symbols"/>
              <a:buChar char="❖"/>
            </a:pPr>
            <a:r>
              <a:rPr lang="en" sz="1800">
                <a:solidFill>
                  <a:schemeClr val="dk2"/>
                </a:solidFill>
                <a:latin typeface="Century Gothic"/>
                <a:ea typeface="Century Gothic"/>
                <a:cs typeface="Century Gothic"/>
                <a:sym typeface="Century Gothic"/>
              </a:rPr>
              <a:t>Looking for null values and accordingly fill the missing data.</a:t>
            </a:r>
            <a:endParaRPr sz="1800">
              <a:solidFill>
                <a:schemeClr val="dk2"/>
              </a:solidFill>
            </a:endParaRPr>
          </a:p>
          <a:p>
            <a:pPr indent="-222250" lvl="0" marL="285750" rtl="0" algn="l">
              <a:spcBef>
                <a:spcPts val="0"/>
              </a:spcBef>
              <a:spcAft>
                <a:spcPts val="0"/>
              </a:spcAft>
              <a:buClr>
                <a:schemeClr val="dk2"/>
              </a:buClr>
              <a:buSzPts val="1800"/>
              <a:buFont typeface="Noto Sans Symbols"/>
              <a:buChar char="❖"/>
            </a:pPr>
            <a:r>
              <a:rPr lang="en" sz="1800">
                <a:solidFill>
                  <a:schemeClr val="dk2"/>
                </a:solidFill>
                <a:latin typeface="Century Gothic"/>
                <a:ea typeface="Century Gothic"/>
                <a:cs typeface="Century Gothic"/>
                <a:sym typeface="Century Gothic"/>
              </a:rPr>
              <a:t>Checking the summary of the dataset.</a:t>
            </a:r>
            <a:endParaRPr sz="1800">
              <a:solidFill>
                <a:schemeClr val="dk2"/>
              </a:solidFill>
            </a:endParaRPr>
          </a:p>
          <a:p>
            <a:pPr indent="-222250" lvl="0" marL="285750" rtl="0" algn="l">
              <a:spcBef>
                <a:spcPts val="0"/>
              </a:spcBef>
              <a:spcAft>
                <a:spcPts val="0"/>
              </a:spcAft>
              <a:buClr>
                <a:schemeClr val="dk2"/>
              </a:buClr>
              <a:buSzPts val="1800"/>
              <a:buFont typeface="Noto Sans Symbols"/>
              <a:buChar char="❖"/>
            </a:pPr>
            <a:r>
              <a:rPr lang="en" sz="1800">
                <a:solidFill>
                  <a:schemeClr val="dk2"/>
                </a:solidFill>
                <a:latin typeface="Century Gothic"/>
                <a:ea typeface="Century Gothic"/>
                <a:cs typeface="Century Gothic"/>
                <a:sym typeface="Century Gothic"/>
              </a:rPr>
              <a:t>Checking unique values.</a:t>
            </a:r>
            <a:endParaRPr sz="1800">
              <a:solidFill>
                <a:schemeClr val="dk2"/>
              </a:solidFill>
            </a:endParaRPr>
          </a:p>
          <a:p>
            <a:pPr indent="-222250" lvl="0" marL="285750" rtl="0" algn="l">
              <a:spcBef>
                <a:spcPts val="0"/>
              </a:spcBef>
              <a:spcAft>
                <a:spcPts val="0"/>
              </a:spcAft>
              <a:buClr>
                <a:schemeClr val="dk2"/>
              </a:buClr>
              <a:buSzPts val="1800"/>
              <a:buFont typeface="Noto Sans Symbols"/>
              <a:buChar char="❖"/>
            </a:pPr>
            <a:r>
              <a:rPr lang="en" sz="1800">
                <a:solidFill>
                  <a:schemeClr val="dk2"/>
                </a:solidFill>
                <a:latin typeface="Century Gothic"/>
                <a:ea typeface="Century Gothic"/>
                <a:cs typeface="Century Gothic"/>
                <a:sym typeface="Century Gothic"/>
              </a:rPr>
              <a:t>Checking all the categorical columns in the dataset.</a:t>
            </a:r>
            <a:endParaRPr sz="1800">
              <a:solidFill>
                <a:schemeClr val="dk2"/>
              </a:solidFill>
            </a:endParaRPr>
          </a:p>
          <a:p>
            <a:pPr indent="-222250" lvl="0" marL="285750" rtl="0" algn="l">
              <a:spcBef>
                <a:spcPts val="0"/>
              </a:spcBef>
              <a:spcAft>
                <a:spcPts val="0"/>
              </a:spcAft>
              <a:buClr>
                <a:schemeClr val="dk2"/>
              </a:buClr>
              <a:buSzPts val="1800"/>
              <a:buFont typeface="Noto Sans Symbols"/>
              <a:buChar char="❖"/>
            </a:pPr>
            <a:r>
              <a:rPr lang="en" sz="1800">
                <a:solidFill>
                  <a:schemeClr val="dk2"/>
                </a:solidFill>
                <a:latin typeface="Century Gothic"/>
                <a:ea typeface="Century Gothic"/>
                <a:cs typeface="Century Gothic"/>
                <a:sym typeface="Century Gothic"/>
              </a:rPr>
              <a:t>Visualizing each features using matplotlib and seaborn.</a:t>
            </a:r>
            <a:endParaRPr sz="1800">
              <a:solidFill>
                <a:schemeClr val="dk2"/>
              </a:solidFill>
              <a:latin typeface="Century Gothic"/>
              <a:ea typeface="Century Gothic"/>
              <a:cs typeface="Century Gothic"/>
              <a:sym typeface="Century Gothic"/>
            </a:endParaRPr>
          </a:p>
          <a:p>
            <a:pPr indent="-222250" lvl="0" marL="285750" rtl="0" algn="l">
              <a:spcBef>
                <a:spcPts val="0"/>
              </a:spcBef>
              <a:spcAft>
                <a:spcPts val="0"/>
              </a:spcAft>
              <a:buClr>
                <a:schemeClr val="dk2"/>
              </a:buClr>
              <a:buSzPts val="1800"/>
              <a:buFont typeface="Noto Sans Symbols"/>
              <a:buChar char="❖"/>
            </a:pPr>
            <a:r>
              <a:rPr lang="en" sz="1800">
                <a:solidFill>
                  <a:schemeClr val="dk2"/>
                </a:solidFill>
                <a:latin typeface="Century Gothic"/>
                <a:ea typeface="Century Gothic"/>
                <a:cs typeface="Century Gothic"/>
                <a:sym typeface="Century Gothic"/>
              </a:rPr>
              <a:t>Performing encoding using the ordinal encoder on categorical features.</a:t>
            </a:r>
            <a:endParaRPr sz="1800">
              <a:solidFill>
                <a:schemeClr val="dk2"/>
              </a:solidFill>
            </a:endParaRPr>
          </a:p>
          <a:p>
            <a:pPr indent="-222250" lvl="0" marL="285750" rtl="0" algn="l">
              <a:spcBef>
                <a:spcPts val="0"/>
              </a:spcBef>
              <a:spcAft>
                <a:spcPts val="0"/>
              </a:spcAft>
              <a:buClr>
                <a:schemeClr val="dk2"/>
              </a:buClr>
              <a:buSzPts val="1800"/>
              <a:buFont typeface="Noto Sans Symbols"/>
              <a:buChar char="❖"/>
            </a:pPr>
            <a:r>
              <a:rPr lang="en" sz="1800">
                <a:solidFill>
                  <a:schemeClr val="dk2"/>
                </a:solidFill>
                <a:latin typeface="Century Gothic"/>
                <a:ea typeface="Century Gothic"/>
                <a:cs typeface="Century Gothic"/>
                <a:sym typeface="Century Gothic"/>
              </a:rPr>
              <a:t>Checking for co-relation/multi-collinearity in a heatmap.</a:t>
            </a:r>
            <a:endParaRPr sz="1800">
              <a:solidFill>
                <a:schemeClr val="dk2"/>
              </a:solidFill>
            </a:endParaRPr>
          </a:p>
          <a:p>
            <a:pPr indent="-222250" lvl="0" marL="285750" rtl="0" algn="l">
              <a:spcBef>
                <a:spcPts val="0"/>
              </a:spcBef>
              <a:spcAft>
                <a:spcPts val="0"/>
              </a:spcAft>
              <a:buClr>
                <a:schemeClr val="dk2"/>
              </a:buClr>
              <a:buSzPts val="1800"/>
              <a:buFont typeface="Noto Sans Symbols"/>
              <a:buChar char="❖"/>
            </a:pPr>
            <a:r>
              <a:rPr lang="en" sz="1800">
                <a:solidFill>
                  <a:schemeClr val="dk2"/>
                </a:solidFill>
                <a:latin typeface="Century Gothic"/>
                <a:ea typeface="Century Gothic"/>
                <a:cs typeface="Century Gothic"/>
                <a:sym typeface="Century Gothic"/>
              </a:rPr>
              <a:t>Checking for Outliers/Skewness using boxen plot and distribution plot.</a:t>
            </a:r>
            <a:endParaRPr sz="1800">
              <a:solidFill>
                <a:schemeClr val="dk2"/>
              </a:solidFill>
            </a:endParaRPr>
          </a:p>
          <a:p>
            <a:pPr indent="-222250" lvl="0" marL="285750" rtl="0" algn="l">
              <a:spcBef>
                <a:spcPts val="0"/>
              </a:spcBef>
              <a:spcAft>
                <a:spcPts val="0"/>
              </a:spcAft>
              <a:buClr>
                <a:schemeClr val="dk2"/>
              </a:buClr>
              <a:buSzPts val="1800"/>
              <a:buFont typeface="Noto Sans Symbols"/>
              <a:buChar char="❖"/>
            </a:pPr>
            <a:r>
              <a:rPr lang="en" sz="1800">
                <a:solidFill>
                  <a:schemeClr val="dk2"/>
                </a:solidFill>
                <a:latin typeface="Century Gothic"/>
                <a:ea typeface="Century Gothic"/>
                <a:cs typeface="Century Gothic"/>
                <a:sym typeface="Century Gothic"/>
              </a:rPr>
              <a:t>Perform Scaling using Standard Scaler method.</a:t>
            </a:r>
            <a:endParaRPr sz="1800">
              <a:solidFill>
                <a:schemeClr val="dk2"/>
              </a:solidFill>
            </a:endParaRPr>
          </a:p>
          <a:p>
            <a:pPr indent="-222250" lvl="0" marL="285750" rtl="0" algn="l">
              <a:spcBef>
                <a:spcPts val="0"/>
              </a:spcBef>
              <a:spcAft>
                <a:spcPts val="0"/>
              </a:spcAft>
              <a:buClr>
                <a:schemeClr val="dk2"/>
              </a:buClr>
              <a:buSzPts val="1800"/>
              <a:buFont typeface="Noto Sans Symbols"/>
              <a:buChar char="❖"/>
            </a:pPr>
            <a:r>
              <a:rPr lang="en" sz="1800">
                <a:solidFill>
                  <a:schemeClr val="dk2"/>
                </a:solidFill>
                <a:latin typeface="Century Gothic"/>
                <a:ea typeface="Century Gothic"/>
                <a:cs typeface="Century Gothic"/>
                <a:sym typeface="Century Gothic"/>
              </a:rPr>
              <a:t>Checking for the final dimension of dataset to confirm the input details.</a:t>
            </a:r>
            <a:endParaRPr sz="1800">
              <a:solidFill>
                <a:schemeClr val="dk2"/>
              </a:solidFill>
            </a:endParaRPr>
          </a:p>
          <a:p>
            <a:pPr indent="-222250" lvl="0" marL="285750" rtl="0" algn="l">
              <a:spcBef>
                <a:spcPts val="0"/>
              </a:spcBef>
              <a:spcAft>
                <a:spcPts val="0"/>
              </a:spcAft>
              <a:buClr>
                <a:schemeClr val="dk2"/>
              </a:buClr>
              <a:buSzPts val="1800"/>
              <a:buFont typeface="Noto Sans Symbols"/>
              <a:buChar char="❖"/>
            </a:pPr>
            <a:r>
              <a:rPr lang="en" sz="1800">
                <a:solidFill>
                  <a:schemeClr val="dk2"/>
                </a:solidFill>
                <a:latin typeface="Century Gothic"/>
                <a:ea typeface="Century Gothic"/>
                <a:cs typeface="Century Gothic"/>
                <a:sym typeface="Century Gothic"/>
              </a:rPr>
              <a:t>Creating train test split and the best random state found in the range 1-1000.</a:t>
            </a:r>
            <a:endParaRPr sz="1800">
              <a:solidFill>
                <a:schemeClr val="dk2"/>
              </a:solidFill>
              <a:latin typeface="Century Gothic"/>
              <a:ea typeface="Century Gothic"/>
              <a:cs typeface="Century Gothic"/>
              <a:sym typeface="Century Gothic"/>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1"/>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Century Gothic"/>
                <a:ea typeface="Century Gothic"/>
                <a:cs typeface="Century Gothic"/>
                <a:sym typeface="Century Gothic"/>
              </a:rPr>
              <a:t>EDA &amp; VISUALIZATION</a:t>
            </a:r>
            <a:endParaRPr b="1">
              <a:latin typeface="Century Gothic"/>
              <a:ea typeface="Century Gothic"/>
              <a:cs typeface="Century Gothic"/>
              <a:sym typeface="Century Gothic"/>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