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81" r:id="rId3"/>
    <p:sldId id="257" r:id="rId4"/>
    <p:sldId id="283" r:id="rId5"/>
    <p:sldId id="265" r:id="rId6"/>
    <p:sldId id="263" r:id="rId7"/>
    <p:sldId id="284" r:id="rId8"/>
    <p:sldId id="262" r:id="rId9"/>
    <p:sldId id="300" r:id="rId10"/>
    <p:sldId id="288" r:id="rId11"/>
    <p:sldId id="290" r:id="rId12"/>
    <p:sldId id="261" r:id="rId13"/>
    <p:sldId id="260" r:id="rId14"/>
    <p:sldId id="289" r:id="rId15"/>
    <p:sldId id="264" r:id="rId16"/>
    <p:sldId id="258" r:id="rId17"/>
    <p:sldId id="285" r:id="rId18"/>
    <p:sldId id="296" r:id="rId19"/>
    <p:sldId id="291" r:id="rId20"/>
    <p:sldId id="293" r:id="rId21"/>
    <p:sldId id="295" r:id="rId22"/>
    <p:sldId id="298" r:id="rId23"/>
    <p:sldId id="299" r:id="rId24"/>
    <p:sldId id="292" r:id="rId25"/>
    <p:sldId id="286" r:id="rId26"/>
    <p:sldId id="282" r:id="rId27"/>
    <p:sldId id="26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66" d="100"/>
          <a:sy n="66" d="100"/>
        </p:scale>
        <p:origin x="63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5/25/2023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5/25/2023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5/25/2023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Hardik20042002/DamMonitoringAndAlertingSyste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668655" y="-19050"/>
            <a:ext cx="5403215" cy="4823460"/>
          </a:xfrm>
        </p:spPr>
        <p:txBody>
          <a:bodyPr/>
          <a:lstStyle/>
          <a:p>
            <a:r>
              <a:rPr lang="en-US" sz="6600">
                <a:latin typeface="Arial Rounded MT Bold" panose="020F0704030504030204" charset="0"/>
                <a:cs typeface="Arial Rounded MT Bold" panose="020F0704030504030204" charset="0"/>
              </a:rPr>
              <a:t>Dam Monitoring and Alerting System</a:t>
            </a:r>
          </a:p>
        </p:txBody>
      </p:sp>
      <p:pic>
        <p:nvPicPr>
          <p:cNvPr id="7" name="Picture Placeholder 6" descr="NSRS_Srisailam_Dam"/>
          <p:cNvPicPr>
            <a:picLocks noGrp="1" noChangeAspect="1"/>
          </p:cNvPicPr>
          <p:nvPr>
            <p:ph type="pic" idx="1"/>
          </p:nvPr>
        </p:nvPicPr>
        <p:blipFill>
          <a:blip r:embed="rId2"/>
          <a:stretch>
            <a:fillRect/>
          </a:stretch>
        </p:blipFill>
        <p:spPr>
          <a:xfrm>
            <a:off x="6450965" y="1251585"/>
            <a:ext cx="4415790" cy="3141980"/>
          </a:xfrm>
          <a:prstGeom prst="rect">
            <a:avLst/>
          </a:prstGeom>
        </p:spPr>
      </p:pic>
      <p:sp>
        <p:nvSpPr>
          <p:cNvPr id="5" name="Snip Diagonal Corner Rectangle 4"/>
          <p:cNvSpPr/>
          <p:nvPr/>
        </p:nvSpPr>
        <p:spPr>
          <a:xfrm>
            <a:off x="5725795" y="4973955"/>
            <a:ext cx="5937885" cy="1764665"/>
          </a:xfrm>
          <a:prstGeom prst="snip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Box 5"/>
          <p:cNvSpPr txBox="1"/>
          <p:nvPr/>
        </p:nvSpPr>
        <p:spPr>
          <a:xfrm>
            <a:off x="6450965" y="5071745"/>
            <a:ext cx="4560570" cy="1568450"/>
          </a:xfrm>
          <a:prstGeom prst="rect">
            <a:avLst/>
          </a:prstGeom>
          <a:noFill/>
        </p:spPr>
        <p:txBody>
          <a:bodyPr wrap="square" rtlCol="0">
            <a:spAutoFit/>
          </a:bodyPr>
          <a:lstStyle/>
          <a:p>
            <a:r>
              <a:rPr lang="en-US" sz="2400"/>
              <a:t>Submitted by-</a:t>
            </a:r>
          </a:p>
          <a:p>
            <a:r>
              <a:rPr lang="en-US" sz="2400"/>
              <a:t>     Hardik Agarwal (2020UCO2115)</a:t>
            </a:r>
          </a:p>
          <a:p>
            <a:r>
              <a:rPr lang="en-US" sz="2400"/>
              <a:t>     Piyush Singh (2020UCO1700)</a:t>
            </a:r>
          </a:p>
          <a:p>
            <a:r>
              <a:rPr lang="en-US" sz="2400"/>
              <a:t>     Yash Jindal (2020UCO1689)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1" nodeType="withEffect">
                                  <p:stCondLst>
                                    <p:cond delay="0"/>
                                  </p:stCondLst>
                                  <p:childTnLst>
                                    <p:set>
                                      <p:cBhvr>
                                        <p:cTn id="6" dur="1000" fill="hold">
                                          <p:stCondLst>
                                            <p:cond delay="0"/>
                                          </p:stCondLst>
                                        </p:cTn>
                                        <p:tgtEl>
                                          <p:spTgt spid="4"/>
                                        </p:tgtEl>
                                        <p:attrNameLst>
                                          <p:attrName>style.visibility</p:attrName>
                                        </p:attrNameLst>
                                      </p:cBhvr>
                                      <p:to>
                                        <p:strVal val="visible"/>
                                      </p:to>
                                    </p:set>
                                    <p:animEffect transition="in" filter="plus(in)">
                                      <p:cBhvr>
                                        <p:cTn id="7" dur="1000"/>
                                        <p:tgtEl>
                                          <p:spTgt spid="4"/>
                                        </p:tgtEl>
                                      </p:cBhvr>
                                    </p:animEffect>
                                  </p:childTnLst>
                                </p:cTn>
                              </p:par>
                              <p:par>
                                <p:cTn id="8" presetID="13" presetClass="entr" presetSubtype="16" fill="hold" nodeType="withEffect">
                                  <p:stCondLst>
                                    <p:cond delay="0"/>
                                  </p:stCondLst>
                                  <p:childTnLst>
                                    <p:set>
                                      <p:cBhvr>
                                        <p:cTn id="9" dur="1000" fill="hold">
                                          <p:stCondLst>
                                            <p:cond delay="0"/>
                                          </p:stCondLst>
                                        </p:cTn>
                                        <p:tgtEl>
                                          <p:spTgt spid="7"/>
                                        </p:tgtEl>
                                        <p:attrNameLst>
                                          <p:attrName>style.visibility</p:attrName>
                                        </p:attrNameLst>
                                      </p:cBhvr>
                                      <p:to>
                                        <p:strVal val="visible"/>
                                      </p:to>
                                    </p:set>
                                    <p:animEffect transition="in" filter="plus(in)">
                                      <p:cBhvr>
                                        <p:cTn id="10" dur="1000"/>
                                        <p:tgtEl>
                                          <p:spTgt spid="7"/>
                                        </p:tgtEl>
                                      </p:cBhvr>
                                    </p:animEffect>
                                  </p:childTnLst>
                                </p:cTn>
                              </p:par>
                            </p:childTnLst>
                          </p:cTn>
                        </p:par>
                        <p:par>
                          <p:cTn id="11" fill="hold">
                            <p:stCondLst>
                              <p:cond delay="1000"/>
                            </p:stCondLst>
                            <p:childTnLst>
                              <p:par>
                                <p:cTn id="12" presetID="22" presetClass="entr" presetSubtype="1" fill="hold" grpId="0" nodeType="afterEffect">
                                  <p:stCondLst>
                                    <p:cond delay="0"/>
                                  </p:stCondLst>
                                  <p:childTnLst>
                                    <p:set>
                                      <p:cBhvr>
                                        <p:cTn id="13" dur="2000" fill="hold">
                                          <p:stCondLst>
                                            <p:cond delay="0"/>
                                          </p:stCondLst>
                                        </p:cTn>
                                        <p:tgtEl>
                                          <p:spTgt spid="6"/>
                                        </p:tgtEl>
                                        <p:attrNameLst>
                                          <p:attrName>style.visibility</p:attrName>
                                        </p:attrNameLst>
                                      </p:cBhvr>
                                      <p:to>
                                        <p:strVal val="visible"/>
                                      </p:to>
                                    </p:set>
                                    <p:animEffect transition="in" filter="wipe(up)">
                                      <p:cBhvr>
                                        <p:cTn id="14" dur="2000"/>
                                        <p:tgtEl>
                                          <p:spTgt spid="6"/>
                                        </p:tgtEl>
                                      </p:cBhvr>
                                    </p:animEffect>
                                  </p:childTnLst>
                                </p:cTn>
                              </p:par>
                              <p:par>
                                <p:cTn id="15" presetID="20" presetClass="entr" presetSubtype="0" fill="hold" grpId="0" nodeType="withEffect">
                                  <p:stCondLst>
                                    <p:cond delay="0"/>
                                  </p:stCondLst>
                                  <p:childTnLst>
                                    <p:set>
                                      <p:cBhvr>
                                        <p:cTn id="16" dur="1000" fill="hold">
                                          <p:stCondLst>
                                            <p:cond delay="0"/>
                                          </p:stCondLst>
                                        </p:cTn>
                                        <p:tgtEl>
                                          <p:spTgt spid="5"/>
                                        </p:tgtEl>
                                        <p:attrNameLst>
                                          <p:attrName>style.visibility</p:attrName>
                                        </p:attrNameLst>
                                      </p:cBhvr>
                                      <p:to>
                                        <p:strVal val="visible"/>
                                      </p:to>
                                    </p:set>
                                    <p:animEffect transition="in" filter="wedge">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5" grpId="0" bldLvl="0" animBg="1"/>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Diagonal Corner Rectangle 6"/>
          <p:cNvSpPr/>
          <p:nvPr/>
        </p:nvSpPr>
        <p:spPr>
          <a:xfrm>
            <a:off x="2404110" y="2069465"/>
            <a:ext cx="7768590" cy="221107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Box 7"/>
          <p:cNvSpPr txBox="1"/>
          <p:nvPr/>
        </p:nvSpPr>
        <p:spPr>
          <a:xfrm>
            <a:off x="2507615" y="2596515"/>
            <a:ext cx="7636510" cy="1106805"/>
          </a:xfrm>
          <a:prstGeom prst="rect">
            <a:avLst/>
          </a:prstGeom>
          <a:noFill/>
        </p:spPr>
        <p:txBody>
          <a:bodyPr wrap="square" rtlCol="0">
            <a:spAutoFit/>
          </a:bodyPr>
          <a:lstStyle/>
          <a:p>
            <a:pPr algn="ctr"/>
            <a:r>
              <a:rPr lang="en-US" sz="6600">
                <a:latin typeface="Bodoni MT" panose="02070603080606020203" charset="0"/>
                <a:cs typeface="Bodoni MT" panose="02070603080606020203" charset="0"/>
              </a:rPr>
              <a:t>METHODOLOGY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5635"/>
          </a:xfrm>
        </p:spPr>
        <p:txBody>
          <a:bodyPr>
            <a:normAutofit fontScale="90000"/>
          </a:bodyPr>
          <a:lstStyle/>
          <a:p>
            <a:pPr algn="ctr"/>
            <a:r>
              <a:rPr lang="en-US">
                <a:latin typeface="Arial Rounded MT Bold" panose="020F0704030504030204" charset="0"/>
                <a:cs typeface="Arial Rounded MT Bold" panose="020F0704030504030204" charset="0"/>
              </a:rPr>
              <a:t>Proposed system</a:t>
            </a:r>
          </a:p>
        </p:txBody>
      </p:sp>
      <p:sp>
        <p:nvSpPr>
          <p:cNvPr id="3" name="Oval 2"/>
          <p:cNvSpPr/>
          <p:nvPr/>
        </p:nvSpPr>
        <p:spPr>
          <a:xfrm>
            <a:off x="2727960" y="1511300"/>
            <a:ext cx="2353310" cy="24149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7175500" y="1511300"/>
            <a:ext cx="2353310" cy="24149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727960" y="4184650"/>
            <a:ext cx="2353310" cy="24149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251700" y="4184650"/>
            <a:ext cx="2353310" cy="24149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Box 6"/>
          <p:cNvSpPr txBox="1"/>
          <p:nvPr/>
        </p:nvSpPr>
        <p:spPr>
          <a:xfrm>
            <a:off x="2727960" y="1988185"/>
            <a:ext cx="2353945" cy="1198880"/>
          </a:xfrm>
          <a:prstGeom prst="rect">
            <a:avLst/>
          </a:prstGeom>
          <a:noFill/>
        </p:spPr>
        <p:txBody>
          <a:bodyPr wrap="square" rtlCol="0">
            <a:spAutoFit/>
          </a:bodyPr>
          <a:lstStyle/>
          <a:p>
            <a:pPr algn="ctr"/>
            <a:r>
              <a:rPr lang="en-US" sz="2400">
                <a:latin typeface="Cascadia Mono SemiLight" panose="020B0609020000020004" charset="0"/>
                <a:cs typeface="Cascadia Mono SemiLight" panose="020B0609020000020004" charset="0"/>
              </a:rPr>
              <a:t>WATER</a:t>
            </a:r>
          </a:p>
          <a:p>
            <a:pPr algn="ctr"/>
            <a:r>
              <a:rPr lang="en-US" sz="2400">
                <a:latin typeface="Cascadia Mono SemiLight" panose="020B0609020000020004" charset="0"/>
                <a:cs typeface="Cascadia Mono SemiLight" panose="020B0609020000020004" charset="0"/>
              </a:rPr>
              <a:t> LEVEL MONITORING</a:t>
            </a:r>
          </a:p>
        </p:txBody>
      </p:sp>
      <p:sp>
        <p:nvSpPr>
          <p:cNvPr id="8" name="Text Box 7"/>
          <p:cNvSpPr txBox="1"/>
          <p:nvPr/>
        </p:nvSpPr>
        <p:spPr>
          <a:xfrm>
            <a:off x="7251700" y="2048510"/>
            <a:ext cx="2353945" cy="1198880"/>
          </a:xfrm>
          <a:prstGeom prst="rect">
            <a:avLst/>
          </a:prstGeom>
          <a:noFill/>
        </p:spPr>
        <p:txBody>
          <a:bodyPr wrap="square" rtlCol="0">
            <a:spAutoFit/>
          </a:bodyPr>
          <a:lstStyle/>
          <a:p>
            <a:pPr algn="ctr"/>
            <a:r>
              <a:rPr lang="en-US" sz="2400">
                <a:latin typeface="Cascadia Mono SemiLight" panose="020B0609020000020004" charset="0"/>
                <a:cs typeface="Cascadia Mono SemiLight" panose="020B0609020000020004" charset="0"/>
              </a:rPr>
              <a:t>FLOOD</a:t>
            </a:r>
          </a:p>
          <a:p>
            <a:pPr algn="ctr"/>
            <a:r>
              <a:rPr lang="en-US" sz="2400">
                <a:latin typeface="Cascadia Mono SemiLight" panose="020B0609020000020004" charset="0"/>
                <a:cs typeface="Cascadia Mono SemiLight" panose="020B0609020000020004" charset="0"/>
              </a:rPr>
              <a:t>ALERTING</a:t>
            </a:r>
          </a:p>
          <a:p>
            <a:pPr algn="ctr"/>
            <a:r>
              <a:rPr lang="en-US" sz="2400">
                <a:latin typeface="Cascadia Mono SemiLight" panose="020B0609020000020004" charset="0"/>
                <a:cs typeface="Cascadia Mono SemiLight" panose="020B0609020000020004" charset="0"/>
              </a:rPr>
              <a:t>SYSTEM</a:t>
            </a:r>
          </a:p>
        </p:txBody>
      </p:sp>
      <p:sp>
        <p:nvSpPr>
          <p:cNvPr id="9" name="Text Box 8"/>
          <p:cNvSpPr txBox="1"/>
          <p:nvPr/>
        </p:nvSpPr>
        <p:spPr>
          <a:xfrm>
            <a:off x="2727960" y="4792345"/>
            <a:ext cx="2353945" cy="1198880"/>
          </a:xfrm>
          <a:prstGeom prst="rect">
            <a:avLst/>
          </a:prstGeom>
          <a:noFill/>
        </p:spPr>
        <p:txBody>
          <a:bodyPr wrap="square" rtlCol="0">
            <a:spAutoFit/>
          </a:bodyPr>
          <a:lstStyle/>
          <a:p>
            <a:pPr algn="ctr"/>
            <a:r>
              <a:rPr lang="en-US" sz="2400">
                <a:latin typeface="Cascadia Mono SemiLight" panose="020B0609020000020004" charset="0"/>
                <a:cs typeface="Cascadia Mono SemiLight" panose="020B0609020000020004" charset="0"/>
              </a:rPr>
              <a:t>GATE </a:t>
            </a:r>
          </a:p>
          <a:p>
            <a:pPr algn="ctr"/>
            <a:r>
              <a:rPr lang="en-US" sz="2400">
                <a:latin typeface="Cascadia Mono SemiLight" panose="020B0609020000020004" charset="0"/>
                <a:cs typeface="Cascadia Mono SemiLight" panose="020B0609020000020004" charset="0"/>
              </a:rPr>
              <a:t>CONTROL</a:t>
            </a:r>
          </a:p>
          <a:p>
            <a:pPr algn="ctr"/>
            <a:r>
              <a:rPr lang="en-US" sz="2400">
                <a:latin typeface="Cascadia Mono SemiLight" panose="020B0609020000020004" charset="0"/>
                <a:cs typeface="Cascadia Mono SemiLight" panose="020B0609020000020004" charset="0"/>
              </a:rPr>
              <a:t>(AUTOMATED)</a:t>
            </a:r>
          </a:p>
        </p:txBody>
      </p:sp>
      <p:sp>
        <p:nvSpPr>
          <p:cNvPr id="10" name="Text Box 9"/>
          <p:cNvSpPr txBox="1"/>
          <p:nvPr/>
        </p:nvSpPr>
        <p:spPr>
          <a:xfrm>
            <a:off x="7251700" y="4792980"/>
            <a:ext cx="2353945" cy="1198880"/>
          </a:xfrm>
          <a:prstGeom prst="rect">
            <a:avLst/>
          </a:prstGeom>
          <a:noFill/>
        </p:spPr>
        <p:txBody>
          <a:bodyPr wrap="square" rtlCol="0">
            <a:spAutoFit/>
          </a:bodyPr>
          <a:lstStyle/>
          <a:p>
            <a:pPr algn="ctr"/>
            <a:r>
              <a:rPr lang="en-US" sz="2400">
                <a:latin typeface="Cascadia Mono SemiLight" panose="020B0609020000020004" charset="0"/>
                <a:cs typeface="Cascadia Mono SemiLight" panose="020B0609020000020004" charset="0"/>
              </a:rPr>
              <a:t>AGRICULTURE</a:t>
            </a:r>
          </a:p>
          <a:p>
            <a:pPr algn="ctr"/>
            <a:r>
              <a:rPr lang="en-US" sz="2400">
                <a:latin typeface="Cascadia Mono SemiLight" panose="020B0609020000020004" charset="0"/>
                <a:cs typeface="Cascadia Mono SemiLight" panose="020B0609020000020004" charset="0"/>
              </a:rPr>
              <a:t>WATER</a:t>
            </a:r>
          </a:p>
          <a:p>
            <a:pPr algn="ctr"/>
            <a:r>
              <a:rPr lang="en-US" sz="2400">
                <a:latin typeface="Cascadia Mono SemiLight" panose="020B0609020000020004" charset="0"/>
                <a:cs typeface="Cascadia Mono SemiLight" panose="020B0609020000020004" charset="0"/>
              </a:rPr>
              <a:t>SUPPLY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8" fill="hold" grpId="0" nodeType="withEffect">
                                  <p:stCondLst>
                                    <p:cond delay="0"/>
                                  </p:stCondLst>
                                  <p:childTnLst>
                                    <p:set>
                                      <p:cBhvr>
                                        <p:cTn id="6" dur="1000"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7" presetClass="entr" presetSubtype="8" fill="hold" grpId="0" nodeType="withEffect">
                                  <p:stCondLst>
                                    <p:cond delay="0"/>
                                  </p:stCondLst>
                                  <p:childTnLst>
                                    <p:set>
                                      <p:cBhvr>
                                        <p:cTn id="10" dur="1000"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7" presetClass="entr" presetSubtype="8" fill="hold" grpId="0" nodeType="afterEffect">
                                  <p:stCondLst>
                                    <p:cond delay="0"/>
                                  </p:stCondLst>
                                  <p:childTnLst>
                                    <p:set>
                                      <p:cBhvr>
                                        <p:cTn id="15" dur="1000" fill="hold">
                                          <p:stCondLst>
                                            <p:cond delay="0"/>
                                          </p:stCondLst>
                                        </p:cTn>
                                        <p:tgtEl>
                                          <p:spTgt spid="5"/>
                                        </p:tgtEl>
                                        <p:attrNameLst>
                                          <p:attrName>style.visibility</p:attrName>
                                        </p:attrNameLst>
                                      </p:cBhvr>
                                      <p:to>
                                        <p:strVal val="visible"/>
                                      </p:to>
                                    </p:set>
                                    <p:anim calcmode="lin" valueType="num">
                                      <p:cBhvr additive="base">
                                        <p:cTn id="16" dur="1000" fill="hold"/>
                                        <p:tgtEl>
                                          <p:spTgt spid="5"/>
                                        </p:tgtEl>
                                        <p:attrNameLst>
                                          <p:attrName>ppt_x</p:attrName>
                                        </p:attrNameLst>
                                      </p:cBhvr>
                                      <p:tavLst>
                                        <p:tav tm="0">
                                          <p:val>
                                            <p:strVal val="0-#ppt_w/2"/>
                                          </p:val>
                                        </p:tav>
                                        <p:tav tm="100000">
                                          <p:val>
                                            <p:strVal val="#ppt_x"/>
                                          </p:val>
                                        </p:tav>
                                      </p:tavLst>
                                    </p:anim>
                                    <p:anim calcmode="lin" valueType="num">
                                      <p:cBhvr additive="base">
                                        <p:cTn id="17" dur="1000" fill="hold"/>
                                        <p:tgtEl>
                                          <p:spTgt spid="5"/>
                                        </p:tgtEl>
                                        <p:attrNameLst>
                                          <p:attrName>ppt_y</p:attrName>
                                        </p:attrNameLst>
                                      </p:cBhvr>
                                      <p:tavLst>
                                        <p:tav tm="0">
                                          <p:val>
                                            <p:strVal val="#ppt_y"/>
                                          </p:val>
                                        </p:tav>
                                        <p:tav tm="100000">
                                          <p:val>
                                            <p:strVal val="#ppt_y"/>
                                          </p:val>
                                        </p:tav>
                                      </p:tavLst>
                                    </p:anim>
                                  </p:childTnLst>
                                </p:cTn>
                              </p:par>
                              <p:par>
                                <p:cTn id="18" presetID="7" presetClass="entr" presetSubtype="8" fill="hold" grpId="0" nodeType="withEffect">
                                  <p:stCondLst>
                                    <p:cond delay="0"/>
                                  </p:stCondLst>
                                  <p:childTnLst>
                                    <p:set>
                                      <p:cBhvr>
                                        <p:cTn id="19" dur="1000" fill="hold">
                                          <p:stCondLst>
                                            <p:cond delay="0"/>
                                          </p:stCondLst>
                                        </p:cTn>
                                        <p:tgtEl>
                                          <p:spTgt spid="9"/>
                                        </p:tgtEl>
                                        <p:attrNameLst>
                                          <p:attrName>style.visibility</p:attrName>
                                        </p:attrNameLst>
                                      </p:cBhvr>
                                      <p:to>
                                        <p:strVal val="visible"/>
                                      </p:to>
                                    </p:set>
                                    <p:anim calcmode="lin" valueType="num">
                                      <p:cBhvr additive="base">
                                        <p:cTn id="20" dur="1000" fill="hold"/>
                                        <p:tgtEl>
                                          <p:spTgt spid="9"/>
                                        </p:tgtEl>
                                        <p:attrNameLst>
                                          <p:attrName>ppt_x</p:attrName>
                                        </p:attrNameLst>
                                      </p:cBhvr>
                                      <p:tavLst>
                                        <p:tav tm="0">
                                          <p:val>
                                            <p:strVal val="0-#ppt_w/2"/>
                                          </p:val>
                                        </p:tav>
                                        <p:tav tm="100000">
                                          <p:val>
                                            <p:strVal val="#ppt_x"/>
                                          </p:val>
                                        </p:tav>
                                      </p:tavLst>
                                    </p:anim>
                                    <p:anim calcmode="lin" valueType="num">
                                      <p:cBhvr additive="base">
                                        <p:cTn id="21" dur="1000" fill="hold"/>
                                        <p:tgtEl>
                                          <p:spTgt spid="9"/>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7" presetClass="entr" presetSubtype="2" fill="hold" grpId="0" nodeType="afterEffect">
                                  <p:stCondLst>
                                    <p:cond delay="0"/>
                                  </p:stCondLst>
                                  <p:childTnLst>
                                    <p:set>
                                      <p:cBhvr>
                                        <p:cTn id="24" dur="1000" fill="hold">
                                          <p:stCondLst>
                                            <p:cond delay="0"/>
                                          </p:stCondLst>
                                        </p:cTn>
                                        <p:tgtEl>
                                          <p:spTgt spid="4"/>
                                        </p:tgtEl>
                                        <p:attrNameLst>
                                          <p:attrName>style.visibility</p:attrName>
                                        </p:attrNameLst>
                                      </p:cBhvr>
                                      <p:to>
                                        <p:strVal val="visible"/>
                                      </p:to>
                                    </p:set>
                                    <p:anim calcmode="lin" valueType="num">
                                      <p:cBhvr additive="base">
                                        <p:cTn id="25" dur="1000" fill="hold"/>
                                        <p:tgtEl>
                                          <p:spTgt spid="4"/>
                                        </p:tgtEl>
                                        <p:attrNameLst>
                                          <p:attrName>ppt_x</p:attrName>
                                        </p:attrNameLst>
                                      </p:cBhvr>
                                      <p:tavLst>
                                        <p:tav tm="0">
                                          <p:val>
                                            <p:strVal val="1+#ppt_w/2"/>
                                          </p:val>
                                        </p:tav>
                                        <p:tav tm="100000">
                                          <p:val>
                                            <p:strVal val="#ppt_x"/>
                                          </p:val>
                                        </p:tav>
                                      </p:tavLst>
                                    </p:anim>
                                    <p:anim calcmode="lin" valueType="num">
                                      <p:cBhvr additive="base">
                                        <p:cTn id="26" dur="1000" fill="hold"/>
                                        <p:tgtEl>
                                          <p:spTgt spid="4"/>
                                        </p:tgtEl>
                                        <p:attrNameLst>
                                          <p:attrName>ppt_y</p:attrName>
                                        </p:attrNameLst>
                                      </p:cBhvr>
                                      <p:tavLst>
                                        <p:tav tm="0">
                                          <p:val>
                                            <p:strVal val="#ppt_y"/>
                                          </p:val>
                                        </p:tav>
                                        <p:tav tm="100000">
                                          <p:val>
                                            <p:strVal val="#ppt_y"/>
                                          </p:val>
                                        </p:tav>
                                      </p:tavLst>
                                    </p:anim>
                                  </p:childTnLst>
                                </p:cTn>
                              </p:par>
                              <p:par>
                                <p:cTn id="27" presetID="7" presetClass="entr" presetSubtype="2" fill="hold" grpId="0" nodeType="withEffect">
                                  <p:stCondLst>
                                    <p:cond delay="0"/>
                                  </p:stCondLst>
                                  <p:childTnLst>
                                    <p:set>
                                      <p:cBhvr>
                                        <p:cTn id="28" dur="1000" fill="hold">
                                          <p:stCondLst>
                                            <p:cond delay="0"/>
                                          </p:stCondLst>
                                        </p:cTn>
                                        <p:tgtEl>
                                          <p:spTgt spid="8"/>
                                        </p:tgtEl>
                                        <p:attrNameLst>
                                          <p:attrName>style.visibility</p:attrName>
                                        </p:attrNameLst>
                                      </p:cBhvr>
                                      <p:to>
                                        <p:strVal val="visible"/>
                                      </p:to>
                                    </p:set>
                                    <p:anim calcmode="lin" valueType="num">
                                      <p:cBhvr additive="base">
                                        <p:cTn id="29" dur="1000" fill="hold"/>
                                        <p:tgtEl>
                                          <p:spTgt spid="8"/>
                                        </p:tgtEl>
                                        <p:attrNameLst>
                                          <p:attrName>ppt_x</p:attrName>
                                        </p:attrNameLst>
                                      </p:cBhvr>
                                      <p:tavLst>
                                        <p:tav tm="0">
                                          <p:val>
                                            <p:strVal val="1+#ppt_w/2"/>
                                          </p:val>
                                        </p:tav>
                                        <p:tav tm="100000">
                                          <p:val>
                                            <p:strVal val="#ppt_x"/>
                                          </p:val>
                                        </p:tav>
                                      </p:tavLst>
                                    </p:anim>
                                    <p:anim calcmode="lin" valueType="num">
                                      <p:cBhvr additive="base">
                                        <p:cTn id="30" dur="1000" fill="hold"/>
                                        <p:tgtEl>
                                          <p:spTgt spid="8"/>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7" presetClass="entr" presetSubtype="2" fill="hold" grpId="0" nodeType="afterEffect">
                                  <p:stCondLst>
                                    <p:cond delay="0"/>
                                  </p:stCondLst>
                                  <p:childTnLst>
                                    <p:set>
                                      <p:cBhvr>
                                        <p:cTn id="33" dur="1000" fill="hold">
                                          <p:stCondLst>
                                            <p:cond delay="0"/>
                                          </p:stCondLst>
                                        </p:cTn>
                                        <p:tgtEl>
                                          <p:spTgt spid="6"/>
                                        </p:tgtEl>
                                        <p:attrNameLst>
                                          <p:attrName>style.visibility</p:attrName>
                                        </p:attrNameLst>
                                      </p:cBhvr>
                                      <p:to>
                                        <p:strVal val="visible"/>
                                      </p:to>
                                    </p:set>
                                    <p:anim calcmode="lin" valueType="num">
                                      <p:cBhvr additive="base">
                                        <p:cTn id="34" dur="1000" fill="hold"/>
                                        <p:tgtEl>
                                          <p:spTgt spid="6"/>
                                        </p:tgtEl>
                                        <p:attrNameLst>
                                          <p:attrName>ppt_x</p:attrName>
                                        </p:attrNameLst>
                                      </p:cBhvr>
                                      <p:tavLst>
                                        <p:tav tm="0">
                                          <p:val>
                                            <p:strVal val="1+#ppt_w/2"/>
                                          </p:val>
                                        </p:tav>
                                        <p:tav tm="100000">
                                          <p:val>
                                            <p:strVal val="#ppt_x"/>
                                          </p:val>
                                        </p:tav>
                                      </p:tavLst>
                                    </p:anim>
                                    <p:anim calcmode="lin" valueType="num">
                                      <p:cBhvr additive="base">
                                        <p:cTn id="35" dur="1000" fill="hold"/>
                                        <p:tgtEl>
                                          <p:spTgt spid="6"/>
                                        </p:tgtEl>
                                        <p:attrNameLst>
                                          <p:attrName>ppt_y</p:attrName>
                                        </p:attrNameLst>
                                      </p:cBhvr>
                                      <p:tavLst>
                                        <p:tav tm="0">
                                          <p:val>
                                            <p:strVal val="#ppt_y"/>
                                          </p:val>
                                        </p:tav>
                                        <p:tav tm="100000">
                                          <p:val>
                                            <p:strVal val="#ppt_y"/>
                                          </p:val>
                                        </p:tav>
                                      </p:tavLst>
                                    </p:anim>
                                  </p:childTnLst>
                                </p:cTn>
                              </p:par>
                              <p:par>
                                <p:cTn id="36" presetID="7" presetClass="entr" presetSubtype="2" fill="hold" grpId="0" nodeType="withEffect">
                                  <p:stCondLst>
                                    <p:cond delay="0"/>
                                  </p:stCondLst>
                                  <p:childTnLst>
                                    <p:set>
                                      <p:cBhvr>
                                        <p:cTn id="37" dur="1000" fill="hold">
                                          <p:stCondLst>
                                            <p:cond delay="0"/>
                                          </p:stCondLst>
                                        </p:cTn>
                                        <p:tgtEl>
                                          <p:spTgt spid="10"/>
                                        </p:tgtEl>
                                        <p:attrNameLst>
                                          <p:attrName>style.visibility</p:attrName>
                                        </p:attrNameLst>
                                      </p:cBhvr>
                                      <p:to>
                                        <p:strVal val="visible"/>
                                      </p:to>
                                    </p:set>
                                    <p:anim calcmode="lin" valueType="num">
                                      <p:cBhvr additive="base">
                                        <p:cTn id="38" dur="1000" fill="hold"/>
                                        <p:tgtEl>
                                          <p:spTgt spid="10"/>
                                        </p:tgtEl>
                                        <p:attrNameLst>
                                          <p:attrName>ppt_x</p:attrName>
                                        </p:attrNameLst>
                                      </p:cBhvr>
                                      <p:tavLst>
                                        <p:tav tm="0">
                                          <p:val>
                                            <p:strVal val="1+#ppt_w/2"/>
                                          </p:val>
                                        </p:tav>
                                        <p:tav tm="100000">
                                          <p:val>
                                            <p:strVal val="#ppt_x"/>
                                          </p:val>
                                        </p:tav>
                                      </p:tavLst>
                                    </p:anim>
                                    <p:anim calcmode="lin" valueType="num">
                                      <p:cBhvr additive="base">
                                        <p:cTn id="39" dur="1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8"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6" name="Round Diagonal Corner Rectangle 5"/>
          <p:cNvSpPr/>
          <p:nvPr/>
        </p:nvSpPr>
        <p:spPr>
          <a:xfrm>
            <a:off x="354330" y="2769235"/>
            <a:ext cx="4544060" cy="1845945"/>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16965" y="2948305"/>
            <a:ext cx="4054475" cy="1325880"/>
          </a:xfrm>
        </p:spPr>
        <p:txBody>
          <a:bodyPr>
            <a:normAutofit fontScale="90000"/>
          </a:bodyPr>
          <a:lstStyle/>
          <a:p>
            <a:r>
              <a:rPr lang="en-US" sz="4890">
                <a:latin typeface="Arial Rounded MT Bold" panose="020F0704030504030204" charset="0"/>
                <a:cs typeface="Arial Rounded MT Bold" panose="020F0704030504030204" charset="0"/>
              </a:rPr>
              <a:t>Decision Algorithm</a:t>
            </a:r>
          </a:p>
        </p:txBody>
      </p:sp>
      <p:pic>
        <p:nvPicPr>
          <p:cNvPr id="4" name="Content Placeholder 3" descr="WhatsApp Image 2023-04-12 at 9.47.20 PM"/>
          <p:cNvPicPr>
            <a:picLocks noGrp="1" noChangeAspect="1"/>
          </p:cNvPicPr>
          <p:nvPr>
            <p:ph idx="1"/>
          </p:nvPr>
        </p:nvPicPr>
        <p:blipFill>
          <a:blip r:embed="rId2"/>
          <a:stretch>
            <a:fillRect/>
          </a:stretch>
        </p:blipFill>
        <p:spPr>
          <a:xfrm>
            <a:off x="6468745" y="0"/>
            <a:ext cx="5218430" cy="68573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500"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down)">
                                      <p:cBhvr>
                                        <p:cTn id="8" dur="500"/>
                                        <p:tgtEl>
                                          <p:spTgt spid="4"/>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ppt_x</p:attrName>
                                        </p:attrNameLst>
                                      </p:cBhvr>
                                      <p:tavLst>
                                        <p:tav tm="0">
                                          <p:val>
                                            <p:strVal val="#ppt_x-#ppt_w*1.125000"/>
                                          </p:val>
                                        </p:tav>
                                        <p:tav tm="100000">
                                          <p:val>
                                            <p:strVal val="#ppt_x"/>
                                          </p:val>
                                        </p:tav>
                                      </p:tavLst>
                                    </p:anim>
                                    <p:animEffect transition="in" filter="wipe(right)">
                                      <p:cBhvr>
                                        <p:cTn id="12" dur="500"/>
                                        <p:tgtEl>
                                          <p:spTgt spid="6"/>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nip Diagonal Corner Rectangle 7"/>
          <p:cNvSpPr/>
          <p:nvPr/>
        </p:nvSpPr>
        <p:spPr>
          <a:xfrm>
            <a:off x="521970" y="304800"/>
            <a:ext cx="5693410" cy="1526540"/>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838200" y="365125"/>
            <a:ext cx="5183505" cy="1325880"/>
          </a:xfrm>
        </p:spPr>
        <p:txBody>
          <a:bodyPr>
            <a:normAutofit/>
          </a:bodyPr>
          <a:lstStyle/>
          <a:p>
            <a:r>
              <a:rPr lang="en-US">
                <a:latin typeface="Arial Rounded MT Bold" panose="020F0704030504030204" charset="0"/>
                <a:cs typeface="Arial Rounded MT Bold" panose="020F0704030504030204" charset="0"/>
              </a:rPr>
              <a:t>Circuit Daigram</a:t>
            </a:r>
          </a:p>
        </p:txBody>
      </p:sp>
      <p:pic>
        <p:nvPicPr>
          <p:cNvPr id="7" name="Content Placeholder 6" descr="WhatsApp Image 2023-04-12 at 9.47.06 PM"/>
          <p:cNvPicPr>
            <a:picLocks noGrp="1" noChangeAspect="1"/>
          </p:cNvPicPr>
          <p:nvPr>
            <p:ph idx="1"/>
          </p:nvPr>
        </p:nvPicPr>
        <p:blipFill>
          <a:blip r:embed="rId2"/>
          <a:stretch>
            <a:fillRect/>
          </a:stretch>
        </p:blipFill>
        <p:spPr>
          <a:xfrm>
            <a:off x="2200910" y="1966595"/>
            <a:ext cx="7911465" cy="43516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down)">
                                      <p:cBhvr>
                                        <p:cTn id="8" dur="500"/>
                                        <p:tgtEl>
                                          <p:spTgt spid="8"/>
                                        </p:tgtEl>
                                      </p:cBhvr>
                                    </p:animEffect>
                                  </p:childTnLst>
                                </p:cTn>
                              </p:par>
                              <p:par>
                                <p:cTn id="9" presetID="2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par>
                                <p:cTn id="12" presetID="8" presetClass="entr" presetSubtype="16" fill="hold" nodeType="withEffect">
                                  <p:stCondLst>
                                    <p:cond delay="0"/>
                                  </p:stCondLst>
                                  <p:childTnLst>
                                    <p:set>
                                      <p:cBhvr>
                                        <p:cTn id="13" dur="1000" fill="hold">
                                          <p:stCondLst>
                                            <p:cond delay="0"/>
                                          </p:stCondLst>
                                        </p:cTn>
                                        <p:tgtEl>
                                          <p:spTgt spid="7"/>
                                        </p:tgtEl>
                                        <p:attrNameLst>
                                          <p:attrName>style.visibility</p:attrName>
                                        </p:attrNameLst>
                                      </p:cBhvr>
                                      <p:to>
                                        <p:strVal val="visible"/>
                                      </p:to>
                                    </p:set>
                                    <p:animEffect transition="in" filter="diamond(in)">
                                      <p:cBhvr>
                                        <p:cTn id="1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nip Diagonal Corner Rectangle 7"/>
          <p:cNvSpPr/>
          <p:nvPr/>
        </p:nvSpPr>
        <p:spPr>
          <a:xfrm>
            <a:off x="521970" y="304800"/>
            <a:ext cx="5693410" cy="1526540"/>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p:txBody>
          <a:bodyPr>
            <a:normAutofit fontScale="90000"/>
          </a:bodyPr>
          <a:lstStyle/>
          <a:p>
            <a:r>
              <a:rPr lang="en-US">
                <a:latin typeface="Arial Rounded MT Bold" panose="020F0704030504030204" charset="0"/>
                <a:cs typeface="Arial Rounded MT Bold" panose="020F0704030504030204" charset="0"/>
              </a:rPr>
              <a:t>Node-Red Interface</a:t>
            </a:r>
          </a:p>
        </p:txBody>
      </p:sp>
      <p:pic>
        <p:nvPicPr>
          <p:cNvPr id="6" name="Content Placeholder 5" descr="Screenshot 2023-04-17 at 10.12.08 PM"/>
          <p:cNvPicPr>
            <a:picLocks noGrp="1" noChangeAspect="1"/>
          </p:cNvPicPr>
          <p:nvPr>
            <p:ph sz="half" idx="2"/>
          </p:nvPr>
        </p:nvPicPr>
        <p:blipFill>
          <a:blip r:embed="rId2"/>
          <a:stretch>
            <a:fillRect/>
          </a:stretch>
        </p:blipFill>
        <p:spPr>
          <a:xfrm>
            <a:off x="1516380" y="1991360"/>
            <a:ext cx="9462135" cy="4567555"/>
          </a:xfrm>
          <a:prstGeom prst="rect">
            <a:avLst/>
          </a:prstGeom>
          <a:ln>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down)">
                                      <p:cBhvr>
                                        <p:cTn id="8" dur="500"/>
                                        <p:tgtEl>
                                          <p:spTgt spid="8"/>
                                        </p:tgtEl>
                                      </p:cBhvr>
                                    </p:animEffect>
                                  </p:childTnLst>
                                </p:cTn>
                              </p:par>
                              <p:par>
                                <p:cTn id="9" presetID="2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par>
                                <p:cTn id="12" presetID="8" presetClass="entr" presetSubtype="16" fill="hold" nodeType="withEffect">
                                  <p:stCondLst>
                                    <p:cond delay="0"/>
                                  </p:stCondLst>
                                  <p:childTnLst>
                                    <p:set>
                                      <p:cBhvr>
                                        <p:cTn id="13" dur="500" fill="hold">
                                          <p:stCondLst>
                                            <p:cond delay="0"/>
                                          </p:stCondLst>
                                        </p:cTn>
                                        <p:tgtEl>
                                          <p:spTgt spid="6"/>
                                        </p:tgtEl>
                                        <p:attrNameLst>
                                          <p:attrName>style.visibility</p:attrName>
                                        </p:attrNameLst>
                                      </p:cBhvr>
                                      <p:to>
                                        <p:strVal val="visible"/>
                                      </p:to>
                                    </p:set>
                                    <p:animEffect transition="in" filter="diamond(in)">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s 8"/>
          <p:cNvSpPr/>
          <p:nvPr/>
        </p:nvSpPr>
        <p:spPr>
          <a:xfrm>
            <a:off x="9017000" y="2729865"/>
            <a:ext cx="3498215" cy="7858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Triangle 25"/>
          <p:cNvSpPr/>
          <p:nvPr/>
        </p:nvSpPr>
        <p:spPr>
          <a:xfrm flipH="1" flipV="1">
            <a:off x="7579360" y="3431540"/>
            <a:ext cx="393065" cy="38036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s 24"/>
          <p:cNvSpPr/>
          <p:nvPr/>
        </p:nvSpPr>
        <p:spPr>
          <a:xfrm rot="18540000">
            <a:off x="3647440" y="5325110"/>
            <a:ext cx="5083175" cy="4933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happy-friendship-day-diverse-friend-group-of-people-special-event-celebration-free-vector"/>
          <p:cNvPicPr>
            <a:picLocks noChangeAspect="1"/>
          </p:cNvPicPr>
          <p:nvPr/>
        </p:nvPicPr>
        <p:blipFill>
          <a:blip r:embed="rId2"/>
          <a:stretch>
            <a:fillRect/>
          </a:stretch>
        </p:blipFill>
        <p:spPr>
          <a:xfrm>
            <a:off x="1652270" y="3902075"/>
            <a:ext cx="1532255" cy="920115"/>
          </a:xfrm>
          <a:prstGeom prst="rect">
            <a:avLst/>
          </a:prstGeom>
        </p:spPr>
      </p:pic>
      <p:pic>
        <p:nvPicPr>
          <p:cNvPr id="13" name="Picture 12" descr="pngtree-yellow-2d-house-png-image_6685705"/>
          <p:cNvPicPr>
            <a:picLocks noChangeAspect="1"/>
          </p:cNvPicPr>
          <p:nvPr/>
        </p:nvPicPr>
        <p:blipFill>
          <a:blip r:embed="rId3"/>
          <a:stretch>
            <a:fillRect/>
          </a:stretch>
        </p:blipFill>
        <p:spPr>
          <a:xfrm>
            <a:off x="-60960" y="3511550"/>
            <a:ext cx="1341755" cy="1310640"/>
          </a:xfrm>
          <a:prstGeom prst="rect">
            <a:avLst/>
          </a:prstGeom>
        </p:spPr>
      </p:pic>
      <p:sp>
        <p:nvSpPr>
          <p:cNvPr id="7" name="Rectangles 6"/>
          <p:cNvSpPr/>
          <p:nvPr/>
        </p:nvSpPr>
        <p:spPr>
          <a:xfrm>
            <a:off x="-140970" y="6398260"/>
            <a:ext cx="7809230" cy="41890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Triangle 3"/>
          <p:cNvSpPr/>
          <p:nvPr/>
        </p:nvSpPr>
        <p:spPr>
          <a:xfrm flipH="1">
            <a:off x="5376545" y="3713480"/>
            <a:ext cx="2595880" cy="3144520"/>
          </a:xfrm>
          <a:prstGeom prst="rtTriangl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Rectangles 4"/>
          <p:cNvSpPr/>
          <p:nvPr/>
        </p:nvSpPr>
        <p:spPr>
          <a:xfrm>
            <a:off x="7972425" y="1483995"/>
            <a:ext cx="1379220" cy="536575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Rectangles 7"/>
          <p:cNvSpPr/>
          <p:nvPr/>
        </p:nvSpPr>
        <p:spPr>
          <a:xfrm>
            <a:off x="0" y="4617085"/>
            <a:ext cx="3184525" cy="22409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5" name="Straight Connector 14"/>
          <p:cNvCxnSpPr/>
          <p:nvPr/>
        </p:nvCxnSpPr>
        <p:spPr>
          <a:xfrm>
            <a:off x="0" y="6196965"/>
            <a:ext cx="3194050" cy="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0" y="5099050"/>
            <a:ext cx="3194050" cy="0"/>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flipV="1">
            <a:off x="6338570" y="5636260"/>
            <a:ext cx="3023235" cy="2540"/>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flipV="1">
            <a:off x="7971790" y="2322195"/>
            <a:ext cx="1369060" cy="10160"/>
          </a:xfrm>
          <a:prstGeom prst="line">
            <a:avLst/>
          </a:prstGeom>
        </p:spPr>
        <p:style>
          <a:lnRef idx="3">
            <a:schemeClr val="dk1"/>
          </a:lnRef>
          <a:fillRef idx="0">
            <a:schemeClr val="dk1"/>
          </a:fillRef>
          <a:effectRef idx="2">
            <a:schemeClr val="dk1"/>
          </a:effectRef>
          <a:fontRef idx="minor">
            <a:schemeClr val="tx1"/>
          </a:fontRef>
        </p:style>
      </p:cxnSp>
      <p:sp>
        <p:nvSpPr>
          <p:cNvPr id="19" name="Text Box 18"/>
          <p:cNvSpPr txBox="1"/>
          <p:nvPr/>
        </p:nvSpPr>
        <p:spPr>
          <a:xfrm>
            <a:off x="6652895" y="5942965"/>
            <a:ext cx="2064385" cy="368300"/>
          </a:xfrm>
          <a:prstGeom prst="rect">
            <a:avLst/>
          </a:prstGeom>
          <a:solidFill>
            <a:srgbClr val="FFFF00"/>
          </a:solidFill>
        </p:spPr>
        <p:txBody>
          <a:bodyPr wrap="square" rtlCol="0">
            <a:spAutoFit/>
          </a:bodyPr>
          <a:lstStyle/>
          <a:p>
            <a:pPr algn="ctr"/>
            <a:r>
              <a:rPr lang="en-US"/>
              <a:t>LOOP LEVEL</a:t>
            </a:r>
          </a:p>
        </p:txBody>
      </p:sp>
      <p:sp>
        <p:nvSpPr>
          <p:cNvPr id="20" name="Text Box 19"/>
          <p:cNvSpPr txBox="1"/>
          <p:nvPr/>
        </p:nvSpPr>
        <p:spPr>
          <a:xfrm>
            <a:off x="7352665" y="4730750"/>
            <a:ext cx="1867535" cy="368300"/>
          </a:xfrm>
          <a:prstGeom prst="rect">
            <a:avLst/>
          </a:prstGeom>
          <a:solidFill>
            <a:srgbClr val="92D050"/>
          </a:solidFill>
        </p:spPr>
        <p:txBody>
          <a:bodyPr wrap="none" rtlCol="0">
            <a:spAutoFit/>
          </a:bodyPr>
          <a:lstStyle/>
          <a:p>
            <a:r>
              <a:rPr lang="en-US"/>
              <a:t>IRRIGATION LEVEL</a:t>
            </a:r>
          </a:p>
        </p:txBody>
      </p:sp>
      <p:sp>
        <p:nvSpPr>
          <p:cNvPr id="21" name="Text Box 20"/>
          <p:cNvSpPr txBox="1"/>
          <p:nvPr/>
        </p:nvSpPr>
        <p:spPr>
          <a:xfrm>
            <a:off x="8145145" y="1581785"/>
            <a:ext cx="872490" cy="645160"/>
          </a:xfrm>
          <a:prstGeom prst="rect">
            <a:avLst/>
          </a:prstGeom>
          <a:solidFill>
            <a:srgbClr val="FF0000"/>
          </a:solidFill>
        </p:spPr>
        <p:txBody>
          <a:bodyPr wrap="none" rtlCol="0">
            <a:spAutoFit/>
          </a:bodyPr>
          <a:lstStyle/>
          <a:p>
            <a:r>
              <a:rPr lang="en-US"/>
              <a:t>FLOOD </a:t>
            </a:r>
          </a:p>
          <a:p>
            <a:r>
              <a:rPr lang="en-US"/>
              <a:t>LEVEL</a:t>
            </a:r>
          </a:p>
        </p:txBody>
      </p:sp>
      <p:sp>
        <p:nvSpPr>
          <p:cNvPr id="22" name="Text Box 21"/>
          <p:cNvSpPr txBox="1"/>
          <p:nvPr/>
        </p:nvSpPr>
        <p:spPr>
          <a:xfrm>
            <a:off x="636905" y="6311265"/>
            <a:ext cx="1867535" cy="368300"/>
          </a:xfrm>
          <a:prstGeom prst="rect">
            <a:avLst/>
          </a:prstGeom>
          <a:solidFill>
            <a:srgbClr val="FFFF00"/>
          </a:solidFill>
        </p:spPr>
        <p:txBody>
          <a:bodyPr wrap="square" rtlCol="0">
            <a:spAutoFit/>
          </a:bodyPr>
          <a:lstStyle/>
          <a:p>
            <a:pPr algn="ctr"/>
            <a:r>
              <a:rPr lang="en-US"/>
              <a:t>LOOP LEVEL</a:t>
            </a:r>
          </a:p>
        </p:txBody>
      </p:sp>
      <p:sp>
        <p:nvSpPr>
          <p:cNvPr id="23" name="Text Box 22"/>
          <p:cNvSpPr txBox="1"/>
          <p:nvPr/>
        </p:nvSpPr>
        <p:spPr>
          <a:xfrm>
            <a:off x="636905" y="5436235"/>
            <a:ext cx="1867535" cy="368300"/>
          </a:xfrm>
          <a:prstGeom prst="rect">
            <a:avLst/>
          </a:prstGeom>
          <a:solidFill>
            <a:srgbClr val="92D050"/>
          </a:solidFill>
        </p:spPr>
        <p:txBody>
          <a:bodyPr wrap="none" rtlCol="0">
            <a:spAutoFit/>
          </a:bodyPr>
          <a:lstStyle/>
          <a:p>
            <a:r>
              <a:rPr lang="en-US"/>
              <a:t>IRRIGATION LEVEL</a:t>
            </a:r>
          </a:p>
        </p:txBody>
      </p:sp>
      <p:sp>
        <p:nvSpPr>
          <p:cNvPr id="24" name="Text Box 23"/>
          <p:cNvSpPr txBox="1"/>
          <p:nvPr/>
        </p:nvSpPr>
        <p:spPr>
          <a:xfrm>
            <a:off x="589280" y="4675505"/>
            <a:ext cx="1765300" cy="368300"/>
          </a:xfrm>
          <a:prstGeom prst="rect">
            <a:avLst/>
          </a:prstGeom>
          <a:solidFill>
            <a:srgbClr val="FF0000"/>
          </a:solidFill>
        </p:spPr>
        <p:txBody>
          <a:bodyPr wrap="square" rtlCol="0">
            <a:spAutoFit/>
          </a:bodyPr>
          <a:lstStyle/>
          <a:p>
            <a:pPr algn="ctr"/>
            <a:r>
              <a:rPr lang="en-US"/>
              <a:t>FLOOD LEVEL</a:t>
            </a:r>
          </a:p>
        </p:txBody>
      </p:sp>
      <p:sp>
        <p:nvSpPr>
          <p:cNvPr id="27" name="Round Diagonal Corner Rectangle 26"/>
          <p:cNvSpPr/>
          <p:nvPr/>
        </p:nvSpPr>
        <p:spPr>
          <a:xfrm>
            <a:off x="302260" y="242570"/>
            <a:ext cx="4657090" cy="1602740"/>
          </a:xfrm>
          <a:prstGeom prst="round2Diag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8" name="Text Box 27"/>
          <p:cNvSpPr txBox="1"/>
          <p:nvPr/>
        </p:nvSpPr>
        <p:spPr>
          <a:xfrm>
            <a:off x="781685" y="659765"/>
            <a:ext cx="3273425" cy="768350"/>
          </a:xfrm>
          <a:prstGeom prst="rect">
            <a:avLst/>
          </a:prstGeom>
          <a:noFill/>
        </p:spPr>
        <p:txBody>
          <a:bodyPr wrap="none" rtlCol="0">
            <a:spAutoFit/>
          </a:bodyPr>
          <a:lstStyle/>
          <a:p>
            <a:r>
              <a:rPr lang="en-US" sz="4400">
                <a:latin typeface="Arial Rounded MT Bold" panose="020F0704030504030204" charset="0"/>
                <a:cs typeface="Arial Rounded MT Bold" panose="020F0704030504030204" charset="0"/>
              </a:rPr>
              <a:t>Our system</a:t>
            </a:r>
          </a:p>
        </p:txBody>
      </p:sp>
      <p:sp>
        <p:nvSpPr>
          <p:cNvPr id="30" name="Cloud 29"/>
          <p:cNvSpPr/>
          <p:nvPr/>
        </p:nvSpPr>
        <p:spPr>
          <a:xfrm>
            <a:off x="1835150" y="2074545"/>
            <a:ext cx="4696460" cy="1181735"/>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Box 30"/>
          <p:cNvSpPr txBox="1"/>
          <p:nvPr/>
        </p:nvSpPr>
        <p:spPr>
          <a:xfrm>
            <a:off x="2272665" y="2332355"/>
            <a:ext cx="4093845" cy="645160"/>
          </a:xfrm>
          <a:prstGeom prst="rect">
            <a:avLst/>
          </a:prstGeom>
          <a:noFill/>
        </p:spPr>
        <p:txBody>
          <a:bodyPr wrap="none" rtlCol="0">
            <a:spAutoFit/>
          </a:bodyPr>
          <a:lstStyle/>
          <a:p>
            <a:r>
              <a:rPr lang="en-US">
                <a:solidFill>
                  <a:srgbClr val="FF0000"/>
                </a:solidFill>
              </a:rPr>
              <a:t>Dam releases signifficant amount of water</a:t>
            </a:r>
          </a:p>
          <a:p>
            <a:r>
              <a:rPr lang="en-US">
                <a:solidFill>
                  <a:srgbClr val="FF0000"/>
                </a:solidFill>
              </a:rPr>
              <a:t>for agricultural activities </a:t>
            </a:r>
          </a:p>
        </p:txBody>
      </p:sp>
      <p:sp>
        <p:nvSpPr>
          <p:cNvPr id="32" name="Cloud 31"/>
          <p:cNvSpPr/>
          <p:nvPr/>
        </p:nvSpPr>
        <p:spPr>
          <a:xfrm>
            <a:off x="8524240" y="242570"/>
            <a:ext cx="3478530" cy="920750"/>
          </a:xfrm>
          <a:prstGeom prst="cloud">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 Box 32"/>
          <p:cNvSpPr txBox="1"/>
          <p:nvPr/>
        </p:nvSpPr>
        <p:spPr>
          <a:xfrm>
            <a:off x="9088755" y="410845"/>
            <a:ext cx="2687320" cy="645160"/>
          </a:xfrm>
          <a:prstGeom prst="rect">
            <a:avLst/>
          </a:prstGeom>
          <a:noFill/>
        </p:spPr>
        <p:txBody>
          <a:bodyPr wrap="none" rtlCol="0">
            <a:spAutoFit/>
          </a:bodyPr>
          <a:lstStyle/>
          <a:p>
            <a:r>
              <a:rPr lang="en-US">
                <a:solidFill>
                  <a:srgbClr val="FF0000"/>
                </a:solidFill>
              </a:rPr>
              <a:t>Dam level rises due to rain </a:t>
            </a:r>
          </a:p>
          <a:p>
            <a:r>
              <a:rPr lang="en-US">
                <a:solidFill>
                  <a:srgbClr val="FF0000"/>
                </a:solidFill>
              </a:rPr>
              <a:t>or glacier melts</a:t>
            </a:r>
          </a:p>
        </p:txBody>
      </p:sp>
      <p:sp>
        <p:nvSpPr>
          <p:cNvPr id="34" name="Cloud 33"/>
          <p:cNvSpPr/>
          <p:nvPr/>
        </p:nvSpPr>
        <p:spPr>
          <a:xfrm>
            <a:off x="226695" y="2966085"/>
            <a:ext cx="2250440" cy="589280"/>
          </a:xfrm>
          <a:prstGeom prst="cloud">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Box 34"/>
          <p:cNvSpPr txBox="1"/>
          <p:nvPr/>
        </p:nvSpPr>
        <p:spPr>
          <a:xfrm>
            <a:off x="349250" y="3039745"/>
            <a:ext cx="2005330" cy="368300"/>
          </a:xfrm>
          <a:prstGeom prst="rect">
            <a:avLst/>
          </a:prstGeom>
          <a:noFill/>
        </p:spPr>
        <p:txBody>
          <a:bodyPr wrap="square" rtlCol="0">
            <a:spAutoFit/>
          </a:bodyPr>
          <a:lstStyle/>
          <a:p>
            <a:r>
              <a:rPr lang="en-US">
                <a:solidFill>
                  <a:srgbClr val="FF0000"/>
                </a:solidFill>
              </a:rPr>
              <a:t>alert sent to people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p:tgtEl>
                                          <p:spTgt spid="27"/>
                                        </p:tgtEl>
                                        <p:attrNameLst>
                                          <p:attrName>ppt_x</p:attrName>
                                        </p:attrNameLst>
                                      </p:cBhvr>
                                      <p:tavLst>
                                        <p:tav tm="0">
                                          <p:val>
                                            <p:strVal val="#ppt_x-#ppt_w*1.125000"/>
                                          </p:val>
                                        </p:tav>
                                        <p:tav tm="100000">
                                          <p:val>
                                            <p:strVal val="#ppt_x"/>
                                          </p:val>
                                        </p:tav>
                                      </p:tavLst>
                                    </p:anim>
                                    <p:animEffect transition="in" filter="wipe(right)">
                                      <p:cBhvr>
                                        <p:cTn id="8" dur="500"/>
                                        <p:tgtEl>
                                          <p:spTgt spid="27"/>
                                        </p:tgtEl>
                                      </p:cBhvr>
                                    </p:animEffect>
                                  </p:childTnLst>
                                </p:cTn>
                              </p:par>
                              <p:par>
                                <p:cTn id="9" presetID="22" presetClass="entr" presetSubtype="8"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1" nodeType="clickEffect">
                                  <p:stCondLst>
                                    <p:cond delay="0"/>
                                  </p:stCondLst>
                                  <p:childTnLst>
                                    <p:animMotion origin="layout" path="M 0.00578125 0.0576852 L 0.00744792 -0.124259 " pathEditMode="relative" rAng="0" ptsTypes="">
                                      <p:cBhvr>
                                        <p:cTn id="15" dur="2000" fill="hold"/>
                                        <p:tgtEl>
                                          <p:spTgt spid="7"/>
                                        </p:tgtEl>
                                        <p:attrNameLst>
                                          <p:attrName>ppt_x</p:attrName>
                                          <p:attrName>ppt_y</p:attrName>
                                        </p:attrNameLst>
                                      </p:cBhvr>
                                      <p:rCtr x="1" y="-90"/>
                                    </p:animMotion>
                                  </p:childTnLst>
                                </p:cTn>
                              </p:par>
                              <p:par>
                                <p:cTn id="16" presetID="0" presetClass="path" presetSubtype="0" accel="50000" decel="50000" fill="hold" grpId="0" nodeType="withEffect">
                                  <p:stCondLst>
                                    <p:cond delay="0"/>
                                  </p:stCondLst>
                                  <p:childTnLst>
                                    <p:animMotion origin="layout" path="M 0.000833333 0.00592593 L 0.00416666 0.300278 " pathEditMode="relative" rAng="0" ptsTypes="">
                                      <p:cBhvr>
                                        <p:cTn id="17" dur="2000" fill="hold"/>
                                        <p:tgtEl>
                                          <p:spTgt spid="9"/>
                                        </p:tgtEl>
                                        <p:attrNameLst>
                                          <p:attrName>ppt_x</p:attrName>
                                          <p:attrName>ppt_y</p:attrName>
                                        </p:attrNameLst>
                                      </p:cBhvr>
                                      <p:rCtr x="2" y="147"/>
                                    </p:animMotion>
                                  </p:childTnLst>
                                </p:cTn>
                              </p:par>
                              <p:par>
                                <p:cTn id="18" presetID="11" presetClass="entr" presetSubtype="0" fill="hold" grpId="0" nodeType="withEffect">
                                  <p:stCondLst>
                                    <p:cond delay="0"/>
                                  </p:stCondLst>
                                  <p:childTnLst>
                                    <p:set>
                                      <p:cBhvr>
                                        <p:cTn id="19" dur="3000">
                                          <p:stCondLst>
                                            <p:cond delay="0"/>
                                          </p:stCondLst>
                                        </p:cTn>
                                        <p:tgtEl>
                                          <p:spTgt spid="30"/>
                                        </p:tgtEl>
                                        <p:attrNameLst>
                                          <p:attrName>style.visibility</p:attrName>
                                        </p:attrNameLst>
                                      </p:cBhvr>
                                      <p:to>
                                        <p:strVal val="visible"/>
                                      </p:to>
                                    </p:set>
                                  </p:childTnLst>
                                </p:cTn>
                              </p:par>
                              <p:par>
                                <p:cTn id="20" presetID="11" presetClass="entr" presetSubtype="0" fill="hold" grpId="0" nodeType="withEffect">
                                  <p:stCondLst>
                                    <p:cond delay="0"/>
                                  </p:stCondLst>
                                  <p:childTnLst>
                                    <p:set>
                                      <p:cBhvr>
                                        <p:cTn id="21" dur="3000">
                                          <p:stCondLst>
                                            <p:cond delay="0"/>
                                          </p:stCondLst>
                                        </p:cTn>
                                        <p:tgtEl>
                                          <p:spTgt spid="3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grpId="1" nodeType="clickEffect">
                                  <p:stCondLst>
                                    <p:cond delay="0"/>
                                  </p:stCondLst>
                                  <p:childTnLst>
                                    <p:animMotion origin="layout" path="M 0.0273958 0.152501 L 0.0246875 -0.16111 " pathEditMode="relative" rAng="0" ptsTypes="">
                                      <p:cBhvr>
                                        <p:cTn id="25" dur="2000" fill="hold"/>
                                        <p:tgtEl>
                                          <p:spTgt spid="9"/>
                                        </p:tgtEl>
                                        <p:attrNameLst>
                                          <p:attrName>ppt_x</p:attrName>
                                          <p:attrName>ppt_y</p:attrName>
                                        </p:attrNameLst>
                                      </p:cBhvr>
                                      <p:rCtr x="0" y="0"/>
                                    </p:animMotion>
                                  </p:childTnLst>
                                </p:cTn>
                              </p:par>
                              <p:par>
                                <p:cTn id="26" presetID="11" presetClass="entr" presetSubtype="0" fill="hold" grpId="0" nodeType="withEffect">
                                  <p:stCondLst>
                                    <p:cond delay="0"/>
                                  </p:stCondLst>
                                  <p:childTnLst>
                                    <p:set>
                                      <p:cBhvr>
                                        <p:cTn id="27" dur="2000">
                                          <p:stCondLst>
                                            <p:cond delay="0"/>
                                          </p:stCondLst>
                                        </p:cTn>
                                        <p:tgtEl>
                                          <p:spTgt spid="32"/>
                                        </p:tgtEl>
                                        <p:attrNameLst>
                                          <p:attrName>style.visibility</p:attrName>
                                        </p:attrNameLst>
                                      </p:cBhvr>
                                      <p:to>
                                        <p:strVal val="visible"/>
                                      </p:to>
                                    </p:set>
                                  </p:childTnLst>
                                </p:cTn>
                              </p:par>
                              <p:par>
                                <p:cTn id="28" presetID="11" presetClass="entr" presetSubtype="0" fill="hold" grpId="0" nodeType="withEffect">
                                  <p:stCondLst>
                                    <p:cond delay="0"/>
                                  </p:stCondLst>
                                  <p:childTnLst>
                                    <p:set>
                                      <p:cBhvr>
                                        <p:cTn id="29" dur="2000">
                                          <p:stCondLst>
                                            <p:cond delay="0"/>
                                          </p:stCondLst>
                                        </p:cTn>
                                        <p:tgtEl>
                                          <p:spTgt spid="33"/>
                                        </p:tgtEl>
                                        <p:attrNameLst>
                                          <p:attrName>style.visibility</p:attrName>
                                        </p:attrNameLst>
                                      </p:cBhvr>
                                      <p:to>
                                        <p:strVal val="visible"/>
                                      </p:to>
                                    </p:set>
                                  </p:childTnLst>
                                </p:cTn>
                              </p:par>
                            </p:childTnLst>
                          </p:cTn>
                        </p:par>
                        <p:par>
                          <p:cTn id="30" fill="hold">
                            <p:stCondLst>
                              <p:cond delay="2000"/>
                            </p:stCondLst>
                            <p:childTnLst>
                              <p:par>
                                <p:cTn id="31" presetID="0" presetClass="path" presetSubtype="0" accel="50000" decel="50000" fill="hold" nodeType="afterEffect">
                                  <p:stCondLst>
                                    <p:cond delay="0"/>
                                  </p:stCondLst>
                                  <p:childTnLst>
                                    <p:animMotion origin="layout" path="M -0.0152604 -0.00648146 L -0.143697 -0.00203704 " pathEditMode="relative" rAng="0" ptsTypes="">
                                      <p:cBhvr>
                                        <p:cTn id="32" dur="2000" fill="hold"/>
                                        <p:tgtEl>
                                          <p:spTgt spid="14"/>
                                        </p:tgtEl>
                                        <p:attrNameLst>
                                          <p:attrName>ppt_x</p:attrName>
                                          <p:attrName>ppt_y</p:attrName>
                                        </p:attrNameLst>
                                      </p:cBhvr>
                                      <p:rCtr x="-64" y="2"/>
                                    </p:animMotion>
                                  </p:childTnLst>
                                </p:cTn>
                              </p:par>
                              <p:par>
                                <p:cTn id="33" presetID="11" presetClass="entr" presetSubtype="0" fill="hold" grpId="0" nodeType="withEffect">
                                  <p:stCondLst>
                                    <p:cond delay="0"/>
                                  </p:stCondLst>
                                  <p:childTnLst>
                                    <p:set>
                                      <p:cBhvr>
                                        <p:cTn id="34" dur="2000">
                                          <p:stCondLst>
                                            <p:cond delay="0"/>
                                          </p:stCondLst>
                                        </p:cTn>
                                        <p:tgtEl>
                                          <p:spTgt spid="34"/>
                                        </p:tgtEl>
                                        <p:attrNameLst>
                                          <p:attrName>style.visibility</p:attrName>
                                        </p:attrNameLst>
                                      </p:cBhvr>
                                      <p:to>
                                        <p:strVal val="visible"/>
                                      </p:to>
                                    </p:set>
                                  </p:childTnLst>
                                </p:cTn>
                              </p:par>
                              <p:par>
                                <p:cTn id="35" presetID="11" presetClass="entr" presetSubtype="0" fill="hold" grpId="0" nodeType="withEffect">
                                  <p:stCondLst>
                                    <p:cond delay="0"/>
                                  </p:stCondLst>
                                  <p:childTnLst>
                                    <p:set>
                                      <p:cBhvr>
                                        <p:cTn id="36" dur="2000">
                                          <p:stCondLst>
                                            <p:cond delay="0"/>
                                          </p:stCondLst>
                                        </p:cTn>
                                        <p:tgtEl>
                                          <p:spTgt spid="35"/>
                                        </p:tgtEl>
                                        <p:attrNameLst>
                                          <p:attrName>style.visibility</p:attrName>
                                        </p:attrNameLst>
                                      </p:cBhvr>
                                      <p:to>
                                        <p:strVal val="visible"/>
                                      </p:to>
                                    </p:set>
                                  </p:childTnLst>
                                </p:cTn>
                              </p:par>
                            </p:childTnLst>
                          </p:cTn>
                        </p:par>
                        <p:par>
                          <p:cTn id="37" fill="hold">
                            <p:stCondLst>
                              <p:cond delay="4000"/>
                            </p:stCondLst>
                            <p:childTnLst>
                              <p:par>
                                <p:cTn id="38" presetID="0" presetClass="path" presetSubtype="0" accel="50000" decel="50000" fill="hold" grpId="0" nodeType="afterEffect">
                                  <p:stCondLst>
                                    <p:cond delay="0"/>
                                  </p:stCondLst>
                                  <p:childTnLst>
                                    <p:animMotion origin="layout" path="M 0.00916667 -0.131111 L 0.0075 -0.323056 " pathEditMode="relative" rAng="0" ptsTypes="">
                                      <p:cBhvr>
                                        <p:cTn id="39" dur="2000" fill="hold"/>
                                        <p:tgtEl>
                                          <p:spTgt spid="7"/>
                                        </p:tgtEl>
                                        <p:attrNameLst>
                                          <p:attrName>ppt_x</p:attrName>
                                          <p:attrName>ppt_y</p:attrName>
                                        </p:attrNameLst>
                                      </p:cBhvr>
                                      <p:rCtr x="0" y="-85"/>
                                    </p:animMotion>
                                  </p:childTnLst>
                                </p:cTn>
                              </p:par>
                              <p:par>
                                <p:cTn id="40" presetID="0" presetClass="path" presetSubtype="0" accel="50000" decel="50000" fill="hold" grpId="2" nodeType="withEffect">
                                  <p:stCondLst>
                                    <p:cond delay="0"/>
                                  </p:stCondLst>
                                  <p:childTnLst>
                                    <p:animMotion origin="layout" path="M -0.00505208 -0.168611 L -0.00359375 -0.0409259 " pathEditMode="relative" rAng="0" ptsTypes="">
                                      <p:cBhvr>
                                        <p:cTn id="41" dur="2000" fill="hold"/>
                                        <p:tgtEl>
                                          <p:spTgt spid="9"/>
                                        </p:tgtEl>
                                        <p:attrNameLst>
                                          <p:attrName>ppt_x</p:attrName>
                                          <p:attrName>ppt_y</p:attrName>
                                        </p:attrNameLst>
                                      </p:cBhvr>
                                      <p:rCtr x="1" y="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9" grpId="1" bldLvl="0" animBg="1"/>
      <p:bldP spid="9" grpId="2" animBg="1"/>
      <p:bldP spid="7" grpId="0" bldLvl="0" animBg="1"/>
      <p:bldP spid="7" grpId="1" animBg="1"/>
      <p:bldP spid="27" grpId="0" bldLvl="0" animBg="1"/>
      <p:bldP spid="28" grpId="0"/>
      <p:bldP spid="30" grpId="0" animBg="1"/>
      <p:bldP spid="31" grpId="0"/>
      <p:bldP spid="32" grpId="0" animBg="1"/>
      <p:bldP spid="33" grpId="0"/>
      <p:bldP spid="34" grpId="0" bldLvl="0" animBg="1"/>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3" name="Hexagon 12"/>
          <p:cNvSpPr/>
          <p:nvPr/>
        </p:nvSpPr>
        <p:spPr>
          <a:xfrm>
            <a:off x="2402205" y="334645"/>
            <a:ext cx="7391400" cy="115506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840105" y="365125"/>
            <a:ext cx="10515600" cy="1124585"/>
          </a:xfrm>
        </p:spPr>
        <p:txBody>
          <a:bodyPr/>
          <a:lstStyle/>
          <a:p>
            <a:pPr algn="ctr"/>
            <a:r>
              <a:rPr lang="en-US">
                <a:latin typeface="Arial Rounded MT Bold" panose="020F0704030504030204" charset="0"/>
                <a:cs typeface="Arial Rounded MT Bold" panose="020F0704030504030204" charset="0"/>
              </a:rPr>
              <a:t>Requirements</a:t>
            </a:r>
          </a:p>
        </p:txBody>
      </p:sp>
      <p:sp>
        <p:nvSpPr>
          <p:cNvPr id="9" name="Text Placeholder 8"/>
          <p:cNvSpPr>
            <a:spLocks noGrp="1"/>
          </p:cNvSpPr>
          <p:nvPr>
            <p:ph type="body" idx="1"/>
          </p:nvPr>
        </p:nvSpPr>
        <p:spPr/>
        <p:txBody>
          <a:bodyPr/>
          <a:lstStyle/>
          <a:p>
            <a:r>
              <a:rPr lang="en-US">
                <a:latin typeface="Cascadia Mono SemiLight" panose="020B0609020000020004" charset="0"/>
                <a:cs typeface="Cascadia Mono SemiLight" panose="020B0609020000020004" charset="0"/>
              </a:rPr>
              <a:t>Hardware</a:t>
            </a:r>
          </a:p>
        </p:txBody>
      </p:sp>
      <p:sp>
        <p:nvSpPr>
          <p:cNvPr id="10" name="Content Placeholder 9"/>
          <p:cNvSpPr>
            <a:spLocks noGrp="1"/>
          </p:cNvSpPr>
          <p:nvPr>
            <p:ph sz="half" idx="2"/>
          </p:nvPr>
        </p:nvSpPr>
        <p:spPr>
          <a:xfrm>
            <a:off x="840105" y="2733675"/>
            <a:ext cx="3932555" cy="3684905"/>
          </a:xfrm>
          <a:solidFill>
            <a:schemeClr val="accent1"/>
          </a:solidFill>
        </p:spPr>
        <p:txBody>
          <a:bodyPr/>
          <a:lstStyle/>
          <a:p>
            <a:r>
              <a:rPr lang="en-US">
                <a:latin typeface="Bodoni MT" panose="02070603080606020203" charset="0"/>
                <a:cs typeface="Bodoni MT" panose="02070603080606020203" charset="0"/>
              </a:rPr>
              <a:t>Arduino UNO</a:t>
            </a:r>
          </a:p>
          <a:p>
            <a:r>
              <a:rPr lang="en-US">
                <a:latin typeface="Bodoni MT" panose="02070603080606020203" charset="0"/>
                <a:cs typeface="Bodoni MT" panose="02070603080606020203" charset="0"/>
              </a:rPr>
              <a:t>Ultrasonic sensor</a:t>
            </a:r>
          </a:p>
          <a:p>
            <a:r>
              <a:rPr lang="en-US">
                <a:latin typeface="Bodoni MT" panose="02070603080606020203" charset="0"/>
                <a:cs typeface="Bodoni MT" panose="02070603080606020203" charset="0"/>
              </a:rPr>
              <a:t>Buzzer</a:t>
            </a:r>
          </a:p>
          <a:p>
            <a:r>
              <a:rPr lang="en-US">
                <a:latin typeface="Bodoni MT" panose="02070603080606020203" charset="0"/>
                <a:cs typeface="Bodoni MT" panose="02070603080606020203" charset="0"/>
              </a:rPr>
              <a:t>Servo motor </a:t>
            </a:r>
          </a:p>
          <a:p>
            <a:pPr marL="0" indent="0">
              <a:buNone/>
            </a:pPr>
            <a:r>
              <a:rPr lang="en-US">
                <a:latin typeface="Bodoni MT" panose="02070603080606020203" charset="0"/>
                <a:cs typeface="Bodoni MT" panose="02070603080606020203" charset="0"/>
              </a:rPr>
              <a:t> </a:t>
            </a:r>
          </a:p>
        </p:txBody>
      </p:sp>
      <p:sp>
        <p:nvSpPr>
          <p:cNvPr id="11" name="Text Placeholder 10"/>
          <p:cNvSpPr>
            <a:spLocks noGrp="1"/>
          </p:cNvSpPr>
          <p:nvPr>
            <p:ph type="body" sz="quarter" idx="3"/>
          </p:nvPr>
        </p:nvSpPr>
        <p:spPr>
          <a:xfrm>
            <a:off x="7551420" y="1681480"/>
            <a:ext cx="3928110" cy="823595"/>
          </a:xfrm>
        </p:spPr>
        <p:txBody>
          <a:bodyPr/>
          <a:lstStyle/>
          <a:p>
            <a:r>
              <a:rPr lang="en-US">
                <a:latin typeface="Cascadia Mono SemiLight" panose="020B0609020000020004" charset="0"/>
                <a:cs typeface="Cascadia Mono SemiLight" panose="020B0609020000020004" charset="0"/>
              </a:rPr>
              <a:t>Software</a:t>
            </a:r>
          </a:p>
        </p:txBody>
      </p:sp>
      <p:sp>
        <p:nvSpPr>
          <p:cNvPr id="12" name="Content Placeholder 11"/>
          <p:cNvSpPr>
            <a:spLocks noGrp="1"/>
          </p:cNvSpPr>
          <p:nvPr>
            <p:ph sz="quarter" idx="4"/>
          </p:nvPr>
        </p:nvSpPr>
        <p:spPr>
          <a:xfrm>
            <a:off x="7417435" y="2695575"/>
            <a:ext cx="3938270" cy="3684905"/>
          </a:xfrm>
          <a:solidFill>
            <a:schemeClr val="accent1"/>
          </a:solidFill>
        </p:spPr>
        <p:txBody>
          <a:bodyPr/>
          <a:lstStyle/>
          <a:p>
            <a:r>
              <a:rPr lang="en-US">
                <a:latin typeface="Bodoni MT" panose="02070603080606020203" charset="0"/>
                <a:cs typeface="Bodoni MT" panose="02070603080606020203" charset="0"/>
              </a:rPr>
              <a:t>Node - Red</a:t>
            </a:r>
          </a:p>
          <a:p>
            <a:r>
              <a:rPr lang="en-US">
                <a:latin typeface="Bodoni MT" panose="02070603080606020203" charset="0"/>
                <a:cs typeface="Bodoni MT" panose="02070603080606020203" charset="0"/>
              </a:rPr>
              <a:t>Aduino IDE</a:t>
            </a:r>
          </a:p>
          <a:p>
            <a:r>
              <a:rPr lang="en-US">
                <a:latin typeface="Bodoni MT" panose="02070603080606020203" charset="0"/>
                <a:cs typeface="Bodoni MT" panose="02070603080606020203" charset="0"/>
              </a:rPr>
              <a:t>ThingSpeak</a:t>
            </a:r>
          </a:p>
          <a:p>
            <a:r>
              <a:rPr lang="en-US">
                <a:latin typeface="Bodoni MT" panose="02070603080606020203" charset="0"/>
                <a:cs typeface="Bodoni MT" panose="02070603080606020203" charset="0"/>
              </a:rPr>
              <a:t>IFTTT</a:t>
            </a:r>
          </a:p>
          <a:p>
            <a:r>
              <a:rPr lang="en-US">
                <a:latin typeface="Bodoni MT" panose="02070603080606020203" charset="0"/>
                <a:cs typeface="Bodoni MT" panose="02070603080606020203" charset="0"/>
              </a:rPr>
              <a:t>Tinkercad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p:tgtEl>
                                          <p:spTgt spid="13"/>
                                        </p:tgtEl>
                                        <p:attrNameLst>
                                          <p:attrName>ppt_x</p:attrName>
                                        </p:attrNameLst>
                                      </p:cBhvr>
                                      <p:tavLst>
                                        <p:tav tm="0">
                                          <p:val>
                                            <p:strVal val="#ppt_x-#ppt_w*1.125000"/>
                                          </p:val>
                                        </p:tav>
                                        <p:tav tm="100000">
                                          <p:val>
                                            <p:strVal val="#ppt_x"/>
                                          </p:val>
                                        </p:tav>
                                      </p:tavLst>
                                    </p:anim>
                                    <p:animEffect transition="in" filter="wipe(right)">
                                      <p:cBhvr>
                                        <p:cTn id="8" dur="500"/>
                                        <p:tgtEl>
                                          <p:spTgt spid="13"/>
                                        </p:tgtEl>
                                      </p:cBhvr>
                                    </p:animEffect>
                                  </p:childTnLst>
                                </p:cTn>
                              </p:par>
                              <p:par>
                                <p:cTn id="9" presetID="3" presetClass="entr" presetSubtype="1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10">
                                            <p:bg/>
                                          </p:spTgt>
                                        </p:tgtEl>
                                        <p:attrNameLst>
                                          <p:attrName>style.visibility</p:attrName>
                                        </p:attrNameLst>
                                      </p:cBhvr>
                                      <p:to>
                                        <p:strVal val="visible"/>
                                      </p:to>
                                    </p:set>
                                    <p:animEffect transition="in" filter="wipe(down)">
                                      <p:cBhvr>
                                        <p:cTn id="14" dur="500"/>
                                        <p:tgtEl>
                                          <p:spTgt spid="10">
                                            <p:bg/>
                                          </p:spTgt>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wipe(down)">
                                      <p:cBhvr>
                                        <p:cTn id="17" dur="500"/>
                                        <p:tgtEl>
                                          <p:spTgt spid="10">
                                            <p:txEl>
                                              <p:pRg st="0" end="0"/>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0">
                                            <p:txEl>
                                              <p:pRg st="1" end="1"/>
                                            </p:txEl>
                                          </p:spTgt>
                                        </p:tgtEl>
                                        <p:attrNameLst>
                                          <p:attrName>style.visibility</p:attrName>
                                        </p:attrNameLst>
                                      </p:cBhvr>
                                      <p:to>
                                        <p:strVal val="visible"/>
                                      </p:to>
                                    </p:set>
                                    <p:animEffect transition="in" filter="wipe(down)">
                                      <p:cBhvr>
                                        <p:cTn id="20" dur="500"/>
                                        <p:tgtEl>
                                          <p:spTgt spid="10">
                                            <p:txEl>
                                              <p:pRg st="1" end="1"/>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animEffect transition="in" filter="wipe(down)">
                                      <p:cBhvr>
                                        <p:cTn id="23" dur="500"/>
                                        <p:tgtEl>
                                          <p:spTgt spid="10">
                                            <p:txEl>
                                              <p:pRg st="2" end="2"/>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0">
                                            <p:txEl>
                                              <p:pRg st="3" end="3"/>
                                            </p:txEl>
                                          </p:spTgt>
                                        </p:tgtEl>
                                        <p:attrNameLst>
                                          <p:attrName>style.visibility</p:attrName>
                                        </p:attrNameLst>
                                      </p:cBhvr>
                                      <p:to>
                                        <p:strVal val="visible"/>
                                      </p:to>
                                    </p:set>
                                    <p:animEffect transition="in" filter="wipe(down)">
                                      <p:cBhvr>
                                        <p:cTn id="26" dur="500"/>
                                        <p:tgtEl>
                                          <p:spTgt spid="10">
                                            <p:txEl>
                                              <p:pRg st="3" end="3"/>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0">
                                            <p:txEl>
                                              <p:pRg st="4" end="4"/>
                                            </p:txEl>
                                          </p:spTgt>
                                        </p:tgtEl>
                                        <p:attrNameLst>
                                          <p:attrName>style.visibility</p:attrName>
                                        </p:attrNameLst>
                                      </p:cBhvr>
                                      <p:to>
                                        <p:strVal val="visible"/>
                                      </p:to>
                                    </p:set>
                                    <p:animEffect transition="in" filter="wipe(down)">
                                      <p:cBhvr>
                                        <p:cTn id="29" dur="500"/>
                                        <p:tgtEl>
                                          <p:spTgt spid="10">
                                            <p:txEl>
                                              <p:pRg st="4" end="4"/>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2">
                                            <p:bg/>
                                          </p:spTgt>
                                        </p:tgtEl>
                                        <p:attrNameLst>
                                          <p:attrName>style.visibility</p:attrName>
                                        </p:attrNameLst>
                                      </p:cBhvr>
                                      <p:to>
                                        <p:strVal val="visible"/>
                                      </p:to>
                                    </p:set>
                                    <p:animEffect transition="in" filter="wipe(down)">
                                      <p:cBhvr>
                                        <p:cTn id="32" dur="500"/>
                                        <p:tgtEl>
                                          <p:spTgt spid="12">
                                            <p:bg/>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animEffect transition="in" filter="wipe(down)">
                                      <p:cBhvr>
                                        <p:cTn id="35" dur="500"/>
                                        <p:tgtEl>
                                          <p:spTgt spid="12">
                                            <p:txEl>
                                              <p:pRg st="0" end="0"/>
                                            </p:txEl>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2">
                                            <p:txEl>
                                              <p:pRg st="1" end="1"/>
                                            </p:txEl>
                                          </p:spTgt>
                                        </p:tgtEl>
                                        <p:attrNameLst>
                                          <p:attrName>style.visibility</p:attrName>
                                        </p:attrNameLst>
                                      </p:cBhvr>
                                      <p:to>
                                        <p:strVal val="visible"/>
                                      </p:to>
                                    </p:set>
                                    <p:animEffect transition="in" filter="wipe(down)">
                                      <p:cBhvr>
                                        <p:cTn id="38" dur="500"/>
                                        <p:tgtEl>
                                          <p:spTgt spid="12">
                                            <p:txEl>
                                              <p:pRg st="1" end="1"/>
                                            </p:txEl>
                                          </p:spTgt>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2">
                                            <p:txEl>
                                              <p:pRg st="2" end="2"/>
                                            </p:txEl>
                                          </p:spTgt>
                                        </p:tgtEl>
                                        <p:attrNameLst>
                                          <p:attrName>style.visibility</p:attrName>
                                        </p:attrNameLst>
                                      </p:cBhvr>
                                      <p:to>
                                        <p:strVal val="visible"/>
                                      </p:to>
                                    </p:set>
                                    <p:animEffect transition="in" filter="wipe(down)">
                                      <p:cBhvr>
                                        <p:cTn id="41" dur="500"/>
                                        <p:tgtEl>
                                          <p:spTgt spid="12">
                                            <p:txEl>
                                              <p:pRg st="2" end="2"/>
                                            </p:txEl>
                                          </p:spTgt>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2">
                                            <p:txEl>
                                              <p:pRg st="3" end="3"/>
                                            </p:txEl>
                                          </p:spTgt>
                                        </p:tgtEl>
                                        <p:attrNameLst>
                                          <p:attrName>style.visibility</p:attrName>
                                        </p:attrNameLst>
                                      </p:cBhvr>
                                      <p:to>
                                        <p:strVal val="visible"/>
                                      </p:to>
                                    </p:set>
                                    <p:animEffect transition="in" filter="wipe(down)">
                                      <p:cBhvr>
                                        <p:cTn id="44" dur="500"/>
                                        <p:tgtEl>
                                          <p:spTgt spid="12">
                                            <p:txEl>
                                              <p:pRg st="3" end="3"/>
                                            </p:txEl>
                                          </p:spTgt>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2">
                                            <p:txEl>
                                              <p:pRg st="4" end="4"/>
                                            </p:txEl>
                                          </p:spTgt>
                                        </p:tgtEl>
                                        <p:attrNameLst>
                                          <p:attrName>style.visibility</p:attrName>
                                        </p:attrNameLst>
                                      </p:cBhvr>
                                      <p:to>
                                        <p:strVal val="visible"/>
                                      </p:to>
                                    </p:set>
                                    <p:animEffect transition="in" filter="wipe(down)">
                                      <p:cBhvr>
                                        <p:cTn id="4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8" grpId="0"/>
      <p:bldP spid="10" grpId="0" build="p" animBg="1"/>
      <p:bldP spid="12" grpId="0" uiExpand="1"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0" name="Snip Diagonal Corner Rectangle 9"/>
          <p:cNvSpPr/>
          <p:nvPr/>
        </p:nvSpPr>
        <p:spPr>
          <a:xfrm>
            <a:off x="2748280" y="548005"/>
            <a:ext cx="6755130" cy="1014095"/>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p:nvPr>
        </p:nvSpPr>
        <p:spPr/>
        <p:txBody>
          <a:bodyPr/>
          <a:lstStyle/>
          <a:p>
            <a:pPr algn="ctr"/>
            <a:r>
              <a:rPr lang="en-US" sz="6000">
                <a:latin typeface="Arial Rounded MT Bold" panose="020F0704030504030204" charset="0"/>
                <a:cs typeface="Arial Rounded MT Bold" panose="020F0704030504030204" charset="0"/>
              </a:rPr>
              <a:t>Prototype</a:t>
            </a:r>
          </a:p>
        </p:txBody>
      </p:sp>
      <p:pic>
        <p:nvPicPr>
          <p:cNvPr id="14" name="Content Placeholder 13" descr="WhatsApp Image 2023-04-21 at 13.24.52"/>
          <p:cNvPicPr>
            <a:picLocks noGrp="1" noChangeAspect="1"/>
          </p:cNvPicPr>
          <p:nvPr>
            <p:ph sz="half" idx="2"/>
          </p:nvPr>
        </p:nvPicPr>
        <p:blipFill>
          <a:blip r:embed="rId2"/>
          <a:stretch>
            <a:fillRect/>
          </a:stretch>
        </p:blipFill>
        <p:spPr>
          <a:xfrm rot="16200000">
            <a:off x="7384415" y="1738630"/>
            <a:ext cx="3244215" cy="4838700"/>
          </a:xfrm>
          <a:prstGeom prst="rect">
            <a:avLst/>
          </a:prstGeom>
          <a:solidFill>
            <a:schemeClr val="tx1"/>
          </a:solidFill>
          <a:ln w="28575" cmpd="sng">
            <a:solidFill>
              <a:schemeClr val="tx1"/>
            </a:solidFill>
            <a:prstDash val="solid"/>
          </a:ln>
        </p:spPr>
      </p:pic>
      <p:pic>
        <p:nvPicPr>
          <p:cNvPr id="13" name="Content Placeholder 12" descr="WhatsApp Image 2023-04-24 at 13.13.31"/>
          <p:cNvPicPr>
            <a:picLocks noGrp="1" noChangeAspect="1"/>
          </p:cNvPicPr>
          <p:nvPr>
            <p:ph sz="half" idx="1"/>
          </p:nvPr>
        </p:nvPicPr>
        <p:blipFill>
          <a:blip r:embed="rId3"/>
          <a:stretch>
            <a:fillRect/>
          </a:stretch>
        </p:blipFill>
        <p:spPr>
          <a:xfrm>
            <a:off x="838200" y="2535555"/>
            <a:ext cx="4634865" cy="3244215"/>
          </a:xfrm>
          <a:prstGeom prst="rect">
            <a:avLst/>
          </a:prstGeom>
          <a:ln w="28575" cmpd="sng">
            <a:solidFill>
              <a:schemeClr val="tx1"/>
            </a:solidFill>
            <a:prstDash val="soli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down)">
                                      <p:cBhvr>
                                        <p:cTn id="8" dur="500"/>
                                        <p:tgtEl>
                                          <p:spTgt spid="10"/>
                                        </p:tgtEl>
                                      </p:cBhvr>
                                    </p:animEffect>
                                  </p:childTnLst>
                                </p:cTn>
                              </p:par>
                              <p:par>
                                <p:cTn id="9" presetID="22" presetClass="entr" presetSubtype="1"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par>
                                <p:cTn id="12" presetID="8" presetClass="entr" presetSubtype="16" fill="hold" nodeType="withEffect">
                                  <p:stCondLst>
                                    <p:cond delay="0"/>
                                  </p:stCondLst>
                                  <p:childTnLst>
                                    <p:set>
                                      <p:cBhvr>
                                        <p:cTn id="13" dur="500" fill="hold">
                                          <p:stCondLst>
                                            <p:cond delay="0"/>
                                          </p:stCondLst>
                                        </p:cTn>
                                        <p:tgtEl>
                                          <p:spTgt spid="13"/>
                                        </p:tgtEl>
                                        <p:attrNameLst>
                                          <p:attrName>style.visibility</p:attrName>
                                        </p:attrNameLst>
                                      </p:cBhvr>
                                      <p:to>
                                        <p:strVal val="visible"/>
                                      </p:to>
                                    </p:set>
                                    <p:animEffect transition="in" filter="diamond(in)">
                                      <p:cBhvr>
                                        <p:cTn id="14" dur="500"/>
                                        <p:tgtEl>
                                          <p:spTgt spid="13"/>
                                        </p:tgtEl>
                                      </p:cBhvr>
                                    </p:animEffect>
                                  </p:childTnLst>
                                </p:cTn>
                              </p:par>
                              <p:par>
                                <p:cTn id="15" presetID="8" presetClass="entr" presetSubtype="16" fill="hold" nodeType="withEffect">
                                  <p:stCondLst>
                                    <p:cond delay="0"/>
                                  </p:stCondLst>
                                  <p:childTnLst>
                                    <p:set>
                                      <p:cBhvr>
                                        <p:cTn id="16" dur="500" fill="hold">
                                          <p:stCondLst>
                                            <p:cond delay="0"/>
                                          </p:stCondLst>
                                        </p:cTn>
                                        <p:tgtEl>
                                          <p:spTgt spid="14"/>
                                        </p:tgtEl>
                                        <p:attrNameLst>
                                          <p:attrName>style.visibility</p:attrName>
                                        </p:attrNameLst>
                                      </p:cBhvr>
                                      <p:to>
                                        <p:strVal val="visible"/>
                                      </p:to>
                                    </p:set>
                                    <p:animEffect transition="in" filter="diamond(i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Diagonal Corner Rectangle 6"/>
          <p:cNvSpPr/>
          <p:nvPr/>
        </p:nvSpPr>
        <p:spPr>
          <a:xfrm>
            <a:off x="3519170" y="2069465"/>
            <a:ext cx="5700395" cy="221107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Box 7"/>
          <p:cNvSpPr txBox="1"/>
          <p:nvPr/>
        </p:nvSpPr>
        <p:spPr>
          <a:xfrm>
            <a:off x="2507615" y="2596515"/>
            <a:ext cx="7665085" cy="1106805"/>
          </a:xfrm>
          <a:prstGeom prst="rect">
            <a:avLst/>
          </a:prstGeom>
          <a:noFill/>
        </p:spPr>
        <p:txBody>
          <a:bodyPr wrap="square" rtlCol="0">
            <a:spAutoFit/>
          </a:bodyPr>
          <a:lstStyle/>
          <a:p>
            <a:pPr algn="ctr"/>
            <a:r>
              <a:rPr lang="en-US" sz="6600">
                <a:latin typeface="Bodoni MT" panose="02070603080606020203" charset="0"/>
                <a:cs typeface="Bodoni MT" panose="02070603080606020203" charset="0"/>
              </a:rPr>
              <a:t>RESULTS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descr="Screenshot 2023-04-27 at 12.21.17 AM"/>
          <p:cNvPicPr>
            <a:picLocks noGrp="1" noChangeAspect="1"/>
          </p:cNvPicPr>
          <p:nvPr>
            <p:ph sz="half" idx="2"/>
          </p:nvPr>
        </p:nvPicPr>
        <p:blipFill>
          <a:blip r:embed="rId2"/>
          <a:stretch>
            <a:fillRect/>
          </a:stretch>
        </p:blipFill>
        <p:spPr>
          <a:xfrm>
            <a:off x="6471285" y="2367280"/>
            <a:ext cx="5411470" cy="2973705"/>
          </a:xfrm>
          <a:prstGeom prst="rect">
            <a:avLst/>
          </a:prstGeom>
        </p:spPr>
      </p:pic>
      <p:sp>
        <p:nvSpPr>
          <p:cNvPr id="8" name="Flowchart: Display 7"/>
          <p:cNvSpPr/>
          <p:nvPr/>
        </p:nvSpPr>
        <p:spPr>
          <a:xfrm rot="10800000">
            <a:off x="405765" y="318135"/>
            <a:ext cx="8641715" cy="953770"/>
          </a:xfrm>
          <a:prstGeom prst="flowChartDisp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xfrm>
            <a:off x="838200" y="403225"/>
            <a:ext cx="7270750" cy="788035"/>
          </a:xfrm>
        </p:spPr>
        <p:txBody>
          <a:bodyPr>
            <a:normAutofit/>
          </a:bodyPr>
          <a:lstStyle/>
          <a:p>
            <a:r>
              <a:rPr lang="en-US">
                <a:latin typeface="Bodoni MT" panose="02070603080606020203" charset="0"/>
                <a:cs typeface="Bodoni MT" panose="02070603080606020203" charset="0"/>
              </a:rPr>
              <a:t>Downstream lies in loop level</a:t>
            </a:r>
          </a:p>
        </p:txBody>
      </p:sp>
      <p:pic>
        <p:nvPicPr>
          <p:cNvPr id="11" name="Content Placeholder 10" descr="Screenshot 2023-04-27 at 12.26.10 AM"/>
          <p:cNvPicPr>
            <a:picLocks noGrp="1" noChangeAspect="1"/>
          </p:cNvPicPr>
          <p:nvPr>
            <p:ph sz="half" idx="1"/>
          </p:nvPr>
        </p:nvPicPr>
        <p:blipFill>
          <a:blip r:embed="rId3"/>
          <a:stretch>
            <a:fillRect/>
          </a:stretch>
        </p:blipFill>
        <p:spPr>
          <a:xfrm>
            <a:off x="438150" y="2367280"/>
            <a:ext cx="5748655" cy="2973705"/>
          </a:xfrm>
          <a:prstGeom prst="rect">
            <a:avLst/>
          </a:prstGeom>
          <a:ln>
            <a:solidFill>
              <a:schemeClr val="tx1"/>
            </a:solidFill>
          </a:ln>
        </p:spPr>
      </p:pic>
      <p:sp>
        <p:nvSpPr>
          <p:cNvPr id="13" name="Text Box 12"/>
          <p:cNvSpPr txBox="1"/>
          <p:nvPr/>
        </p:nvSpPr>
        <p:spPr>
          <a:xfrm>
            <a:off x="1297940" y="5457190"/>
            <a:ext cx="3863340" cy="368300"/>
          </a:xfrm>
          <a:prstGeom prst="rect">
            <a:avLst/>
          </a:prstGeom>
          <a:noFill/>
          <a:ln>
            <a:solidFill>
              <a:schemeClr val="tx1"/>
            </a:solidFill>
          </a:ln>
        </p:spPr>
        <p:txBody>
          <a:bodyPr wrap="square" rtlCol="0">
            <a:spAutoFit/>
          </a:bodyPr>
          <a:lstStyle/>
          <a:p>
            <a:r>
              <a:rPr lang="en-US" b="1"/>
              <a:t>ThingSpeak showing realtime data</a:t>
            </a:r>
          </a:p>
        </p:txBody>
      </p:sp>
      <p:sp>
        <p:nvSpPr>
          <p:cNvPr id="14" name="Text Box 13"/>
          <p:cNvSpPr txBox="1"/>
          <p:nvPr/>
        </p:nvSpPr>
        <p:spPr>
          <a:xfrm>
            <a:off x="7532370" y="5466715"/>
            <a:ext cx="3863340" cy="368300"/>
          </a:xfrm>
          <a:prstGeom prst="rect">
            <a:avLst/>
          </a:prstGeom>
          <a:noFill/>
          <a:ln>
            <a:solidFill>
              <a:schemeClr val="tx1"/>
            </a:solidFill>
          </a:ln>
        </p:spPr>
        <p:txBody>
          <a:bodyPr wrap="square" rtlCol="0">
            <a:spAutoFit/>
          </a:bodyPr>
          <a:lstStyle/>
          <a:p>
            <a:pPr algn="ctr"/>
            <a:r>
              <a:rPr lang="en-US" b="1"/>
              <a:t>Dam gates open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ppt_x</p:attrName>
                                        </p:attrNameLst>
                                      </p:cBhvr>
                                      <p:tavLst>
                                        <p:tav tm="0">
                                          <p:val>
                                            <p:strVal val="#ppt_x-#ppt_w*1.125000"/>
                                          </p:val>
                                        </p:tav>
                                        <p:tav tm="100000">
                                          <p:val>
                                            <p:strVal val="#ppt_x"/>
                                          </p:val>
                                        </p:tav>
                                      </p:tavLst>
                                    </p:anim>
                                    <p:animEffect transition="in" filter="wipe(right)">
                                      <p:cBhvr>
                                        <p:cTn id="8" dur="500"/>
                                        <p:tgtEl>
                                          <p:spTgt spid="8"/>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ppt_x</p:attrName>
                                        </p:attrNameLst>
                                      </p:cBhvr>
                                      <p:tavLst>
                                        <p:tav tm="0">
                                          <p:val>
                                            <p:strVal val="#ppt_x-#ppt_w*1.125000"/>
                                          </p:val>
                                        </p:tav>
                                        <p:tav tm="100000">
                                          <p:val>
                                            <p:strVal val="#ppt_x"/>
                                          </p:val>
                                        </p:tav>
                                      </p:tavLst>
                                    </p:anim>
                                    <p:animEffect transition="in" filter="wipe(right)">
                                      <p:cBhvr>
                                        <p:cTn id="12" dur="500"/>
                                        <p:tgtEl>
                                          <p:spTgt spid="6"/>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up)">
                                      <p:cBhvr>
                                        <p:cTn id="16" dur="500"/>
                                        <p:tgtEl>
                                          <p:spTgt spid="11"/>
                                        </p:tgtEl>
                                      </p:cBhvr>
                                    </p:animEffect>
                                  </p:childTnLst>
                                </p:cTn>
                              </p:par>
                              <p:par>
                                <p:cTn id="17" presetID="22" presetClass="entr" presetSubtype="1"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up)">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p:bldP spid="13" grpId="0" bldLvl="0" animBg="1"/>
      <p:bldP spid="14"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838200" y="260350"/>
            <a:ext cx="10515600" cy="910590"/>
          </a:xfrm>
        </p:spPr>
        <p:txBody>
          <a:bodyPr/>
          <a:lstStyle/>
          <a:p>
            <a:pPr algn="ctr"/>
            <a:r>
              <a:rPr lang="en-US">
                <a:latin typeface="Bodoni MT" panose="02070603080606020203" charset="0"/>
                <a:cs typeface="Bodoni MT" panose="02070603080606020203" charset="0"/>
              </a:rPr>
              <a:t> CONTENT</a:t>
            </a:r>
          </a:p>
        </p:txBody>
      </p:sp>
      <p:graphicFrame>
        <p:nvGraphicFramePr>
          <p:cNvPr id="8" name="Content Placeholder 7"/>
          <p:cNvGraphicFramePr>
            <a:graphicFrameLocks noGrp="1"/>
          </p:cNvGraphicFramePr>
          <p:nvPr>
            <p:ph idx="1"/>
          </p:nvPr>
        </p:nvGraphicFramePr>
        <p:xfrm>
          <a:off x="838200" y="1196975"/>
          <a:ext cx="10515600" cy="5334000"/>
        </p:xfrm>
        <a:graphic>
          <a:graphicData uri="http://schemas.openxmlformats.org/drawingml/2006/table">
            <a:tbl>
              <a:tblPr firstRow="1" bandRow="1">
                <a:tableStyleId>{5C22544A-7EE6-4342-B048-85BDC9FD1C3A}</a:tableStyleId>
              </a:tblPr>
              <a:tblGrid>
                <a:gridCol w="835660">
                  <a:extLst>
                    <a:ext uri="{9D8B030D-6E8A-4147-A177-3AD203B41FA5}">
                      <a16:colId xmlns:a16="http://schemas.microsoft.com/office/drawing/2014/main" val="20000"/>
                    </a:ext>
                  </a:extLst>
                </a:gridCol>
                <a:gridCol w="9679940">
                  <a:extLst>
                    <a:ext uri="{9D8B030D-6E8A-4147-A177-3AD203B41FA5}">
                      <a16:colId xmlns:a16="http://schemas.microsoft.com/office/drawing/2014/main" val="20001"/>
                    </a:ext>
                  </a:extLst>
                </a:gridCol>
              </a:tblGrid>
              <a:tr h="381000">
                <a:tc>
                  <a:txBody>
                    <a:bodyPr/>
                    <a:lstStyle/>
                    <a:p>
                      <a:pPr algn="ctr">
                        <a:buNone/>
                      </a:pPr>
                      <a:r>
                        <a:rPr lang="en-US">
                          <a:latin typeface="Arial Rounded MT Bold" panose="020F0704030504030204" charset="0"/>
                          <a:cs typeface="Arial Rounded MT Bold" panose="020F0704030504030204" charset="0"/>
                        </a:rPr>
                        <a:t>S No.</a:t>
                      </a:r>
                    </a:p>
                  </a:txBody>
                  <a:tcPr/>
                </a:tc>
                <a:tc>
                  <a:txBody>
                    <a:bodyPr/>
                    <a:lstStyle/>
                    <a:p>
                      <a:pPr algn="ctr">
                        <a:buNone/>
                      </a:pPr>
                      <a:r>
                        <a:rPr lang="en-US">
                          <a:latin typeface="Arial Rounded MT Bold" panose="020F0704030504030204" charset="0"/>
                          <a:cs typeface="Arial Rounded MT Bold" panose="020F0704030504030204" charset="0"/>
                        </a:rPr>
                        <a:t>Topic</a:t>
                      </a:r>
                    </a:p>
                  </a:txBody>
                  <a:tcPr/>
                </a:tc>
                <a:extLst>
                  <a:ext uri="{0D108BD9-81ED-4DB2-BD59-A6C34878D82A}">
                    <a16:rowId xmlns:a16="http://schemas.microsoft.com/office/drawing/2014/main" val="10000"/>
                  </a:ext>
                </a:extLst>
              </a:tr>
              <a:tr h="381000">
                <a:tc>
                  <a:txBody>
                    <a:bodyPr/>
                    <a:lstStyle/>
                    <a:p>
                      <a:pPr algn="ctr">
                        <a:buNone/>
                      </a:pPr>
                      <a:r>
                        <a:rPr lang="en-US">
                          <a:latin typeface="Arial Rounded MT Bold" panose="020F0704030504030204" charset="0"/>
                          <a:cs typeface="Arial Rounded MT Bold" panose="020F0704030504030204" charset="0"/>
                        </a:rPr>
                        <a:t>1.</a:t>
                      </a:r>
                    </a:p>
                  </a:txBody>
                  <a:tcPr/>
                </a:tc>
                <a:tc>
                  <a:txBody>
                    <a:bodyPr/>
                    <a:lstStyle/>
                    <a:p>
                      <a:pPr algn="ctr">
                        <a:buNone/>
                      </a:pPr>
                      <a:r>
                        <a:rPr lang="en-US">
                          <a:latin typeface="Arial Rounded MT Bold" panose="020F0704030504030204" charset="0"/>
                          <a:cs typeface="Arial Rounded MT Bold" panose="020F0704030504030204" charset="0"/>
                        </a:rPr>
                        <a:t>Introduction</a:t>
                      </a:r>
                    </a:p>
                  </a:txBody>
                  <a:tcPr/>
                </a:tc>
                <a:extLst>
                  <a:ext uri="{0D108BD9-81ED-4DB2-BD59-A6C34878D82A}">
                    <a16:rowId xmlns:a16="http://schemas.microsoft.com/office/drawing/2014/main" val="10001"/>
                  </a:ext>
                </a:extLst>
              </a:tr>
              <a:tr h="381000">
                <a:tc>
                  <a:txBody>
                    <a:bodyPr/>
                    <a:lstStyle/>
                    <a:p>
                      <a:pPr algn="ctr">
                        <a:buNone/>
                      </a:pPr>
                      <a:r>
                        <a:rPr lang="en-US">
                          <a:latin typeface="Arial Rounded MT Bold" panose="020F0704030504030204" charset="0"/>
                          <a:cs typeface="Arial Rounded MT Bold" panose="020F0704030504030204" charset="0"/>
                        </a:rPr>
                        <a:t>2.</a:t>
                      </a:r>
                    </a:p>
                  </a:txBody>
                  <a:tcPr/>
                </a:tc>
                <a:tc>
                  <a:txBody>
                    <a:bodyPr/>
                    <a:lstStyle/>
                    <a:p>
                      <a:pPr algn="ctr">
                        <a:buNone/>
                      </a:pPr>
                      <a:r>
                        <a:rPr lang="en-US">
                          <a:latin typeface="Arial Rounded MT Bold" panose="020F0704030504030204" charset="0"/>
                          <a:cs typeface="Arial Rounded MT Bold" panose="020F0704030504030204" charset="0"/>
                        </a:rPr>
                        <a:t>Motivation</a:t>
                      </a:r>
                    </a:p>
                  </a:txBody>
                  <a:tcPr/>
                </a:tc>
                <a:extLst>
                  <a:ext uri="{0D108BD9-81ED-4DB2-BD59-A6C34878D82A}">
                    <a16:rowId xmlns:a16="http://schemas.microsoft.com/office/drawing/2014/main" val="10002"/>
                  </a:ext>
                </a:extLst>
              </a:tr>
              <a:tr h="381000">
                <a:tc>
                  <a:txBody>
                    <a:bodyPr/>
                    <a:lstStyle/>
                    <a:p>
                      <a:pPr algn="ctr">
                        <a:buNone/>
                      </a:pPr>
                      <a:r>
                        <a:rPr lang="en-US">
                          <a:latin typeface="Arial Rounded MT Bold" panose="020F0704030504030204" charset="0"/>
                          <a:cs typeface="Arial Rounded MT Bold" panose="020F0704030504030204" charset="0"/>
                        </a:rPr>
                        <a:t>3.</a:t>
                      </a:r>
                    </a:p>
                  </a:txBody>
                  <a:tcPr/>
                </a:tc>
                <a:tc>
                  <a:txBody>
                    <a:bodyPr/>
                    <a:lstStyle/>
                    <a:p>
                      <a:pPr algn="ctr">
                        <a:buNone/>
                      </a:pPr>
                      <a:r>
                        <a:rPr lang="en-US">
                          <a:latin typeface="Arial Rounded MT Bold" panose="020F0704030504030204" charset="0"/>
                          <a:cs typeface="Arial Rounded MT Bold" panose="020F0704030504030204" charset="0"/>
                        </a:rPr>
                        <a:t>Problem Statement</a:t>
                      </a:r>
                    </a:p>
                  </a:txBody>
                  <a:tcPr/>
                </a:tc>
                <a:extLst>
                  <a:ext uri="{0D108BD9-81ED-4DB2-BD59-A6C34878D82A}">
                    <a16:rowId xmlns:a16="http://schemas.microsoft.com/office/drawing/2014/main" val="10003"/>
                  </a:ext>
                </a:extLst>
              </a:tr>
              <a:tr h="381000">
                <a:tc>
                  <a:txBody>
                    <a:bodyPr/>
                    <a:lstStyle/>
                    <a:p>
                      <a:pPr algn="ctr">
                        <a:buNone/>
                      </a:pPr>
                      <a:r>
                        <a:rPr lang="en-US">
                          <a:latin typeface="Arial Rounded MT Bold" panose="020F0704030504030204" charset="0"/>
                          <a:cs typeface="Arial Rounded MT Bold" panose="020F0704030504030204" charset="0"/>
                        </a:rPr>
                        <a:t>4.</a:t>
                      </a:r>
                    </a:p>
                  </a:txBody>
                  <a:tcPr/>
                </a:tc>
                <a:tc>
                  <a:txBody>
                    <a:bodyPr/>
                    <a:lstStyle/>
                    <a:p>
                      <a:pPr algn="ctr">
                        <a:buNone/>
                      </a:pPr>
                      <a:r>
                        <a:rPr lang="en-US">
                          <a:latin typeface="Arial Rounded MT Bold" panose="020F0704030504030204" charset="0"/>
                          <a:cs typeface="Arial Rounded MT Bold" panose="020F0704030504030204" charset="0"/>
                        </a:rPr>
                        <a:t>Novelty</a:t>
                      </a:r>
                    </a:p>
                  </a:txBody>
                  <a:tcPr/>
                </a:tc>
                <a:extLst>
                  <a:ext uri="{0D108BD9-81ED-4DB2-BD59-A6C34878D82A}">
                    <a16:rowId xmlns:a16="http://schemas.microsoft.com/office/drawing/2014/main" val="10004"/>
                  </a:ext>
                </a:extLst>
              </a:tr>
              <a:tr h="381000">
                <a:tc>
                  <a:txBody>
                    <a:bodyPr/>
                    <a:lstStyle/>
                    <a:p>
                      <a:pPr algn="ctr">
                        <a:buNone/>
                      </a:pPr>
                      <a:r>
                        <a:rPr lang="en-US">
                          <a:latin typeface="Arial Rounded MT Bold" panose="020F0704030504030204" charset="0"/>
                          <a:cs typeface="Arial Rounded MT Bold" panose="020F0704030504030204" charset="0"/>
                        </a:rPr>
                        <a:t>5.</a:t>
                      </a:r>
                    </a:p>
                  </a:txBody>
                  <a:tcPr/>
                </a:tc>
                <a:tc>
                  <a:txBody>
                    <a:bodyPr/>
                    <a:lstStyle/>
                    <a:p>
                      <a:pPr algn="ctr">
                        <a:buNone/>
                      </a:pPr>
                      <a:r>
                        <a:rPr lang="en-US">
                          <a:latin typeface="Arial Rounded MT Bold" panose="020F0704030504030204" charset="0"/>
                          <a:cs typeface="Arial Rounded MT Bold" panose="020F0704030504030204" charset="0"/>
                        </a:rPr>
                        <a:t>Literature review</a:t>
                      </a:r>
                    </a:p>
                  </a:txBody>
                  <a:tcPr/>
                </a:tc>
                <a:extLst>
                  <a:ext uri="{0D108BD9-81ED-4DB2-BD59-A6C34878D82A}">
                    <a16:rowId xmlns:a16="http://schemas.microsoft.com/office/drawing/2014/main" val="10005"/>
                  </a:ext>
                </a:extLst>
              </a:tr>
              <a:tr h="381000">
                <a:tc>
                  <a:txBody>
                    <a:bodyPr/>
                    <a:lstStyle/>
                    <a:p>
                      <a:pPr algn="ctr">
                        <a:buNone/>
                      </a:pPr>
                      <a:r>
                        <a:rPr lang="en-US">
                          <a:latin typeface="Arial Rounded MT Bold" panose="020F0704030504030204" charset="0"/>
                          <a:cs typeface="Arial Rounded MT Bold" panose="020F0704030504030204" charset="0"/>
                        </a:rPr>
                        <a:t>6.</a:t>
                      </a:r>
                    </a:p>
                  </a:txBody>
                  <a:tcPr/>
                </a:tc>
                <a:tc>
                  <a:txBody>
                    <a:bodyPr/>
                    <a:lstStyle/>
                    <a:p>
                      <a:pPr algn="ctr">
                        <a:buNone/>
                      </a:pPr>
                      <a:r>
                        <a:rPr lang="en-US">
                          <a:latin typeface="Arial Rounded MT Bold" panose="020F0704030504030204" charset="0"/>
                          <a:cs typeface="Arial Rounded MT Bold" panose="020F0704030504030204" charset="0"/>
                        </a:rPr>
                        <a:t>Methodology</a:t>
                      </a:r>
                    </a:p>
                  </a:txBody>
                  <a:tcPr/>
                </a:tc>
                <a:extLst>
                  <a:ext uri="{0D108BD9-81ED-4DB2-BD59-A6C34878D82A}">
                    <a16:rowId xmlns:a16="http://schemas.microsoft.com/office/drawing/2014/main" val="10006"/>
                  </a:ext>
                </a:extLst>
              </a:tr>
              <a:tr h="381000">
                <a:tc>
                  <a:txBody>
                    <a:bodyPr/>
                    <a:lstStyle/>
                    <a:p>
                      <a:pPr algn="ctr">
                        <a:buNone/>
                      </a:pPr>
                      <a:r>
                        <a:rPr lang="en-US">
                          <a:latin typeface="Arial Rounded MT Bold" panose="020F0704030504030204" charset="0"/>
                          <a:cs typeface="Arial Rounded MT Bold" panose="020F0704030504030204" charset="0"/>
                        </a:rPr>
                        <a:t>7.</a:t>
                      </a:r>
                    </a:p>
                  </a:txBody>
                  <a:tcPr/>
                </a:tc>
                <a:tc>
                  <a:txBody>
                    <a:bodyPr/>
                    <a:lstStyle/>
                    <a:p>
                      <a:pPr algn="ctr">
                        <a:buNone/>
                      </a:pPr>
                      <a:r>
                        <a:rPr lang="en-US">
                          <a:latin typeface="Arial Rounded MT Bold" panose="020F0704030504030204" charset="0"/>
                          <a:cs typeface="Arial Rounded MT Bold" panose="020F0704030504030204" charset="0"/>
                        </a:rPr>
                        <a:t>Hardware and Software</a:t>
                      </a:r>
                    </a:p>
                  </a:txBody>
                  <a:tcPr/>
                </a:tc>
                <a:extLst>
                  <a:ext uri="{0D108BD9-81ED-4DB2-BD59-A6C34878D82A}">
                    <a16:rowId xmlns:a16="http://schemas.microsoft.com/office/drawing/2014/main" val="10007"/>
                  </a:ext>
                </a:extLst>
              </a:tr>
              <a:tr h="381000">
                <a:tc>
                  <a:txBody>
                    <a:bodyPr/>
                    <a:lstStyle/>
                    <a:p>
                      <a:pPr algn="ctr">
                        <a:buNone/>
                      </a:pPr>
                      <a:r>
                        <a:rPr lang="en-US">
                          <a:latin typeface="Arial Rounded MT Bold" panose="020F0704030504030204" charset="0"/>
                          <a:cs typeface="Arial Rounded MT Bold" panose="020F0704030504030204" charset="0"/>
                        </a:rPr>
                        <a:t>8.</a:t>
                      </a:r>
                    </a:p>
                  </a:txBody>
                  <a:tcPr/>
                </a:tc>
                <a:tc>
                  <a:txBody>
                    <a:bodyPr/>
                    <a:lstStyle/>
                    <a:p>
                      <a:pPr algn="ctr">
                        <a:buNone/>
                      </a:pPr>
                      <a:r>
                        <a:rPr lang="en-US">
                          <a:latin typeface="Arial Rounded MT Bold" panose="020F0704030504030204" charset="0"/>
                          <a:cs typeface="Arial Rounded MT Bold" panose="020F0704030504030204" charset="0"/>
                        </a:rPr>
                        <a:t>Prototype</a:t>
                      </a:r>
                    </a:p>
                  </a:txBody>
                  <a:tcPr/>
                </a:tc>
                <a:extLst>
                  <a:ext uri="{0D108BD9-81ED-4DB2-BD59-A6C34878D82A}">
                    <a16:rowId xmlns:a16="http://schemas.microsoft.com/office/drawing/2014/main" val="10008"/>
                  </a:ext>
                </a:extLst>
              </a:tr>
              <a:tr h="381000">
                <a:tc>
                  <a:txBody>
                    <a:bodyPr/>
                    <a:lstStyle/>
                    <a:p>
                      <a:pPr algn="ctr">
                        <a:buNone/>
                      </a:pPr>
                      <a:r>
                        <a:rPr lang="en-US">
                          <a:latin typeface="Arial Rounded MT Bold" panose="020F0704030504030204" charset="0"/>
                          <a:cs typeface="Arial Rounded MT Bold" panose="020F0704030504030204" charset="0"/>
                        </a:rPr>
                        <a:t>9.</a:t>
                      </a:r>
                    </a:p>
                  </a:txBody>
                  <a:tcPr/>
                </a:tc>
                <a:tc>
                  <a:txBody>
                    <a:bodyPr/>
                    <a:lstStyle/>
                    <a:p>
                      <a:pPr algn="ctr">
                        <a:buNone/>
                      </a:pPr>
                      <a:r>
                        <a:rPr lang="en-US">
                          <a:latin typeface="Arial Rounded MT Bold" panose="020F0704030504030204" charset="0"/>
                          <a:cs typeface="Arial Rounded MT Bold" panose="020F0704030504030204" charset="0"/>
                        </a:rPr>
                        <a:t>Results</a:t>
                      </a:r>
                    </a:p>
                  </a:txBody>
                  <a:tcPr/>
                </a:tc>
                <a:extLst>
                  <a:ext uri="{0D108BD9-81ED-4DB2-BD59-A6C34878D82A}">
                    <a16:rowId xmlns:a16="http://schemas.microsoft.com/office/drawing/2014/main" val="10009"/>
                  </a:ext>
                </a:extLst>
              </a:tr>
              <a:tr h="381000">
                <a:tc>
                  <a:txBody>
                    <a:bodyPr/>
                    <a:lstStyle/>
                    <a:p>
                      <a:pPr algn="ctr">
                        <a:buNone/>
                      </a:pPr>
                      <a:r>
                        <a:rPr lang="en-US">
                          <a:latin typeface="Arial Rounded MT Bold" panose="020F0704030504030204" charset="0"/>
                          <a:cs typeface="Arial Rounded MT Bold" panose="020F0704030504030204" charset="0"/>
                        </a:rPr>
                        <a:t>10.</a:t>
                      </a:r>
                    </a:p>
                  </a:txBody>
                  <a:tcPr/>
                </a:tc>
                <a:tc>
                  <a:txBody>
                    <a:bodyPr/>
                    <a:lstStyle/>
                    <a:p>
                      <a:pPr algn="ctr">
                        <a:buNone/>
                      </a:pPr>
                      <a:r>
                        <a:rPr lang="en-US">
                          <a:latin typeface="Arial Rounded MT Bold" panose="020F0704030504030204" charset="0"/>
                          <a:cs typeface="Arial Rounded MT Bold" panose="020F0704030504030204" charset="0"/>
                        </a:rPr>
                        <a:t>Issues</a:t>
                      </a:r>
                    </a:p>
                  </a:txBody>
                  <a:tcPr/>
                </a:tc>
                <a:extLst>
                  <a:ext uri="{0D108BD9-81ED-4DB2-BD59-A6C34878D82A}">
                    <a16:rowId xmlns:a16="http://schemas.microsoft.com/office/drawing/2014/main" val="10010"/>
                  </a:ext>
                </a:extLst>
              </a:tr>
              <a:tr h="381000">
                <a:tc>
                  <a:txBody>
                    <a:bodyPr/>
                    <a:lstStyle/>
                    <a:p>
                      <a:pPr algn="ctr">
                        <a:buNone/>
                      </a:pPr>
                      <a:r>
                        <a:rPr lang="en-US">
                          <a:latin typeface="Arial Rounded MT Bold" panose="020F0704030504030204" charset="0"/>
                          <a:cs typeface="Arial Rounded MT Bold" panose="020F0704030504030204" charset="0"/>
                        </a:rPr>
                        <a:t>11.</a:t>
                      </a:r>
                    </a:p>
                  </a:txBody>
                  <a:tcPr/>
                </a:tc>
                <a:tc>
                  <a:txBody>
                    <a:bodyPr/>
                    <a:lstStyle/>
                    <a:p>
                      <a:pPr algn="ctr">
                        <a:buNone/>
                      </a:pPr>
                      <a:r>
                        <a:rPr lang="en-US">
                          <a:latin typeface="Arial Rounded MT Bold" panose="020F0704030504030204" charset="0"/>
                          <a:cs typeface="Arial Rounded MT Bold" panose="020F0704030504030204" charset="0"/>
                        </a:rPr>
                        <a:t>Conclusion</a:t>
                      </a:r>
                    </a:p>
                  </a:txBody>
                  <a:tcPr/>
                </a:tc>
                <a:extLst>
                  <a:ext uri="{0D108BD9-81ED-4DB2-BD59-A6C34878D82A}">
                    <a16:rowId xmlns:a16="http://schemas.microsoft.com/office/drawing/2014/main" val="10011"/>
                  </a:ext>
                </a:extLst>
              </a:tr>
              <a:tr h="381000">
                <a:tc>
                  <a:txBody>
                    <a:bodyPr/>
                    <a:lstStyle/>
                    <a:p>
                      <a:pPr algn="ctr">
                        <a:buNone/>
                      </a:pPr>
                      <a:r>
                        <a:rPr lang="en-US">
                          <a:latin typeface="Arial Rounded MT Bold" panose="020F0704030504030204" charset="0"/>
                          <a:cs typeface="Arial Rounded MT Bold" panose="020F0704030504030204" charset="0"/>
                        </a:rPr>
                        <a:t>12.</a:t>
                      </a:r>
                    </a:p>
                  </a:txBody>
                  <a:tcPr/>
                </a:tc>
                <a:tc>
                  <a:txBody>
                    <a:bodyPr/>
                    <a:lstStyle/>
                    <a:p>
                      <a:pPr algn="ctr">
                        <a:buNone/>
                      </a:pPr>
                      <a:r>
                        <a:rPr lang="en-US">
                          <a:latin typeface="Arial Rounded MT Bold" panose="020F0704030504030204" charset="0"/>
                          <a:cs typeface="Arial Rounded MT Bold" panose="020F0704030504030204" charset="0"/>
                        </a:rPr>
                        <a:t>Github Repository</a:t>
                      </a:r>
                    </a:p>
                  </a:txBody>
                  <a:tcPr/>
                </a:tc>
                <a:extLst>
                  <a:ext uri="{0D108BD9-81ED-4DB2-BD59-A6C34878D82A}">
                    <a16:rowId xmlns:a16="http://schemas.microsoft.com/office/drawing/2014/main" val="10012"/>
                  </a:ext>
                </a:extLst>
              </a:tr>
              <a:tr h="381000">
                <a:tc>
                  <a:txBody>
                    <a:bodyPr/>
                    <a:lstStyle/>
                    <a:p>
                      <a:pPr algn="ctr">
                        <a:buNone/>
                      </a:pPr>
                      <a:r>
                        <a:rPr lang="en-US">
                          <a:latin typeface="Arial Rounded MT Bold" panose="020F0704030504030204" charset="0"/>
                          <a:cs typeface="Arial Rounded MT Bold" panose="020F0704030504030204" charset="0"/>
                        </a:rPr>
                        <a:t>13.</a:t>
                      </a:r>
                    </a:p>
                  </a:txBody>
                  <a:tcPr/>
                </a:tc>
                <a:tc>
                  <a:txBody>
                    <a:bodyPr/>
                    <a:lstStyle/>
                    <a:p>
                      <a:pPr algn="ctr">
                        <a:buNone/>
                      </a:pPr>
                      <a:r>
                        <a:rPr lang="en-US">
                          <a:latin typeface="Arial Rounded MT Bold" panose="020F0704030504030204" charset="0"/>
                          <a:cs typeface="Arial Rounded MT Bold" panose="020F0704030504030204" charset="0"/>
                        </a:rPr>
                        <a:t>Total cost Distribution</a:t>
                      </a:r>
                    </a:p>
                  </a:txBody>
                  <a:tcPr/>
                </a:tc>
                <a:extLst>
                  <a:ext uri="{0D108BD9-81ED-4DB2-BD59-A6C34878D82A}">
                    <a16:rowId xmlns:a16="http://schemas.microsoft.com/office/drawing/2014/main" val="1001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Screenshot 2023-04-27 at 12.31.04 AM"/>
          <p:cNvPicPr>
            <a:picLocks noGrp="1" noChangeAspect="1"/>
          </p:cNvPicPr>
          <p:nvPr>
            <p:ph sz="half" idx="2"/>
          </p:nvPr>
        </p:nvPicPr>
        <p:blipFill>
          <a:blip r:embed="rId2"/>
          <a:stretch>
            <a:fillRect/>
          </a:stretch>
        </p:blipFill>
        <p:spPr>
          <a:xfrm>
            <a:off x="6689090" y="1957070"/>
            <a:ext cx="5086350" cy="3654425"/>
          </a:xfrm>
          <a:prstGeom prst="rect">
            <a:avLst/>
          </a:prstGeom>
        </p:spPr>
      </p:pic>
      <p:sp>
        <p:nvSpPr>
          <p:cNvPr id="8" name="Flowchart: Display 7"/>
          <p:cNvSpPr/>
          <p:nvPr/>
        </p:nvSpPr>
        <p:spPr>
          <a:xfrm rot="10800000">
            <a:off x="405765" y="203835"/>
            <a:ext cx="8641715" cy="953770"/>
          </a:xfrm>
          <a:prstGeom prst="flowChartDisp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xfrm>
            <a:off x="838200" y="365125"/>
            <a:ext cx="7351395" cy="696595"/>
          </a:xfrm>
        </p:spPr>
        <p:txBody>
          <a:bodyPr>
            <a:normAutofit fontScale="90000"/>
          </a:bodyPr>
          <a:lstStyle/>
          <a:p>
            <a:r>
              <a:rPr lang="en-US">
                <a:latin typeface="Bodoni MT" panose="02070603080606020203" charset="0"/>
                <a:cs typeface="Bodoni MT" panose="02070603080606020203" charset="0"/>
              </a:rPr>
              <a:t>Upstream reaches the flood level</a:t>
            </a:r>
          </a:p>
        </p:txBody>
      </p:sp>
      <p:pic>
        <p:nvPicPr>
          <p:cNvPr id="5" name="Content Placeholder 4" descr="Screenshot 2023-04-27 at 12.20.01 AM"/>
          <p:cNvPicPr>
            <a:picLocks noGrp="1" noChangeAspect="1"/>
          </p:cNvPicPr>
          <p:nvPr>
            <p:ph sz="half" idx="1"/>
          </p:nvPr>
        </p:nvPicPr>
        <p:blipFill>
          <a:blip r:embed="rId3"/>
          <a:stretch>
            <a:fillRect/>
          </a:stretch>
        </p:blipFill>
        <p:spPr>
          <a:xfrm>
            <a:off x="635635" y="1965960"/>
            <a:ext cx="5506085" cy="3654425"/>
          </a:xfrm>
          <a:prstGeom prst="rect">
            <a:avLst/>
          </a:prstGeom>
        </p:spPr>
      </p:pic>
      <p:sp>
        <p:nvSpPr>
          <p:cNvPr id="9" name="Text Box 8"/>
          <p:cNvSpPr txBox="1"/>
          <p:nvPr/>
        </p:nvSpPr>
        <p:spPr>
          <a:xfrm>
            <a:off x="962660" y="5751195"/>
            <a:ext cx="4818380" cy="368300"/>
          </a:xfrm>
          <a:prstGeom prst="rect">
            <a:avLst/>
          </a:prstGeom>
          <a:noFill/>
          <a:ln>
            <a:solidFill>
              <a:schemeClr val="tx1"/>
            </a:solidFill>
          </a:ln>
        </p:spPr>
        <p:txBody>
          <a:bodyPr wrap="square" rtlCol="0">
            <a:spAutoFit/>
          </a:bodyPr>
          <a:lstStyle/>
          <a:p>
            <a:pPr algn="ctr"/>
            <a:r>
              <a:rPr lang="en-US"/>
              <a:t>Dam gates open</a:t>
            </a:r>
          </a:p>
        </p:txBody>
      </p:sp>
      <p:sp>
        <p:nvSpPr>
          <p:cNvPr id="10" name="Text Box 9"/>
          <p:cNvSpPr txBox="1"/>
          <p:nvPr/>
        </p:nvSpPr>
        <p:spPr>
          <a:xfrm>
            <a:off x="6823075" y="5751195"/>
            <a:ext cx="4818380" cy="368300"/>
          </a:xfrm>
          <a:prstGeom prst="rect">
            <a:avLst/>
          </a:prstGeom>
          <a:noFill/>
          <a:ln>
            <a:solidFill>
              <a:schemeClr val="tx1"/>
            </a:solidFill>
          </a:ln>
        </p:spPr>
        <p:txBody>
          <a:bodyPr wrap="square" rtlCol="0">
            <a:spAutoFit/>
          </a:bodyPr>
          <a:lstStyle/>
          <a:p>
            <a:pPr algn="ctr"/>
            <a:r>
              <a:rPr lang="en-US"/>
              <a:t>Alert Email sent to authorities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ppt_x</p:attrName>
                                        </p:attrNameLst>
                                      </p:cBhvr>
                                      <p:tavLst>
                                        <p:tav tm="0">
                                          <p:val>
                                            <p:strVal val="#ppt_x-#ppt_w*1.125000"/>
                                          </p:val>
                                        </p:tav>
                                        <p:tav tm="100000">
                                          <p:val>
                                            <p:strVal val="#ppt_x"/>
                                          </p:val>
                                        </p:tav>
                                      </p:tavLst>
                                    </p:anim>
                                    <p:animEffect transition="in" filter="wipe(right)">
                                      <p:cBhvr>
                                        <p:cTn id="8" dur="500"/>
                                        <p:tgtEl>
                                          <p:spTgt spid="8"/>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ppt_x</p:attrName>
                                        </p:attrNameLst>
                                      </p:cBhvr>
                                      <p:tavLst>
                                        <p:tav tm="0">
                                          <p:val>
                                            <p:strVal val="#ppt_x-#ppt_w*1.125000"/>
                                          </p:val>
                                        </p:tav>
                                        <p:tav tm="100000">
                                          <p:val>
                                            <p:strVal val="#ppt_x"/>
                                          </p:val>
                                        </p:tav>
                                      </p:tavLst>
                                    </p:anim>
                                    <p:animEffect transition="in" filter="wipe(right)">
                                      <p:cBhvr>
                                        <p:cTn id="12" dur="500"/>
                                        <p:tgtEl>
                                          <p:spTgt spid="6"/>
                                        </p:tgtEl>
                                      </p:cBhvr>
                                    </p:animEffect>
                                  </p:childTnLst>
                                </p:cTn>
                              </p:par>
                              <p:par>
                                <p:cTn id="13" presetID="22" presetClass="entr" presetSubtype="1"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par>
                                <p:cTn id="16" presetID="22" presetClass="entr" presetSubtype="1"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up)">
                                      <p:cBhvr>
                                        <p:cTn id="18" dur="500"/>
                                        <p:tgtEl>
                                          <p:spTgt spid="7"/>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6" grpId="0"/>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owchart: Display 7"/>
          <p:cNvSpPr/>
          <p:nvPr/>
        </p:nvSpPr>
        <p:spPr>
          <a:xfrm rot="10800000">
            <a:off x="405765" y="203835"/>
            <a:ext cx="9179560" cy="953770"/>
          </a:xfrm>
          <a:prstGeom prst="flowChartDisp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xfrm>
            <a:off x="838200" y="365125"/>
            <a:ext cx="7817485" cy="696595"/>
          </a:xfrm>
        </p:spPr>
        <p:txBody>
          <a:bodyPr>
            <a:normAutofit fontScale="90000"/>
          </a:bodyPr>
          <a:lstStyle/>
          <a:p>
            <a:r>
              <a:rPr lang="en-US">
                <a:latin typeface="Bodoni MT" panose="02070603080606020203" charset="0"/>
                <a:cs typeface="Bodoni MT" panose="02070603080606020203" charset="0"/>
              </a:rPr>
              <a:t>Downstream reaches the flood level</a:t>
            </a:r>
          </a:p>
        </p:txBody>
      </p:sp>
      <p:pic>
        <p:nvPicPr>
          <p:cNvPr id="5" name="Content Placeholder 4" descr="C:\Users\Yash\Downloads\Screenshot 2023-04-27 at 12.22.31 AM.pngScreenshot 2023-04-27 at 12.22.31 AM"/>
          <p:cNvPicPr>
            <a:picLocks noGrp="1" noChangeAspect="1"/>
          </p:cNvPicPr>
          <p:nvPr>
            <p:ph sz="half" idx="1"/>
          </p:nvPr>
        </p:nvPicPr>
        <p:blipFill>
          <a:blip r:embed="rId2"/>
          <a:srcRect/>
          <a:stretch>
            <a:fillRect/>
          </a:stretch>
        </p:blipFill>
        <p:spPr>
          <a:xfrm>
            <a:off x="586740" y="1957070"/>
            <a:ext cx="5603875" cy="3654425"/>
          </a:xfrm>
          <a:prstGeom prst="rect">
            <a:avLst/>
          </a:prstGeom>
        </p:spPr>
      </p:pic>
      <p:pic>
        <p:nvPicPr>
          <p:cNvPr id="7" name="Content Placeholder 6" descr="C:\Users\Yash\Downloads\WhatsApp Image 2023-04-27 at 12.55.30 AM.jpegWhatsApp Image 2023-04-27 at 12.55.30 AM"/>
          <p:cNvPicPr>
            <a:picLocks noGrp="1" noChangeAspect="1"/>
          </p:cNvPicPr>
          <p:nvPr>
            <p:ph sz="half" idx="2"/>
          </p:nvPr>
        </p:nvPicPr>
        <p:blipFill>
          <a:blip r:embed="rId3"/>
          <a:srcRect/>
          <a:stretch>
            <a:fillRect/>
          </a:stretch>
        </p:blipFill>
        <p:spPr>
          <a:xfrm>
            <a:off x="7371715" y="1957070"/>
            <a:ext cx="4046855" cy="3512185"/>
          </a:xfrm>
          <a:prstGeom prst="rect">
            <a:avLst/>
          </a:prstGeom>
        </p:spPr>
      </p:pic>
      <p:sp>
        <p:nvSpPr>
          <p:cNvPr id="9" name="Text Box 8"/>
          <p:cNvSpPr txBox="1"/>
          <p:nvPr/>
        </p:nvSpPr>
        <p:spPr>
          <a:xfrm>
            <a:off x="962660" y="5751195"/>
            <a:ext cx="4818380" cy="368300"/>
          </a:xfrm>
          <a:prstGeom prst="rect">
            <a:avLst/>
          </a:prstGeom>
          <a:noFill/>
          <a:ln>
            <a:solidFill>
              <a:schemeClr val="tx1"/>
            </a:solidFill>
          </a:ln>
        </p:spPr>
        <p:txBody>
          <a:bodyPr wrap="square" rtlCol="0">
            <a:spAutoFit/>
          </a:bodyPr>
          <a:lstStyle/>
          <a:p>
            <a:pPr algn="ctr"/>
            <a:r>
              <a:rPr lang="en-US"/>
              <a:t>Dam gates close</a:t>
            </a:r>
          </a:p>
        </p:txBody>
      </p:sp>
      <p:sp>
        <p:nvSpPr>
          <p:cNvPr id="10" name="Text Box 9"/>
          <p:cNvSpPr txBox="1"/>
          <p:nvPr/>
        </p:nvSpPr>
        <p:spPr>
          <a:xfrm>
            <a:off x="7345045" y="5751195"/>
            <a:ext cx="4079240" cy="368300"/>
          </a:xfrm>
          <a:prstGeom prst="rect">
            <a:avLst/>
          </a:prstGeom>
          <a:noFill/>
          <a:ln>
            <a:solidFill>
              <a:schemeClr val="tx1"/>
            </a:solidFill>
          </a:ln>
        </p:spPr>
        <p:txBody>
          <a:bodyPr wrap="square" rtlCol="0">
            <a:spAutoFit/>
          </a:bodyPr>
          <a:lstStyle/>
          <a:p>
            <a:pPr algn="ctr"/>
            <a:r>
              <a:rPr lang="en-US"/>
              <a:t>Alert message sent to residents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ppt_x</p:attrName>
                                        </p:attrNameLst>
                                      </p:cBhvr>
                                      <p:tavLst>
                                        <p:tav tm="0">
                                          <p:val>
                                            <p:strVal val="#ppt_x-#ppt_w*1.125000"/>
                                          </p:val>
                                        </p:tav>
                                        <p:tav tm="100000">
                                          <p:val>
                                            <p:strVal val="#ppt_x"/>
                                          </p:val>
                                        </p:tav>
                                      </p:tavLst>
                                    </p:anim>
                                    <p:animEffect transition="in" filter="wipe(right)">
                                      <p:cBhvr>
                                        <p:cTn id="8" dur="500"/>
                                        <p:tgtEl>
                                          <p:spTgt spid="8"/>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ppt_x</p:attrName>
                                        </p:attrNameLst>
                                      </p:cBhvr>
                                      <p:tavLst>
                                        <p:tav tm="0">
                                          <p:val>
                                            <p:strVal val="#ppt_x-#ppt_w*1.125000"/>
                                          </p:val>
                                        </p:tav>
                                        <p:tav tm="100000">
                                          <p:val>
                                            <p:strVal val="#ppt_x"/>
                                          </p:val>
                                        </p:tav>
                                      </p:tavLst>
                                    </p:anim>
                                    <p:animEffect transition="in" filter="wipe(right)">
                                      <p:cBhvr>
                                        <p:cTn id="12" dur="500"/>
                                        <p:tgtEl>
                                          <p:spTgt spid="6"/>
                                        </p:tgtEl>
                                      </p:cBhvr>
                                    </p:animEffect>
                                  </p:childTnLst>
                                </p:cTn>
                              </p:par>
                              <p:par>
                                <p:cTn id="13" presetID="22" presetClass="entr" presetSubtype="1"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par>
                                <p:cTn id="16" presetID="22" presetClass="entr" presetSubtype="1"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up)">
                                      <p:cBhvr>
                                        <p:cTn id="18" dur="500"/>
                                        <p:tgtEl>
                                          <p:spTgt spid="7"/>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6" grpId="0"/>
      <p:bldP spid="9" grpId="0" bldLvl="0" animBg="1"/>
      <p:bldP spid="10"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0" name="Snip Diagonal Corner Rectangle 9"/>
          <p:cNvSpPr/>
          <p:nvPr/>
        </p:nvSpPr>
        <p:spPr>
          <a:xfrm>
            <a:off x="1794510" y="548005"/>
            <a:ext cx="8844280" cy="1143635"/>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p:nvPr>
        </p:nvSpPr>
        <p:spPr>
          <a:xfrm>
            <a:off x="838200" y="460375"/>
            <a:ext cx="10515600" cy="1325563"/>
          </a:xfrm>
        </p:spPr>
        <p:txBody>
          <a:bodyPr/>
          <a:lstStyle/>
          <a:p>
            <a:pPr algn="ctr"/>
            <a:r>
              <a:rPr lang="en-US">
                <a:latin typeface="Arial Rounded MT Bold" panose="020F0704030504030204" charset="0"/>
                <a:cs typeface="Arial Rounded MT Bold" panose="020F0704030504030204" charset="0"/>
              </a:rPr>
              <a:t>PERFORMANCE ANALYSIS</a:t>
            </a:r>
          </a:p>
        </p:txBody>
      </p:sp>
      <p:pic>
        <p:nvPicPr>
          <p:cNvPr id="14" name="Content Placeholder 13" descr="C:\Users\Yash\Downloads\WhatsApp Image 2023-04-21 at 00.16.48.jpegWhatsApp Image 2023-04-21 at 00.16.48"/>
          <p:cNvPicPr>
            <a:picLocks noGrp="1" noChangeAspect="1"/>
          </p:cNvPicPr>
          <p:nvPr>
            <p:ph sz="half" idx="2"/>
          </p:nvPr>
        </p:nvPicPr>
        <p:blipFill>
          <a:blip r:embed="rId2"/>
          <a:srcRect/>
          <a:stretch>
            <a:fillRect/>
          </a:stretch>
        </p:blipFill>
        <p:spPr>
          <a:xfrm>
            <a:off x="6795770" y="2644775"/>
            <a:ext cx="5050155" cy="2867660"/>
          </a:xfrm>
          <a:prstGeom prst="rect">
            <a:avLst/>
          </a:prstGeom>
          <a:solidFill>
            <a:schemeClr val="tx1"/>
          </a:solidFill>
          <a:ln w="28575" cmpd="sng">
            <a:solidFill>
              <a:schemeClr val="tx1"/>
            </a:solidFill>
            <a:prstDash val="solid"/>
          </a:ln>
        </p:spPr>
      </p:pic>
      <p:pic>
        <p:nvPicPr>
          <p:cNvPr id="13" name="Content Placeholder 12" descr="C:\Users\Yash\Downloads\Screenshot 2023-04-26 at 9.33.15 PM.pngScreenshot 2023-04-26 at 9.33.15 PM"/>
          <p:cNvPicPr>
            <a:picLocks noGrp="1" noChangeAspect="1"/>
          </p:cNvPicPr>
          <p:nvPr>
            <p:ph sz="half" idx="1"/>
          </p:nvPr>
        </p:nvPicPr>
        <p:blipFill>
          <a:blip r:embed="rId3"/>
          <a:srcRect/>
          <a:stretch>
            <a:fillRect/>
          </a:stretch>
        </p:blipFill>
        <p:spPr>
          <a:xfrm>
            <a:off x="422275" y="2692400"/>
            <a:ext cx="5664200" cy="2820035"/>
          </a:xfrm>
          <a:prstGeom prst="rect">
            <a:avLst/>
          </a:prstGeom>
          <a:ln w="28575" cmpd="sng">
            <a:solidFill>
              <a:schemeClr val="tx1"/>
            </a:solidFill>
            <a:prstDash val="solid"/>
          </a:ln>
        </p:spPr>
      </p:pic>
      <p:sp>
        <p:nvSpPr>
          <p:cNvPr id="4" name="Text Box 3"/>
          <p:cNvSpPr txBox="1"/>
          <p:nvPr/>
        </p:nvSpPr>
        <p:spPr>
          <a:xfrm>
            <a:off x="1074420" y="5680075"/>
            <a:ext cx="4382135" cy="368300"/>
          </a:xfrm>
          <a:prstGeom prst="rect">
            <a:avLst/>
          </a:prstGeom>
          <a:noFill/>
          <a:ln>
            <a:solidFill>
              <a:schemeClr val="tx1"/>
            </a:solidFill>
          </a:ln>
        </p:spPr>
        <p:txBody>
          <a:bodyPr wrap="square" rtlCol="0">
            <a:spAutoFit/>
          </a:bodyPr>
          <a:lstStyle/>
          <a:p>
            <a:pPr algn="ctr"/>
            <a:r>
              <a:rPr lang="en-US"/>
              <a:t>Confusion matrix</a:t>
            </a:r>
          </a:p>
        </p:txBody>
      </p:sp>
      <p:sp>
        <p:nvSpPr>
          <p:cNvPr id="5" name="Text Box 4"/>
          <p:cNvSpPr txBox="1"/>
          <p:nvPr/>
        </p:nvSpPr>
        <p:spPr>
          <a:xfrm>
            <a:off x="7114540" y="5680075"/>
            <a:ext cx="4382135" cy="368300"/>
          </a:xfrm>
          <a:prstGeom prst="rect">
            <a:avLst/>
          </a:prstGeom>
          <a:noFill/>
          <a:ln>
            <a:solidFill>
              <a:schemeClr val="tx1"/>
            </a:solidFill>
          </a:ln>
        </p:spPr>
        <p:txBody>
          <a:bodyPr wrap="square" rtlCol="0">
            <a:spAutoFit/>
          </a:bodyPr>
          <a:lstStyle/>
          <a:p>
            <a:pPr algn="ctr"/>
            <a:r>
              <a:rPr lang="en-US"/>
              <a:t>Data visualization using PowerBI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down)">
                                      <p:cBhvr>
                                        <p:cTn id="8" dur="500"/>
                                        <p:tgtEl>
                                          <p:spTgt spid="10"/>
                                        </p:tgtEl>
                                      </p:cBhvr>
                                    </p:animEffect>
                                  </p:childTnLst>
                                </p:cTn>
                              </p:par>
                              <p:par>
                                <p:cTn id="9" presetID="22" presetClass="entr" presetSubtype="1"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par>
                                <p:cTn id="16" presetID="22" presetClass="entr" presetSubtype="1"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up)">
                                      <p:cBhvr>
                                        <p:cTn id="18" dur="500"/>
                                        <p:tgtEl>
                                          <p:spTgt spid="13"/>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7" grpId="0"/>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729615" y="520700"/>
            <a:ext cx="3439160" cy="101409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2185035" cy="1325880"/>
          </a:xfrm>
        </p:spPr>
        <p:txBody>
          <a:bodyPr/>
          <a:lstStyle/>
          <a:p>
            <a:r>
              <a:rPr lang="en-US">
                <a:latin typeface="Arial Rounded MT Bold" panose="020F0704030504030204" charset="0"/>
                <a:cs typeface="Arial Rounded MT Bold" panose="020F0704030504030204" charset="0"/>
              </a:rPr>
              <a:t>Issues </a:t>
            </a:r>
          </a:p>
        </p:txBody>
      </p:sp>
      <p:sp>
        <p:nvSpPr>
          <p:cNvPr id="6" name="Rounded Rectangle 5"/>
          <p:cNvSpPr/>
          <p:nvPr/>
        </p:nvSpPr>
        <p:spPr>
          <a:xfrm>
            <a:off x="3021965" y="1978025"/>
            <a:ext cx="6238240" cy="11576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Box 6"/>
          <p:cNvSpPr txBox="1"/>
          <p:nvPr/>
        </p:nvSpPr>
        <p:spPr>
          <a:xfrm>
            <a:off x="3260725" y="2170430"/>
            <a:ext cx="5761355" cy="953135"/>
          </a:xfrm>
          <a:prstGeom prst="rect">
            <a:avLst/>
          </a:prstGeom>
          <a:noFill/>
        </p:spPr>
        <p:txBody>
          <a:bodyPr wrap="square" rtlCol="0">
            <a:spAutoFit/>
          </a:bodyPr>
          <a:lstStyle/>
          <a:p>
            <a:pPr algn="ctr"/>
            <a:r>
              <a:rPr lang="en-US" sz="2800"/>
              <a:t>Difficulty in finding find effective dataset</a:t>
            </a:r>
          </a:p>
        </p:txBody>
      </p:sp>
      <p:sp>
        <p:nvSpPr>
          <p:cNvPr id="8" name="Rounded Rectangle 7"/>
          <p:cNvSpPr/>
          <p:nvPr/>
        </p:nvSpPr>
        <p:spPr>
          <a:xfrm>
            <a:off x="3023235" y="3846195"/>
            <a:ext cx="6238240" cy="8832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Box 8"/>
          <p:cNvSpPr txBox="1"/>
          <p:nvPr/>
        </p:nvSpPr>
        <p:spPr>
          <a:xfrm>
            <a:off x="3261995" y="3981450"/>
            <a:ext cx="5761355" cy="521970"/>
          </a:xfrm>
          <a:prstGeom prst="rect">
            <a:avLst/>
          </a:prstGeom>
          <a:noFill/>
        </p:spPr>
        <p:txBody>
          <a:bodyPr wrap="square" rtlCol="0">
            <a:spAutoFit/>
          </a:bodyPr>
          <a:lstStyle/>
          <a:p>
            <a:pPr algn="ctr"/>
            <a:r>
              <a:rPr lang="en-US" sz="2800"/>
              <a:t>Integration of ML model</a:t>
            </a:r>
          </a:p>
        </p:txBody>
      </p:sp>
      <p:sp>
        <p:nvSpPr>
          <p:cNvPr id="10" name="Rounded Rectangle 9"/>
          <p:cNvSpPr/>
          <p:nvPr/>
        </p:nvSpPr>
        <p:spPr>
          <a:xfrm>
            <a:off x="3023235" y="5207000"/>
            <a:ext cx="6238240" cy="1237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Box 10"/>
          <p:cNvSpPr txBox="1"/>
          <p:nvPr/>
        </p:nvSpPr>
        <p:spPr>
          <a:xfrm>
            <a:off x="3261360" y="5349240"/>
            <a:ext cx="5761355" cy="953135"/>
          </a:xfrm>
          <a:prstGeom prst="rect">
            <a:avLst/>
          </a:prstGeom>
          <a:noFill/>
        </p:spPr>
        <p:txBody>
          <a:bodyPr wrap="square" rtlCol="0">
            <a:spAutoFit/>
          </a:bodyPr>
          <a:lstStyle/>
          <a:p>
            <a:pPr algn="ctr"/>
            <a:r>
              <a:rPr lang="en-US" sz="2800"/>
              <a:t>Integration of some hardware components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par>
                                <p:cTn id="9" presetID="22" presetClass="entr" presetSubtype="8" fill="hold" grpId="0" nodeType="withEffect">
                                  <p:stCondLst>
                                    <p:cond delay="0"/>
                                  </p:stCondLst>
                                  <p:childTnLst>
                                    <p:set>
                                      <p:cBhvr>
                                        <p:cTn id="10" dur="1000" fill="hold">
                                          <p:stCondLst>
                                            <p:cond delay="0"/>
                                          </p:stCondLst>
                                        </p:cTn>
                                        <p:tgtEl>
                                          <p:spTgt spid="2"/>
                                        </p:tgtEl>
                                        <p:attrNameLst>
                                          <p:attrName>style.visibility</p:attrName>
                                        </p:attrNameLst>
                                      </p:cBhvr>
                                      <p:to>
                                        <p:strVal val="visible"/>
                                      </p:to>
                                    </p:set>
                                    <p:animEffect transition="in" filter="wipe(left)">
                                      <p:cBhvr>
                                        <p:cTn id="11" dur="1000"/>
                                        <p:tgtEl>
                                          <p:spTgt spid="2"/>
                                        </p:tgtEl>
                                      </p:cBhvr>
                                    </p:animEffect>
                                  </p:childTnLst>
                                </p:cTn>
                              </p:par>
                            </p:childTnLst>
                          </p:cTn>
                        </p:par>
                        <p:par>
                          <p:cTn id="12" fill="hold">
                            <p:stCondLst>
                              <p:cond delay="500"/>
                            </p:stCondLst>
                            <p:childTnLst>
                              <p:par>
                                <p:cTn id="13" presetID="1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p:tgtEl>
                                          <p:spTgt spid="7"/>
                                        </p:tgtEl>
                                        <p:attrNameLst>
                                          <p:attrName>ppt_x</p:attrName>
                                        </p:attrNameLst>
                                      </p:cBhvr>
                                      <p:tavLst>
                                        <p:tav tm="0">
                                          <p:val>
                                            <p:strVal val="#ppt_x-#ppt_w*1.125000"/>
                                          </p:val>
                                        </p:tav>
                                        <p:tav tm="100000">
                                          <p:val>
                                            <p:strVal val="#ppt_x"/>
                                          </p:val>
                                        </p:tav>
                                      </p:tavLst>
                                    </p:anim>
                                    <p:animEffect transition="in" filter="wipe(right)">
                                      <p:cBhvr>
                                        <p:cTn id="20" dur="500"/>
                                        <p:tgtEl>
                                          <p:spTgt spid="7"/>
                                        </p:tgtEl>
                                      </p:cBhvr>
                                    </p:animEffect>
                                  </p:childTnLst>
                                </p:cTn>
                              </p:par>
                            </p:childTnLst>
                          </p:cTn>
                        </p:par>
                        <p:par>
                          <p:cTn id="21" fill="hold">
                            <p:stCondLst>
                              <p:cond delay="1000"/>
                            </p:stCondLst>
                            <p:childTnLst>
                              <p:par>
                                <p:cTn id="22" presetID="12" presetClass="entr" presetSubtype="8"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p:tgtEl>
                                          <p:spTgt spid="8"/>
                                        </p:tgtEl>
                                        <p:attrNameLst>
                                          <p:attrName>ppt_x</p:attrName>
                                        </p:attrNameLst>
                                      </p:cBhvr>
                                      <p:tavLst>
                                        <p:tav tm="0">
                                          <p:val>
                                            <p:strVal val="#ppt_x-#ppt_w*1.125000"/>
                                          </p:val>
                                        </p:tav>
                                        <p:tav tm="100000">
                                          <p:val>
                                            <p:strVal val="#ppt_x"/>
                                          </p:val>
                                        </p:tav>
                                      </p:tavLst>
                                    </p:anim>
                                    <p:animEffect transition="in" filter="wipe(right)">
                                      <p:cBhvr>
                                        <p:cTn id="25" dur="500"/>
                                        <p:tgtEl>
                                          <p:spTgt spid="8"/>
                                        </p:tgtEl>
                                      </p:cBhvr>
                                    </p:animEffect>
                                  </p:childTnLst>
                                </p:cTn>
                              </p:par>
                              <p:par>
                                <p:cTn id="26" presetID="12" presetClass="entr" presetSubtype="8"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p:tgtEl>
                                          <p:spTgt spid="9"/>
                                        </p:tgtEl>
                                        <p:attrNameLst>
                                          <p:attrName>ppt_x</p:attrName>
                                        </p:attrNameLst>
                                      </p:cBhvr>
                                      <p:tavLst>
                                        <p:tav tm="0">
                                          <p:val>
                                            <p:strVal val="#ppt_x-#ppt_w*1.125000"/>
                                          </p:val>
                                        </p:tav>
                                        <p:tav tm="100000">
                                          <p:val>
                                            <p:strVal val="#ppt_x"/>
                                          </p:val>
                                        </p:tav>
                                      </p:tavLst>
                                    </p:anim>
                                    <p:animEffect transition="in" filter="wipe(right)">
                                      <p:cBhvr>
                                        <p:cTn id="29" dur="500"/>
                                        <p:tgtEl>
                                          <p:spTgt spid="9"/>
                                        </p:tgtEl>
                                      </p:cBhvr>
                                    </p:animEffect>
                                  </p:childTnLst>
                                </p:cTn>
                              </p:par>
                            </p:childTnLst>
                          </p:cTn>
                        </p:par>
                        <p:par>
                          <p:cTn id="30" fill="hold">
                            <p:stCondLst>
                              <p:cond delay="1500"/>
                            </p:stCondLst>
                            <p:childTnLst>
                              <p:par>
                                <p:cTn id="31" presetID="12" presetClass="entr" presetSubtype="8"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p:tgtEl>
                                          <p:spTgt spid="10"/>
                                        </p:tgtEl>
                                        <p:attrNameLst>
                                          <p:attrName>ppt_x</p:attrName>
                                        </p:attrNameLst>
                                      </p:cBhvr>
                                      <p:tavLst>
                                        <p:tav tm="0">
                                          <p:val>
                                            <p:strVal val="#ppt_x-#ppt_w*1.125000"/>
                                          </p:val>
                                        </p:tav>
                                        <p:tav tm="100000">
                                          <p:val>
                                            <p:strVal val="#ppt_x"/>
                                          </p:val>
                                        </p:tav>
                                      </p:tavLst>
                                    </p:anim>
                                    <p:animEffect transition="in" filter="wipe(right)">
                                      <p:cBhvr>
                                        <p:cTn id="34" dur="500"/>
                                        <p:tgtEl>
                                          <p:spTgt spid="10"/>
                                        </p:tgtEl>
                                      </p:cBhvr>
                                    </p:animEffect>
                                  </p:childTnLst>
                                </p:cTn>
                              </p:par>
                              <p:par>
                                <p:cTn id="35" presetID="12" presetClass="entr" presetSubtype="8"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p:tgtEl>
                                          <p:spTgt spid="11"/>
                                        </p:tgtEl>
                                        <p:attrNameLst>
                                          <p:attrName>ppt_x</p:attrName>
                                        </p:attrNameLst>
                                      </p:cBhvr>
                                      <p:tavLst>
                                        <p:tav tm="0">
                                          <p:val>
                                            <p:strVal val="#ppt_x-#ppt_w*1.125000"/>
                                          </p:val>
                                        </p:tav>
                                        <p:tav tm="100000">
                                          <p:val>
                                            <p:strVal val="#ppt_x"/>
                                          </p:val>
                                        </p:tav>
                                      </p:tavLst>
                                    </p:anim>
                                    <p:animEffect transition="in" filter="wipe(right)">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 grpId="0"/>
      <p:bldP spid="6" grpId="0" animBg="1"/>
      <p:bldP spid="7" grpId="0"/>
      <p:bldP spid="8" grpId="0" animBg="1"/>
      <p:bldP spid="9" grpId="0"/>
      <p:bldP spid="10" grpId="0" animBg="1"/>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329565" y="520700"/>
            <a:ext cx="8815070" cy="101409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365125"/>
            <a:ext cx="8060690" cy="1325880"/>
          </a:xfrm>
        </p:spPr>
        <p:txBody>
          <a:bodyPr/>
          <a:lstStyle/>
          <a:p>
            <a:r>
              <a:rPr lang="en-US">
                <a:latin typeface="Arial Rounded MT Bold" panose="020F0704030504030204" charset="0"/>
                <a:cs typeface="Arial Rounded MT Bold" panose="020F0704030504030204" charset="0"/>
              </a:rPr>
              <a:t>Conclusion  and Future Work </a:t>
            </a:r>
          </a:p>
        </p:txBody>
      </p:sp>
      <p:sp>
        <p:nvSpPr>
          <p:cNvPr id="3" name="Content Placeholder 2"/>
          <p:cNvSpPr>
            <a:spLocks noGrp="1"/>
          </p:cNvSpPr>
          <p:nvPr>
            <p:ph idx="1"/>
          </p:nvPr>
        </p:nvSpPr>
        <p:spPr>
          <a:xfrm>
            <a:off x="330835" y="1944370"/>
            <a:ext cx="11560810" cy="4432935"/>
          </a:xfrm>
        </p:spPr>
        <p:txBody>
          <a:bodyPr>
            <a:noAutofit/>
          </a:bodyPr>
          <a:lstStyle/>
          <a:p>
            <a:r>
              <a:rPr lang="en-US" sz="2400"/>
              <a:t> According to our tests, the system has shown promising results when faced with the typical problems encountered by other dam monitoring and alerting systems. All the test cases work properly and all the hardware components respond properly during trigger conditions.</a:t>
            </a:r>
          </a:p>
          <a:p>
            <a:pPr marL="0" indent="0">
              <a:buNone/>
            </a:pPr>
            <a:endParaRPr lang="en-US" sz="2400"/>
          </a:p>
          <a:p>
            <a:r>
              <a:rPr lang="en-US" sz="2400"/>
              <a:t>In future, it is aimed to take into consideration natural phenomenon like rain for dam monitoring. We will try to build a machine-learning model to predict chances of rain and further use this prediction for controlling the dam working.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par>
                                <p:cTn id="9" presetID="22" presetClass="entr" presetSubtype="8" fill="hold" grpId="0" nodeType="withEffect">
                                  <p:stCondLst>
                                    <p:cond delay="0"/>
                                  </p:stCondLst>
                                  <p:childTnLst>
                                    <p:set>
                                      <p:cBhvr>
                                        <p:cTn id="10" dur="2000" fill="hold">
                                          <p:stCondLst>
                                            <p:cond delay="0"/>
                                          </p:stCondLst>
                                        </p:cTn>
                                        <p:tgtEl>
                                          <p:spTgt spid="2"/>
                                        </p:tgtEl>
                                        <p:attrNameLst>
                                          <p:attrName>style.visibility</p:attrName>
                                        </p:attrNameLst>
                                      </p:cBhvr>
                                      <p:to>
                                        <p:strVal val="visible"/>
                                      </p:to>
                                    </p:set>
                                    <p:animEffect transition="in" filter="wipe(left)">
                                      <p:cBhvr>
                                        <p:cTn id="11" dur="2000"/>
                                        <p:tgtEl>
                                          <p:spTgt spid="2"/>
                                        </p:tgtEl>
                                      </p:cBhvr>
                                    </p:animEffect>
                                  </p:childTnLst>
                                </p:cTn>
                              </p:par>
                            </p:childTnLst>
                          </p:cTn>
                        </p:par>
                        <p:par>
                          <p:cTn id="12" fill="hold">
                            <p:stCondLst>
                              <p:cond delay="500"/>
                            </p:stCondLst>
                            <p:childTnLst>
                              <p:par>
                                <p:cTn id="13" presetID="12" presetClass="entr" presetSubtype="8" fill="hold" grpId="0" nodeType="afterEffect">
                                  <p:stCondLst>
                                    <p:cond delay="0"/>
                                  </p:stCondLst>
                                  <p:childTnLst>
                                    <p:set>
                                      <p:cBhvr>
                                        <p:cTn id="14" dur="1000" fill="hold">
                                          <p:stCondLst>
                                            <p:cond delay="0"/>
                                          </p:stCondLst>
                                        </p:cTn>
                                        <p:tgtEl>
                                          <p:spTgt spid="3">
                                            <p:txEl>
                                              <p:pRg st="0" end="0"/>
                                            </p:txEl>
                                          </p:spTgt>
                                        </p:tgtEl>
                                        <p:attrNameLst>
                                          <p:attrName>style.visibility</p:attrName>
                                        </p:attrNameLst>
                                      </p:cBhvr>
                                      <p:to>
                                        <p:strVal val="visible"/>
                                      </p:to>
                                    </p:set>
                                    <p:anim calcmode="lin" valueType="num">
                                      <p:cBhvr additive="base">
                                        <p:cTn id="15" dur="1000"/>
                                        <p:tgtEl>
                                          <p:spTgt spid="3">
                                            <p:txEl>
                                              <p:pRg st="0" end="0"/>
                                            </p:txEl>
                                          </p:spTgt>
                                        </p:tgtEl>
                                        <p:attrNameLst>
                                          <p:attrName>ppt_x</p:attrName>
                                        </p:attrNameLst>
                                      </p:cBhvr>
                                      <p:tavLst>
                                        <p:tav tm="0">
                                          <p:val>
                                            <p:strVal val="#ppt_x-#ppt_w*1.125000"/>
                                          </p:val>
                                        </p:tav>
                                        <p:tav tm="100000">
                                          <p:val>
                                            <p:strVal val="#ppt_x"/>
                                          </p:val>
                                        </p:tav>
                                      </p:tavLst>
                                    </p:anim>
                                    <p:animEffect transition="in" filter="wipe(right)">
                                      <p:cBhvr>
                                        <p:cTn id="16" dur="1000"/>
                                        <p:tgtEl>
                                          <p:spTgt spid="3">
                                            <p:txEl>
                                              <p:pRg st="0" end="0"/>
                                            </p:txEl>
                                          </p:spTgt>
                                        </p:tgtEl>
                                      </p:cBhvr>
                                    </p:animEffect>
                                  </p:childTnLst>
                                </p:cTn>
                              </p:par>
                            </p:childTnLst>
                          </p:cTn>
                        </p:par>
                        <p:par>
                          <p:cTn id="17" fill="hold">
                            <p:stCondLst>
                              <p:cond delay="1500"/>
                            </p:stCondLst>
                            <p:childTnLst>
                              <p:par>
                                <p:cTn id="18" presetID="12" presetClass="entr" presetSubtype="8" fill="hold" grpId="0" nodeType="afterEffect">
                                  <p:stCondLst>
                                    <p:cond delay="0"/>
                                  </p:stCondLst>
                                  <p:childTnLst>
                                    <p:set>
                                      <p:cBhvr>
                                        <p:cTn id="19" dur="1000" fill="hold">
                                          <p:stCondLst>
                                            <p:cond delay="0"/>
                                          </p:stCondLst>
                                        </p:cTn>
                                        <p:tgtEl>
                                          <p:spTgt spid="3">
                                            <p:txEl>
                                              <p:pRg st="2" end="2"/>
                                            </p:txEl>
                                          </p:spTgt>
                                        </p:tgtEl>
                                        <p:attrNameLst>
                                          <p:attrName>style.visibility</p:attrName>
                                        </p:attrNameLst>
                                      </p:cBhvr>
                                      <p:to>
                                        <p:strVal val="visible"/>
                                      </p:to>
                                    </p:set>
                                    <p:anim calcmode="lin" valueType="num">
                                      <p:cBhvr additive="base">
                                        <p:cTn id="20" dur="1000"/>
                                        <p:tgtEl>
                                          <p:spTgt spid="3">
                                            <p:txEl>
                                              <p:pRg st="2" end="2"/>
                                            </p:txEl>
                                          </p:spTgt>
                                        </p:tgtEl>
                                        <p:attrNameLst>
                                          <p:attrName>ppt_x</p:attrName>
                                        </p:attrNameLst>
                                      </p:cBhvr>
                                      <p:tavLst>
                                        <p:tav tm="0">
                                          <p:val>
                                            <p:strVal val="#ppt_x-#ppt_w*1.125000"/>
                                          </p:val>
                                        </p:tav>
                                        <p:tav tm="100000">
                                          <p:val>
                                            <p:strVal val="#ppt_x"/>
                                          </p:val>
                                        </p:tav>
                                      </p:tavLst>
                                    </p:anim>
                                    <p:animEffect transition="in" filter="wipe(right)">
                                      <p:cBhvr>
                                        <p:cTn id="21"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 grpId="0"/>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Rounded Rectangle 3"/>
          <p:cNvSpPr/>
          <p:nvPr/>
        </p:nvSpPr>
        <p:spPr>
          <a:xfrm>
            <a:off x="2738120" y="688340"/>
            <a:ext cx="7473315" cy="15925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38575" y="793750"/>
            <a:ext cx="5515610" cy="1325880"/>
          </a:xfrm>
        </p:spPr>
        <p:txBody>
          <a:bodyPr/>
          <a:lstStyle/>
          <a:p>
            <a:r>
              <a:rPr lang="en-US"/>
              <a:t>Link to Github Repo.</a:t>
            </a:r>
          </a:p>
        </p:txBody>
      </p:sp>
      <p:sp>
        <p:nvSpPr>
          <p:cNvPr id="5" name="Snip Diagonal Corner Rectangle 4"/>
          <p:cNvSpPr/>
          <p:nvPr/>
        </p:nvSpPr>
        <p:spPr>
          <a:xfrm>
            <a:off x="608330" y="3756025"/>
            <a:ext cx="11054715" cy="933450"/>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Box 5"/>
          <p:cNvSpPr txBox="1"/>
          <p:nvPr/>
        </p:nvSpPr>
        <p:spPr>
          <a:xfrm>
            <a:off x="882650" y="3962400"/>
            <a:ext cx="10658475" cy="521970"/>
          </a:xfrm>
          <a:prstGeom prst="rect">
            <a:avLst/>
          </a:prstGeom>
          <a:noFill/>
        </p:spPr>
        <p:txBody>
          <a:bodyPr wrap="square" rtlCol="0">
            <a:spAutoFit/>
          </a:bodyPr>
          <a:lstStyle/>
          <a:p>
            <a:pPr algn="ctr"/>
            <a:r>
              <a:rPr lang="en-US">
                <a:hlinkClick r:id="rId2" action="ppaction://hlinkfile">
                  <a:extLst>
                    <a:ext uri="{DAF060AB-1E55-43B9-8AAB-6FB025537F2F}">
                      <wpsdc:hlinkClr xmlns:wpsdc="http://www.wps.cn/officeDocument/2017/drawingmlCustomData" xmlns="" val="FFFFFF"/>
                      <wpsdc:folHlinkClr xmlns:wpsdc="http://www.wps.cn/officeDocument/2017/drawingmlCustomData" xmlns="" val="7030A0"/>
                      <wpsdc:hlinkUnderline xmlns:wpsdc="http://www.wps.cn/officeDocument/2017/drawingmlCustomData" xmlns="" val="1"/>
                    </a:ext>
                  </a:extLst>
                </a:hlinkClick>
              </a:rPr>
              <a:t> </a:t>
            </a:r>
            <a:r>
              <a:rPr lang="en-US" sz="2800" u="sng">
                <a:hlinkClick r:id="rId2" action="ppaction://hlinkfile">
                  <a:extLst>
                    <a:ext uri="{DAF060AB-1E55-43B9-8AAB-6FB025537F2F}">
                      <wpsdc:hlinkClr xmlns:wpsdc="http://www.wps.cn/officeDocument/2017/drawingmlCustomData" xmlns="" val="FFFFFF"/>
                      <wpsdc:folHlinkClr xmlns:wpsdc="http://www.wps.cn/officeDocument/2017/drawingmlCustomData" xmlns="" val="7030A0"/>
                      <wpsdc:hlinkUnderline xmlns:wpsdc="http://www.wps.cn/officeDocument/2017/drawingmlCustomData" xmlns="" val="1"/>
                    </a:ext>
                  </a:extLst>
                </a:hlinkClick>
              </a:rPr>
              <a:t>Dam monitoring and Alerting system</a:t>
            </a:r>
            <a:endParaRPr lang="en-US" sz="2800" u="sng">
              <a:solidFill>
                <a:schemeClr val="bg1"/>
              </a:solidFill>
              <a:hlinkClick r:id="rId2" action="ppaction://hlinkfile">
                <a:extLst>
                  <a:ext uri="{DAF060AB-1E55-43B9-8AAB-6FB025537F2F}">
                    <wpsdc:hlinkClr xmlns:wpsdc="http://www.wps.cn/officeDocument/2017/drawingmlCustomData" xmlns="" val="FFFFFF"/>
                    <wpsdc:folHlinkClr xmlns:wpsdc="http://www.wps.cn/officeDocument/2017/drawingmlCustomData" xmlns="" val="7030A0"/>
                    <wpsdc:hlinkUnderline xmlns:wpsdc="http://www.wps.cn/officeDocument/2017/drawingmlCustomData" xmlns="" val="1"/>
                  </a:ext>
                </a:extLst>
              </a:hlinkClick>
            </a:endParaRPr>
          </a:p>
        </p:txBody>
      </p:sp>
      <p:sp>
        <p:nvSpPr>
          <p:cNvPr id="7" name="Down Arrow 6"/>
          <p:cNvSpPr/>
          <p:nvPr/>
        </p:nvSpPr>
        <p:spPr>
          <a:xfrm>
            <a:off x="6185535" y="2485390"/>
            <a:ext cx="466725" cy="882015"/>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up)">
                                      <p:cBhvr>
                                        <p:cTn id="10" dur="500"/>
                                        <p:tgtEl>
                                          <p:spTgt spid="2"/>
                                        </p:tgtEl>
                                      </p:cBhvr>
                                    </p:animEffect>
                                  </p:childTnLst>
                                </p:cTn>
                              </p:par>
                            </p:childTnLst>
                          </p:cTn>
                        </p:par>
                        <p:par>
                          <p:cTn id="11" fill="hold">
                            <p:stCondLst>
                              <p:cond delay="500"/>
                            </p:stCondLst>
                            <p:childTnLst>
                              <p:par>
                                <p:cTn id="12" presetID="12" presetClass="entr" presetSubtype="1"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p:tgtEl>
                                          <p:spTgt spid="6"/>
                                        </p:tgtEl>
                                        <p:attrNameLst>
                                          <p:attrName>ppt_y</p:attrName>
                                        </p:attrNameLst>
                                      </p:cBhvr>
                                      <p:tavLst>
                                        <p:tav tm="0">
                                          <p:val>
                                            <p:strVal val="#ppt_y-#ppt_h*1.125000"/>
                                          </p:val>
                                        </p:tav>
                                        <p:tav tm="100000">
                                          <p:val>
                                            <p:strVal val="#ppt_y"/>
                                          </p:val>
                                        </p:tav>
                                      </p:tavLst>
                                    </p:anim>
                                    <p:animEffect transition="in" filter="wipe(down)">
                                      <p:cBhvr>
                                        <p:cTn id="15" dur="500"/>
                                        <p:tgtEl>
                                          <p:spTgt spid="6"/>
                                        </p:tgtEl>
                                      </p:cBhvr>
                                    </p:animEffect>
                                  </p:childTnLst>
                                </p:cTn>
                              </p:par>
                              <p:par>
                                <p:cTn id="16" presetID="12" presetClass="entr" presetSubtype="1"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p:tgtEl>
                                          <p:spTgt spid="7"/>
                                        </p:tgtEl>
                                        <p:attrNameLst>
                                          <p:attrName>ppt_y</p:attrName>
                                        </p:attrNameLst>
                                      </p:cBhvr>
                                      <p:tavLst>
                                        <p:tav tm="0">
                                          <p:val>
                                            <p:strVal val="#ppt_y-#ppt_h*1.125000"/>
                                          </p:val>
                                        </p:tav>
                                        <p:tav tm="100000">
                                          <p:val>
                                            <p:strVal val="#ppt_y"/>
                                          </p:val>
                                        </p:tav>
                                      </p:tavLst>
                                    </p:anim>
                                    <p:animEffect transition="in" filter="wipe(down)">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6" grpId="0"/>
      <p:bldP spid="7"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714375" y="747395"/>
          <a:ext cx="10677525" cy="4605655"/>
        </p:xfrm>
        <a:graphic>
          <a:graphicData uri="http://schemas.openxmlformats.org/drawingml/2006/table">
            <a:tbl>
              <a:tblPr firstRow="1" bandRow="1">
                <a:tableStyleId>{5C22544A-7EE6-4342-B048-85BDC9FD1C3A}</a:tableStyleId>
              </a:tblPr>
              <a:tblGrid>
                <a:gridCol w="1025525">
                  <a:extLst>
                    <a:ext uri="{9D8B030D-6E8A-4147-A177-3AD203B41FA5}">
                      <a16:colId xmlns:a16="http://schemas.microsoft.com/office/drawing/2014/main" val="20000"/>
                    </a:ext>
                  </a:extLst>
                </a:gridCol>
                <a:gridCol w="7432040">
                  <a:extLst>
                    <a:ext uri="{9D8B030D-6E8A-4147-A177-3AD203B41FA5}">
                      <a16:colId xmlns:a16="http://schemas.microsoft.com/office/drawing/2014/main" val="20001"/>
                    </a:ext>
                  </a:extLst>
                </a:gridCol>
                <a:gridCol w="2219960">
                  <a:extLst>
                    <a:ext uri="{9D8B030D-6E8A-4147-A177-3AD203B41FA5}">
                      <a16:colId xmlns:a16="http://schemas.microsoft.com/office/drawing/2014/main" val="20002"/>
                    </a:ext>
                  </a:extLst>
                </a:gridCol>
              </a:tblGrid>
              <a:tr h="724535">
                <a:tc>
                  <a:txBody>
                    <a:bodyPr/>
                    <a:lstStyle/>
                    <a:p>
                      <a:pPr>
                        <a:buNone/>
                      </a:pPr>
                      <a:r>
                        <a:rPr lang="en-US" sz="2800"/>
                        <a:t>S No.</a:t>
                      </a:r>
                    </a:p>
                  </a:txBody>
                  <a:tcPr/>
                </a:tc>
                <a:tc>
                  <a:txBody>
                    <a:bodyPr/>
                    <a:lstStyle/>
                    <a:p>
                      <a:pPr algn="ctr">
                        <a:buNone/>
                      </a:pPr>
                      <a:r>
                        <a:rPr lang="en-US" sz="2800"/>
                        <a:t>Materials</a:t>
                      </a:r>
                    </a:p>
                  </a:txBody>
                  <a:tcPr/>
                </a:tc>
                <a:tc>
                  <a:txBody>
                    <a:bodyPr/>
                    <a:lstStyle/>
                    <a:p>
                      <a:pPr algn="ctr">
                        <a:buNone/>
                      </a:pPr>
                      <a:r>
                        <a:rPr lang="en-US" sz="2800"/>
                        <a:t>Prices(in Rs)</a:t>
                      </a:r>
                    </a:p>
                  </a:txBody>
                  <a:tcPr/>
                </a:tc>
                <a:extLst>
                  <a:ext uri="{0D108BD9-81ED-4DB2-BD59-A6C34878D82A}">
                    <a16:rowId xmlns:a16="http://schemas.microsoft.com/office/drawing/2014/main" val="10000"/>
                  </a:ext>
                </a:extLst>
              </a:tr>
              <a:tr h="431165">
                <a:tc>
                  <a:txBody>
                    <a:bodyPr/>
                    <a:lstStyle/>
                    <a:p>
                      <a:pPr algn="ctr">
                        <a:buNone/>
                      </a:pPr>
                      <a:r>
                        <a:rPr lang="en-US" sz="2800"/>
                        <a:t>1.</a:t>
                      </a:r>
                    </a:p>
                  </a:txBody>
                  <a:tcPr/>
                </a:tc>
                <a:tc>
                  <a:txBody>
                    <a:bodyPr/>
                    <a:lstStyle/>
                    <a:p>
                      <a:pPr algn="ctr">
                        <a:buNone/>
                      </a:pPr>
                      <a:r>
                        <a:rPr lang="en-US" sz="2800"/>
                        <a:t>Arduino UNO</a:t>
                      </a:r>
                    </a:p>
                  </a:txBody>
                  <a:tcPr/>
                </a:tc>
                <a:tc>
                  <a:txBody>
                    <a:bodyPr/>
                    <a:lstStyle/>
                    <a:p>
                      <a:pPr algn="ctr">
                        <a:buNone/>
                      </a:pPr>
                      <a:r>
                        <a:rPr lang="en-US" sz="2800"/>
                        <a:t>659</a:t>
                      </a:r>
                    </a:p>
                  </a:txBody>
                  <a:tcPr/>
                </a:tc>
                <a:extLst>
                  <a:ext uri="{0D108BD9-81ED-4DB2-BD59-A6C34878D82A}">
                    <a16:rowId xmlns:a16="http://schemas.microsoft.com/office/drawing/2014/main" val="10001"/>
                  </a:ext>
                </a:extLst>
              </a:tr>
              <a:tr h="431165">
                <a:tc>
                  <a:txBody>
                    <a:bodyPr/>
                    <a:lstStyle/>
                    <a:p>
                      <a:pPr algn="ctr">
                        <a:buNone/>
                      </a:pPr>
                      <a:r>
                        <a:rPr lang="en-US" sz="2800"/>
                        <a:t>2.</a:t>
                      </a:r>
                    </a:p>
                  </a:txBody>
                  <a:tcPr/>
                </a:tc>
                <a:tc>
                  <a:txBody>
                    <a:bodyPr/>
                    <a:lstStyle/>
                    <a:p>
                      <a:pPr algn="ctr">
                        <a:buNone/>
                      </a:pPr>
                      <a:r>
                        <a:rPr lang="en-US" sz="2800"/>
                        <a:t>Ultrasonic Sensors</a:t>
                      </a:r>
                    </a:p>
                  </a:txBody>
                  <a:tcPr/>
                </a:tc>
                <a:tc>
                  <a:txBody>
                    <a:bodyPr/>
                    <a:lstStyle/>
                    <a:p>
                      <a:pPr algn="ctr">
                        <a:buNone/>
                      </a:pPr>
                      <a:r>
                        <a:rPr lang="en-US" sz="2800"/>
                        <a:t>119</a:t>
                      </a:r>
                    </a:p>
                  </a:txBody>
                  <a:tcPr/>
                </a:tc>
                <a:extLst>
                  <a:ext uri="{0D108BD9-81ED-4DB2-BD59-A6C34878D82A}">
                    <a16:rowId xmlns:a16="http://schemas.microsoft.com/office/drawing/2014/main" val="10002"/>
                  </a:ext>
                </a:extLst>
              </a:tr>
              <a:tr h="431165">
                <a:tc>
                  <a:txBody>
                    <a:bodyPr/>
                    <a:lstStyle/>
                    <a:p>
                      <a:pPr algn="ctr">
                        <a:buNone/>
                      </a:pPr>
                      <a:r>
                        <a:rPr lang="en-US" sz="2800"/>
                        <a:t>3.</a:t>
                      </a:r>
                    </a:p>
                  </a:txBody>
                  <a:tcPr/>
                </a:tc>
                <a:tc>
                  <a:txBody>
                    <a:bodyPr/>
                    <a:lstStyle/>
                    <a:p>
                      <a:pPr algn="ctr">
                        <a:buNone/>
                      </a:pPr>
                      <a:r>
                        <a:rPr lang="en-US" sz="2800"/>
                        <a:t>Servo Motor</a:t>
                      </a:r>
                    </a:p>
                  </a:txBody>
                  <a:tcPr/>
                </a:tc>
                <a:tc>
                  <a:txBody>
                    <a:bodyPr/>
                    <a:lstStyle/>
                    <a:p>
                      <a:pPr algn="ctr">
                        <a:buNone/>
                      </a:pPr>
                      <a:r>
                        <a:rPr lang="en-US" sz="2800"/>
                        <a:t>150</a:t>
                      </a:r>
                    </a:p>
                  </a:txBody>
                  <a:tcPr/>
                </a:tc>
                <a:extLst>
                  <a:ext uri="{0D108BD9-81ED-4DB2-BD59-A6C34878D82A}">
                    <a16:rowId xmlns:a16="http://schemas.microsoft.com/office/drawing/2014/main" val="10003"/>
                  </a:ext>
                </a:extLst>
              </a:tr>
              <a:tr h="431800">
                <a:tc>
                  <a:txBody>
                    <a:bodyPr/>
                    <a:lstStyle/>
                    <a:p>
                      <a:pPr algn="ctr">
                        <a:buNone/>
                      </a:pPr>
                      <a:r>
                        <a:rPr lang="en-US" sz="2800"/>
                        <a:t>4.</a:t>
                      </a:r>
                    </a:p>
                  </a:txBody>
                  <a:tcPr/>
                </a:tc>
                <a:tc>
                  <a:txBody>
                    <a:bodyPr/>
                    <a:lstStyle/>
                    <a:p>
                      <a:pPr algn="ctr">
                        <a:buNone/>
                      </a:pPr>
                      <a:r>
                        <a:rPr lang="en-US" sz="2800"/>
                        <a:t>LED lights</a:t>
                      </a:r>
                    </a:p>
                  </a:txBody>
                  <a:tcPr/>
                </a:tc>
                <a:tc>
                  <a:txBody>
                    <a:bodyPr/>
                    <a:lstStyle/>
                    <a:p>
                      <a:pPr algn="ctr">
                        <a:buNone/>
                      </a:pPr>
                      <a:r>
                        <a:rPr lang="en-US" sz="2800"/>
                        <a:t>20</a:t>
                      </a:r>
                    </a:p>
                  </a:txBody>
                  <a:tcPr/>
                </a:tc>
                <a:extLst>
                  <a:ext uri="{0D108BD9-81ED-4DB2-BD59-A6C34878D82A}">
                    <a16:rowId xmlns:a16="http://schemas.microsoft.com/office/drawing/2014/main" val="10004"/>
                  </a:ext>
                </a:extLst>
              </a:tr>
              <a:tr h="431165">
                <a:tc>
                  <a:txBody>
                    <a:bodyPr/>
                    <a:lstStyle/>
                    <a:p>
                      <a:pPr algn="ctr">
                        <a:buNone/>
                      </a:pPr>
                      <a:r>
                        <a:rPr lang="en-US" sz="2800"/>
                        <a:t>5.</a:t>
                      </a:r>
                    </a:p>
                  </a:txBody>
                  <a:tcPr/>
                </a:tc>
                <a:tc>
                  <a:txBody>
                    <a:bodyPr/>
                    <a:lstStyle/>
                    <a:p>
                      <a:pPr algn="ctr">
                        <a:buNone/>
                      </a:pPr>
                      <a:r>
                        <a:rPr lang="en-US" sz="2800"/>
                        <a:t>Breadboard</a:t>
                      </a:r>
                    </a:p>
                  </a:txBody>
                  <a:tcPr/>
                </a:tc>
                <a:tc>
                  <a:txBody>
                    <a:bodyPr/>
                    <a:lstStyle/>
                    <a:p>
                      <a:pPr algn="ctr">
                        <a:buNone/>
                      </a:pPr>
                      <a:r>
                        <a:rPr lang="en-US" sz="2800"/>
                        <a:t>120</a:t>
                      </a:r>
                    </a:p>
                  </a:txBody>
                  <a:tcPr/>
                </a:tc>
                <a:extLst>
                  <a:ext uri="{0D108BD9-81ED-4DB2-BD59-A6C34878D82A}">
                    <a16:rowId xmlns:a16="http://schemas.microsoft.com/office/drawing/2014/main" val="10005"/>
                  </a:ext>
                </a:extLst>
              </a:tr>
              <a:tr h="430530">
                <a:tc>
                  <a:txBody>
                    <a:bodyPr/>
                    <a:lstStyle/>
                    <a:p>
                      <a:pPr algn="ctr">
                        <a:buNone/>
                      </a:pPr>
                      <a:r>
                        <a:rPr lang="en-US" sz="2800"/>
                        <a:t>6.</a:t>
                      </a:r>
                    </a:p>
                  </a:txBody>
                  <a:tcPr/>
                </a:tc>
                <a:tc>
                  <a:txBody>
                    <a:bodyPr/>
                    <a:lstStyle/>
                    <a:p>
                      <a:pPr algn="ctr">
                        <a:buNone/>
                      </a:pPr>
                      <a:r>
                        <a:rPr lang="en-US" sz="2800"/>
                        <a:t>Jumper wires</a:t>
                      </a:r>
                    </a:p>
                  </a:txBody>
                  <a:tcPr/>
                </a:tc>
                <a:tc>
                  <a:txBody>
                    <a:bodyPr/>
                    <a:lstStyle/>
                    <a:p>
                      <a:pPr algn="ctr">
                        <a:buNone/>
                      </a:pPr>
                      <a:r>
                        <a:rPr lang="en-US" sz="2800"/>
                        <a:t>159</a:t>
                      </a:r>
                    </a:p>
                  </a:txBody>
                  <a:tcPr/>
                </a:tc>
                <a:extLst>
                  <a:ext uri="{0D108BD9-81ED-4DB2-BD59-A6C34878D82A}">
                    <a16:rowId xmlns:a16="http://schemas.microsoft.com/office/drawing/2014/main" val="10006"/>
                  </a:ext>
                </a:extLst>
              </a:tr>
              <a:tr h="431800">
                <a:tc>
                  <a:txBody>
                    <a:bodyPr/>
                    <a:lstStyle/>
                    <a:p>
                      <a:pPr algn="ctr">
                        <a:buNone/>
                      </a:pPr>
                      <a:r>
                        <a:rPr lang="en-US" sz="2800"/>
                        <a:t>7.</a:t>
                      </a:r>
                    </a:p>
                  </a:txBody>
                  <a:tcPr/>
                </a:tc>
                <a:tc>
                  <a:txBody>
                    <a:bodyPr/>
                    <a:lstStyle/>
                    <a:p>
                      <a:pPr algn="ctr">
                        <a:buNone/>
                      </a:pPr>
                      <a:r>
                        <a:rPr lang="en-US" sz="2800"/>
                        <a:t>Buzzer</a:t>
                      </a:r>
                    </a:p>
                  </a:txBody>
                  <a:tcPr/>
                </a:tc>
                <a:tc>
                  <a:txBody>
                    <a:bodyPr/>
                    <a:lstStyle/>
                    <a:p>
                      <a:pPr algn="ctr">
                        <a:buNone/>
                      </a:pPr>
                      <a:r>
                        <a:rPr lang="en-US" sz="2800"/>
                        <a:t>40</a:t>
                      </a:r>
                    </a:p>
                  </a:txBody>
                  <a:tcPr/>
                </a:tc>
                <a:extLst>
                  <a:ext uri="{0D108BD9-81ED-4DB2-BD59-A6C34878D82A}">
                    <a16:rowId xmlns:a16="http://schemas.microsoft.com/office/drawing/2014/main" val="10007"/>
                  </a:ext>
                </a:extLst>
              </a:tr>
              <a:tr h="431165">
                <a:tc>
                  <a:txBody>
                    <a:bodyPr/>
                    <a:lstStyle/>
                    <a:p>
                      <a:pPr algn="ctr">
                        <a:buNone/>
                      </a:pPr>
                      <a:r>
                        <a:rPr lang="en-US" sz="2800"/>
                        <a:t>8.</a:t>
                      </a:r>
                    </a:p>
                  </a:txBody>
                  <a:tcPr/>
                </a:tc>
                <a:tc>
                  <a:txBody>
                    <a:bodyPr/>
                    <a:lstStyle/>
                    <a:p>
                      <a:pPr algn="ctr">
                        <a:buNone/>
                      </a:pPr>
                      <a:r>
                        <a:rPr lang="en-US" sz="2800"/>
                        <a:t>Miscellenous</a:t>
                      </a:r>
                    </a:p>
                  </a:txBody>
                  <a:tcPr/>
                </a:tc>
                <a:tc>
                  <a:txBody>
                    <a:bodyPr/>
                    <a:lstStyle/>
                    <a:p>
                      <a:pPr algn="ctr">
                        <a:buNone/>
                      </a:pPr>
                      <a:r>
                        <a:rPr lang="en-US" sz="2800"/>
                        <a:t>300</a:t>
                      </a:r>
                    </a:p>
                  </a:txBody>
                  <a:tcPr/>
                </a:tc>
                <a:extLst>
                  <a:ext uri="{0D108BD9-81ED-4DB2-BD59-A6C34878D82A}">
                    <a16:rowId xmlns:a16="http://schemas.microsoft.com/office/drawing/2014/main" val="10008"/>
                  </a:ext>
                </a:extLst>
              </a:tr>
              <a:tr h="431165">
                <a:tc>
                  <a:txBody>
                    <a:bodyPr/>
                    <a:lstStyle/>
                    <a:p>
                      <a:pPr algn="ctr">
                        <a:buNone/>
                      </a:pPr>
                      <a:endParaRPr lang="en-US" sz="2800"/>
                    </a:p>
                  </a:txBody>
                  <a:tcPr/>
                </a:tc>
                <a:tc>
                  <a:txBody>
                    <a:bodyPr/>
                    <a:lstStyle/>
                    <a:p>
                      <a:pPr algn="r">
                        <a:buNone/>
                      </a:pPr>
                      <a:r>
                        <a:rPr lang="en-US" sz="2800"/>
                        <a:t>TOTAL</a:t>
                      </a:r>
                    </a:p>
                  </a:txBody>
                  <a:tcPr/>
                </a:tc>
                <a:tc>
                  <a:txBody>
                    <a:bodyPr/>
                    <a:lstStyle/>
                    <a:p>
                      <a:pPr algn="ctr">
                        <a:buNone/>
                      </a:pPr>
                      <a:r>
                        <a:rPr lang="en-US" sz="2800"/>
                        <a:t>1500</a:t>
                      </a:r>
                    </a:p>
                  </a:txBody>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3" name="Text Box 2"/>
          <p:cNvSpPr txBox="1"/>
          <p:nvPr/>
        </p:nvSpPr>
        <p:spPr>
          <a:xfrm>
            <a:off x="3843655" y="1064895"/>
            <a:ext cx="4954905" cy="1938020"/>
          </a:xfrm>
          <a:prstGeom prst="rect">
            <a:avLst/>
          </a:prstGeom>
          <a:noFill/>
        </p:spPr>
        <p:txBody>
          <a:bodyPr wrap="square" rtlCol="0">
            <a:spAutoFit/>
          </a:bodyPr>
          <a:lstStyle/>
          <a:p>
            <a:pPr algn="ctr"/>
            <a:r>
              <a:rPr lang="en-US" sz="6000">
                <a:latin typeface="Arial Rounded MT Bold" panose="020F0704030504030204" charset="0"/>
                <a:cs typeface="Arial Rounded MT Bold" panose="020F0704030504030204" charset="0"/>
              </a:rPr>
              <a:t>Thank You</a:t>
            </a:r>
          </a:p>
          <a:p>
            <a:endParaRPr lang="en-US" sz="6000">
              <a:latin typeface="Arial Rounded MT Bold" panose="020F0704030504030204" charset="0"/>
              <a:cs typeface="Arial Rounded MT Bold" panose="020F0704030504030204" charset="0"/>
            </a:endParaRPr>
          </a:p>
        </p:txBody>
      </p:sp>
      <p:sp>
        <p:nvSpPr>
          <p:cNvPr id="4" name="Text Box 3"/>
          <p:cNvSpPr txBox="1"/>
          <p:nvPr/>
        </p:nvSpPr>
        <p:spPr>
          <a:xfrm>
            <a:off x="3194050" y="2586355"/>
            <a:ext cx="6600825" cy="860425"/>
          </a:xfrm>
          <a:prstGeom prst="rect">
            <a:avLst/>
          </a:prstGeom>
          <a:noFill/>
        </p:spPr>
        <p:txBody>
          <a:bodyPr wrap="square" rtlCol="0">
            <a:spAutoFit/>
          </a:bodyPr>
          <a:lstStyle/>
          <a:p>
            <a:pPr algn="ctr"/>
            <a:r>
              <a:rPr lang="en-US" sz="3200">
                <a:latin typeface="Bodoni MT" panose="02070603080606020203" charset="0"/>
                <a:cs typeface="Bodoni MT" panose="02070603080606020203" charset="0"/>
              </a:rPr>
              <a:t>Do you have any questions ? </a:t>
            </a:r>
          </a:p>
          <a:p>
            <a:pPr algn="ctr"/>
            <a:r>
              <a:rPr lang="en-US"/>
              <a:t>Feel free to ask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ppt_y</p:attrName>
                                        </p:attrNameLst>
                                      </p:cBhvr>
                                      <p:tavLst>
                                        <p:tav tm="0">
                                          <p:val>
                                            <p:strVal val="#ppt_y+#ppt_h*1.125000"/>
                                          </p:val>
                                        </p:tav>
                                        <p:tav tm="100000">
                                          <p:val>
                                            <p:strVal val="#ppt_y"/>
                                          </p:val>
                                        </p:tav>
                                      </p:tavLst>
                                    </p:anim>
                                    <p:animEffect transition="in" filter="wipe(up)">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exagon 6"/>
          <p:cNvSpPr/>
          <p:nvPr/>
        </p:nvSpPr>
        <p:spPr>
          <a:xfrm>
            <a:off x="-432435" y="204470"/>
            <a:ext cx="8536305" cy="128524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5570" y="408940"/>
            <a:ext cx="7719060" cy="876935"/>
          </a:xfrm>
        </p:spPr>
        <p:txBody>
          <a:bodyPr>
            <a:noAutofit/>
          </a:bodyPr>
          <a:lstStyle/>
          <a:p>
            <a:pPr algn="l"/>
            <a:r>
              <a:rPr lang="en-US" sz="5400">
                <a:latin typeface="Arial Rounded MT Bold" panose="020F0704030504030204" charset="0"/>
                <a:cs typeface="Arial Rounded MT Bold" panose="020F0704030504030204" charset="0"/>
              </a:rPr>
              <a:t>Introduction</a:t>
            </a:r>
          </a:p>
        </p:txBody>
      </p:sp>
      <p:sp>
        <p:nvSpPr>
          <p:cNvPr id="4" name="Text Placeholder 3"/>
          <p:cNvSpPr>
            <a:spLocks noGrp="1"/>
          </p:cNvSpPr>
          <p:nvPr>
            <p:ph type="body" sz="half" idx="2"/>
          </p:nvPr>
        </p:nvSpPr>
        <p:spPr>
          <a:xfrm>
            <a:off x="403860" y="2608580"/>
            <a:ext cx="10980420" cy="2840990"/>
          </a:xfrm>
        </p:spPr>
        <p:style>
          <a:lnRef idx="1">
            <a:schemeClr val="accent1"/>
          </a:lnRef>
          <a:fillRef idx="2">
            <a:schemeClr val="accent1"/>
          </a:fillRef>
          <a:effectRef idx="1">
            <a:schemeClr val="accent1"/>
          </a:effectRef>
          <a:fontRef idx="minor">
            <a:schemeClr val="dk1"/>
          </a:fontRef>
        </p:style>
        <p:txBody>
          <a:bodyPr>
            <a:noAutofit/>
          </a:bodyPr>
          <a:lstStyle/>
          <a:p>
            <a:endParaRPr lang="en-US" sz="3200">
              <a:latin typeface="Bodoni MT" panose="02070603080606020203" charset="0"/>
              <a:cs typeface="Bodoni MT" panose="02070603080606020203" charset="0"/>
            </a:endParaRPr>
          </a:p>
          <a:p>
            <a:r>
              <a:rPr lang="en-US" sz="3200">
                <a:latin typeface="Bodoni MT" panose="02070603080606020203" charset="0"/>
                <a:cs typeface="Bodoni MT" panose="02070603080606020203" charset="0"/>
              </a:rPr>
              <a:t>The Dam monitoring and alerting system is an Innovative system which helps in solving all the dam related problems.It switches the dam operation from manully to completely automated.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right)">
                                      <p:cBhvr>
                                        <p:cTn id="8" dur="500"/>
                                        <p:tgtEl>
                                          <p:spTgt spid="7"/>
                                        </p:tgtEl>
                                      </p:cBhvr>
                                    </p:animEffect>
                                  </p:childTnLst>
                                </p:cTn>
                              </p:par>
                              <p:par>
                                <p:cTn id="9" presetID="2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4">
                                            <p:bg/>
                                          </p:spTgt>
                                        </p:tgtEl>
                                        <p:attrNameLst>
                                          <p:attrName>style.visibility</p:attrName>
                                        </p:attrNameLst>
                                      </p:cBhvr>
                                      <p:to>
                                        <p:strVal val="visible"/>
                                      </p:to>
                                    </p:set>
                                    <p:animEffect transition="in" filter="wipe(up)">
                                      <p:cBhvr>
                                        <p:cTn id="14" dur="500"/>
                                        <p:tgtEl>
                                          <p:spTgt spid="4">
                                            <p:bg/>
                                          </p:spTgt>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up)">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2" grpId="0"/>
      <p:bldP spid="4"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Diagonal Corner Rectangle 6"/>
          <p:cNvSpPr/>
          <p:nvPr/>
        </p:nvSpPr>
        <p:spPr>
          <a:xfrm>
            <a:off x="3082925" y="2069465"/>
            <a:ext cx="6187440" cy="221107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Box 7"/>
          <p:cNvSpPr txBox="1"/>
          <p:nvPr/>
        </p:nvSpPr>
        <p:spPr>
          <a:xfrm>
            <a:off x="3164840" y="2596515"/>
            <a:ext cx="5901690" cy="1106805"/>
          </a:xfrm>
          <a:prstGeom prst="rect">
            <a:avLst/>
          </a:prstGeom>
          <a:noFill/>
        </p:spPr>
        <p:txBody>
          <a:bodyPr wrap="square" rtlCol="0">
            <a:spAutoFit/>
          </a:bodyPr>
          <a:lstStyle/>
          <a:p>
            <a:pPr algn="ctr"/>
            <a:r>
              <a:rPr lang="en-US" sz="6600">
                <a:latin typeface="Bodoni MT" panose="02070603080606020203" charset="0"/>
                <a:cs typeface="Bodoni MT" panose="02070603080606020203" charset="0"/>
              </a:rPr>
              <a:t>MOTIVATION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s 8"/>
          <p:cNvSpPr/>
          <p:nvPr/>
        </p:nvSpPr>
        <p:spPr>
          <a:xfrm>
            <a:off x="8905240" y="2729865"/>
            <a:ext cx="3286760" cy="41281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Triangle 25"/>
          <p:cNvSpPr/>
          <p:nvPr/>
        </p:nvSpPr>
        <p:spPr>
          <a:xfrm flipH="1" flipV="1">
            <a:off x="7579360" y="3431540"/>
            <a:ext cx="393065" cy="38036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s 24"/>
          <p:cNvSpPr/>
          <p:nvPr/>
        </p:nvSpPr>
        <p:spPr>
          <a:xfrm rot="18540000">
            <a:off x="3647440" y="5325110"/>
            <a:ext cx="5083175" cy="4933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happy-friendship-day-diverse-friend-group-of-people-special-event-celebration-free-vector"/>
          <p:cNvPicPr>
            <a:picLocks noChangeAspect="1"/>
          </p:cNvPicPr>
          <p:nvPr/>
        </p:nvPicPr>
        <p:blipFill>
          <a:blip r:embed="rId2"/>
          <a:stretch>
            <a:fillRect/>
          </a:stretch>
        </p:blipFill>
        <p:spPr>
          <a:xfrm>
            <a:off x="1280795" y="3902075"/>
            <a:ext cx="1532255" cy="920115"/>
          </a:xfrm>
          <a:prstGeom prst="rect">
            <a:avLst/>
          </a:prstGeom>
        </p:spPr>
      </p:pic>
      <p:pic>
        <p:nvPicPr>
          <p:cNvPr id="13" name="Picture 12" descr="pngtree-yellow-2d-house-png-image_6685705"/>
          <p:cNvPicPr>
            <a:picLocks noChangeAspect="1"/>
          </p:cNvPicPr>
          <p:nvPr/>
        </p:nvPicPr>
        <p:blipFill>
          <a:blip r:embed="rId3"/>
          <a:stretch>
            <a:fillRect/>
          </a:stretch>
        </p:blipFill>
        <p:spPr>
          <a:xfrm>
            <a:off x="-60960" y="3511550"/>
            <a:ext cx="1341755" cy="1310640"/>
          </a:xfrm>
          <a:prstGeom prst="rect">
            <a:avLst/>
          </a:prstGeom>
        </p:spPr>
      </p:pic>
      <p:sp>
        <p:nvSpPr>
          <p:cNvPr id="7" name="Freeform 6"/>
          <p:cNvSpPr/>
          <p:nvPr/>
        </p:nvSpPr>
        <p:spPr>
          <a:xfrm>
            <a:off x="-212090" y="6398260"/>
            <a:ext cx="7990205" cy="4197350"/>
          </a:xfrm>
          <a:custGeom>
            <a:avLst/>
            <a:gdLst>
              <a:gd name="connsiteX0" fmla="*/ 0 w 10190"/>
              <a:gd name="connsiteY0" fmla="*/ 0 h 6610"/>
              <a:gd name="connsiteX1" fmla="*/ 10159 w 10190"/>
              <a:gd name="connsiteY1" fmla="*/ 0 h 6610"/>
              <a:gd name="connsiteX2" fmla="*/ 10190 w 10190"/>
              <a:gd name="connsiteY2" fmla="*/ 6610 h 6610"/>
              <a:gd name="connsiteX3" fmla="*/ 0 w 10190"/>
              <a:gd name="connsiteY3" fmla="*/ 6597 h 6610"/>
              <a:gd name="connsiteX4" fmla="*/ 0 w 10190"/>
              <a:gd name="connsiteY4" fmla="*/ 0 h 6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0" h="6610">
                <a:moveTo>
                  <a:pt x="0" y="0"/>
                </a:moveTo>
                <a:lnTo>
                  <a:pt x="10159" y="0"/>
                </a:lnTo>
                <a:cubicBezTo>
                  <a:pt x="10169" y="2203"/>
                  <a:pt x="10190" y="4597"/>
                  <a:pt x="10190" y="6610"/>
                </a:cubicBezTo>
                <a:lnTo>
                  <a:pt x="0" y="659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Triangle 3"/>
          <p:cNvSpPr/>
          <p:nvPr/>
        </p:nvSpPr>
        <p:spPr>
          <a:xfrm flipH="1">
            <a:off x="5376545" y="3713480"/>
            <a:ext cx="2595880" cy="3144520"/>
          </a:xfrm>
          <a:prstGeom prst="rtTriangl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Rectangles 4"/>
          <p:cNvSpPr/>
          <p:nvPr/>
        </p:nvSpPr>
        <p:spPr>
          <a:xfrm>
            <a:off x="7972425" y="1483995"/>
            <a:ext cx="1379220" cy="536575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Rectangles 7"/>
          <p:cNvSpPr/>
          <p:nvPr/>
        </p:nvSpPr>
        <p:spPr>
          <a:xfrm>
            <a:off x="0" y="4617085"/>
            <a:ext cx="3184525" cy="22409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5" name="Straight Connector 14"/>
          <p:cNvCxnSpPr/>
          <p:nvPr/>
        </p:nvCxnSpPr>
        <p:spPr>
          <a:xfrm>
            <a:off x="0" y="6196965"/>
            <a:ext cx="3194050" cy="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0" y="5099050"/>
            <a:ext cx="3194050" cy="0"/>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flipV="1">
            <a:off x="6338570" y="5636260"/>
            <a:ext cx="3023235" cy="2540"/>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flipV="1">
            <a:off x="7971790" y="2322195"/>
            <a:ext cx="1369060" cy="10160"/>
          </a:xfrm>
          <a:prstGeom prst="line">
            <a:avLst/>
          </a:prstGeom>
        </p:spPr>
        <p:style>
          <a:lnRef idx="3">
            <a:schemeClr val="dk1"/>
          </a:lnRef>
          <a:fillRef idx="0">
            <a:schemeClr val="dk1"/>
          </a:fillRef>
          <a:effectRef idx="2">
            <a:schemeClr val="dk1"/>
          </a:effectRef>
          <a:fontRef idx="minor">
            <a:schemeClr val="tx1"/>
          </a:fontRef>
        </p:style>
      </p:cxnSp>
      <p:sp>
        <p:nvSpPr>
          <p:cNvPr id="19" name="Text Box 18"/>
          <p:cNvSpPr txBox="1"/>
          <p:nvPr/>
        </p:nvSpPr>
        <p:spPr>
          <a:xfrm>
            <a:off x="6652895" y="5942965"/>
            <a:ext cx="2064385" cy="368300"/>
          </a:xfrm>
          <a:prstGeom prst="rect">
            <a:avLst/>
          </a:prstGeom>
          <a:solidFill>
            <a:srgbClr val="FFFF00"/>
          </a:solidFill>
        </p:spPr>
        <p:txBody>
          <a:bodyPr wrap="square" rtlCol="0">
            <a:spAutoFit/>
          </a:bodyPr>
          <a:lstStyle/>
          <a:p>
            <a:pPr algn="ctr"/>
            <a:r>
              <a:rPr lang="en-US"/>
              <a:t>LOOP LEVEL</a:t>
            </a:r>
          </a:p>
        </p:txBody>
      </p:sp>
      <p:sp>
        <p:nvSpPr>
          <p:cNvPr id="20" name="Text Box 19"/>
          <p:cNvSpPr txBox="1"/>
          <p:nvPr/>
        </p:nvSpPr>
        <p:spPr>
          <a:xfrm>
            <a:off x="7352665" y="4730750"/>
            <a:ext cx="1867535" cy="368300"/>
          </a:xfrm>
          <a:prstGeom prst="rect">
            <a:avLst/>
          </a:prstGeom>
          <a:solidFill>
            <a:srgbClr val="92D050"/>
          </a:solidFill>
        </p:spPr>
        <p:txBody>
          <a:bodyPr wrap="none" rtlCol="0">
            <a:spAutoFit/>
          </a:bodyPr>
          <a:lstStyle/>
          <a:p>
            <a:r>
              <a:rPr lang="en-US"/>
              <a:t>IRRIGATION LEVEL</a:t>
            </a:r>
          </a:p>
        </p:txBody>
      </p:sp>
      <p:sp>
        <p:nvSpPr>
          <p:cNvPr id="21" name="Text Box 20"/>
          <p:cNvSpPr txBox="1"/>
          <p:nvPr/>
        </p:nvSpPr>
        <p:spPr>
          <a:xfrm>
            <a:off x="8145145" y="1581785"/>
            <a:ext cx="872490" cy="645160"/>
          </a:xfrm>
          <a:prstGeom prst="rect">
            <a:avLst/>
          </a:prstGeom>
          <a:solidFill>
            <a:srgbClr val="FF0000"/>
          </a:solidFill>
        </p:spPr>
        <p:txBody>
          <a:bodyPr wrap="none" rtlCol="0">
            <a:spAutoFit/>
          </a:bodyPr>
          <a:lstStyle/>
          <a:p>
            <a:r>
              <a:rPr lang="en-US"/>
              <a:t>FLOOD </a:t>
            </a:r>
          </a:p>
          <a:p>
            <a:r>
              <a:rPr lang="en-US"/>
              <a:t>LEVEL</a:t>
            </a:r>
          </a:p>
        </p:txBody>
      </p:sp>
      <p:sp>
        <p:nvSpPr>
          <p:cNvPr id="22" name="Text Box 21"/>
          <p:cNvSpPr txBox="1"/>
          <p:nvPr/>
        </p:nvSpPr>
        <p:spPr>
          <a:xfrm>
            <a:off x="636905" y="6311265"/>
            <a:ext cx="1867535" cy="368300"/>
          </a:xfrm>
          <a:prstGeom prst="rect">
            <a:avLst/>
          </a:prstGeom>
          <a:solidFill>
            <a:srgbClr val="FFFF00"/>
          </a:solidFill>
        </p:spPr>
        <p:txBody>
          <a:bodyPr wrap="square" rtlCol="0">
            <a:spAutoFit/>
          </a:bodyPr>
          <a:lstStyle/>
          <a:p>
            <a:pPr algn="ctr"/>
            <a:r>
              <a:rPr lang="en-US"/>
              <a:t>LOOP LEVEL</a:t>
            </a:r>
          </a:p>
        </p:txBody>
      </p:sp>
      <p:sp>
        <p:nvSpPr>
          <p:cNvPr id="23" name="Text Box 22"/>
          <p:cNvSpPr txBox="1"/>
          <p:nvPr/>
        </p:nvSpPr>
        <p:spPr>
          <a:xfrm>
            <a:off x="636905" y="5436235"/>
            <a:ext cx="1867535" cy="368300"/>
          </a:xfrm>
          <a:prstGeom prst="rect">
            <a:avLst/>
          </a:prstGeom>
          <a:solidFill>
            <a:srgbClr val="92D050"/>
          </a:solidFill>
        </p:spPr>
        <p:txBody>
          <a:bodyPr wrap="none" rtlCol="0">
            <a:spAutoFit/>
          </a:bodyPr>
          <a:lstStyle/>
          <a:p>
            <a:r>
              <a:rPr lang="en-US"/>
              <a:t>IRRIGATION LEVEL</a:t>
            </a:r>
          </a:p>
        </p:txBody>
      </p:sp>
      <p:sp>
        <p:nvSpPr>
          <p:cNvPr id="24" name="Text Box 23"/>
          <p:cNvSpPr txBox="1"/>
          <p:nvPr/>
        </p:nvSpPr>
        <p:spPr>
          <a:xfrm>
            <a:off x="589280" y="4675505"/>
            <a:ext cx="1765300" cy="368300"/>
          </a:xfrm>
          <a:prstGeom prst="rect">
            <a:avLst/>
          </a:prstGeom>
          <a:solidFill>
            <a:srgbClr val="FF0000"/>
          </a:solidFill>
        </p:spPr>
        <p:txBody>
          <a:bodyPr wrap="square" rtlCol="0">
            <a:spAutoFit/>
          </a:bodyPr>
          <a:lstStyle/>
          <a:p>
            <a:pPr algn="ctr"/>
            <a:r>
              <a:rPr lang="en-US"/>
              <a:t>FLOOD LEVEL</a:t>
            </a:r>
          </a:p>
        </p:txBody>
      </p:sp>
      <p:sp>
        <p:nvSpPr>
          <p:cNvPr id="2" name="Round Diagonal Corner Rectangle 1"/>
          <p:cNvSpPr/>
          <p:nvPr/>
        </p:nvSpPr>
        <p:spPr>
          <a:xfrm>
            <a:off x="363220" y="780415"/>
            <a:ext cx="5975350" cy="1602740"/>
          </a:xfrm>
          <a:prstGeom prst="round2Diag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 name="Text Box 2"/>
          <p:cNvSpPr txBox="1"/>
          <p:nvPr/>
        </p:nvSpPr>
        <p:spPr>
          <a:xfrm>
            <a:off x="172085" y="1216025"/>
            <a:ext cx="6411595" cy="768350"/>
          </a:xfrm>
          <a:prstGeom prst="rect">
            <a:avLst/>
          </a:prstGeom>
          <a:noFill/>
        </p:spPr>
        <p:txBody>
          <a:bodyPr wrap="square" rtlCol="0">
            <a:spAutoFit/>
          </a:bodyPr>
          <a:lstStyle/>
          <a:p>
            <a:pPr algn="ctr"/>
            <a:r>
              <a:rPr lang="en-US" sz="4400">
                <a:latin typeface="Arial Rounded MT Bold" panose="020F0704030504030204" charset="0"/>
                <a:cs typeface="Arial Rounded MT Bold" panose="020F0704030504030204" charset="0"/>
              </a:rPr>
              <a:t>Existing system</a:t>
            </a:r>
          </a:p>
        </p:txBody>
      </p:sp>
      <p:sp>
        <p:nvSpPr>
          <p:cNvPr id="6" name="Cloud 5"/>
          <p:cNvSpPr/>
          <p:nvPr/>
        </p:nvSpPr>
        <p:spPr>
          <a:xfrm>
            <a:off x="3344545" y="2875280"/>
            <a:ext cx="3239135" cy="1026795"/>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9"/>
          <p:cNvSpPr txBox="1"/>
          <p:nvPr/>
        </p:nvSpPr>
        <p:spPr>
          <a:xfrm>
            <a:off x="3720465" y="3082925"/>
            <a:ext cx="2691765" cy="645160"/>
          </a:xfrm>
          <a:prstGeom prst="rect">
            <a:avLst/>
          </a:prstGeom>
          <a:noFill/>
        </p:spPr>
        <p:txBody>
          <a:bodyPr wrap="none" rtlCol="0">
            <a:spAutoFit/>
          </a:bodyPr>
          <a:lstStyle/>
          <a:p>
            <a:r>
              <a:rPr lang="en-US" b="1">
                <a:solidFill>
                  <a:srgbClr val="FF0000"/>
                </a:solidFill>
              </a:rPr>
              <a:t>Dam did not release water</a:t>
            </a:r>
          </a:p>
          <a:p>
            <a:r>
              <a:rPr lang="en-US" b="1">
                <a:solidFill>
                  <a:srgbClr val="FF0000"/>
                </a:solidFill>
              </a:rPr>
              <a:t> when it is required</a:t>
            </a:r>
          </a:p>
        </p:txBody>
      </p:sp>
      <p:sp>
        <p:nvSpPr>
          <p:cNvPr id="11" name="Cloud 10"/>
          <p:cNvSpPr/>
          <p:nvPr/>
        </p:nvSpPr>
        <p:spPr>
          <a:xfrm>
            <a:off x="3197225" y="2776220"/>
            <a:ext cx="3614420" cy="1339215"/>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Box 11"/>
          <p:cNvSpPr txBox="1"/>
          <p:nvPr/>
        </p:nvSpPr>
        <p:spPr>
          <a:xfrm>
            <a:off x="3593465" y="3065780"/>
            <a:ext cx="2818765" cy="645160"/>
          </a:xfrm>
          <a:prstGeom prst="rect">
            <a:avLst/>
          </a:prstGeom>
          <a:noFill/>
        </p:spPr>
        <p:txBody>
          <a:bodyPr wrap="none" rtlCol="0">
            <a:spAutoFit/>
          </a:bodyPr>
          <a:lstStyle/>
          <a:p>
            <a:r>
              <a:rPr lang="en-US" b="1">
                <a:solidFill>
                  <a:srgbClr val="FF0000"/>
                </a:solidFill>
              </a:rPr>
              <a:t>Dam releases large amount </a:t>
            </a:r>
          </a:p>
          <a:p>
            <a:r>
              <a:rPr lang="en-US" b="1">
                <a:solidFill>
                  <a:srgbClr val="FF0000"/>
                </a:solidFill>
              </a:rPr>
              <a:t>of water causes flash floods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par>
                                <p:cTn id="9" presetID="22" presetClass="entr" presetSubtype="8" fill="hold" grpId="0" nodeType="withEffect">
                                  <p:stCondLst>
                                    <p:cond delay="0"/>
                                  </p:stCondLst>
                                  <p:childTnLst>
                                    <p:set>
                                      <p:cBhvr>
                                        <p:cTn id="10" dur="1000" fill="hold">
                                          <p:stCondLst>
                                            <p:cond delay="0"/>
                                          </p:stCondLst>
                                        </p:cTn>
                                        <p:tgtEl>
                                          <p:spTgt spid="3"/>
                                        </p:tgtEl>
                                        <p:attrNameLst>
                                          <p:attrName>style.visibility</p:attrName>
                                        </p:attrNameLst>
                                      </p:cBhvr>
                                      <p:to>
                                        <p:strVal val="visible"/>
                                      </p:to>
                                    </p:set>
                                    <p:animEffect transition="in" filter="wipe(left)">
                                      <p:cBhvr>
                                        <p:cTn id="11" dur="10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1" presetClass="entr" presetSubtype="0" fill="hold" grpId="0" nodeType="clickEffect">
                                  <p:stCondLst>
                                    <p:cond delay="0"/>
                                  </p:stCondLst>
                                  <p:childTnLst>
                                    <p:set>
                                      <p:cBhvr>
                                        <p:cTn id="15" dur="2000">
                                          <p:stCondLst>
                                            <p:cond delay="0"/>
                                          </p:stCondLst>
                                        </p:cTn>
                                        <p:tgtEl>
                                          <p:spTgt spid="6"/>
                                        </p:tgtEl>
                                        <p:attrNameLst>
                                          <p:attrName>style.visibility</p:attrName>
                                        </p:attrNameLst>
                                      </p:cBhvr>
                                      <p:to>
                                        <p:strVal val="visible"/>
                                      </p:to>
                                    </p:set>
                                  </p:childTnLst>
                                </p:cTn>
                              </p:par>
                              <p:par>
                                <p:cTn id="16" presetID="11" presetClass="entr" presetSubtype="0" fill="hold" grpId="0" nodeType="withEffect">
                                  <p:stCondLst>
                                    <p:cond delay="0"/>
                                  </p:stCondLst>
                                  <p:childTnLst>
                                    <p:set>
                                      <p:cBhvr>
                                        <p:cTn id="17" dur="2000">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grpId="0" nodeType="clickEffect">
                                  <p:stCondLst>
                                    <p:cond delay="0"/>
                                  </p:stCondLst>
                                  <p:childTnLst>
                                    <p:animMotion origin="layout" path="M -0.00078125 0.0295366 L 0.00171875 -0.332779 " pathEditMode="relative" rAng="0" ptsTypes="">
                                      <p:cBhvr>
                                        <p:cTn id="21" dur="2000" fill="hold"/>
                                        <p:tgtEl>
                                          <p:spTgt spid="7"/>
                                        </p:tgtEl>
                                        <p:attrNameLst>
                                          <p:attrName>ppt_x</p:attrName>
                                          <p:attrName>ppt_y</p:attrName>
                                        </p:attrNameLst>
                                      </p:cBhvr>
                                      <p:rCtr x="1" y="-181"/>
                                    </p:animMotion>
                                  </p:childTnLst>
                                </p:cTn>
                              </p:par>
                              <p:par>
                                <p:cTn id="22" presetID="0" presetClass="path" presetSubtype="0" accel="50000" decel="50000" fill="hold" grpId="0" nodeType="withEffect">
                                  <p:stCondLst>
                                    <p:cond delay="0"/>
                                  </p:stCondLst>
                                  <p:childTnLst>
                                    <p:animMotion origin="layout" path="M 0.000833333 0.00453734 L 0.00166667 0.310648 " pathEditMode="relative" rAng="0" ptsTypes="">
                                      <p:cBhvr>
                                        <p:cTn id="23" dur="2000" fill="hold"/>
                                        <p:tgtEl>
                                          <p:spTgt spid="9"/>
                                        </p:tgtEl>
                                        <p:attrNameLst>
                                          <p:attrName>ppt_x</p:attrName>
                                          <p:attrName>ppt_y</p:attrName>
                                        </p:attrNameLst>
                                      </p:cBhvr>
                                      <p:rCtr x="0" y="153"/>
                                    </p:animMotion>
                                  </p:childTnLst>
                                </p:cTn>
                              </p:par>
                              <p:par>
                                <p:cTn id="24" presetID="11" presetClass="entr" presetSubtype="0" fill="hold" grpId="0" nodeType="withEffect">
                                  <p:stCondLst>
                                    <p:cond delay="0"/>
                                  </p:stCondLst>
                                  <p:childTnLst>
                                    <p:set>
                                      <p:cBhvr>
                                        <p:cTn id="25" dur="2000">
                                          <p:stCondLst>
                                            <p:cond delay="0"/>
                                          </p:stCondLst>
                                        </p:cTn>
                                        <p:tgtEl>
                                          <p:spTgt spid="11"/>
                                        </p:tgtEl>
                                        <p:attrNameLst>
                                          <p:attrName>style.visibility</p:attrName>
                                        </p:attrNameLst>
                                      </p:cBhvr>
                                      <p:to>
                                        <p:strVal val="visible"/>
                                      </p:to>
                                    </p:set>
                                  </p:childTnLst>
                                </p:cTn>
                              </p:par>
                              <p:par>
                                <p:cTn id="26" presetID="11" presetClass="entr" presetSubtype="0" fill="hold" grpId="0" nodeType="withEffect">
                                  <p:stCondLst>
                                    <p:cond delay="0"/>
                                  </p:stCondLst>
                                  <p:childTnLst>
                                    <p:set>
                                      <p:cBhvr>
                                        <p:cTn id="27" dur="2000">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bldLvl="0" animBg="1"/>
      <p:bldP spid="2" grpId="0" animBg="1"/>
      <p:bldP spid="3" grpId="0"/>
      <p:bldP spid="6" grpId="0" animBg="1"/>
      <p:bldP spid="10" grpId="0"/>
      <p:bldP spid="11" grpId="0" bldLvl="0" animBg="1"/>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nip Diagonal Corner Rectangle 3"/>
          <p:cNvSpPr/>
          <p:nvPr/>
        </p:nvSpPr>
        <p:spPr>
          <a:xfrm>
            <a:off x="253365" y="2999105"/>
            <a:ext cx="5000625" cy="1115695"/>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7720" y="2913380"/>
            <a:ext cx="4095750" cy="1325880"/>
          </a:xfrm>
        </p:spPr>
        <p:txBody>
          <a:bodyPr/>
          <a:lstStyle/>
          <a:p>
            <a:r>
              <a:rPr lang="en-US">
                <a:latin typeface="Arial Rounded MT Bold" panose="020F0704030504030204" charset="0"/>
                <a:cs typeface="Arial Rounded MT Bold" panose="020F0704030504030204" charset="0"/>
              </a:rPr>
              <a:t>Dam Failures</a:t>
            </a:r>
          </a:p>
        </p:txBody>
      </p:sp>
      <p:sp>
        <p:nvSpPr>
          <p:cNvPr id="6" name="Rounded Rectangle 5"/>
          <p:cNvSpPr/>
          <p:nvPr/>
        </p:nvSpPr>
        <p:spPr>
          <a:xfrm>
            <a:off x="7058660" y="253365"/>
            <a:ext cx="4371975" cy="1440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7058660" y="2433955"/>
            <a:ext cx="4371975" cy="1440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7058660" y="4716145"/>
            <a:ext cx="4371975" cy="1440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Box 8"/>
          <p:cNvSpPr txBox="1"/>
          <p:nvPr/>
        </p:nvSpPr>
        <p:spPr>
          <a:xfrm>
            <a:off x="7179945" y="608965"/>
            <a:ext cx="4155440" cy="706755"/>
          </a:xfrm>
          <a:prstGeom prst="rect">
            <a:avLst/>
          </a:prstGeom>
          <a:noFill/>
        </p:spPr>
        <p:txBody>
          <a:bodyPr wrap="square" rtlCol="0">
            <a:spAutoFit/>
          </a:bodyPr>
          <a:lstStyle/>
          <a:p>
            <a:r>
              <a:rPr lang="en-US"/>
              <a:t>U</a:t>
            </a:r>
            <a:r>
              <a:rPr lang="en-US" sz="2000"/>
              <a:t>ttarakhand Dam Failure Flood(2013)</a:t>
            </a:r>
          </a:p>
          <a:p>
            <a:r>
              <a:rPr lang="en-US" sz="2000"/>
              <a:t>killed  about 6000 people</a:t>
            </a:r>
          </a:p>
        </p:txBody>
      </p:sp>
      <p:sp>
        <p:nvSpPr>
          <p:cNvPr id="10" name="Text Box 9"/>
          <p:cNvSpPr txBox="1"/>
          <p:nvPr/>
        </p:nvSpPr>
        <p:spPr>
          <a:xfrm>
            <a:off x="7266940" y="2820035"/>
            <a:ext cx="3524885" cy="706755"/>
          </a:xfrm>
          <a:prstGeom prst="rect">
            <a:avLst/>
          </a:prstGeom>
          <a:noFill/>
        </p:spPr>
        <p:txBody>
          <a:bodyPr wrap="none" rtlCol="0">
            <a:spAutoFit/>
          </a:bodyPr>
          <a:lstStyle/>
          <a:p>
            <a:r>
              <a:rPr lang="en-US" sz="2000"/>
              <a:t>Tiware Dam Failure Flood (2019)</a:t>
            </a:r>
          </a:p>
          <a:p>
            <a:r>
              <a:rPr lang="en-US" sz="2000"/>
              <a:t>killed about 123 people</a:t>
            </a:r>
          </a:p>
        </p:txBody>
      </p:sp>
      <p:sp>
        <p:nvSpPr>
          <p:cNvPr id="11" name="Text Box 10"/>
          <p:cNvSpPr txBox="1"/>
          <p:nvPr/>
        </p:nvSpPr>
        <p:spPr>
          <a:xfrm>
            <a:off x="7209790" y="5132070"/>
            <a:ext cx="4098925" cy="706755"/>
          </a:xfrm>
          <a:prstGeom prst="rect">
            <a:avLst/>
          </a:prstGeom>
          <a:noFill/>
        </p:spPr>
        <p:txBody>
          <a:bodyPr wrap="none" rtlCol="0">
            <a:spAutoFit/>
          </a:bodyPr>
          <a:lstStyle/>
          <a:p>
            <a:r>
              <a:rPr lang="en-US" sz="2000"/>
              <a:t>Dhauliganga Dam Failure Flood (2021)</a:t>
            </a:r>
          </a:p>
          <a:p>
            <a:r>
              <a:rPr lang="en-US" sz="2000"/>
              <a:t>killed about 180 people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par>
                                <p:cTn id="9" presetID="2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500"/>
                            </p:stCondLst>
                            <p:childTnLst>
                              <p:par>
                                <p:cTn id="13" presetID="12" presetClass="entr" presetSubtype="2"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left)">
                                      <p:cBhvr>
                                        <p:cTn id="16" dur="500"/>
                                        <p:tgtEl>
                                          <p:spTgt spid="6"/>
                                        </p:tgtEl>
                                      </p:cBhvr>
                                    </p:animEffect>
                                  </p:childTnLst>
                                </p:cTn>
                              </p:par>
                            </p:childTnLst>
                          </p:cTn>
                        </p:par>
                        <p:par>
                          <p:cTn id="17" fill="hold">
                            <p:stCondLst>
                              <p:cond delay="1000"/>
                            </p:stCondLst>
                            <p:childTnLst>
                              <p:par>
                                <p:cTn id="18" presetID="12" presetClass="entr" presetSubtype="2"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p:tgtEl>
                                          <p:spTgt spid="9"/>
                                        </p:tgtEl>
                                        <p:attrNameLst>
                                          <p:attrName>ppt_x</p:attrName>
                                        </p:attrNameLst>
                                      </p:cBhvr>
                                      <p:tavLst>
                                        <p:tav tm="0">
                                          <p:val>
                                            <p:strVal val="#ppt_x+#ppt_w*1.125000"/>
                                          </p:val>
                                        </p:tav>
                                        <p:tav tm="100000">
                                          <p:val>
                                            <p:strVal val="#ppt_x"/>
                                          </p:val>
                                        </p:tav>
                                      </p:tavLst>
                                    </p:anim>
                                    <p:animEffect transition="in" filter="wipe(left)">
                                      <p:cBhvr>
                                        <p:cTn id="21" dur="500"/>
                                        <p:tgtEl>
                                          <p:spTgt spid="9"/>
                                        </p:tgtEl>
                                      </p:cBhvr>
                                    </p:animEffect>
                                  </p:childTnLst>
                                </p:cTn>
                              </p:par>
                            </p:childTnLst>
                          </p:cTn>
                        </p:par>
                        <p:par>
                          <p:cTn id="22" fill="hold">
                            <p:stCondLst>
                              <p:cond delay="1500"/>
                            </p:stCondLst>
                            <p:childTnLst>
                              <p:par>
                                <p:cTn id="23" presetID="12" presetClass="entr" presetSubtype="2"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p:tgtEl>
                                          <p:spTgt spid="7"/>
                                        </p:tgtEl>
                                        <p:attrNameLst>
                                          <p:attrName>ppt_x</p:attrName>
                                        </p:attrNameLst>
                                      </p:cBhvr>
                                      <p:tavLst>
                                        <p:tav tm="0">
                                          <p:val>
                                            <p:strVal val="#ppt_x+#ppt_w*1.125000"/>
                                          </p:val>
                                        </p:tav>
                                        <p:tav tm="100000">
                                          <p:val>
                                            <p:strVal val="#ppt_x"/>
                                          </p:val>
                                        </p:tav>
                                      </p:tavLst>
                                    </p:anim>
                                    <p:animEffect transition="in" filter="wipe(left)">
                                      <p:cBhvr>
                                        <p:cTn id="26" dur="500"/>
                                        <p:tgtEl>
                                          <p:spTgt spid="7"/>
                                        </p:tgtEl>
                                      </p:cBhvr>
                                    </p:animEffect>
                                  </p:childTnLst>
                                </p:cTn>
                              </p:par>
                            </p:childTnLst>
                          </p:cTn>
                        </p:par>
                        <p:par>
                          <p:cTn id="27" fill="hold">
                            <p:stCondLst>
                              <p:cond delay="2000"/>
                            </p:stCondLst>
                            <p:childTnLst>
                              <p:par>
                                <p:cTn id="28" presetID="12" presetClass="entr" presetSubtype="2"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p:tgtEl>
                                          <p:spTgt spid="10"/>
                                        </p:tgtEl>
                                        <p:attrNameLst>
                                          <p:attrName>ppt_x</p:attrName>
                                        </p:attrNameLst>
                                      </p:cBhvr>
                                      <p:tavLst>
                                        <p:tav tm="0">
                                          <p:val>
                                            <p:strVal val="#ppt_x+#ppt_w*1.125000"/>
                                          </p:val>
                                        </p:tav>
                                        <p:tav tm="100000">
                                          <p:val>
                                            <p:strVal val="#ppt_x"/>
                                          </p:val>
                                        </p:tav>
                                      </p:tavLst>
                                    </p:anim>
                                    <p:animEffect transition="in" filter="wipe(left)">
                                      <p:cBhvr>
                                        <p:cTn id="31" dur="500"/>
                                        <p:tgtEl>
                                          <p:spTgt spid="10"/>
                                        </p:tgtEl>
                                      </p:cBhvr>
                                    </p:animEffect>
                                  </p:childTnLst>
                                </p:cTn>
                              </p:par>
                            </p:childTnLst>
                          </p:cTn>
                        </p:par>
                        <p:par>
                          <p:cTn id="32" fill="hold">
                            <p:stCondLst>
                              <p:cond delay="2500"/>
                            </p:stCondLst>
                            <p:childTnLst>
                              <p:par>
                                <p:cTn id="33" presetID="12" presetClass="entr" presetSubtype="2"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p:tgtEl>
                                          <p:spTgt spid="8"/>
                                        </p:tgtEl>
                                        <p:attrNameLst>
                                          <p:attrName>ppt_x</p:attrName>
                                        </p:attrNameLst>
                                      </p:cBhvr>
                                      <p:tavLst>
                                        <p:tav tm="0">
                                          <p:val>
                                            <p:strVal val="#ppt_x+#ppt_w*1.125000"/>
                                          </p:val>
                                        </p:tav>
                                        <p:tav tm="100000">
                                          <p:val>
                                            <p:strVal val="#ppt_x"/>
                                          </p:val>
                                        </p:tav>
                                      </p:tavLst>
                                    </p:anim>
                                    <p:animEffect transition="in" filter="wipe(left)">
                                      <p:cBhvr>
                                        <p:cTn id="36" dur="500"/>
                                        <p:tgtEl>
                                          <p:spTgt spid="8"/>
                                        </p:tgtEl>
                                      </p:cBhvr>
                                    </p:animEffect>
                                  </p:childTnLst>
                                </p:cTn>
                              </p:par>
                            </p:childTnLst>
                          </p:cTn>
                        </p:par>
                        <p:par>
                          <p:cTn id="37" fill="hold">
                            <p:stCondLst>
                              <p:cond delay="3000"/>
                            </p:stCondLst>
                            <p:childTnLst>
                              <p:par>
                                <p:cTn id="38" presetID="12" presetClass="entr" presetSubtype="2"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p:tgtEl>
                                          <p:spTgt spid="11"/>
                                        </p:tgtEl>
                                        <p:attrNameLst>
                                          <p:attrName>ppt_x</p:attrName>
                                        </p:attrNameLst>
                                      </p:cBhvr>
                                      <p:tavLst>
                                        <p:tav tm="0">
                                          <p:val>
                                            <p:strVal val="#ppt_x+#ppt_w*1.125000"/>
                                          </p:val>
                                        </p:tav>
                                        <p:tav tm="100000">
                                          <p:val>
                                            <p:strVal val="#ppt_x"/>
                                          </p:val>
                                        </p:tav>
                                      </p:tavLst>
                                    </p:anim>
                                    <p:animEffect transition="in" filter="wipe(left)">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6" grpId="0" animBg="1"/>
      <p:bldP spid="7" grpId="0" animBg="1"/>
      <p:bldP spid="8" grpId="0" animBg="1"/>
      <p:bldP spid="9"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exagon 6"/>
          <p:cNvSpPr/>
          <p:nvPr/>
        </p:nvSpPr>
        <p:spPr>
          <a:xfrm>
            <a:off x="-432435" y="204470"/>
            <a:ext cx="8536305" cy="128524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5570" y="408940"/>
            <a:ext cx="7719060" cy="876935"/>
          </a:xfrm>
        </p:spPr>
        <p:txBody>
          <a:bodyPr>
            <a:noAutofit/>
          </a:bodyPr>
          <a:lstStyle/>
          <a:p>
            <a:pPr algn="l"/>
            <a:r>
              <a:rPr lang="en-US" sz="5400">
                <a:latin typeface="Arial Rounded MT Bold" panose="020F0704030504030204" charset="0"/>
                <a:cs typeface="Arial Rounded MT Bold" panose="020F0704030504030204" charset="0"/>
              </a:rPr>
              <a:t>Problem Statement</a:t>
            </a:r>
          </a:p>
        </p:txBody>
      </p:sp>
      <p:sp>
        <p:nvSpPr>
          <p:cNvPr id="4" name="Text Placeholder 3"/>
          <p:cNvSpPr>
            <a:spLocks noGrp="1"/>
          </p:cNvSpPr>
          <p:nvPr>
            <p:ph type="body" sz="half" idx="2"/>
          </p:nvPr>
        </p:nvSpPr>
        <p:spPr>
          <a:xfrm>
            <a:off x="383540" y="1776095"/>
            <a:ext cx="10980420" cy="4323080"/>
          </a:xfrm>
        </p:spPr>
        <p:style>
          <a:lnRef idx="1">
            <a:schemeClr val="accent1"/>
          </a:lnRef>
          <a:fillRef idx="2">
            <a:schemeClr val="accent1"/>
          </a:fillRef>
          <a:effectRef idx="1">
            <a:schemeClr val="accent1"/>
          </a:effectRef>
          <a:fontRef idx="minor">
            <a:schemeClr val="dk1"/>
          </a:fontRef>
        </p:style>
        <p:txBody>
          <a:bodyPr>
            <a:noAutofit/>
          </a:bodyPr>
          <a:lstStyle/>
          <a:p>
            <a:endParaRPr lang="en-US" sz="3200">
              <a:latin typeface="Bodoni MT" panose="02070603080606020203" charset="0"/>
              <a:cs typeface="Bodoni MT" panose="02070603080606020203" charset="0"/>
            </a:endParaRPr>
          </a:p>
          <a:p>
            <a:pPr algn="l"/>
            <a:r>
              <a:rPr lang="en-US" sz="3200">
                <a:latin typeface="Bodoni MT" panose="02070603080606020203" charset="0"/>
                <a:cs typeface="Bodoni MT" panose="02070603080606020203" charset="0"/>
              </a:rPr>
              <a:t>We aim to build a system that will reduce the human intervention from the existing dam control system and automate it , that can the make the system more efficient and accurate, hence reducing the chances of dam failures and related problems like flash floods , insufficient water supply to downstream etc... For this we propose an IOT-based dam monitoring and alerting 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right)">
                                      <p:cBhvr>
                                        <p:cTn id="8" dur="500"/>
                                        <p:tgtEl>
                                          <p:spTgt spid="7"/>
                                        </p:tgtEl>
                                      </p:cBhvr>
                                    </p:animEffect>
                                  </p:childTnLst>
                                </p:cTn>
                              </p:par>
                              <p:par>
                                <p:cTn id="9" presetID="2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4">
                                            <p:bg/>
                                          </p:spTgt>
                                        </p:tgtEl>
                                        <p:attrNameLst>
                                          <p:attrName>style.visibility</p:attrName>
                                        </p:attrNameLst>
                                      </p:cBhvr>
                                      <p:to>
                                        <p:strVal val="visible"/>
                                      </p:to>
                                    </p:set>
                                    <p:animEffect transition="in" filter="wipe(up)">
                                      <p:cBhvr>
                                        <p:cTn id="14" dur="500"/>
                                        <p:tgtEl>
                                          <p:spTgt spid="4">
                                            <p:bg/>
                                          </p:spTgt>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up)">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2" grpId="0"/>
      <p:bldP spid="4"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729615" y="520700"/>
            <a:ext cx="7465060" cy="101409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latin typeface="Arial Rounded MT Bold" panose="020F0704030504030204" charset="0"/>
                <a:cs typeface="Arial Rounded MT Bold" panose="020F0704030504030204" charset="0"/>
              </a:rPr>
              <a:t>Novelty  and Contribution</a:t>
            </a:r>
          </a:p>
        </p:txBody>
      </p:sp>
      <p:sp>
        <p:nvSpPr>
          <p:cNvPr id="3" name="Content Placeholder 2"/>
          <p:cNvSpPr>
            <a:spLocks noGrp="1"/>
          </p:cNvSpPr>
          <p:nvPr>
            <p:ph idx="1"/>
          </p:nvPr>
        </p:nvSpPr>
        <p:spPr>
          <a:xfrm>
            <a:off x="330835" y="2211070"/>
            <a:ext cx="11560810" cy="4432935"/>
          </a:xfrm>
        </p:spPr>
        <p:txBody>
          <a:bodyPr>
            <a:normAutofit/>
          </a:bodyPr>
          <a:lstStyle/>
          <a:p>
            <a:r>
              <a:rPr lang="en-US" sz="3000"/>
              <a:t>This system uses an efficient algorithm. </a:t>
            </a:r>
          </a:p>
          <a:p>
            <a:pPr marL="0" indent="0">
              <a:buNone/>
            </a:pPr>
            <a:endParaRPr lang="en-US" sz="3000"/>
          </a:p>
          <a:p>
            <a:r>
              <a:rPr lang="en-US" sz="3000"/>
              <a:t>This system provides early alerts for flood condition.</a:t>
            </a:r>
          </a:p>
          <a:p>
            <a:pPr marL="0" indent="0">
              <a:buNone/>
            </a:pPr>
            <a:endParaRPr lang="en-US" sz="3000"/>
          </a:p>
          <a:p>
            <a:r>
              <a:rPr lang="en-US" sz="3000"/>
              <a:t>This system uses Node-red for interfacing and ThingSpeak as the cloud.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par>
                                <p:cTn id="9" presetID="22" presetClass="entr" presetSubtype="8" fill="hold" grpId="0" nodeType="withEffect">
                                  <p:stCondLst>
                                    <p:cond delay="0"/>
                                  </p:stCondLst>
                                  <p:childTnLst>
                                    <p:set>
                                      <p:cBhvr>
                                        <p:cTn id="10" dur="2000" fill="hold">
                                          <p:stCondLst>
                                            <p:cond delay="0"/>
                                          </p:stCondLst>
                                        </p:cTn>
                                        <p:tgtEl>
                                          <p:spTgt spid="2"/>
                                        </p:tgtEl>
                                        <p:attrNameLst>
                                          <p:attrName>style.visibility</p:attrName>
                                        </p:attrNameLst>
                                      </p:cBhvr>
                                      <p:to>
                                        <p:strVal val="visible"/>
                                      </p:to>
                                    </p:set>
                                    <p:animEffect transition="in" filter="wipe(left)">
                                      <p:cBhvr>
                                        <p:cTn id="11" dur="2000"/>
                                        <p:tgtEl>
                                          <p:spTgt spid="2"/>
                                        </p:tgtEl>
                                      </p:cBhvr>
                                    </p:animEffect>
                                  </p:childTnLst>
                                </p:cTn>
                              </p:par>
                              <p:par>
                                <p:cTn id="12" presetID="12" presetClass="entr" presetSubtype="8" fill="hold" grpId="0" nodeType="withEffect">
                                  <p:stCondLst>
                                    <p:cond delay="0"/>
                                  </p:stCondLst>
                                  <p:childTnLst>
                                    <p:set>
                                      <p:cBhvr>
                                        <p:cTn id="13" dur="1000" fill="hold">
                                          <p:stCondLst>
                                            <p:cond delay="0"/>
                                          </p:stCondLst>
                                        </p:cTn>
                                        <p:tgtEl>
                                          <p:spTgt spid="3">
                                            <p:txEl>
                                              <p:pRg st="0" end="0"/>
                                            </p:txEl>
                                          </p:spTgt>
                                        </p:tgtEl>
                                        <p:attrNameLst>
                                          <p:attrName>style.visibility</p:attrName>
                                        </p:attrNameLst>
                                      </p:cBhvr>
                                      <p:to>
                                        <p:strVal val="visible"/>
                                      </p:to>
                                    </p:set>
                                    <p:anim calcmode="lin" valueType="num">
                                      <p:cBhvr additive="base">
                                        <p:cTn id="14" dur="1000"/>
                                        <p:tgtEl>
                                          <p:spTgt spid="3">
                                            <p:txEl>
                                              <p:pRg st="0" end="0"/>
                                            </p:txEl>
                                          </p:spTgt>
                                        </p:tgtEl>
                                        <p:attrNameLst>
                                          <p:attrName>ppt_x</p:attrName>
                                        </p:attrNameLst>
                                      </p:cBhvr>
                                      <p:tavLst>
                                        <p:tav tm="0">
                                          <p:val>
                                            <p:strVal val="#ppt_x-#ppt_w*1.125000"/>
                                          </p:val>
                                        </p:tav>
                                        <p:tav tm="100000">
                                          <p:val>
                                            <p:strVal val="#ppt_x"/>
                                          </p:val>
                                        </p:tav>
                                      </p:tavLst>
                                    </p:anim>
                                    <p:animEffect transition="in" filter="wipe(right)">
                                      <p:cBhvr>
                                        <p:cTn id="15" dur="1000"/>
                                        <p:tgtEl>
                                          <p:spTgt spid="3">
                                            <p:txEl>
                                              <p:pRg st="0" end="0"/>
                                            </p:txEl>
                                          </p:spTgt>
                                        </p:tgtEl>
                                      </p:cBhvr>
                                    </p:animEffect>
                                  </p:childTnLst>
                                </p:cTn>
                              </p:par>
                              <p:par>
                                <p:cTn id="16" presetID="12" presetClass="entr" presetSubtype="8" fill="hold" grpId="0" nodeType="withEffect">
                                  <p:stCondLst>
                                    <p:cond delay="0"/>
                                  </p:stCondLst>
                                  <p:childTnLst>
                                    <p:set>
                                      <p:cBhvr>
                                        <p:cTn id="17" dur="1000" fill="hold">
                                          <p:stCondLst>
                                            <p:cond delay="0"/>
                                          </p:stCondLst>
                                        </p:cTn>
                                        <p:tgtEl>
                                          <p:spTgt spid="3">
                                            <p:txEl>
                                              <p:pRg st="2" end="2"/>
                                            </p:txEl>
                                          </p:spTgt>
                                        </p:tgtEl>
                                        <p:attrNameLst>
                                          <p:attrName>style.visibility</p:attrName>
                                        </p:attrNameLst>
                                      </p:cBhvr>
                                      <p:to>
                                        <p:strVal val="visible"/>
                                      </p:to>
                                    </p:set>
                                    <p:anim calcmode="lin" valueType="num">
                                      <p:cBhvr additive="base">
                                        <p:cTn id="18" dur="1000"/>
                                        <p:tgtEl>
                                          <p:spTgt spid="3">
                                            <p:txEl>
                                              <p:pRg st="2" end="2"/>
                                            </p:txEl>
                                          </p:spTgt>
                                        </p:tgtEl>
                                        <p:attrNameLst>
                                          <p:attrName>ppt_x</p:attrName>
                                        </p:attrNameLst>
                                      </p:cBhvr>
                                      <p:tavLst>
                                        <p:tav tm="0">
                                          <p:val>
                                            <p:strVal val="#ppt_x-#ppt_w*1.125000"/>
                                          </p:val>
                                        </p:tav>
                                        <p:tav tm="100000">
                                          <p:val>
                                            <p:strVal val="#ppt_x"/>
                                          </p:val>
                                        </p:tav>
                                      </p:tavLst>
                                    </p:anim>
                                    <p:animEffect transition="in" filter="wipe(right)">
                                      <p:cBhvr>
                                        <p:cTn id="19" dur="1000"/>
                                        <p:tgtEl>
                                          <p:spTgt spid="3">
                                            <p:txEl>
                                              <p:pRg st="2" end="2"/>
                                            </p:txEl>
                                          </p:spTgt>
                                        </p:tgtEl>
                                      </p:cBhvr>
                                    </p:animEffect>
                                  </p:childTnLst>
                                </p:cTn>
                              </p:par>
                              <p:par>
                                <p:cTn id="20" presetID="12" presetClass="entr" presetSubtype="8" fill="hold" grpId="0" nodeType="withEffect">
                                  <p:stCondLst>
                                    <p:cond delay="0"/>
                                  </p:stCondLst>
                                  <p:childTnLst>
                                    <p:set>
                                      <p:cBhvr>
                                        <p:cTn id="21" dur="1000" fill="hold">
                                          <p:stCondLst>
                                            <p:cond delay="0"/>
                                          </p:stCondLst>
                                        </p:cTn>
                                        <p:tgtEl>
                                          <p:spTgt spid="3">
                                            <p:txEl>
                                              <p:pRg st="4" end="4"/>
                                            </p:txEl>
                                          </p:spTgt>
                                        </p:tgtEl>
                                        <p:attrNameLst>
                                          <p:attrName>style.visibility</p:attrName>
                                        </p:attrNameLst>
                                      </p:cBhvr>
                                      <p:to>
                                        <p:strVal val="visible"/>
                                      </p:to>
                                    </p:set>
                                    <p:anim calcmode="lin" valueType="num">
                                      <p:cBhvr additive="base">
                                        <p:cTn id="22" dur="1000"/>
                                        <p:tgtEl>
                                          <p:spTgt spid="3">
                                            <p:txEl>
                                              <p:pRg st="4" end="4"/>
                                            </p:txEl>
                                          </p:spTgt>
                                        </p:tgtEl>
                                        <p:attrNameLst>
                                          <p:attrName>ppt_x</p:attrName>
                                        </p:attrNameLst>
                                      </p:cBhvr>
                                      <p:tavLst>
                                        <p:tav tm="0">
                                          <p:val>
                                            <p:strVal val="#ppt_x-#ppt_w*1.125000"/>
                                          </p:val>
                                        </p:tav>
                                        <p:tav tm="100000">
                                          <p:val>
                                            <p:strVal val="#ppt_x"/>
                                          </p:val>
                                        </p:tav>
                                      </p:tavLst>
                                    </p:anim>
                                    <p:animEffect transition="in" filter="wipe(right)">
                                      <p:cBhvr>
                                        <p:cTn id="23"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 grpId="0"/>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330835" y="206375"/>
            <a:ext cx="5801995" cy="101409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3875" y="365125"/>
            <a:ext cx="5039360" cy="747395"/>
          </a:xfrm>
        </p:spPr>
        <p:txBody>
          <a:bodyPr/>
          <a:lstStyle/>
          <a:p>
            <a:r>
              <a:rPr lang="en-US">
                <a:latin typeface="Arial Rounded MT Bold" panose="020F0704030504030204" charset="0"/>
                <a:cs typeface="Arial Rounded MT Bold" panose="020F0704030504030204" charset="0"/>
              </a:rPr>
              <a:t>Literature review </a:t>
            </a:r>
          </a:p>
        </p:txBody>
      </p:sp>
      <p:sp>
        <p:nvSpPr>
          <p:cNvPr id="3" name="Content Placeholder 2"/>
          <p:cNvSpPr>
            <a:spLocks noGrp="1"/>
          </p:cNvSpPr>
          <p:nvPr>
            <p:ph idx="1"/>
          </p:nvPr>
        </p:nvSpPr>
        <p:spPr>
          <a:xfrm>
            <a:off x="330835" y="1475105"/>
            <a:ext cx="11560810" cy="4940300"/>
          </a:xfrm>
        </p:spPr>
        <p:txBody>
          <a:bodyPr>
            <a:normAutofit lnSpcReduction="20000"/>
          </a:bodyPr>
          <a:lstStyle/>
          <a:p>
            <a:r>
              <a:rPr lang="en-US" sz="2400"/>
              <a:t>In the paper by </a:t>
            </a:r>
            <a:r>
              <a:rPr lang="en-US" sz="2400" b="1"/>
              <a:t>Dr. Nagesh Shivappa et al</a:t>
            </a:r>
            <a:r>
              <a:rPr lang="en-US" sz="2400"/>
              <a:t>. proposes a system capable of controlling the health of dam by using IoT to improve dam monitoring and water flow control. The proposed method uses microcontrollers, sensors and control valves to automatically control water distribution during crises using statistical data from the environment.</a:t>
            </a:r>
          </a:p>
          <a:p>
            <a:pPr marL="0" indent="0">
              <a:buNone/>
            </a:pPr>
            <a:endParaRPr lang="en-US" sz="2400"/>
          </a:p>
          <a:p>
            <a:r>
              <a:rPr lang="en-US" sz="2400"/>
              <a:t>In the paper by </a:t>
            </a:r>
            <a:r>
              <a:rPr lang="en-US" sz="2400" b="1"/>
              <a:t>Rabiya Basreen et al.</a:t>
            </a:r>
            <a:r>
              <a:rPr lang="en-US" sz="2400"/>
              <a:t> proposes a system consists of sensors that are placed in different locations of the dam to measure the water level and send the data to a microcontroller. Further the microcontroller processes this data sends it to the cloud server. The cloud server then analyses it and based on it send alerts to the authorities for any critical condition.</a:t>
            </a:r>
          </a:p>
          <a:p>
            <a:pPr marL="0" indent="0">
              <a:buNone/>
            </a:pPr>
            <a:endParaRPr lang="en-US" sz="2400"/>
          </a:p>
          <a:p>
            <a:r>
              <a:rPr lang="en-US" sz="2400"/>
              <a:t>In the paper by </a:t>
            </a:r>
            <a:r>
              <a:rPr lang="en-US" sz="2400" b="1"/>
              <a:t>Dr. S. Janani et al.</a:t>
            </a:r>
            <a:r>
              <a:rPr lang="en-US" sz="2400"/>
              <a:t> proposes to automate a dam system using an Arduino-based automation system, ultrasonic sensors, a GSM module, and motors. The proposed system will collect real-time water level using ultrasonic sensor and based on this the system provide alert to the people living on the shore and also control the dam gate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par>
                                <p:cTn id="9" presetID="22" presetClass="entr" presetSubtype="8" fill="hold" grpId="0" nodeType="withEffect">
                                  <p:stCondLst>
                                    <p:cond delay="0"/>
                                  </p:stCondLst>
                                  <p:childTnLst>
                                    <p:set>
                                      <p:cBhvr>
                                        <p:cTn id="10" dur="2000" fill="hold">
                                          <p:stCondLst>
                                            <p:cond delay="0"/>
                                          </p:stCondLst>
                                        </p:cTn>
                                        <p:tgtEl>
                                          <p:spTgt spid="2"/>
                                        </p:tgtEl>
                                        <p:attrNameLst>
                                          <p:attrName>style.visibility</p:attrName>
                                        </p:attrNameLst>
                                      </p:cBhvr>
                                      <p:to>
                                        <p:strVal val="visible"/>
                                      </p:to>
                                    </p:set>
                                    <p:animEffect transition="in" filter="wipe(left)">
                                      <p:cBhvr>
                                        <p:cTn id="11" dur="2000"/>
                                        <p:tgtEl>
                                          <p:spTgt spid="2"/>
                                        </p:tgtEl>
                                      </p:cBhvr>
                                    </p:animEffect>
                                  </p:childTnLst>
                                </p:cTn>
                              </p:par>
                            </p:childTnLst>
                          </p:cTn>
                        </p:par>
                        <p:par>
                          <p:cTn id="12" fill="hold">
                            <p:stCondLst>
                              <p:cond delay="500"/>
                            </p:stCondLst>
                            <p:childTnLst>
                              <p:par>
                                <p:cTn id="13" presetID="12" presetClass="entr" presetSubtype="8" fill="hold" grpId="0" nodeType="afterEffect">
                                  <p:stCondLst>
                                    <p:cond delay="0"/>
                                  </p:stCondLst>
                                  <p:childTnLst>
                                    <p:set>
                                      <p:cBhvr>
                                        <p:cTn id="14" dur="1000" fill="hold">
                                          <p:stCondLst>
                                            <p:cond delay="0"/>
                                          </p:stCondLst>
                                        </p:cTn>
                                        <p:tgtEl>
                                          <p:spTgt spid="3">
                                            <p:txEl>
                                              <p:pRg st="0" end="0"/>
                                            </p:txEl>
                                          </p:spTgt>
                                        </p:tgtEl>
                                        <p:attrNameLst>
                                          <p:attrName>style.visibility</p:attrName>
                                        </p:attrNameLst>
                                      </p:cBhvr>
                                      <p:to>
                                        <p:strVal val="visible"/>
                                      </p:to>
                                    </p:set>
                                    <p:anim calcmode="lin" valueType="num">
                                      <p:cBhvr additive="base">
                                        <p:cTn id="15" dur="1000"/>
                                        <p:tgtEl>
                                          <p:spTgt spid="3">
                                            <p:txEl>
                                              <p:pRg st="0" end="0"/>
                                            </p:txEl>
                                          </p:spTgt>
                                        </p:tgtEl>
                                        <p:attrNameLst>
                                          <p:attrName>ppt_x</p:attrName>
                                        </p:attrNameLst>
                                      </p:cBhvr>
                                      <p:tavLst>
                                        <p:tav tm="0">
                                          <p:val>
                                            <p:strVal val="#ppt_x-#ppt_w*1.125000"/>
                                          </p:val>
                                        </p:tav>
                                        <p:tav tm="100000">
                                          <p:val>
                                            <p:strVal val="#ppt_x"/>
                                          </p:val>
                                        </p:tav>
                                      </p:tavLst>
                                    </p:anim>
                                    <p:animEffect transition="in" filter="wipe(right)">
                                      <p:cBhvr>
                                        <p:cTn id="16" dur="1000"/>
                                        <p:tgtEl>
                                          <p:spTgt spid="3">
                                            <p:txEl>
                                              <p:pRg st="0" end="0"/>
                                            </p:txEl>
                                          </p:spTgt>
                                        </p:tgtEl>
                                      </p:cBhvr>
                                    </p:animEffect>
                                  </p:childTnLst>
                                </p:cTn>
                              </p:par>
                            </p:childTnLst>
                          </p:cTn>
                        </p:par>
                        <p:par>
                          <p:cTn id="17" fill="hold">
                            <p:stCondLst>
                              <p:cond delay="1500"/>
                            </p:stCondLst>
                            <p:childTnLst>
                              <p:par>
                                <p:cTn id="18" presetID="12" presetClass="entr" presetSubtype="8" fill="hold" grpId="0" nodeType="afterEffect">
                                  <p:stCondLst>
                                    <p:cond delay="0"/>
                                  </p:stCondLst>
                                  <p:childTnLst>
                                    <p:set>
                                      <p:cBhvr>
                                        <p:cTn id="19" dur="1000" fill="hold">
                                          <p:stCondLst>
                                            <p:cond delay="0"/>
                                          </p:stCondLst>
                                        </p:cTn>
                                        <p:tgtEl>
                                          <p:spTgt spid="3">
                                            <p:txEl>
                                              <p:pRg st="2" end="2"/>
                                            </p:txEl>
                                          </p:spTgt>
                                        </p:tgtEl>
                                        <p:attrNameLst>
                                          <p:attrName>style.visibility</p:attrName>
                                        </p:attrNameLst>
                                      </p:cBhvr>
                                      <p:to>
                                        <p:strVal val="visible"/>
                                      </p:to>
                                    </p:set>
                                    <p:anim calcmode="lin" valueType="num">
                                      <p:cBhvr additive="base">
                                        <p:cTn id="20" dur="1000"/>
                                        <p:tgtEl>
                                          <p:spTgt spid="3">
                                            <p:txEl>
                                              <p:pRg st="2" end="2"/>
                                            </p:txEl>
                                          </p:spTgt>
                                        </p:tgtEl>
                                        <p:attrNameLst>
                                          <p:attrName>ppt_x</p:attrName>
                                        </p:attrNameLst>
                                      </p:cBhvr>
                                      <p:tavLst>
                                        <p:tav tm="0">
                                          <p:val>
                                            <p:strVal val="#ppt_x-#ppt_w*1.125000"/>
                                          </p:val>
                                        </p:tav>
                                        <p:tav tm="100000">
                                          <p:val>
                                            <p:strVal val="#ppt_x"/>
                                          </p:val>
                                        </p:tav>
                                      </p:tavLst>
                                    </p:anim>
                                    <p:animEffect transition="in" filter="wipe(right)">
                                      <p:cBhvr>
                                        <p:cTn id="21" dur="1000"/>
                                        <p:tgtEl>
                                          <p:spTgt spid="3">
                                            <p:txEl>
                                              <p:pRg st="2" end="2"/>
                                            </p:txEl>
                                          </p:spTgt>
                                        </p:tgtEl>
                                      </p:cBhvr>
                                    </p:animEffect>
                                  </p:childTnLst>
                                </p:cTn>
                              </p:par>
                            </p:childTnLst>
                          </p:cTn>
                        </p:par>
                        <p:par>
                          <p:cTn id="22" fill="hold">
                            <p:stCondLst>
                              <p:cond delay="2500"/>
                            </p:stCondLst>
                            <p:childTnLst>
                              <p:par>
                                <p:cTn id="23" presetID="12" presetClass="entr" presetSubtype="8" fill="hold" grpId="0" nodeType="afterEffect">
                                  <p:stCondLst>
                                    <p:cond delay="0"/>
                                  </p:stCondLst>
                                  <p:childTnLst>
                                    <p:set>
                                      <p:cBhvr>
                                        <p:cTn id="24" dur="1000" fill="hold">
                                          <p:stCondLst>
                                            <p:cond delay="0"/>
                                          </p:stCondLst>
                                        </p:cTn>
                                        <p:tgtEl>
                                          <p:spTgt spid="3">
                                            <p:txEl>
                                              <p:pRg st="4" end="4"/>
                                            </p:txEl>
                                          </p:spTgt>
                                        </p:tgtEl>
                                        <p:attrNameLst>
                                          <p:attrName>style.visibility</p:attrName>
                                        </p:attrNameLst>
                                      </p:cBhvr>
                                      <p:to>
                                        <p:strVal val="visible"/>
                                      </p:to>
                                    </p:set>
                                    <p:anim calcmode="lin" valueType="num">
                                      <p:cBhvr additive="base">
                                        <p:cTn id="25" dur="1000"/>
                                        <p:tgtEl>
                                          <p:spTgt spid="3">
                                            <p:txEl>
                                              <p:pRg st="4" end="4"/>
                                            </p:txEl>
                                          </p:spTgt>
                                        </p:tgtEl>
                                        <p:attrNameLst>
                                          <p:attrName>ppt_x</p:attrName>
                                        </p:attrNameLst>
                                      </p:cBhvr>
                                      <p:tavLst>
                                        <p:tav tm="0">
                                          <p:val>
                                            <p:strVal val="#ppt_x-#ppt_w*1.125000"/>
                                          </p:val>
                                        </p:tav>
                                        <p:tav tm="100000">
                                          <p:val>
                                            <p:strVal val="#ppt_x"/>
                                          </p:val>
                                        </p:tav>
                                      </p:tavLst>
                                    </p:anim>
                                    <p:animEffect transition="in" filter="wipe(right)">
                                      <p:cBhvr>
                                        <p:cTn id="26"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 grpId="0"/>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776</Words>
  <Application>Microsoft Office PowerPoint</Application>
  <PresentationFormat>Widescreen</PresentationFormat>
  <Paragraphs>170</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Arial Rounded MT Bold</vt:lpstr>
      <vt:lpstr>Bodoni MT</vt:lpstr>
      <vt:lpstr>Calibri</vt:lpstr>
      <vt:lpstr>Calibri Light</vt:lpstr>
      <vt:lpstr>Cascadia Mono SemiLight</vt:lpstr>
      <vt:lpstr>Office Theme</vt:lpstr>
      <vt:lpstr>Dam Monitoring and Alerting System</vt:lpstr>
      <vt:lpstr> CONTENT</vt:lpstr>
      <vt:lpstr>Introduction</vt:lpstr>
      <vt:lpstr>PowerPoint Presentation</vt:lpstr>
      <vt:lpstr>PowerPoint Presentation</vt:lpstr>
      <vt:lpstr>Dam Failures</vt:lpstr>
      <vt:lpstr>Problem Statement</vt:lpstr>
      <vt:lpstr>Novelty  and Contribution</vt:lpstr>
      <vt:lpstr>Literature review </vt:lpstr>
      <vt:lpstr>PowerPoint Presentation</vt:lpstr>
      <vt:lpstr>Proposed system</vt:lpstr>
      <vt:lpstr>Decision Algorithm</vt:lpstr>
      <vt:lpstr>Circuit Daigram</vt:lpstr>
      <vt:lpstr>Node-Red Interface</vt:lpstr>
      <vt:lpstr>PowerPoint Presentation</vt:lpstr>
      <vt:lpstr>Requirements</vt:lpstr>
      <vt:lpstr>Prototype</vt:lpstr>
      <vt:lpstr>PowerPoint Presentation</vt:lpstr>
      <vt:lpstr>Downstream lies in loop level</vt:lpstr>
      <vt:lpstr>Upstream reaches the flood level</vt:lpstr>
      <vt:lpstr>Downstream reaches the flood level</vt:lpstr>
      <vt:lpstr>PERFORMANCE ANALYSIS</vt:lpstr>
      <vt:lpstr>Issues </vt:lpstr>
      <vt:lpstr>Conclusion  and Future Work </vt:lpstr>
      <vt:lpstr>Link to Github Repo.</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Dam Monitoring and Alerting System</dc:title>
  <dc:creator>piyush</dc:creator>
  <cp:lastModifiedBy>Piyush Singh</cp:lastModifiedBy>
  <cp:revision>7</cp:revision>
  <dcterms:created xsi:type="dcterms:W3CDTF">2023-04-12T19:57:00Z</dcterms:created>
  <dcterms:modified xsi:type="dcterms:W3CDTF">2023-05-25T06:37:05Z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5F14FB226F304B218B181A26B179D8C8</vt:lpwstr>
  </property>
  <property fmtid="{D5CDD505-2E9C-101B-9397-08002B2CF9AE}" pid="3" name="KSOProductBuildVer">
    <vt:lpwstr>1033-11.2.0.11536</vt:lpwstr>
  </property>
</Properties>
</file>