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74"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5" r:id="rId20"/>
    <p:sldId id="273" r:id="rId21"/>
  </p:sldIdLst>
  <p:sldSz cx="9144000" cy="5143500" type="screen16x9"/>
  <p:notesSz cx="6858000" cy="9144000"/>
  <p:embeddedFontLst>
    <p:embeddedFont>
      <p:font typeface="Georgia" panose="02040502050405020303" pitchFamily="18" charset="0"/>
      <p:regular r:id="rId23"/>
      <p:bold r:id="rId24"/>
      <p:italic r:id="rId25"/>
      <p:boldItalic r:id="rId26"/>
    </p:embeddedFont>
    <p:embeddedFont>
      <p:font typeface="Lato" panose="020F0502020204030203" pitchFamily="34" charset="0"/>
      <p:regular r:id="rId27"/>
      <p:bold r:id="rId28"/>
      <p:italic r:id="rId29"/>
      <p:boldItalic r:id="rId30"/>
    </p:embeddedFont>
    <p:embeddedFont>
      <p:font typeface="Playfair Display" panose="00000500000000000000" pitchFamily="2" charset="0"/>
      <p:regular r:id="rId31"/>
      <p:bold r:id="rId32"/>
      <p:italic r:id="rId33"/>
      <p:boldItalic r:id="rId34"/>
    </p:embeddedFont>
    <p:embeddedFont>
      <p:font typeface="Roboto" panose="02000000000000000000" pitchFamily="2"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82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87a2c5dd06_0_17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87a2c5dd06_0_17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87a2c5dd06_0_17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87a2c5dd06_0_17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89c7917a95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89c7917a95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87a2c5dd06_0_18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87a2c5dd06_0_18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87a2c5dd06_0_18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87a2c5dd06_0_18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87a2c5dd06_0_18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87a2c5dd06_0_18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88d07b509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288d07b50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89c7917a95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289c7917a95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89c7917a95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289c7917a9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87a2c5dd06_0_2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87a2c5dd06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87a2c5dd06_0_17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87a2c5dd06_0_1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87a2c5dd06_0_17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87a2c5dd06_0_17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87a2c5dd06_0_17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87a2c5dd06_0_17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87a2c5dd06_0_17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87a2c5dd06_0_17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87a2c5dd06_0_17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87a2c5dd06_0_17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87a2c5dd06_0_17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87a2c5dd06_0_17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87a2c5dd06_0_17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87a2c5dd06_0_17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824000" y="976125"/>
            <a:ext cx="7579200" cy="1348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a:t>IMAGE CAPTION GENERATION</a:t>
            </a:r>
            <a:endParaRPr dirty="0"/>
          </a:p>
        </p:txBody>
      </p:sp>
      <p:sp>
        <p:nvSpPr>
          <p:cNvPr id="86" name="Google Shape;86;p13"/>
          <p:cNvSpPr txBox="1">
            <a:spLocks noGrp="1"/>
          </p:cNvSpPr>
          <p:nvPr>
            <p:ph type="subTitle" idx="1"/>
          </p:nvPr>
        </p:nvSpPr>
        <p:spPr>
          <a:xfrm>
            <a:off x="3477000" y="3102100"/>
            <a:ext cx="5440500" cy="1806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Supervised By  Dr ANAND GUPTA</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PARANJAY SINGH (2020UCO1678)</a:t>
            </a:r>
            <a:endParaRPr dirty="0"/>
          </a:p>
          <a:p>
            <a:pPr marL="0" lvl="0" indent="0" algn="l" rtl="0">
              <a:spcBef>
                <a:spcPts val="0"/>
              </a:spcBef>
              <a:spcAft>
                <a:spcPts val="0"/>
              </a:spcAft>
              <a:buNone/>
            </a:pPr>
            <a:r>
              <a:rPr lang="en" dirty="0"/>
              <a:t>PIYUSH SINGH     (2020UCO1700)</a:t>
            </a:r>
            <a:endParaRPr dirty="0"/>
          </a:p>
          <a:p>
            <a:pPr marL="0" lvl="0" indent="0" algn="l" rtl="0">
              <a:spcBef>
                <a:spcPts val="0"/>
              </a:spcBef>
              <a:spcAft>
                <a:spcPts val="0"/>
              </a:spcAft>
              <a:buNone/>
            </a:pPr>
            <a:r>
              <a:rPr lang="en" dirty="0"/>
              <a:t>SATENDER            (2020UCO1655)</a:t>
            </a:r>
            <a:endParaRPr dirty="0"/>
          </a:p>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Dataset Used-</a:t>
            </a:r>
            <a:endParaRPr/>
          </a:p>
        </p:txBody>
      </p:sp>
      <p:sp>
        <p:nvSpPr>
          <p:cNvPr id="140" name="Google Shape;140;p2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a:latin typeface="Playfair Display"/>
                <a:ea typeface="Playfair Display"/>
                <a:cs typeface="Playfair Display"/>
                <a:sym typeface="Playfair Display"/>
              </a:rPr>
              <a:t>The Flickr_8K is used in this project as the dataset. It is a standard benchmark for sentence based image description.The Flickr_8K dataset has generic images with not any particular class or similarity. We have thus further preprocessed this data to match our needs.</a:t>
            </a:r>
            <a:endParaRPr sz="2000">
              <a:latin typeface="Playfair Display"/>
              <a:ea typeface="Playfair Display"/>
              <a:cs typeface="Playfair Display"/>
              <a:sym typeface="Playfair Display"/>
            </a:endParaRPr>
          </a:p>
          <a:p>
            <a:pPr marL="0" lvl="0" indent="0" algn="l" rtl="0">
              <a:spcBef>
                <a:spcPts val="0"/>
              </a:spcBef>
              <a:spcAft>
                <a:spcPts val="0"/>
              </a:spcAft>
              <a:buNone/>
            </a:pPr>
            <a:endParaRPr sz="2000">
              <a:latin typeface="Playfair Display"/>
              <a:ea typeface="Playfair Display"/>
              <a:cs typeface="Playfair Display"/>
              <a:sym typeface="Playfair Display"/>
            </a:endParaRPr>
          </a:p>
          <a:p>
            <a:pPr marL="0" lvl="0" indent="0" algn="l" rtl="0">
              <a:spcBef>
                <a:spcPts val="0"/>
              </a:spcBef>
              <a:spcAft>
                <a:spcPts val="0"/>
              </a:spcAft>
              <a:buNone/>
            </a:pPr>
            <a:r>
              <a:rPr lang="en" sz="2000">
                <a:latin typeface="Playfair Display"/>
                <a:ea typeface="Playfair Display"/>
                <a:cs typeface="Playfair Display"/>
                <a:sym typeface="Playfair Display"/>
              </a:rPr>
              <a:t>Dataset consist of 8k images and each image is encoded to 5 discrete valid caption text statements.</a:t>
            </a:r>
            <a:endParaRPr sz="2000">
              <a:latin typeface="Playfair Display"/>
              <a:ea typeface="Playfair Display"/>
              <a:cs typeface="Playfair Display"/>
              <a:sym typeface="Playfair Display"/>
            </a:endParaRPr>
          </a:p>
          <a:p>
            <a:pPr marL="0" lvl="0" indent="0" algn="l" rtl="0">
              <a:spcBef>
                <a:spcPts val="0"/>
              </a:spcBef>
              <a:spcAft>
                <a:spcPts val="0"/>
              </a:spcAft>
              <a:buNone/>
            </a:pPr>
            <a:endParaRPr sz="2000">
              <a:latin typeface="Playfair Display"/>
              <a:ea typeface="Playfair Display"/>
              <a:cs typeface="Playfair Display"/>
              <a:sym typeface="Playfair Display"/>
            </a:endParaRPr>
          </a:p>
          <a:p>
            <a:pPr marL="0" lvl="0" indent="0" algn="l" rtl="0">
              <a:spcBef>
                <a:spcPts val="0"/>
              </a:spcBef>
              <a:spcAft>
                <a:spcPts val="0"/>
              </a:spcAft>
              <a:buClr>
                <a:srgbClr val="000000"/>
              </a:buClr>
              <a:buSzPts val="1800"/>
              <a:buFont typeface="Arial"/>
              <a:buNone/>
            </a:pPr>
            <a:endParaRPr sz="2000">
              <a:latin typeface="Playfair Display"/>
              <a:ea typeface="Playfair Display"/>
              <a:cs typeface="Playfair Display"/>
              <a:sym typeface="Playfair Display"/>
            </a:endParaRPr>
          </a:p>
          <a:p>
            <a:pPr marL="0" lvl="0" indent="0" algn="l" rtl="0">
              <a:spcBef>
                <a:spcPts val="0"/>
              </a:spcBef>
              <a:spcAft>
                <a:spcPts val="1200"/>
              </a:spcAft>
              <a:buNone/>
            </a:pP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Preprocessing-</a:t>
            </a:r>
            <a:endParaRPr/>
          </a:p>
        </p:txBody>
      </p:sp>
      <p:sp>
        <p:nvSpPr>
          <p:cNvPr id="146" name="Google Shape;146;p22"/>
          <p:cNvSpPr txBox="1">
            <a:spLocks noGrp="1"/>
          </p:cNvSpPr>
          <p:nvPr>
            <p:ph type="body" idx="1"/>
          </p:nvPr>
        </p:nvSpPr>
        <p:spPr>
          <a:xfrm>
            <a:off x="357425" y="953250"/>
            <a:ext cx="8520600" cy="3634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b="1">
                <a:solidFill>
                  <a:srgbClr val="242424"/>
                </a:solidFill>
                <a:highlight>
                  <a:srgbClr val="FFFFFF"/>
                </a:highlight>
                <a:latin typeface="Georgia"/>
                <a:ea typeface="Georgia"/>
                <a:cs typeface="Georgia"/>
                <a:sym typeface="Georgia"/>
              </a:rPr>
              <a:t>IMAGE-</a:t>
            </a:r>
            <a:endParaRPr sz="1500" b="1">
              <a:solidFill>
                <a:srgbClr val="242424"/>
              </a:solidFill>
              <a:highlight>
                <a:srgbClr val="FFFFFF"/>
              </a:highlight>
              <a:latin typeface="Georgia"/>
              <a:ea typeface="Georgia"/>
              <a:cs typeface="Georgia"/>
              <a:sym typeface="Georgia"/>
            </a:endParaRPr>
          </a:p>
          <a:p>
            <a:pPr marL="0" lvl="0" indent="0" algn="l" rtl="0">
              <a:spcBef>
                <a:spcPts val="1200"/>
              </a:spcBef>
              <a:spcAft>
                <a:spcPts val="0"/>
              </a:spcAft>
              <a:buNone/>
            </a:pPr>
            <a:r>
              <a:rPr lang="en" sz="1500" b="1">
                <a:solidFill>
                  <a:srgbClr val="242424"/>
                </a:solidFill>
                <a:highlight>
                  <a:srgbClr val="FFFFFF"/>
                </a:highlight>
                <a:latin typeface="Georgia"/>
                <a:ea typeface="Georgia"/>
                <a:cs typeface="Georgia"/>
                <a:sym typeface="Georgia"/>
              </a:rPr>
              <a:t> </a:t>
            </a:r>
            <a:r>
              <a:rPr lang="en" sz="1500">
                <a:solidFill>
                  <a:srgbClr val="242424"/>
                </a:solidFill>
                <a:highlight>
                  <a:srgbClr val="FFFFFF"/>
                </a:highlight>
                <a:latin typeface="Georgia"/>
                <a:ea typeface="Georgia"/>
                <a:cs typeface="Georgia"/>
                <a:sym typeface="Georgia"/>
              </a:rPr>
              <a:t>We need to convert every image into a fixed sized vector which can then be fed as input to the   neural network.For our model we have taken the image size of(224*224)px.</a:t>
            </a:r>
            <a:endParaRPr sz="1500">
              <a:solidFill>
                <a:srgbClr val="242424"/>
              </a:solidFill>
              <a:highlight>
                <a:srgbClr val="FFFFFF"/>
              </a:highlight>
              <a:latin typeface="Georgia"/>
              <a:ea typeface="Georgia"/>
              <a:cs typeface="Georgia"/>
              <a:sym typeface="Georgia"/>
            </a:endParaRPr>
          </a:p>
          <a:p>
            <a:pPr marL="0" lvl="0" indent="0" algn="l" rtl="0">
              <a:spcBef>
                <a:spcPts val="1200"/>
              </a:spcBef>
              <a:spcAft>
                <a:spcPts val="0"/>
              </a:spcAft>
              <a:buNone/>
            </a:pPr>
            <a:endParaRPr sz="1500">
              <a:solidFill>
                <a:srgbClr val="242424"/>
              </a:solidFill>
              <a:highlight>
                <a:srgbClr val="FFFFFF"/>
              </a:highlight>
              <a:latin typeface="Georgia"/>
              <a:ea typeface="Georgia"/>
              <a:cs typeface="Georgia"/>
              <a:sym typeface="Georgia"/>
            </a:endParaRPr>
          </a:p>
          <a:p>
            <a:pPr marL="0" lvl="0" indent="0" algn="l" rtl="0">
              <a:spcBef>
                <a:spcPts val="1200"/>
              </a:spcBef>
              <a:spcAft>
                <a:spcPts val="0"/>
              </a:spcAft>
              <a:buNone/>
            </a:pPr>
            <a:r>
              <a:rPr lang="en" sz="1600" b="1">
                <a:solidFill>
                  <a:srgbClr val="242424"/>
                </a:solidFill>
                <a:highlight>
                  <a:srgbClr val="FFFFFF"/>
                </a:highlight>
                <a:latin typeface="Georgia"/>
                <a:ea typeface="Georgia"/>
                <a:cs typeface="Georgia"/>
                <a:sym typeface="Georgia"/>
              </a:rPr>
              <a:t>CAPTIONS-</a:t>
            </a:r>
            <a:endParaRPr sz="1600" b="1">
              <a:solidFill>
                <a:srgbClr val="242424"/>
              </a:solidFill>
              <a:highlight>
                <a:srgbClr val="FFFFFF"/>
              </a:highlight>
              <a:latin typeface="Georgia"/>
              <a:ea typeface="Georgia"/>
              <a:cs typeface="Georgia"/>
              <a:sym typeface="Georgia"/>
            </a:endParaRPr>
          </a:p>
          <a:p>
            <a:pPr marL="0" lvl="0" indent="0" algn="l" rtl="0">
              <a:spcBef>
                <a:spcPts val="1200"/>
              </a:spcBef>
              <a:spcAft>
                <a:spcPts val="1200"/>
              </a:spcAft>
              <a:buNone/>
            </a:pPr>
            <a:r>
              <a:rPr lang="en" sz="1500">
                <a:solidFill>
                  <a:srgbClr val="242424"/>
                </a:solidFill>
                <a:highlight>
                  <a:srgbClr val="FFFFFF"/>
                </a:highlight>
                <a:latin typeface="Georgia"/>
                <a:ea typeface="Georgia"/>
                <a:cs typeface="Georgia"/>
                <a:sym typeface="Georgia"/>
              </a:rPr>
              <a:t>Prediction of the entire caption, given the image does not happen at once. We will predict the caption </a:t>
            </a:r>
            <a:r>
              <a:rPr lang="en" sz="1500" b="1">
                <a:solidFill>
                  <a:srgbClr val="242424"/>
                </a:solidFill>
                <a:highlight>
                  <a:srgbClr val="FFFFFF"/>
                </a:highlight>
                <a:latin typeface="Georgia"/>
                <a:ea typeface="Georgia"/>
                <a:cs typeface="Georgia"/>
                <a:sym typeface="Georgia"/>
              </a:rPr>
              <a:t>word by word</a:t>
            </a:r>
            <a:r>
              <a:rPr lang="en" sz="1500">
                <a:solidFill>
                  <a:srgbClr val="242424"/>
                </a:solidFill>
                <a:highlight>
                  <a:srgbClr val="FFFFFF"/>
                </a:highlight>
                <a:latin typeface="Georgia"/>
                <a:ea typeface="Georgia"/>
                <a:cs typeface="Georgia"/>
                <a:sym typeface="Georgia"/>
              </a:rPr>
              <a:t>. Thus, we need to encode each word into a fixed sized vector,For this part  we will create two Python Dictionaries </a:t>
            </a:r>
            <a:endParaRPr sz="1400" b="1">
              <a:solidFill>
                <a:srgbClr val="242424"/>
              </a:solidFill>
              <a:highlight>
                <a:srgbClr val="FFFFFF"/>
              </a:highlight>
              <a:latin typeface="Georgia"/>
              <a:ea typeface="Georgia"/>
              <a:cs typeface="Georgia"/>
              <a:sym typeface="Georgi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Feature Extraction-</a:t>
            </a:r>
            <a:endParaRPr/>
          </a:p>
        </p:txBody>
      </p:sp>
      <p:sp>
        <p:nvSpPr>
          <p:cNvPr id="152" name="Google Shape;152;p23"/>
          <p:cNvSpPr txBox="1">
            <a:spLocks noGrp="1"/>
          </p:cNvSpPr>
          <p:nvPr>
            <p:ph type="body" idx="1"/>
          </p:nvPr>
        </p:nvSpPr>
        <p:spPr>
          <a:xfrm>
            <a:off x="311700" y="1017800"/>
            <a:ext cx="8520600" cy="3722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rgbClr val="000000"/>
              </a:buClr>
              <a:buSzPts val="1800"/>
              <a:buFont typeface="Arial"/>
              <a:buNone/>
            </a:pPr>
            <a:r>
              <a:rPr lang="en" sz="2400" b="1">
                <a:latin typeface="Playfair Display"/>
                <a:ea typeface="Playfair Display"/>
                <a:cs typeface="Playfair Display"/>
                <a:sym typeface="Playfair Display"/>
              </a:rPr>
              <a:t>Region-based Convolutional Neural Network(R-CNN)</a:t>
            </a:r>
            <a:r>
              <a:rPr lang="en" sz="2400">
                <a:latin typeface="Playfair Display"/>
                <a:ea typeface="Playfair Display"/>
                <a:cs typeface="Playfair Display"/>
                <a:sym typeface="Playfair Display"/>
              </a:rPr>
              <a:t> -</a:t>
            </a:r>
            <a:endParaRPr sz="2400">
              <a:latin typeface="Playfair Display"/>
              <a:ea typeface="Playfair Display"/>
              <a:cs typeface="Playfair Display"/>
              <a:sym typeface="Playfair Display"/>
            </a:endParaRPr>
          </a:p>
          <a:p>
            <a:pPr marL="0" lvl="0" indent="0" algn="l" rtl="0">
              <a:spcBef>
                <a:spcPts val="0"/>
              </a:spcBef>
              <a:spcAft>
                <a:spcPts val="0"/>
              </a:spcAft>
              <a:buClr>
                <a:srgbClr val="000000"/>
              </a:buClr>
              <a:buSzPts val="1800"/>
              <a:buFont typeface="Arial"/>
              <a:buNone/>
            </a:pPr>
            <a:r>
              <a:rPr lang="en" sz="2000">
                <a:latin typeface="Playfair Display"/>
                <a:ea typeface="Playfair Display"/>
                <a:cs typeface="Playfair Display"/>
                <a:sym typeface="Playfair Display"/>
              </a:rPr>
              <a:t>It is a method where Selective Search algorithm is used to extract different regions from the image as regions of interest.</a:t>
            </a:r>
            <a:endParaRPr sz="2000">
              <a:latin typeface="Playfair Display"/>
              <a:ea typeface="Playfair Display"/>
              <a:cs typeface="Playfair Display"/>
              <a:sym typeface="Playfair Display"/>
            </a:endParaRPr>
          </a:p>
          <a:p>
            <a:pPr marL="0" lvl="0" indent="0" algn="l" rtl="0">
              <a:spcBef>
                <a:spcPts val="0"/>
              </a:spcBef>
              <a:spcAft>
                <a:spcPts val="1200"/>
              </a:spcAft>
              <a:buNone/>
            </a:pPr>
            <a:endParaRPr/>
          </a:p>
        </p:txBody>
      </p:sp>
      <p:pic>
        <p:nvPicPr>
          <p:cNvPr id="153" name="Google Shape;153;p23"/>
          <p:cNvPicPr preferRelativeResize="0"/>
          <p:nvPr/>
        </p:nvPicPr>
        <p:blipFill>
          <a:blip r:embed="rId3">
            <a:alphaModFix/>
          </a:blip>
          <a:stretch>
            <a:fillRect/>
          </a:stretch>
        </p:blipFill>
        <p:spPr>
          <a:xfrm>
            <a:off x="710950" y="2622050"/>
            <a:ext cx="7452350" cy="2240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Feature Extraction II</a:t>
            </a:r>
            <a:endParaRPr/>
          </a:p>
        </p:txBody>
      </p:sp>
      <p:sp>
        <p:nvSpPr>
          <p:cNvPr id="159" name="Google Shape;159;p2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fontScale="85000" lnSpcReduction="10000"/>
          </a:bodyPr>
          <a:lstStyle/>
          <a:p>
            <a:pPr marL="342900" lvl="0" indent="0" algn="l" rtl="0">
              <a:spcBef>
                <a:spcPts val="1000"/>
              </a:spcBef>
              <a:spcAft>
                <a:spcPts val="0"/>
              </a:spcAft>
              <a:buClr>
                <a:srgbClr val="000000"/>
              </a:buClr>
              <a:buSzPct val="75000"/>
              <a:buFont typeface="Arial"/>
              <a:buNone/>
            </a:pPr>
            <a:r>
              <a:rPr lang="en" sz="2400" b="1">
                <a:latin typeface="Playfair Display"/>
                <a:ea typeface="Playfair Display"/>
                <a:cs typeface="Playfair Display"/>
                <a:sym typeface="Playfair Display"/>
              </a:rPr>
              <a:t>Convolutional Neural Network (CNN)</a:t>
            </a:r>
            <a:endParaRPr sz="2400" b="1">
              <a:latin typeface="Playfair Display"/>
              <a:ea typeface="Playfair Display"/>
              <a:cs typeface="Playfair Display"/>
              <a:sym typeface="Playfair Display"/>
            </a:endParaRPr>
          </a:p>
          <a:p>
            <a:pPr marL="342900" lvl="0" indent="0" algn="l" rtl="0">
              <a:spcBef>
                <a:spcPts val="1000"/>
              </a:spcBef>
              <a:spcAft>
                <a:spcPts val="0"/>
              </a:spcAft>
              <a:buClr>
                <a:srgbClr val="000000"/>
              </a:buClr>
              <a:buSzPct val="75000"/>
              <a:buFont typeface="Arial"/>
              <a:buNone/>
            </a:pPr>
            <a:r>
              <a:rPr lang="en" sz="2400">
                <a:latin typeface="Playfair Display"/>
                <a:ea typeface="Playfair Display"/>
                <a:cs typeface="Playfair Display"/>
                <a:sym typeface="Playfair Display"/>
              </a:rPr>
              <a:t>It is a deep learning technique widely used for feature extraction from visual data. It consists of the following steps:</a:t>
            </a:r>
            <a:endParaRPr sz="2400">
              <a:latin typeface="Playfair Display"/>
              <a:ea typeface="Playfair Display"/>
              <a:cs typeface="Playfair Display"/>
              <a:sym typeface="Playfair Display"/>
            </a:endParaRPr>
          </a:p>
          <a:p>
            <a:pPr marL="457200" lvl="0" indent="-358140" algn="l" rtl="0">
              <a:spcBef>
                <a:spcPts val="1000"/>
              </a:spcBef>
              <a:spcAft>
                <a:spcPts val="0"/>
              </a:spcAft>
              <a:buClr>
                <a:schemeClr val="dk2"/>
              </a:buClr>
              <a:buSzPct val="100000"/>
              <a:buFont typeface="Lato"/>
              <a:buChar char="●"/>
            </a:pPr>
            <a:r>
              <a:rPr lang="en" sz="2400" b="1">
                <a:latin typeface="Playfair Display"/>
                <a:ea typeface="Playfair Display"/>
                <a:cs typeface="Playfair Display"/>
                <a:sym typeface="Playfair Display"/>
              </a:rPr>
              <a:t>Convolution Operation</a:t>
            </a:r>
            <a:r>
              <a:rPr lang="en" sz="2400">
                <a:latin typeface="Playfair Display"/>
                <a:ea typeface="Playfair Display"/>
                <a:cs typeface="Playfair Display"/>
                <a:sym typeface="Playfair Display"/>
              </a:rPr>
              <a:t> : Performs the convolution operation of the image with the set of feature detectors to generate feature maps.</a:t>
            </a:r>
            <a:endParaRPr sz="2400">
              <a:latin typeface="Playfair Display"/>
              <a:ea typeface="Playfair Display"/>
              <a:cs typeface="Playfair Display"/>
              <a:sym typeface="Playfair Display"/>
            </a:endParaRPr>
          </a:p>
          <a:p>
            <a:pPr marL="457200" lvl="0" indent="-358140" algn="l" rtl="0">
              <a:spcBef>
                <a:spcPts val="0"/>
              </a:spcBef>
              <a:spcAft>
                <a:spcPts val="0"/>
              </a:spcAft>
              <a:buClr>
                <a:schemeClr val="dk2"/>
              </a:buClr>
              <a:buSzPct val="100000"/>
              <a:buFont typeface="Lato"/>
              <a:buChar char="●"/>
            </a:pPr>
            <a:r>
              <a:rPr lang="en" sz="2400" b="1">
                <a:latin typeface="Playfair Display"/>
                <a:ea typeface="Playfair Display"/>
                <a:cs typeface="Playfair Display"/>
                <a:sym typeface="Playfair Display"/>
              </a:rPr>
              <a:t>Max Pooling </a:t>
            </a:r>
            <a:r>
              <a:rPr lang="en" sz="2400">
                <a:latin typeface="Playfair Display"/>
                <a:ea typeface="Playfair Display"/>
                <a:cs typeface="Playfair Display"/>
                <a:sym typeface="Playfair Display"/>
              </a:rPr>
              <a:t>: Extracts the most relevant features from the feature map.</a:t>
            </a:r>
            <a:endParaRPr sz="2400">
              <a:latin typeface="Playfair Display"/>
              <a:ea typeface="Playfair Display"/>
              <a:cs typeface="Playfair Display"/>
              <a:sym typeface="Playfair Display"/>
            </a:endParaRPr>
          </a:p>
          <a:p>
            <a:pPr marL="457200" lvl="0" indent="-358140" algn="l" rtl="0">
              <a:spcBef>
                <a:spcPts val="0"/>
              </a:spcBef>
              <a:spcAft>
                <a:spcPts val="0"/>
              </a:spcAft>
              <a:buClr>
                <a:schemeClr val="dk2"/>
              </a:buClr>
              <a:buSzPct val="100000"/>
              <a:buFont typeface="Lato"/>
              <a:buChar char="●"/>
            </a:pPr>
            <a:r>
              <a:rPr lang="en" sz="2400" b="1">
                <a:latin typeface="Playfair Display"/>
                <a:ea typeface="Playfair Display"/>
                <a:cs typeface="Playfair Display"/>
                <a:sym typeface="Playfair Display"/>
              </a:rPr>
              <a:t>Flattening</a:t>
            </a:r>
            <a:r>
              <a:rPr lang="en" sz="2400">
                <a:latin typeface="Playfair Display"/>
                <a:ea typeface="Playfair Display"/>
                <a:cs typeface="Playfair Display"/>
                <a:sym typeface="Playfair Display"/>
              </a:rPr>
              <a:t> : Flattens the feature map into one dimensional array.</a:t>
            </a:r>
            <a:endParaRPr sz="2400">
              <a:latin typeface="Playfair Display"/>
              <a:ea typeface="Playfair Display"/>
              <a:cs typeface="Playfair Display"/>
              <a:sym typeface="Playfair Display"/>
            </a:endParaRPr>
          </a:p>
          <a:p>
            <a:pPr marL="0" lvl="0" indent="0" algn="l" rtl="0">
              <a:spcBef>
                <a:spcPts val="0"/>
              </a:spcBef>
              <a:spcAft>
                <a:spcPts val="12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Sentence Generation-</a:t>
            </a:r>
            <a:endParaRPr/>
          </a:p>
        </p:txBody>
      </p:sp>
      <p:sp>
        <p:nvSpPr>
          <p:cNvPr id="165" name="Google Shape;165;p25"/>
          <p:cNvSpPr txBox="1">
            <a:spLocks noGrp="1"/>
          </p:cNvSpPr>
          <p:nvPr>
            <p:ph type="body" idx="1"/>
          </p:nvPr>
        </p:nvSpPr>
        <p:spPr>
          <a:xfrm>
            <a:off x="311700" y="1229875"/>
            <a:ext cx="8520600" cy="370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rgbClr val="000000"/>
              </a:buClr>
              <a:buSzPts val="1800"/>
              <a:buFont typeface="Arial"/>
              <a:buNone/>
            </a:pPr>
            <a:r>
              <a:rPr lang="en">
                <a:solidFill>
                  <a:srgbClr val="242424"/>
                </a:solidFill>
                <a:latin typeface="Playfair Display"/>
                <a:ea typeface="Playfair Display"/>
                <a:cs typeface="Playfair Display"/>
                <a:sym typeface="Playfair Display"/>
              </a:rPr>
              <a:t>The LSTM cell generates sequential data based upon previous inputs and the present input. </a:t>
            </a:r>
            <a:endParaRPr>
              <a:solidFill>
                <a:srgbClr val="242424"/>
              </a:solidFill>
              <a:latin typeface="Playfair Display"/>
              <a:ea typeface="Playfair Display"/>
              <a:cs typeface="Playfair Display"/>
              <a:sym typeface="Playfair Display"/>
            </a:endParaRPr>
          </a:p>
          <a:p>
            <a:pPr marL="0" lvl="0" indent="0" algn="l" rtl="0">
              <a:spcBef>
                <a:spcPts val="0"/>
              </a:spcBef>
              <a:spcAft>
                <a:spcPts val="0"/>
              </a:spcAft>
              <a:buNone/>
            </a:pPr>
            <a:r>
              <a:rPr lang="en">
                <a:solidFill>
                  <a:srgbClr val="242424"/>
                </a:solidFill>
                <a:latin typeface="Playfair Display"/>
                <a:ea typeface="Playfair Display"/>
                <a:cs typeface="Playfair Display"/>
                <a:sym typeface="Playfair Display"/>
              </a:rPr>
              <a:t>These inputs are presented in timestamps where each timestamp correspond to generation of single word with maximum probability. The further words for each sentence are generated sequentially with regard to the previous generations.</a:t>
            </a:r>
            <a:endParaRPr>
              <a:solidFill>
                <a:srgbClr val="242424"/>
              </a:solidFill>
              <a:latin typeface="Playfair Display"/>
              <a:ea typeface="Playfair Display"/>
              <a:cs typeface="Playfair Display"/>
              <a:sym typeface="Playfair Display"/>
            </a:endParaRPr>
          </a:p>
          <a:p>
            <a:pPr marL="0" lvl="0" indent="0" algn="l" rtl="0">
              <a:spcBef>
                <a:spcPts val="0"/>
              </a:spcBef>
              <a:spcAft>
                <a:spcPts val="0"/>
              </a:spcAft>
              <a:buNone/>
            </a:pPr>
            <a:endParaRPr>
              <a:solidFill>
                <a:srgbClr val="242424"/>
              </a:solidFill>
              <a:latin typeface="Playfair Display"/>
              <a:ea typeface="Playfair Display"/>
              <a:cs typeface="Playfair Display"/>
              <a:sym typeface="Playfair Display"/>
            </a:endParaRPr>
          </a:p>
          <a:p>
            <a:pPr marL="0" lvl="0" indent="0" algn="l" rtl="0">
              <a:spcBef>
                <a:spcPts val="0"/>
              </a:spcBef>
              <a:spcAft>
                <a:spcPts val="0"/>
              </a:spcAft>
              <a:buNone/>
            </a:pPr>
            <a:endParaRPr>
              <a:solidFill>
                <a:srgbClr val="242424"/>
              </a:solidFill>
              <a:latin typeface="Playfair Display"/>
              <a:ea typeface="Playfair Display"/>
              <a:cs typeface="Playfair Display"/>
              <a:sym typeface="Playfair Display"/>
            </a:endParaRPr>
          </a:p>
          <a:p>
            <a:pPr marL="0" lvl="0" indent="0" algn="l" rtl="0">
              <a:spcBef>
                <a:spcPts val="0"/>
              </a:spcBef>
              <a:spcAft>
                <a:spcPts val="0"/>
              </a:spcAft>
              <a:buNone/>
            </a:pPr>
            <a:endParaRPr sz="2000">
              <a:solidFill>
                <a:srgbClr val="242424"/>
              </a:solidFill>
              <a:latin typeface="Playfair Display"/>
              <a:ea typeface="Playfair Display"/>
              <a:cs typeface="Playfair Display"/>
              <a:sym typeface="Playfair Display"/>
            </a:endParaRPr>
          </a:p>
          <a:p>
            <a:pPr marL="0" lvl="0" indent="0" algn="l" rtl="0">
              <a:spcBef>
                <a:spcPts val="0"/>
              </a:spcBef>
              <a:spcAft>
                <a:spcPts val="0"/>
              </a:spcAft>
              <a:buClr>
                <a:srgbClr val="000000"/>
              </a:buClr>
              <a:buSzPts val="1800"/>
              <a:buFont typeface="Arial"/>
              <a:buNone/>
            </a:pPr>
            <a:endParaRPr sz="2000">
              <a:solidFill>
                <a:srgbClr val="242424"/>
              </a:solidFill>
              <a:latin typeface="Playfair Display"/>
              <a:ea typeface="Playfair Display"/>
              <a:cs typeface="Playfair Display"/>
              <a:sym typeface="Playfair Display"/>
            </a:endParaRPr>
          </a:p>
        </p:txBody>
      </p:sp>
      <p:pic>
        <p:nvPicPr>
          <p:cNvPr id="166" name="Google Shape;166;p25"/>
          <p:cNvPicPr preferRelativeResize="0"/>
          <p:nvPr/>
        </p:nvPicPr>
        <p:blipFill>
          <a:blip r:embed="rId3">
            <a:alphaModFix/>
          </a:blip>
          <a:stretch>
            <a:fillRect/>
          </a:stretch>
        </p:blipFill>
        <p:spPr>
          <a:xfrm>
            <a:off x="505200" y="3035950"/>
            <a:ext cx="8327100" cy="1951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Sentence Generation II-</a:t>
            </a:r>
            <a:endParaRPr/>
          </a:p>
        </p:txBody>
      </p:sp>
      <p:sp>
        <p:nvSpPr>
          <p:cNvPr id="172" name="Google Shape;172;p26"/>
          <p:cNvSpPr txBox="1">
            <a:spLocks noGrp="1"/>
          </p:cNvSpPr>
          <p:nvPr>
            <p:ph type="body" idx="1"/>
          </p:nvPr>
        </p:nvSpPr>
        <p:spPr>
          <a:xfrm>
            <a:off x="403150" y="1017800"/>
            <a:ext cx="8520600" cy="3547500"/>
          </a:xfrm>
          <a:prstGeom prst="rect">
            <a:avLst/>
          </a:prstGeom>
        </p:spPr>
        <p:txBody>
          <a:bodyPr spcFirstLastPara="1" wrap="square" lIns="91425" tIns="91425" rIns="91425" bIns="91425" anchor="t" anchorCtr="0">
            <a:normAutofit/>
          </a:bodyPr>
          <a:lstStyle/>
          <a:p>
            <a:pPr marL="0" lvl="0" indent="0" algn="l" rtl="0">
              <a:spcBef>
                <a:spcPts val="1000"/>
              </a:spcBef>
              <a:spcAft>
                <a:spcPts val="0"/>
              </a:spcAft>
              <a:buClr>
                <a:srgbClr val="000000"/>
              </a:buClr>
              <a:buSzPts val="1800"/>
              <a:buFont typeface="Arial"/>
              <a:buNone/>
            </a:pPr>
            <a:r>
              <a:rPr lang="en" sz="1200">
                <a:latin typeface="Playfair Display"/>
                <a:ea typeface="Playfair Display"/>
                <a:cs typeface="Playfair Display"/>
                <a:sym typeface="Playfair Display"/>
              </a:rPr>
              <a:t>LSTM employs 3 gates for it’s architecture:</a:t>
            </a:r>
            <a:endParaRPr sz="1200">
              <a:latin typeface="Playfair Display"/>
              <a:ea typeface="Playfair Display"/>
              <a:cs typeface="Playfair Display"/>
              <a:sym typeface="Playfair Display"/>
            </a:endParaRPr>
          </a:p>
          <a:p>
            <a:pPr marL="457200" lvl="0" indent="0" algn="l" rtl="0">
              <a:spcBef>
                <a:spcPts val="1000"/>
              </a:spcBef>
              <a:spcAft>
                <a:spcPts val="0"/>
              </a:spcAft>
              <a:buNone/>
            </a:pPr>
            <a:r>
              <a:rPr lang="en" sz="1200" b="1">
                <a:latin typeface="Playfair Display"/>
                <a:ea typeface="Playfair Display"/>
                <a:cs typeface="Playfair Display"/>
                <a:sym typeface="Playfair Display"/>
              </a:rPr>
              <a:t>Forget gate</a:t>
            </a:r>
            <a:r>
              <a:rPr lang="en" sz="1200">
                <a:latin typeface="Playfair Display"/>
                <a:ea typeface="Playfair Display"/>
                <a:cs typeface="Playfair Display"/>
                <a:sym typeface="Playfair Display"/>
              </a:rPr>
              <a:t> : Decides which data to delete.</a:t>
            </a:r>
            <a:endParaRPr sz="1200">
              <a:latin typeface="Playfair Display"/>
              <a:ea typeface="Playfair Display"/>
              <a:cs typeface="Playfair Display"/>
              <a:sym typeface="Playfair Display"/>
            </a:endParaRPr>
          </a:p>
          <a:p>
            <a:pPr marL="457200" lvl="0" indent="0" algn="l" rtl="0">
              <a:spcBef>
                <a:spcPts val="0"/>
              </a:spcBef>
              <a:spcAft>
                <a:spcPts val="0"/>
              </a:spcAft>
              <a:buNone/>
            </a:pPr>
            <a:r>
              <a:rPr lang="en" sz="1200" b="1">
                <a:latin typeface="Playfair Display"/>
                <a:ea typeface="Playfair Display"/>
                <a:cs typeface="Playfair Display"/>
                <a:sym typeface="Playfair Display"/>
              </a:rPr>
              <a:t>Input gate</a:t>
            </a:r>
            <a:r>
              <a:rPr lang="en" sz="1200">
                <a:latin typeface="Playfair Display"/>
                <a:ea typeface="Playfair Display"/>
                <a:cs typeface="Playfair Display"/>
                <a:sym typeface="Playfair Display"/>
              </a:rPr>
              <a:t> : Decided which data to keep in the new input.</a:t>
            </a:r>
            <a:endParaRPr sz="1200">
              <a:latin typeface="Playfair Display"/>
              <a:ea typeface="Playfair Display"/>
              <a:cs typeface="Playfair Display"/>
              <a:sym typeface="Playfair Display"/>
            </a:endParaRPr>
          </a:p>
          <a:p>
            <a:pPr marL="457200" lvl="0" indent="0" algn="l" rtl="0">
              <a:spcBef>
                <a:spcPts val="0"/>
              </a:spcBef>
              <a:spcAft>
                <a:spcPts val="0"/>
              </a:spcAft>
              <a:buNone/>
            </a:pPr>
            <a:r>
              <a:rPr lang="en" sz="1200" b="1">
                <a:latin typeface="Playfair Display"/>
                <a:ea typeface="Playfair Display"/>
                <a:cs typeface="Playfair Display"/>
                <a:sym typeface="Playfair Display"/>
              </a:rPr>
              <a:t>Output gate</a:t>
            </a:r>
            <a:r>
              <a:rPr lang="en" sz="1200">
                <a:latin typeface="Playfair Display"/>
                <a:ea typeface="Playfair Display"/>
                <a:cs typeface="Playfair Display"/>
                <a:sym typeface="Playfair Display"/>
              </a:rPr>
              <a:t> : Determines what data should be outputted</a:t>
            </a:r>
            <a:r>
              <a:rPr lang="en" sz="2200">
                <a:latin typeface="Playfair Display"/>
                <a:ea typeface="Playfair Display"/>
                <a:cs typeface="Playfair Display"/>
                <a:sym typeface="Playfair Display"/>
              </a:rPr>
              <a:t>.</a:t>
            </a:r>
            <a:endParaRPr sz="2200">
              <a:latin typeface="Playfair Display"/>
              <a:ea typeface="Playfair Display"/>
              <a:cs typeface="Playfair Display"/>
              <a:sym typeface="Playfair Display"/>
            </a:endParaRPr>
          </a:p>
          <a:p>
            <a:pPr marL="0" lvl="0" indent="0" algn="l" rtl="0">
              <a:spcBef>
                <a:spcPts val="0"/>
              </a:spcBef>
              <a:spcAft>
                <a:spcPts val="0"/>
              </a:spcAft>
              <a:buNone/>
            </a:pPr>
            <a:endParaRPr/>
          </a:p>
          <a:p>
            <a:pPr marL="0" lvl="0" indent="0" algn="l" rtl="0">
              <a:spcBef>
                <a:spcPts val="1200"/>
              </a:spcBef>
              <a:spcAft>
                <a:spcPts val="1200"/>
              </a:spcAft>
              <a:buNone/>
            </a:pPr>
            <a:endParaRPr/>
          </a:p>
        </p:txBody>
      </p:sp>
      <p:pic>
        <p:nvPicPr>
          <p:cNvPr id="173" name="Google Shape;173;p26"/>
          <p:cNvPicPr preferRelativeResize="0"/>
          <p:nvPr/>
        </p:nvPicPr>
        <p:blipFill>
          <a:blip r:embed="rId3">
            <a:alphaModFix/>
          </a:blip>
          <a:stretch>
            <a:fillRect/>
          </a:stretch>
        </p:blipFill>
        <p:spPr>
          <a:xfrm>
            <a:off x="0" y="2313450"/>
            <a:ext cx="9089124" cy="2830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Tools Used-</a:t>
            </a:r>
            <a:endParaRPr/>
          </a:p>
        </p:txBody>
      </p:sp>
      <p:sp>
        <p:nvSpPr>
          <p:cNvPr id="179" name="Google Shape;179;p27"/>
          <p:cNvSpPr txBox="1">
            <a:spLocks noGrp="1"/>
          </p:cNvSpPr>
          <p:nvPr>
            <p:ph type="body" idx="1"/>
          </p:nvPr>
        </p:nvSpPr>
        <p:spPr>
          <a:xfrm>
            <a:off x="311700" y="1229875"/>
            <a:ext cx="8171700" cy="38610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b="1"/>
              <a:t>Software-</a:t>
            </a:r>
            <a:endParaRPr b="1"/>
          </a:p>
          <a:p>
            <a:pPr marL="457200" lvl="0" indent="-342900" algn="l" rtl="0">
              <a:spcBef>
                <a:spcPts val="1200"/>
              </a:spcBef>
              <a:spcAft>
                <a:spcPts val="0"/>
              </a:spcAft>
              <a:buSzPts val="1800"/>
              <a:buChar char="●"/>
            </a:pPr>
            <a:r>
              <a:rPr lang="en"/>
              <a:t>     PyCharm</a:t>
            </a:r>
            <a:endParaRPr/>
          </a:p>
          <a:p>
            <a:pPr marL="457200" lvl="0" indent="-342900" algn="l" rtl="0">
              <a:spcBef>
                <a:spcPts val="0"/>
              </a:spcBef>
              <a:spcAft>
                <a:spcPts val="0"/>
              </a:spcAft>
              <a:buSzPts val="1800"/>
              <a:buChar char="●"/>
            </a:pPr>
            <a:r>
              <a:rPr lang="en"/>
              <a:t>   Jupyter Notebook</a:t>
            </a:r>
            <a:endParaRPr/>
          </a:p>
          <a:p>
            <a:pPr marL="0" lvl="0" indent="0" algn="l" rtl="0">
              <a:spcBef>
                <a:spcPts val="1200"/>
              </a:spcBef>
              <a:spcAft>
                <a:spcPts val="0"/>
              </a:spcAft>
              <a:buNone/>
            </a:pPr>
            <a:r>
              <a:rPr lang="en" b="1"/>
              <a:t>Tech-</a:t>
            </a:r>
            <a:endParaRPr b="1"/>
          </a:p>
          <a:p>
            <a:pPr marL="457200" lvl="0" indent="-342900" algn="l" rtl="0">
              <a:spcBef>
                <a:spcPts val="1200"/>
              </a:spcBef>
              <a:spcAft>
                <a:spcPts val="0"/>
              </a:spcAft>
              <a:buSzPts val="1800"/>
              <a:buChar char="●"/>
            </a:pPr>
            <a:r>
              <a:rPr lang="en"/>
              <a:t>Tensorflow</a:t>
            </a:r>
            <a:endParaRPr/>
          </a:p>
          <a:p>
            <a:pPr marL="457200" lvl="0" indent="-342900" algn="l" rtl="0">
              <a:spcBef>
                <a:spcPts val="0"/>
              </a:spcBef>
              <a:spcAft>
                <a:spcPts val="0"/>
              </a:spcAft>
              <a:buSzPts val="1800"/>
              <a:buChar char="●"/>
            </a:pPr>
            <a:r>
              <a:rPr lang="en"/>
              <a:t>Keras</a:t>
            </a:r>
            <a:endParaRPr/>
          </a:p>
          <a:p>
            <a:pPr marL="457200" lvl="0" indent="-342900" algn="l" rtl="0">
              <a:spcBef>
                <a:spcPts val="0"/>
              </a:spcBef>
              <a:spcAft>
                <a:spcPts val="0"/>
              </a:spcAft>
              <a:buSzPts val="1800"/>
              <a:buChar char="●"/>
            </a:pPr>
            <a:r>
              <a:rPr lang="en"/>
              <a:t>VGG16(CNN model)</a:t>
            </a:r>
            <a:endParaRPr/>
          </a:p>
          <a:p>
            <a:pPr marL="457200" lvl="0" indent="-342900" algn="l" rtl="0">
              <a:spcBef>
                <a:spcPts val="0"/>
              </a:spcBef>
              <a:spcAft>
                <a:spcPts val="0"/>
              </a:spcAft>
              <a:buSzPts val="1800"/>
              <a:buChar char="●"/>
            </a:pPr>
            <a:r>
              <a:rPr lang="en"/>
              <a:t>Numphy</a:t>
            </a:r>
            <a:endParaRPr/>
          </a:p>
          <a:p>
            <a:pPr marL="457200" lvl="0" indent="-342900" algn="l" rtl="0">
              <a:spcBef>
                <a:spcPts val="0"/>
              </a:spcBef>
              <a:spcAft>
                <a:spcPts val="0"/>
              </a:spcAft>
              <a:buSzPts val="1800"/>
              <a:buChar char="●"/>
            </a:pPr>
            <a:r>
              <a:rPr lang="en"/>
              <a:t>LSTM (RNN model)</a:t>
            </a:r>
            <a:endParaRPr/>
          </a:p>
          <a:p>
            <a:pPr marL="0" lvl="0" indent="0" algn="l" rtl="0">
              <a:spcBef>
                <a:spcPts val="1200"/>
              </a:spcBef>
              <a:spcAft>
                <a:spcPts val="0"/>
              </a:spcAft>
              <a:buNone/>
            </a:pPr>
            <a:r>
              <a:rPr lang="en"/>
              <a:t>      </a:t>
            </a:r>
            <a:endParaRPr/>
          </a:p>
          <a:p>
            <a:pPr marL="0" lvl="0" indent="0" algn="l" rtl="0">
              <a:spcBef>
                <a:spcPts val="1200"/>
              </a:spcBef>
              <a:spcAft>
                <a:spcPts val="1200"/>
              </a:spcAft>
              <a:buNone/>
            </a:pPr>
            <a:r>
              <a:rPr lang="en"/>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a:t>
            </a:r>
            <a:endParaRPr/>
          </a:p>
        </p:txBody>
      </p:sp>
      <p:sp>
        <p:nvSpPr>
          <p:cNvPr id="185" name="Google Shape;185;p28"/>
          <p:cNvSpPr txBox="1">
            <a:spLocks noGrp="1"/>
          </p:cNvSpPr>
          <p:nvPr>
            <p:ph type="body" idx="1"/>
          </p:nvPr>
        </p:nvSpPr>
        <p:spPr>
          <a:xfrm>
            <a:off x="311700" y="1017800"/>
            <a:ext cx="8520600" cy="3551100"/>
          </a:xfrm>
          <a:prstGeom prst="rect">
            <a:avLst/>
          </a:prstGeom>
        </p:spPr>
        <p:txBody>
          <a:bodyPr spcFirstLastPara="1" wrap="square" lIns="91425" tIns="91425" rIns="91425" bIns="91425" anchor="t" anchorCtr="0">
            <a:normAutofit/>
          </a:bodyPr>
          <a:lstStyle/>
          <a:p>
            <a:pPr marL="0" lvl="0" indent="0" algn="l" rtl="0">
              <a:spcBef>
                <a:spcPts val="1000"/>
              </a:spcBef>
              <a:spcAft>
                <a:spcPts val="0"/>
              </a:spcAft>
              <a:buClr>
                <a:srgbClr val="000000"/>
              </a:buClr>
              <a:buSzPts val="1800"/>
              <a:buFont typeface="Arial"/>
              <a:buNone/>
            </a:pPr>
            <a:r>
              <a:rPr lang="en" sz="2400">
                <a:latin typeface="Playfair Display"/>
                <a:ea typeface="Playfair Display"/>
                <a:cs typeface="Playfair Display"/>
                <a:sym typeface="Playfair Display"/>
              </a:rPr>
              <a:t>The model is accurately able to caption images it was tested on. Although, as the training dataset used was limited, there were a few cases where the captions generated did not capture the objects in the image well enough, but that improved with the increase in the number of epochs used while training the LSTM model</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 </a:t>
            </a:r>
            <a:endParaRPr/>
          </a:p>
        </p:txBody>
      </p:sp>
      <p:sp>
        <p:nvSpPr>
          <p:cNvPr id="191" name="Google Shape;191;p29"/>
          <p:cNvSpPr txBox="1">
            <a:spLocks noGrp="1"/>
          </p:cNvSpPr>
          <p:nvPr>
            <p:ph type="body" idx="1"/>
          </p:nvPr>
        </p:nvSpPr>
        <p:spPr>
          <a:xfrm>
            <a:off x="59425" y="73150"/>
            <a:ext cx="9018300" cy="48693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IN" dirty="0"/>
              <a:t>Backend (result)</a:t>
            </a:r>
            <a:endParaRPr dirty="0"/>
          </a:p>
        </p:txBody>
      </p:sp>
      <p:pic>
        <p:nvPicPr>
          <p:cNvPr id="192" name="Google Shape;192;p29"/>
          <p:cNvPicPr preferRelativeResize="0"/>
          <p:nvPr/>
        </p:nvPicPr>
        <p:blipFill>
          <a:blip r:embed="rId3">
            <a:alphaModFix/>
          </a:blip>
          <a:stretch>
            <a:fillRect/>
          </a:stretch>
        </p:blipFill>
        <p:spPr>
          <a:xfrm>
            <a:off x="-2" y="467150"/>
            <a:ext cx="4572000" cy="3495675"/>
          </a:xfrm>
          <a:prstGeom prst="rect">
            <a:avLst/>
          </a:prstGeom>
          <a:noFill/>
          <a:ln>
            <a:noFill/>
          </a:ln>
        </p:spPr>
      </p:pic>
      <p:pic>
        <p:nvPicPr>
          <p:cNvPr id="193" name="Google Shape;193;p29"/>
          <p:cNvPicPr preferRelativeResize="0"/>
          <p:nvPr/>
        </p:nvPicPr>
        <p:blipFill>
          <a:blip r:embed="rId4">
            <a:alphaModFix/>
          </a:blip>
          <a:stretch>
            <a:fillRect/>
          </a:stretch>
        </p:blipFill>
        <p:spPr>
          <a:xfrm>
            <a:off x="4417017" y="524300"/>
            <a:ext cx="4572000" cy="34956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C7839-EAA7-2CB6-CFA6-00EA6575AD97}"/>
              </a:ext>
            </a:extLst>
          </p:cNvPr>
          <p:cNvSpPr>
            <a:spLocks noGrp="1"/>
          </p:cNvSpPr>
          <p:nvPr>
            <p:ph type="title"/>
          </p:nvPr>
        </p:nvSpPr>
        <p:spPr/>
        <p:txBody>
          <a:bodyPr>
            <a:normAutofit fontScale="90000"/>
          </a:bodyPr>
          <a:lstStyle/>
          <a:p>
            <a:r>
              <a:rPr lang="en-IN" dirty="0"/>
              <a:t>Front end</a:t>
            </a:r>
          </a:p>
        </p:txBody>
      </p:sp>
      <p:pic>
        <p:nvPicPr>
          <p:cNvPr id="4" name="image13.png">
            <a:extLst>
              <a:ext uri="{FF2B5EF4-FFF2-40B4-BE49-F238E27FC236}">
                <a16:creationId xmlns:a16="http://schemas.microsoft.com/office/drawing/2014/main" id="{2E17E4B1-ED94-37A5-ACAE-F9EE6B11207D}"/>
              </a:ext>
            </a:extLst>
          </p:cNvPr>
          <p:cNvPicPr/>
          <p:nvPr/>
        </p:nvPicPr>
        <p:blipFill>
          <a:blip r:embed="rId2"/>
          <a:srcRect/>
          <a:stretch>
            <a:fillRect/>
          </a:stretch>
        </p:blipFill>
        <p:spPr>
          <a:xfrm>
            <a:off x="311700" y="1118521"/>
            <a:ext cx="4214495" cy="3388360"/>
          </a:xfrm>
          <a:prstGeom prst="rect">
            <a:avLst/>
          </a:prstGeom>
          <a:ln/>
        </p:spPr>
      </p:pic>
      <p:pic>
        <p:nvPicPr>
          <p:cNvPr id="5" name="image11.png">
            <a:extLst>
              <a:ext uri="{FF2B5EF4-FFF2-40B4-BE49-F238E27FC236}">
                <a16:creationId xmlns:a16="http://schemas.microsoft.com/office/drawing/2014/main" id="{9CFEEA46-70BE-10CE-25CE-D5990BDCB792}"/>
              </a:ext>
            </a:extLst>
          </p:cNvPr>
          <p:cNvPicPr/>
          <p:nvPr/>
        </p:nvPicPr>
        <p:blipFill>
          <a:blip r:embed="rId3"/>
          <a:srcRect/>
          <a:stretch>
            <a:fillRect/>
          </a:stretch>
        </p:blipFill>
        <p:spPr>
          <a:xfrm>
            <a:off x="4617807" y="1118521"/>
            <a:ext cx="4293718" cy="3388360"/>
          </a:xfrm>
          <a:prstGeom prst="rect">
            <a:avLst/>
          </a:prstGeom>
          <a:ln/>
        </p:spPr>
      </p:pic>
    </p:spTree>
    <p:extLst>
      <p:ext uri="{BB962C8B-B14F-4D97-AF65-F5344CB8AC3E}">
        <p14:creationId xmlns:p14="http://schemas.microsoft.com/office/powerpoint/2010/main" val="1636260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Problem Statement-</a:t>
            </a:r>
            <a:endParaRPr/>
          </a:p>
        </p:txBody>
      </p:sp>
      <p:sp>
        <p:nvSpPr>
          <p:cNvPr id="92" name="Google Shape;92;p14"/>
          <p:cNvSpPr txBox="1">
            <a:spLocks noGrp="1"/>
          </p:cNvSpPr>
          <p:nvPr>
            <p:ph type="body" idx="1"/>
          </p:nvPr>
        </p:nvSpPr>
        <p:spPr>
          <a:xfrm>
            <a:off x="311700" y="1101850"/>
            <a:ext cx="8520600" cy="34671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endParaRPr>
              <a:solidFill>
                <a:srgbClr val="000000"/>
              </a:solidFill>
              <a:latin typeface="Arial"/>
              <a:ea typeface="Arial"/>
              <a:cs typeface="Arial"/>
              <a:sym typeface="Arial"/>
            </a:endParaRPr>
          </a:p>
          <a:p>
            <a:pPr marL="0" lvl="0" indent="0" algn="l" rtl="0">
              <a:spcBef>
                <a:spcPts val="0"/>
              </a:spcBef>
              <a:spcAft>
                <a:spcPts val="0"/>
              </a:spcAft>
              <a:buNone/>
            </a:pPr>
            <a:endParaRPr>
              <a:solidFill>
                <a:srgbClr val="000000"/>
              </a:solidFill>
              <a:latin typeface="Arial"/>
              <a:ea typeface="Arial"/>
              <a:cs typeface="Arial"/>
              <a:sym typeface="Arial"/>
            </a:endParaRPr>
          </a:p>
          <a:p>
            <a:pPr marL="0" lvl="0" indent="0" algn="l" rtl="0">
              <a:spcBef>
                <a:spcPts val="0"/>
              </a:spcBef>
              <a:spcAft>
                <a:spcPts val="0"/>
              </a:spcAft>
              <a:buNone/>
            </a:pPr>
            <a:r>
              <a:rPr lang="en">
                <a:solidFill>
                  <a:srgbClr val="000000"/>
                </a:solidFill>
                <a:latin typeface="Arial"/>
                <a:ea typeface="Arial"/>
                <a:cs typeface="Arial"/>
                <a:sym typeface="Arial"/>
              </a:rPr>
              <a:t>This research project addresses the central problem of extracting the information regarding the various objects and its relationship with each other in a form of text.</a:t>
            </a:r>
            <a:endParaRPr>
              <a:solidFill>
                <a:srgbClr val="000000"/>
              </a:solidFill>
              <a:latin typeface="Arial"/>
              <a:ea typeface="Arial"/>
              <a:cs typeface="Arial"/>
              <a:sym typeface="Arial"/>
            </a:endParaRPr>
          </a:p>
          <a:p>
            <a:pPr marL="0" lvl="0" indent="0" algn="l" rtl="0">
              <a:spcBef>
                <a:spcPts val="0"/>
              </a:spcBef>
              <a:spcAft>
                <a:spcPts val="0"/>
              </a:spcAft>
              <a:buNone/>
            </a:pPr>
            <a:endParaRPr>
              <a:solidFill>
                <a:srgbClr val="000000"/>
              </a:solidFill>
              <a:latin typeface="Arial"/>
              <a:ea typeface="Arial"/>
              <a:cs typeface="Arial"/>
              <a:sym typeface="Arial"/>
            </a:endParaRPr>
          </a:p>
          <a:p>
            <a:pPr marL="0" lvl="0" indent="0" algn="l" rtl="0">
              <a:spcBef>
                <a:spcPts val="0"/>
              </a:spcBef>
              <a:spcAft>
                <a:spcPts val="0"/>
              </a:spcAft>
              <a:buNone/>
            </a:pPr>
            <a:endParaRPr>
              <a:solidFill>
                <a:srgbClr val="000000"/>
              </a:solidFill>
              <a:latin typeface="Arial"/>
              <a:ea typeface="Arial"/>
              <a:cs typeface="Arial"/>
              <a:sym typeface="Arial"/>
            </a:endParaRPr>
          </a:p>
          <a:p>
            <a:pPr marL="0" lvl="0" indent="0" algn="l" rtl="0">
              <a:spcBef>
                <a:spcPts val="0"/>
              </a:spcBef>
              <a:spcAft>
                <a:spcPts val="0"/>
              </a:spcAft>
              <a:buNone/>
            </a:pPr>
            <a:r>
              <a:rPr lang="en" sz="1600">
                <a:solidFill>
                  <a:srgbClr val="000000"/>
                </a:solidFill>
                <a:latin typeface="Arial"/>
                <a:ea typeface="Arial"/>
                <a:cs typeface="Arial"/>
                <a:sym typeface="Arial"/>
              </a:rPr>
              <a:t>The core problem at hand is the automatic generation of descriptive and contextually relevant captions for a diverse range of images. Specifically, we aim to develop a computational model that can seamlessly bridge the gap between visual perception and linguistic expression by leveraging Convolutional Neural Networks (CNNs) for image feature extraction and Long Short-Term Memory (LSTM) networks for caption generation.</a:t>
            </a:r>
            <a:endParaRPr sz="2000">
              <a:solidFill>
                <a:srgbClr val="000000"/>
              </a:solidFill>
              <a:latin typeface="Arial"/>
              <a:ea typeface="Arial"/>
              <a:cs typeface="Arial"/>
              <a:sym typeface="Arial"/>
            </a:endParaRPr>
          </a:p>
          <a:p>
            <a:pPr marL="0" lvl="0" indent="0" algn="l" rtl="0">
              <a:spcBef>
                <a:spcPts val="0"/>
              </a:spcBef>
              <a:spcAft>
                <a:spcPts val="0"/>
              </a:spcAft>
              <a:buNone/>
            </a:pPr>
            <a:endParaRPr>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 </a:t>
            </a:r>
            <a:endParaRPr/>
          </a:p>
          <a:p>
            <a:pPr marL="0" lvl="0" indent="0" algn="l" rtl="0">
              <a:spcBef>
                <a:spcPts val="0"/>
              </a:spcBef>
              <a:spcAft>
                <a:spcPts val="0"/>
              </a:spcAft>
              <a:buNone/>
            </a:pPr>
            <a:endParaRPr/>
          </a:p>
        </p:txBody>
      </p:sp>
      <p:sp>
        <p:nvSpPr>
          <p:cNvPr id="199" name="Google Shape;199;p30"/>
          <p:cNvSpPr txBox="1">
            <a:spLocks noGrp="1"/>
          </p:cNvSpPr>
          <p:nvPr>
            <p:ph type="body" idx="1"/>
          </p:nvPr>
        </p:nvSpPr>
        <p:spPr>
          <a:xfrm>
            <a:off x="311700" y="530350"/>
            <a:ext cx="8520600" cy="403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2800">
              <a:solidFill>
                <a:srgbClr val="4A86E8"/>
              </a:solidFill>
            </a:endParaRPr>
          </a:p>
          <a:p>
            <a:pPr marL="0" lvl="0" indent="0" algn="l" rtl="0">
              <a:spcBef>
                <a:spcPts val="1200"/>
              </a:spcBef>
              <a:spcAft>
                <a:spcPts val="0"/>
              </a:spcAft>
              <a:buNone/>
            </a:pPr>
            <a:endParaRPr sz="2800">
              <a:solidFill>
                <a:srgbClr val="4A86E8"/>
              </a:solidFill>
            </a:endParaRPr>
          </a:p>
          <a:p>
            <a:pPr marL="0" lvl="0" indent="0" algn="l" rtl="0">
              <a:spcBef>
                <a:spcPts val="1200"/>
              </a:spcBef>
              <a:spcAft>
                <a:spcPts val="1200"/>
              </a:spcAft>
              <a:buNone/>
            </a:pPr>
            <a:r>
              <a:rPr lang="en" sz="2800">
                <a:solidFill>
                  <a:srgbClr val="4A86E8"/>
                </a:solidFill>
              </a:rPr>
              <a:t>                                  </a:t>
            </a:r>
            <a:r>
              <a:rPr lang="en" sz="2800" b="1">
                <a:solidFill>
                  <a:srgbClr val="4A86E8"/>
                </a:solidFill>
              </a:rPr>
              <a:t>THANK  YOU</a:t>
            </a:r>
            <a:endParaRPr sz="2800" b="1">
              <a:solidFill>
                <a:srgbClr val="4A86E8"/>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expected-</a:t>
            </a:r>
            <a:endParaRPr/>
          </a:p>
        </p:txBody>
      </p:sp>
      <p:sp>
        <p:nvSpPr>
          <p:cNvPr id="98" name="Google Shape;98;p15"/>
          <p:cNvSpPr txBox="1">
            <a:spLocks noGrp="1"/>
          </p:cNvSpPr>
          <p:nvPr>
            <p:ph type="body" idx="1"/>
          </p:nvPr>
        </p:nvSpPr>
        <p:spPr>
          <a:xfrm>
            <a:off x="71675" y="926350"/>
            <a:ext cx="8520600" cy="3833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      </a:t>
            </a:r>
            <a:endParaRPr/>
          </a:p>
          <a:p>
            <a:pPr marL="0" lvl="0" indent="0" algn="l" rtl="0">
              <a:spcBef>
                <a:spcPts val="1200"/>
              </a:spcBef>
              <a:spcAft>
                <a:spcPts val="0"/>
              </a:spcAft>
              <a:buNone/>
            </a:pPr>
            <a:r>
              <a:rPr lang="en"/>
              <a:t>        </a:t>
            </a:r>
            <a:endParaRPr/>
          </a:p>
          <a:p>
            <a:pPr marL="0" lvl="0" indent="0" algn="l" rtl="0">
              <a:spcBef>
                <a:spcPts val="1200"/>
              </a:spcBef>
              <a:spcAft>
                <a:spcPts val="1200"/>
              </a:spcAft>
              <a:buNone/>
            </a:pPr>
            <a:endParaRPr/>
          </a:p>
        </p:txBody>
      </p:sp>
      <p:sp>
        <p:nvSpPr>
          <p:cNvPr id="99" name="Google Shape;99;p15"/>
          <p:cNvSpPr txBox="1"/>
          <p:nvPr/>
        </p:nvSpPr>
        <p:spPr>
          <a:xfrm>
            <a:off x="709975" y="4005075"/>
            <a:ext cx="2834700" cy="60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Man is playing cricket</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pic>
        <p:nvPicPr>
          <p:cNvPr id="100" name="Google Shape;100;p15"/>
          <p:cNvPicPr preferRelativeResize="0"/>
          <p:nvPr/>
        </p:nvPicPr>
        <p:blipFill>
          <a:blip r:embed="rId3">
            <a:alphaModFix/>
          </a:blip>
          <a:stretch>
            <a:fillRect/>
          </a:stretch>
        </p:blipFill>
        <p:spPr>
          <a:xfrm>
            <a:off x="709975" y="1419875"/>
            <a:ext cx="2138376" cy="2183125"/>
          </a:xfrm>
          <a:prstGeom prst="rect">
            <a:avLst/>
          </a:prstGeom>
          <a:noFill/>
          <a:ln>
            <a:noFill/>
          </a:ln>
        </p:spPr>
      </p:pic>
      <p:pic>
        <p:nvPicPr>
          <p:cNvPr id="101" name="Google Shape;101;p15"/>
          <p:cNvPicPr preferRelativeResize="0"/>
          <p:nvPr/>
        </p:nvPicPr>
        <p:blipFill>
          <a:blip r:embed="rId4">
            <a:alphaModFix/>
          </a:blip>
          <a:stretch>
            <a:fillRect/>
          </a:stretch>
        </p:blipFill>
        <p:spPr>
          <a:xfrm>
            <a:off x="3865625" y="1353325"/>
            <a:ext cx="4338675" cy="2067125"/>
          </a:xfrm>
          <a:prstGeom prst="rect">
            <a:avLst/>
          </a:prstGeom>
          <a:noFill/>
          <a:ln>
            <a:noFill/>
          </a:ln>
        </p:spPr>
      </p:pic>
      <p:sp>
        <p:nvSpPr>
          <p:cNvPr id="102" name="Google Shape;102;p15"/>
          <p:cNvSpPr txBox="1"/>
          <p:nvPr/>
        </p:nvSpPr>
        <p:spPr>
          <a:xfrm>
            <a:off x="4128525" y="3707900"/>
            <a:ext cx="3840600" cy="40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Dog is playing with ball</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Motivation-</a:t>
            </a:r>
            <a:endParaRPr/>
          </a:p>
        </p:txBody>
      </p:sp>
      <p:sp>
        <p:nvSpPr>
          <p:cNvPr id="108" name="Google Shape;108;p16"/>
          <p:cNvSpPr txBox="1">
            <a:spLocks noGrp="1"/>
          </p:cNvSpPr>
          <p:nvPr>
            <p:ph type="body" idx="1"/>
          </p:nvPr>
        </p:nvSpPr>
        <p:spPr>
          <a:xfrm>
            <a:off x="311700" y="861825"/>
            <a:ext cx="8520600" cy="3707100"/>
          </a:xfrm>
          <a:prstGeom prst="rect">
            <a:avLst/>
          </a:prstGeom>
          <a:solidFill>
            <a:srgbClr val="00FFFF"/>
          </a:solidFill>
        </p:spPr>
        <p:txBody>
          <a:bodyPr spcFirstLastPara="1" wrap="square" lIns="91425" tIns="91425" rIns="91425" bIns="91425" anchor="t" anchorCtr="0">
            <a:normAutofit/>
          </a:bodyPr>
          <a:lstStyle/>
          <a:p>
            <a:pPr marL="0" lvl="0" indent="0" algn="l" rtl="0">
              <a:spcBef>
                <a:spcPts val="0"/>
              </a:spcBef>
              <a:spcAft>
                <a:spcPts val="0"/>
              </a:spcAft>
              <a:buNone/>
            </a:pPr>
            <a:r>
              <a:rPr lang="en" sz="2085"/>
              <a:t>Describing the image using caption(text) as human is quite a easy task,but for computer to detect different individual object in a image and giving a text output is a difficult task</a:t>
            </a:r>
            <a:endParaRPr sz="2085"/>
          </a:p>
          <a:p>
            <a:pPr marL="0" lvl="0" indent="0" algn="l" rtl="0">
              <a:lnSpc>
                <a:spcPct val="115000"/>
              </a:lnSpc>
              <a:spcBef>
                <a:spcPts val="1200"/>
              </a:spcBef>
              <a:spcAft>
                <a:spcPts val="0"/>
              </a:spcAft>
              <a:buNone/>
            </a:pPr>
            <a:r>
              <a:rPr lang="en" sz="1400">
                <a:solidFill>
                  <a:srgbClr val="242424"/>
                </a:solidFill>
                <a:latin typeface="Arial"/>
                <a:ea typeface="Arial"/>
                <a:cs typeface="Arial"/>
                <a:sym typeface="Arial"/>
              </a:rPr>
              <a:t>1.</a:t>
            </a:r>
            <a:r>
              <a:rPr lang="en" sz="1500">
                <a:solidFill>
                  <a:srgbClr val="242424"/>
                </a:solidFill>
                <a:latin typeface="Arial"/>
                <a:ea typeface="Arial"/>
                <a:cs typeface="Arial"/>
                <a:sym typeface="Arial"/>
              </a:rPr>
              <a:t>Automatic Captioning can help, make Google Image Search as good  as google search done via text</a:t>
            </a:r>
            <a:endParaRPr sz="1500">
              <a:solidFill>
                <a:srgbClr val="242424"/>
              </a:solidFill>
              <a:latin typeface="Arial"/>
              <a:ea typeface="Arial"/>
              <a:cs typeface="Arial"/>
              <a:sym typeface="Arial"/>
            </a:endParaRPr>
          </a:p>
          <a:p>
            <a:pPr marL="0" lvl="0" indent="0" algn="l" rtl="0">
              <a:lnSpc>
                <a:spcPct val="115000"/>
              </a:lnSpc>
              <a:spcBef>
                <a:spcPts val="0"/>
              </a:spcBef>
              <a:spcAft>
                <a:spcPts val="0"/>
              </a:spcAft>
              <a:buNone/>
            </a:pPr>
            <a:endParaRPr sz="1500">
              <a:solidFill>
                <a:srgbClr val="242424"/>
              </a:solidFill>
              <a:latin typeface="Arial"/>
              <a:ea typeface="Arial"/>
              <a:cs typeface="Arial"/>
              <a:sym typeface="Arial"/>
            </a:endParaRPr>
          </a:p>
          <a:p>
            <a:pPr marL="0" lvl="0" indent="0" algn="l" rtl="0">
              <a:lnSpc>
                <a:spcPct val="115000"/>
              </a:lnSpc>
              <a:spcBef>
                <a:spcPts val="0"/>
              </a:spcBef>
              <a:spcAft>
                <a:spcPts val="0"/>
              </a:spcAft>
              <a:buNone/>
            </a:pPr>
            <a:r>
              <a:rPr lang="en" sz="1500">
                <a:solidFill>
                  <a:srgbClr val="242424"/>
                </a:solidFill>
                <a:latin typeface="Arial"/>
                <a:ea typeface="Arial"/>
                <a:cs typeface="Arial"/>
                <a:sym typeface="Arial"/>
              </a:rPr>
              <a:t>2.</a:t>
            </a:r>
            <a:r>
              <a:rPr lang="en" sz="1400">
                <a:solidFill>
                  <a:srgbClr val="242424"/>
                </a:solidFill>
              </a:rPr>
              <a:t>Image Caption Generator can make visual content more accessible to individuals with visual impairments</a:t>
            </a:r>
            <a:endParaRPr sz="1400">
              <a:solidFill>
                <a:srgbClr val="242424"/>
              </a:solidFill>
            </a:endParaRPr>
          </a:p>
          <a:p>
            <a:pPr marL="0" lvl="0" indent="0" algn="l" rtl="0">
              <a:lnSpc>
                <a:spcPct val="115000"/>
              </a:lnSpc>
              <a:spcBef>
                <a:spcPts val="0"/>
              </a:spcBef>
              <a:spcAft>
                <a:spcPts val="0"/>
              </a:spcAft>
              <a:buNone/>
            </a:pPr>
            <a:endParaRPr sz="1400">
              <a:solidFill>
                <a:srgbClr val="242424"/>
              </a:solidFill>
            </a:endParaRPr>
          </a:p>
          <a:p>
            <a:pPr marL="0" lvl="0" indent="0" algn="l" rtl="0">
              <a:lnSpc>
                <a:spcPct val="115000"/>
              </a:lnSpc>
              <a:spcBef>
                <a:spcPts val="0"/>
              </a:spcBef>
              <a:spcAft>
                <a:spcPts val="0"/>
              </a:spcAft>
              <a:buNone/>
            </a:pPr>
            <a:r>
              <a:rPr lang="en" sz="1400">
                <a:solidFill>
                  <a:srgbClr val="242424"/>
                </a:solidFill>
              </a:rPr>
              <a:t>3. It enhances the ability for machines to understand and describe images is crucial for improved human-machine interaction and enables more natural and intuitive communication with AI systems.</a:t>
            </a:r>
            <a:endParaRPr sz="2085">
              <a:solidFill>
                <a:srgbClr val="242424"/>
              </a:solidFill>
            </a:endParaRPr>
          </a:p>
          <a:p>
            <a:pPr marL="0" lvl="0" indent="0" algn="l" rtl="0">
              <a:spcBef>
                <a:spcPts val="0"/>
              </a:spcBef>
              <a:spcAft>
                <a:spcPts val="0"/>
              </a:spcAft>
              <a:buNone/>
            </a:pPr>
            <a:endParaRPr sz="2000">
              <a:solidFill>
                <a:srgbClr val="242424"/>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Application-</a:t>
            </a:r>
            <a:endParaRPr/>
          </a:p>
        </p:txBody>
      </p:sp>
      <p:sp>
        <p:nvSpPr>
          <p:cNvPr id="114" name="Google Shape;114;p1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400" b="1">
                <a:latin typeface="Playfair Display"/>
                <a:ea typeface="Playfair Display"/>
                <a:cs typeface="Playfair Display"/>
                <a:sym typeface="Playfair Display"/>
              </a:rPr>
              <a:t>Object description to the visually impaired</a:t>
            </a:r>
            <a:endParaRPr sz="2400" b="1">
              <a:latin typeface="Playfair Display"/>
              <a:ea typeface="Playfair Display"/>
              <a:cs typeface="Playfair Display"/>
              <a:sym typeface="Playfair Display"/>
            </a:endParaRPr>
          </a:p>
          <a:p>
            <a:pPr marL="457200" lvl="0" indent="-381000" algn="l" rtl="0">
              <a:spcBef>
                <a:spcPts val="0"/>
              </a:spcBef>
              <a:spcAft>
                <a:spcPts val="0"/>
              </a:spcAft>
              <a:buSzPts val="2400"/>
              <a:buFont typeface="Playfair Display"/>
              <a:buChar char="●"/>
            </a:pPr>
            <a:r>
              <a:rPr lang="en" sz="2400" b="1">
                <a:latin typeface="Playfair Display"/>
                <a:ea typeface="Playfair Display"/>
                <a:cs typeface="Playfair Display"/>
                <a:sym typeface="Playfair Display"/>
              </a:rPr>
              <a:t>To do effective image searches</a:t>
            </a:r>
            <a:endParaRPr sz="2400" b="1">
              <a:latin typeface="Playfair Display"/>
              <a:ea typeface="Playfair Display"/>
              <a:cs typeface="Playfair Display"/>
              <a:sym typeface="Playfair Display"/>
            </a:endParaRPr>
          </a:p>
          <a:p>
            <a:pPr marL="457200" lvl="0" indent="-381000" algn="l" rtl="0">
              <a:spcBef>
                <a:spcPts val="0"/>
              </a:spcBef>
              <a:spcAft>
                <a:spcPts val="0"/>
              </a:spcAft>
              <a:buSzPts val="2400"/>
              <a:buFont typeface="Playfair Display"/>
              <a:buChar char="●"/>
            </a:pPr>
            <a:r>
              <a:rPr lang="en" sz="2400" b="1">
                <a:latin typeface="Playfair Display"/>
                <a:ea typeface="Playfair Display"/>
                <a:cs typeface="Playfair Display"/>
                <a:sym typeface="Playfair Display"/>
              </a:rPr>
              <a:t>Self driving Cars</a:t>
            </a:r>
            <a:endParaRPr sz="2400" b="1">
              <a:latin typeface="Playfair Display"/>
              <a:ea typeface="Playfair Display"/>
              <a:cs typeface="Playfair Display"/>
              <a:sym typeface="Playfair Display"/>
            </a:endParaRPr>
          </a:p>
          <a:p>
            <a:pPr marL="457200" lvl="0" indent="-381000" algn="l" rtl="0">
              <a:spcBef>
                <a:spcPts val="0"/>
              </a:spcBef>
              <a:spcAft>
                <a:spcPts val="0"/>
              </a:spcAft>
              <a:buSzPts val="2400"/>
              <a:buFont typeface="Playfair Display"/>
              <a:buChar char="●"/>
            </a:pPr>
            <a:r>
              <a:rPr lang="en" sz="2400" b="1">
                <a:latin typeface="Playfair Display"/>
                <a:ea typeface="Playfair Display"/>
                <a:cs typeface="Playfair Display"/>
                <a:sym typeface="Playfair Display"/>
              </a:rPr>
              <a:t>CCTV</a:t>
            </a:r>
            <a:endParaRPr sz="2400" b="1">
              <a:latin typeface="Playfair Display"/>
              <a:ea typeface="Playfair Display"/>
              <a:cs typeface="Playfair Display"/>
              <a:sym typeface="Playfair Display"/>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11CEBA-70B5-7E9B-0B80-D7F37B85DB68}"/>
              </a:ext>
            </a:extLst>
          </p:cNvPr>
          <p:cNvSpPr>
            <a:spLocks noGrp="1"/>
          </p:cNvSpPr>
          <p:nvPr>
            <p:ph type="body" idx="1"/>
          </p:nvPr>
        </p:nvSpPr>
        <p:spPr>
          <a:xfrm>
            <a:off x="311700" y="550190"/>
            <a:ext cx="8520600" cy="4018685"/>
          </a:xfrm>
        </p:spPr>
        <p:txBody>
          <a:bodyPr/>
          <a:lstStyle/>
          <a:p>
            <a:r>
              <a:rPr lang="en-US" dirty="0"/>
              <a:t>ML model is deployed using Flask. User Interface is created using Flask and Flask bootstrap. To predict the captions for an image – </a:t>
            </a:r>
          </a:p>
          <a:p>
            <a:r>
              <a:rPr lang="en-US" dirty="0"/>
              <a:t>1)	A pre-processed tokenizer is used, which is fitted on the captions using which ML model is trained.</a:t>
            </a:r>
          </a:p>
          <a:p>
            <a:r>
              <a:rPr lang="en-US" dirty="0"/>
              <a:t>2)	Uploaded Image is pre-processed.</a:t>
            </a:r>
          </a:p>
          <a:p>
            <a:r>
              <a:rPr lang="en-US" dirty="0"/>
              <a:t>3)	Features are extracted from the uploaded image.</a:t>
            </a:r>
          </a:p>
          <a:p>
            <a:r>
              <a:rPr lang="en-US" dirty="0"/>
              <a:t>4)	Some actions are performed on the image using the tokenizer.</a:t>
            </a:r>
          </a:p>
          <a:p>
            <a:r>
              <a:rPr lang="en-US" dirty="0"/>
              <a:t>5)	Finally image and features are passed through the ML model to generate the captions</a:t>
            </a:r>
            <a:endParaRPr lang="en-IN" dirty="0"/>
          </a:p>
        </p:txBody>
      </p:sp>
    </p:spTree>
    <p:extLst>
      <p:ext uri="{BB962C8B-B14F-4D97-AF65-F5344CB8AC3E}">
        <p14:creationId xmlns:p14="http://schemas.microsoft.com/office/powerpoint/2010/main" val="1767086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Algorithm used-</a:t>
            </a:r>
            <a:endParaRPr/>
          </a:p>
        </p:txBody>
      </p:sp>
      <p:sp>
        <p:nvSpPr>
          <p:cNvPr id="120" name="Google Shape;120;p18"/>
          <p:cNvSpPr txBox="1">
            <a:spLocks noGrp="1"/>
          </p:cNvSpPr>
          <p:nvPr>
            <p:ph type="body" idx="1"/>
          </p:nvPr>
        </p:nvSpPr>
        <p:spPr>
          <a:xfrm>
            <a:off x="311700" y="1229875"/>
            <a:ext cx="8520600" cy="3723900"/>
          </a:xfrm>
          <a:prstGeom prst="rect">
            <a:avLst/>
          </a:prstGeom>
        </p:spPr>
        <p:txBody>
          <a:bodyPr spcFirstLastPara="1" wrap="square" lIns="91425" tIns="91425" rIns="91425" bIns="91425" anchor="t" anchorCtr="0">
            <a:normAutofit/>
          </a:bodyPr>
          <a:lstStyle/>
          <a:p>
            <a:pPr marL="457200" lvl="0" indent="0" algn="l" rtl="0">
              <a:spcBef>
                <a:spcPts val="0"/>
              </a:spcBef>
              <a:spcAft>
                <a:spcPts val="0"/>
              </a:spcAft>
              <a:buNone/>
            </a:pPr>
            <a:r>
              <a:rPr lang="en" sz="1600" i="1" dirty="0">
                <a:solidFill>
                  <a:srgbClr val="444444"/>
                </a:solidFill>
                <a:highlight>
                  <a:srgbClr val="FFFFFF"/>
                </a:highlight>
                <a:latin typeface="Arial"/>
                <a:ea typeface="Arial"/>
                <a:cs typeface="Arial"/>
                <a:sym typeface="Arial"/>
              </a:rPr>
              <a:t>1.Convolutional Neural Network</a:t>
            </a:r>
            <a:endParaRPr sz="1600" i="1" dirty="0">
              <a:solidFill>
                <a:srgbClr val="444444"/>
              </a:solidFill>
              <a:highlight>
                <a:srgbClr val="FFFFFF"/>
              </a:highlight>
              <a:latin typeface="Arial"/>
              <a:ea typeface="Arial"/>
              <a:cs typeface="Arial"/>
              <a:sym typeface="Arial"/>
            </a:endParaRPr>
          </a:p>
          <a:p>
            <a:pPr marL="457200" lvl="0" indent="0" algn="l" rtl="0">
              <a:spcBef>
                <a:spcPts val="1200"/>
              </a:spcBef>
              <a:spcAft>
                <a:spcPts val="0"/>
              </a:spcAft>
              <a:buNone/>
            </a:pPr>
            <a:r>
              <a:rPr lang="en" sz="1400">
                <a:solidFill>
                  <a:srgbClr val="444444"/>
                </a:solidFill>
                <a:highlight>
                  <a:srgbClr val="FFFFFF"/>
                </a:highlight>
                <a:latin typeface="Arial"/>
                <a:ea typeface="Arial"/>
                <a:cs typeface="Arial"/>
                <a:sym typeface="Arial"/>
              </a:rPr>
              <a:t>A Convolutional Neural Network (ConvNet/CNN) is a Deep Learning system that can take in an image as input, assign importance (learnable weights and biases) to various aspects/objects in the image, and distinguish between them. </a:t>
            </a:r>
            <a:r>
              <a:rPr lang="en" sz="1400" dirty="0">
                <a:solidFill>
                  <a:srgbClr val="444444"/>
                </a:solidFill>
                <a:highlight>
                  <a:srgbClr val="FFFFFF"/>
                </a:highlight>
                <a:latin typeface="Arial"/>
                <a:ea typeface="Arial"/>
                <a:cs typeface="Arial"/>
                <a:sym typeface="Arial"/>
              </a:rPr>
              <a:t>Convolutional neural networks are a systems that can process data in the form of a 2D matrix. Images are easily represented as a 2D matrix, and CNN is an excellent tool for working with them. It scans photos from left to right and top to bottom to extract significant elements before combining them to classify them. </a:t>
            </a:r>
            <a:endParaRPr sz="1400" dirty="0">
              <a:solidFill>
                <a:srgbClr val="444444"/>
              </a:solidFill>
              <a:highlight>
                <a:srgbClr val="FFFFFF"/>
              </a:highlight>
              <a:latin typeface="Arial"/>
              <a:ea typeface="Arial"/>
              <a:cs typeface="Arial"/>
              <a:sym typeface="Arial"/>
            </a:endParaRPr>
          </a:p>
          <a:p>
            <a:pPr marL="0" lvl="0" indent="0" algn="l" rtl="0">
              <a:spcBef>
                <a:spcPts val="1200"/>
              </a:spcBef>
              <a:spcAft>
                <a:spcPts val="0"/>
              </a:spcAft>
              <a:buNone/>
            </a:pPr>
            <a:r>
              <a:rPr lang="en" sz="1400" dirty="0">
                <a:solidFill>
                  <a:srgbClr val="444444"/>
                </a:solidFill>
                <a:highlight>
                  <a:srgbClr val="FFFFFF"/>
                </a:highlight>
                <a:latin typeface="Arial"/>
                <a:ea typeface="Arial"/>
                <a:cs typeface="Arial"/>
                <a:sym typeface="Arial"/>
              </a:rPr>
              <a:t>         </a:t>
            </a:r>
            <a:r>
              <a:rPr lang="en" sz="1600" i="1" dirty="0">
                <a:solidFill>
                  <a:srgbClr val="444444"/>
                </a:solidFill>
                <a:highlight>
                  <a:srgbClr val="FFFFFF"/>
                </a:highlight>
                <a:latin typeface="Arial"/>
                <a:ea typeface="Arial"/>
                <a:cs typeface="Arial"/>
                <a:sym typeface="Arial"/>
              </a:rPr>
              <a:t>2.Long Short-Term Memory</a:t>
            </a:r>
            <a:endParaRPr sz="1600" i="1" dirty="0">
              <a:solidFill>
                <a:srgbClr val="444444"/>
              </a:solidFill>
              <a:highlight>
                <a:srgbClr val="FFFFFF"/>
              </a:highlight>
              <a:latin typeface="Arial"/>
              <a:ea typeface="Arial"/>
              <a:cs typeface="Arial"/>
              <a:sym typeface="Arial"/>
            </a:endParaRPr>
          </a:p>
          <a:p>
            <a:pPr marL="0" lvl="0" indent="0" algn="l" rtl="0">
              <a:spcBef>
                <a:spcPts val="1200"/>
              </a:spcBef>
              <a:spcAft>
                <a:spcPts val="1200"/>
              </a:spcAft>
              <a:buNone/>
            </a:pPr>
            <a:r>
              <a:rPr lang="en" sz="1600" i="1" dirty="0">
                <a:solidFill>
                  <a:srgbClr val="444444"/>
                </a:solidFill>
                <a:highlight>
                  <a:srgbClr val="FFFFFF"/>
                </a:highlight>
                <a:latin typeface="Arial"/>
                <a:ea typeface="Arial"/>
                <a:cs typeface="Arial"/>
                <a:sym typeface="Arial"/>
              </a:rPr>
              <a:t>    </a:t>
            </a:r>
            <a:r>
              <a:rPr lang="en" sz="1400" dirty="0">
                <a:solidFill>
                  <a:srgbClr val="444444"/>
                </a:solidFill>
                <a:highlight>
                  <a:srgbClr val="FFFFFF"/>
                </a:highlight>
                <a:latin typeface="Arial"/>
                <a:ea typeface="Arial"/>
                <a:cs typeface="Arial"/>
                <a:sym typeface="Arial"/>
              </a:rPr>
              <a:t>It's a type of RNN (recurrent neural network) that's well suited to solving series prediction issues. We    can guess what the next phrase will be based on the preceding paragraph. It has proven to be more powerful than traditional RNNs by overcoming the limitations of RNNs with short time period memory.</a:t>
            </a:r>
            <a:endParaRPr sz="1700" dirty="0">
              <a:solidFill>
                <a:srgbClr val="444444"/>
              </a:solidFill>
              <a:highlight>
                <a:srgbClr val="FFFFFF"/>
              </a:highlight>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Work-Flow-</a:t>
            </a:r>
            <a:endParaRPr/>
          </a:p>
        </p:txBody>
      </p:sp>
      <p:sp>
        <p:nvSpPr>
          <p:cNvPr id="126" name="Google Shape;126;p19"/>
          <p:cNvSpPr txBox="1">
            <a:spLocks noGrp="1"/>
          </p:cNvSpPr>
          <p:nvPr>
            <p:ph type="body" idx="1"/>
          </p:nvPr>
        </p:nvSpPr>
        <p:spPr>
          <a:xfrm>
            <a:off x="311700" y="1090425"/>
            <a:ext cx="8520600" cy="34785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27" name="Google Shape;127;p19"/>
          <p:cNvPicPr preferRelativeResize="0"/>
          <p:nvPr/>
        </p:nvPicPr>
        <p:blipFill>
          <a:blip r:embed="rId3">
            <a:alphaModFix/>
          </a:blip>
          <a:stretch>
            <a:fillRect/>
          </a:stretch>
        </p:blipFill>
        <p:spPr>
          <a:xfrm>
            <a:off x="168475" y="907550"/>
            <a:ext cx="8663825" cy="4235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0"/>
          <p:cNvSpPr txBox="1">
            <a:spLocks noGrp="1"/>
          </p:cNvSpPr>
          <p:nvPr>
            <p:ph type="title"/>
          </p:nvPr>
        </p:nvSpPr>
        <p:spPr>
          <a:xfrm>
            <a:off x="311700" y="410000"/>
            <a:ext cx="8520600" cy="1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 </a:t>
            </a:r>
            <a:endParaRPr/>
          </a:p>
        </p:txBody>
      </p:sp>
      <p:sp>
        <p:nvSpPr>
          <p:cNvPr id="133" name="Google Shape;133;p20"/>
          <p:cNvSpPr txBox="1">
            <a:spLocks noGrp="1"/>
          </p:cNvSpPr>
          <p:nvPr>
            <p:ph type="body" idx="1"/>
          </p:nvPr>
        </p:nvSpPr>
        <p:spPr>
          <a:xfrm>
            <a:off x="311700" y="301750"/>
            <a:ext cx="8520600" cy="4267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34" name="Google Shape;134;p20"/>
          <p:cNvPicPr preferRelativeResize="0"/>
          <p:nvPr/>
        </p:nvPicPr>
        <p:blipFill>
          <a:blip r:embed="rId3">
            <a:alphaModFix/>
          </a:blip>
          <a:stretch>
            <a:fillRect/>
          </a:stretch>
        </p:blipFill>
        <p:spPr>
          <a:xfrm>
            <a:off x="0" y="346200"/>
            <a:ext cx="9144000" cy="4653275"/>
          </a:xfrm>
          <a:prstGeom prst="rect">
            <a:avLst/>
          </a:prstGeom>
          <a:noFill/>
          <a:ln>
            <a:noFill/>
          </a:ln>
        </p:spPr>
      </p:pic>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TotalTime>
  <Words>984</Words>
  <Application>Microsoft Office PowerPoint</Application>
  <PresentationFormat>On-screen Show (16:9)</PresentationFormat>
  <Paragraphs>94</Paragraphs>
  <Slides>20</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Lato</vt:lpstr>
      <vt:lpstr>Georgia</vt:lpstr>
      <vt:lpstr>Playfair Display</vt:lpstr>
      <vt:lpstr>Roboto</vt:lpstr>
      <vt:lpstr>Geometric</vt:lpstr>
      <vt:lpstr>IMAGE CAPTION GENERATION</vt:lpstr>
      <vt:lpstr>Problem Statement-</vt:lpstr>
      <vt:lpstr>What is expected-</vt:lpstr>
      <vt:lpstr>Motivation-</vt:lpstr>
      <vt:lpstr>Application-</vt:lpstr>
      <vt:lpstr>PowerPoint Presentation</vt:lpstr>
      <vt:lpstr>Algorithm used-</vt:lpstr>
      <vt:lpstr>Work-Flow-</vt:lpstr>
      <vt:lpstr> </vt:lpstr>
      <vt:lpstr>Dataset Used-</vt:lpstr>
      <vt:lpstr>Preprocessing-</vt:lpstr>
      <vt:lpstr>Feature Extraction-</vt:lpstr>
      <vt:lpstr>Feature Extraction II</vt:lpstr>
      <vt:lpstr>Sentence Generation-</vt:lpstr>
      <vt:lpstr>Sentence Generation II-</vt:lpstr>
      <vt:lpstr>Tools Used-</vt:lpstr>
      <vt:lpstr>RESULT-</vt:lpstr>
      <vt:lpstr> </vt:lpstr>
      <vt:lpstr>Front end</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CAPTION GENERATOR-</dc:title>
  <cp:lastModifiedBy>Piyush Singh</cp:lastModifiedBy>
  <cp:revision>4</cp:revision>
  <dcterms:modified xsi:type="dcterms:W3CDTF">2023-12-08T11:12:17Z</dcterms:modified>
</cp:coreProperties>
</file>