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7" r:id="rId2"/>
    <p:sldId id="256" r:id="rId3"/>
    <p:sldId id="258" r:id="rId4"/>
    <p:sldId id="269" r:id="rId5"/>
    <p:sldId id="272" r:id="rId6"/>
    <p:sldId id="275" r:id="rId7"/>
    <p:sldId id="279" r:id="rId8"/>
    <p:sldId id="278" r:id="rId9"/>
    <p:sldId id="270" r:id="rId10"/>
    <p:sldId id="274" r:id="rId11"/>
    <p:sldId id="271" r:id="rId12"/>
    <p:sldId id="273" r:id="rId13"/>
    <p:sldId id="262"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213D3-FFCE-4F79-B3AE-1DAA4044AD1C}" type="datetimeFigureOut">
              <a:rPr lang="en-IN" smtClean="0"/>
              <a:t>15-04-2023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FBADB-9990-411F-A28D-379385BF1467}" type="slidenum">
              <a:rPr lang="en-IN" smtClean="0"/>
              <a:t>‹#›</a:t>
            </a:fld>
            <a:endParaRPr lang="en-IN"/>
          </a:p>
        </p:txBody>
      </p:sp>
    </p:spTree>
    <p:extLst>
      <p:ext uri="{BB962C8B-B14F-4D97-AF65-F5344CB8AC3E}">
        <p14:creationId xmlns:p14="http://schemas.microsoft.com/office/powerpoint/2010/main" val="3855972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4/15/2023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4/15/2023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4/15/2023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60F9-8C28-8691-F098-DC5BFD9BFA49}"/>
              </a:ext>
            </a:extLst>
          </p:cNvPr>
          <p:cNvSpPr>
            <a:spLocks noGrp="1"/>
          </p:cNvSpPr>
          <p:nvPr>
            <p:ph type="ctrTitle"/>
          </p:nvPr>
        </p:nvSpPr>
        <p:spPr>
          <a:xfrm>
            <a:off x="1600200" y="202132"/>
            <a:ext cx="8991600" cy="962526"/>
          </a:xfrm>
        </p:spPr>
        <p:txBody>
          <a:bodyPr>
            <a:normAutofit/>
          </a:bodyPr>
          <a:lstStyle/>
          <a:p>
            <a:r>
              <a:rPr lang="en-IN" sz="4000" b="1" u="sng" kern="1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introduction</a:t>
            </a:r>
            <a:endParaRPr lang="en-IN" dirty="0"/>
          </a:p>
        </p:txBody>
      </p:sp>
      <p:sp>
        <p:nvSpPr>
          <p:cNvPr id="3" name="Subtitle 2">
            <a:extLst>
              <a:ext uri="{FF2B5EF4-FFF2-40B4-BE49-F238E27FC236}">
                <a16:creationId xmlns:a16="http://schemas.microsoft.com/office/drawing/2014/main" id="{872C4D93-CC52-CA0A-C441-AFF88FB2DEF9}"/>
              </a:ext>
            </a:extLst>
          </p:cNvPr>
          <p:cNvSpPr>
            <a:spLocks noGrp="1"/>
          </p:cNvSpPr>
          <p:nvPr>
            <p:ph type="subTitle" idx="1"/>
          </p:nvPr>
        </p:nvSpPr>
        <p:spPr>
          <a:xfrm>
            <a:off x="1530417" y="1463039"/>
            <a:ext cx="9061383" cy="1965961"/>
          </a:xfrm>
        </p:spPr>
        <p:txBody>
          <a:bodyPr>
            <a:normAutofit lnSpcReduction="10000"/>
          </a:bodyPr>
          <a:lstStyle/>
          <a:p>
            <a:pPr algn="l"/>
            <a:r>
              <a:rPr lang="en-IN" dirty="0"/>
              <a:t>What is text summarization</a:t>
            </a:r>
          </a:p>
          <a:p>
            <a:pPr algn="l"/>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Text summarization is the process of extracting the most important        information from the written text and presenting it concisely while        preserving  the main points and importance of the original text and that is no longer than half of the original text(s).</a:t>
            </a:r>
          </a:p>
          <a:p>
            <a:pPr algn="l"/>
            <a:endParaRPr lang="en-IN" sz="2400" dirty="0"/>
          </a:p>
        </p:txBody>
      </p:sp>
      <p:sp>
        <p:nvSpPr>
          <p:cNvPr id="4" name="TextBox 3">
            <a:extLst>
              <a:ext uri="{FF2B5EF4-FFF2-40B4-BE49-F238E27FC236}">
                <a16:creationId xmlns:a16="http://schemas.microsoft.com/office/drawing/2014/main" id="{A4250F03-B787-C7E4-887C-FD716630D08B}"/>
              </a:ext>
            </a:extLst>
          </p:cNvPr>
          <p:cNvSpPr txBox="1"/>
          <p:nvPr/>
        </p:nvSpPr>
        <p:spPr>
          <a:xfrm>
            <a:off x="1503946" y="3532472"/>
            <a:ext cx="7902521" cy="2443682"/>
          </a:xfrm>
          <a:prstGeom prst="rect">
            <a:avLst/>
          </a:prstGeom>
          <a:noFill/>
        </p:spPr>
        <p:txBody>
          <a:bodyPr wrap="square" rtlCol="0">
            <a:spAutoFit/>
          </a:bodyPr>
          <a:lstStyle/>
          <a:p>
            <a:pPr>
              <a:lnSpc>
                <a:spcPct val="106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There are two major types of text summarization methods </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spcAft>
                <a:spcPts val="800"/>
              </a:spcAft>
              <a:buFont typeface="Wingdings" panose="05000000000000000000" pitchFamily="2" charset="2"/>
              <a:buChar char="à"/>
            </a:pP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Extractive</a:t>
            </a:r>
          </a:p>
          <a:p>
            <a:pPr marL="285750" indent="-285750">
              <a:lnSpc>
                <a:spcPct val="106000"/>
              </a:lnSpc>
              <a:spcAft>
                <a:spcPts val="800"/>
              </a:spcAft>
              <a:buFont typeface="Wingdings" panose="05000000000000000000" pitchFamily="2" charset="2"/>
              <a:buChar char="à"/>
            </a:pP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abstractive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9232800-F384-27C6-BB86-6094BB3DBA00}"/>
              </a:ext>
            </a:extLst>
          </p:cNvPr>
          <p:cNvPicPr>
            <a:picLocks noChangeAspect="1"/>
          </p:cNvPicPr>
          <p:nvPr/>
        </p:nvPicPr>
        <p:blipFill>
          <a:blip r:embed="rId2"/>
          <a:stretch>
            <a:fillRect/>
          </a:stretch>
        </p:blipFill>
        <p:spPr>
          <a:xfrm>
            <a:off x="7179734" y="4480419"/>
            <a:ext cx="4637000" cy="2175449"/>
          </a:xfrm>
          <a:prstGeom prst="rect">
            <a:avLst/>
          </a:prstGeom>
        </p:spPr>
      </p:pic>
    </p:spTree>
    <p:extLst>
      <p:ext uri="{BB962C8B-B14F-4D97-AF65-F5344CB8AC3E}">
        <p14:creationId xmlns:p14="http://schemas.microsoft.com/office/powerpoint/2010/main" val="189611967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55D0-651F-04A1-0E6E-459ECC999026}"/>
              </a:ext>
            </a:extLst>
          </p:cNvPr>
          <p:cNvSpPr>
            <a:spLocks noGrp="1"/>
          </p:cNvSpPr>
          <p:nvPr>
            <p:ph type="ctrTitle"/>
          </p:nvPr>
        </p:nvSpPr>
        <p:spPr>
          <a:xfrm>
            <a:off x="1600200" y="0"/>
            <a:ext cx="8991600" cy="812800"/>
          </a:xfrm>
        </p:spPr>
        <p:txBody>
          <a:bodyPr>
            <a:normAutofit fontScale="90000"/>
          </a:bodyPr>
          <a:lstStyle/>
          <a:p>
            <a:r>
              <a:rPr lang="en-IN" sz="3600" kern="1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Abstractive</a:t>
            </a:r>
            <a:endParaRPr lang="en-IN" dirty="0"/>
          </a:p>
        </p:txBody>
      </p:sp>
      <p:sp>
        <p:nvSpPr>
          <p:cNvPr id="4" name="TextBox 3">
            <a:extLst>
              <a:ext uri="{FF2B5EF4-FFF2-40B4-BE49-F238E27FC236}">
                <a16:creationId xmlns:a16="http://schemas.microsoft.com/office/drawing/2014/main" id="{CA3C0F33-9931-5B78-7C0E-D58A5F96B80A}"/>
              </a:ext>
            </a:extLst>
          </p:cNvPr>
          <p:cNvSpPr txBox="1"/>
          <p:nvPr/>
        </p:nvSpPr>
        <p:spPr>
          <a:xfrm>
            <a:off x="1600200" y="2218267"/>
            <a:ext cx="8898467" cy="646331"/>
          </a:xfrm>
          <a:prstGeom prst="rect">
            <a:avLst/>
          </a:prstGeom>
          <a:noFill/>
        </p:spPr>
        <p:txBody>
          <a:bodyPr wrap="square" rtlCol="0">
            <a:spAutoFit/>
          </a:bodyPr>
          <a:lstStyle/>
          <a:p>
            <a:pPr algn="l" fontAlgn="base"/>
            <a:br>
              <a:rPr lang="en-US" dirty="0"/>
            </a:br>
            <a:endParaRPr lang="en-IN" dirty="0"/>
          </a:p>
        </p:txBody>
      </p:sp>
      <p:pic>
        <p:nvPicPr>
          <p:cNvPr id="5" name="Picture 4">
            <a:extLst>
              <a:ext uri="{FF2B5EF4-FFF2-40B4-BE49-F238E27FC236}">
                <a16:creationId xmlns:a16="http://schemas.microsoft.com/office/drawing/2014/main" id="{F4038531-DBA7-0FBC-5C37-E48A5044264C}"/>
              </a:ext>
            </a:extLst>
          </p:cNvPr>
          <p:cNvPicPr>
            <a:picLocks noChangeAspect="1"/>
          </p:cNvPicPr>
          <p:nvPr/>
        </p:nvPicPr>
        <p:blipFill>
          <a:blip r:embed="rId2"/>
          <a:stretch>
            <a:fillRect/>
          </a:stretch>
        </p:blipFill>
        <p:spPr>
          <a:xfrm>
            <a:off x="3565023" y="880532"/>
            <a:ext cx="4807954" cy="5494868"/>
          </a:xfrm>
          <a:prstGeom prst="rect">
            <a:avLst/>
          </a:prstGeom>
        </p:spPr>
      </p:pic>
      <p:sp>
        <p:nvSpPr>
          <p:cNvPr id="6" name="TextBox 5">
            <a:extLst>
              <a:ext uri="{FF2B5EF4-FFF2-40B4-BE49-F238E27FC236}">
                <a16:creationId xmlns:a16="http://schemas.microsoft.com/office/drawing/2014/main" id="{B9F3ACEE-499B-BB56-A418-8E485B8B66B9}"/>
              </a:ext>
            </a:extLst>
          </p:cNvPr>
          <p:cNvSpPr txBox="1"/>
          <p:nvPr/>
        </p:nvSpPr>
        <p:spPr>
          <a:xfrm>
            <a:off x="2328333" y="6485467"/>
            <a:ext cx="6824134" cy="369332"/>
          </a:xfrm>
          <a:prstGeom prst="rect">
            <a:avLst/>
          </a:prstGeom>
          <a:noFill/>
        </p:spPr>
        <p:txBody>
          <a:bodyPr wrap="square" rtlCol="0">
            <a:spAutoFit/>
          </a:bodyPr>
          <a:lstStyle/>
          <a:p>
            <a:r>
              <a:rPr lang="en-IN" dirty="0"/>
              <a:t>				Abstractive text summarisation</a:t>
            </a:r>
          </a:p>
        </p:txBody>
      </p:sp>
    </p:spTree>
    <p:extLst>
      <p:ext uri="{BB962C8B-B14F-4D97-AF65-F5344CB8AC3E}">
        <p14:creationId xmlns:p14="http://schemas.microsoft.com/office/powerpoint/2010/main" val="40792304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D90F-8054-8AF1-A134-63531F692B44}"/>
              </a:ext>
            </a:extLst>
          </p:cNvPr>
          <p:cNvSpPr>
            <a:spLocks noGrp="1"/>
          </p:cNvSpPr>
          <p:nvPr>
            <p:ph type="ctrTitle"/>
          </p:nvPr>
        </p:nvSpPr>
        <p:spPr>
          <a:xfrm>
            <a:off x="1600200" y="606392"/>
            <a:ext cx="8991600" cy="1239894"/>
          </a:xfrm>
        </p:spPr>
        <p:txBody>
          <a:bodyPr/>
          <a:lstStyle/>
          <a:p>
            <a:r>
              <a:rPr lang="en-IN" dirty="0">
                <a:highlight>
                  <a:srgbClr val="C0C0C0"/>
                </a:highlight>
              </a:rPr>
              <a:t>Extractive vs abstractive</a:t>
            </a:r>
          </a:p>
        </p:txBody>
      </p:sp>
      <p:sp>
        <p:nvSpPr>
          <p:cNvPr id="3" name="Subtitle 2">
            <a:extLst>
              <a:ext uri="{FF2B5EF4-FFF2-40B4-BE49-F238E27FC236}">
                <a16:creationId xmlns:a16="http://schemas.microsoft.com/office/drawing/2014/main" id="{B5464BF4-D5CC-4F29-FE8B-670AA38BDFA6}"/>
              </a:ext>
            </a:extLst>
          </p:cNvPr>
          <p:cNvSpPr>
            <a:spLocks noGrp="1"/>
          </p:cNvSpPr>
          <p:nvPr>
            <p:ph type="subTitle" idx="1"/>
          </p:nvPr>
        </p:nvSpPr>
        <p:spPr>
          <a:xfrm>
            <a:off x="1600200" y="2069432"/>
            <a:ext cx="8991600" cy="3523006"/>
          </a:xfrm>
        </p:spPr>
        <p:txBody>
          <a:bodyPr>
            <a:normAutofit fontScale="92500" lnSpcReduction="10000"/>
          </a:bodyPr>
          <a:lstStyle/>
          <a:p>
            <a:pPr algn="l" rtl="0"/>
            <a:r>
              <a:rPr lang="en-US" dirty="0"/>
              <a:t>So which one is superior , Depends. In cases, where the important information is mostly in particular regions of text and the regions themselves are compact, extractive summarization might help by simply extracting those regions.</a:t>
            </a:r>
          </a:p>
          <a:p>
            <a:pPr algn="l" rtl="0"/>
            <a:r>
              <a:rPr lang="en-US" dirty="0"/>
              <a:t>But in cases, there might be redundancy in the whole language. When necessary information is residing on several regions in the text and simply copying and aggregating them does not make sense, you need an abstractive summarizer that will allow you to write new summarized content from the aggregated information.</a:t>
            </a:r>
          </a:p>
          <a:p>
            <a:pPr algn="l" rtl="0"/>
            <a:r>
              <a:rPr lang="en-US" dirty="0"/>
              <a:t> Mainly abstractive summarizer will always produce more </a:t>
            </a:r>
            <a:r>
              <a:rPr lang="en-IN" dirty="0"/>
              <a:t>logical, consistent</a:t>
            </a:r>
            <a:r>
              <a:rPr lang="en-US" dirty="0"/>
              <a:t> and polished summaries than it’s extractive summarization.</a:t>
            </a:r>
          </a:p>
          <a:p>
            <a:endParaRPr lang="en-IN" dirty="0"/>
          </a:p>
          <a:p>
            <a:r>
              <a:rPr lang="en-IN" dirty="0"/>
              <a:t>We will be using abstractive approach for our programme.</a:t>
            </a:r>
          </a:p>
          <a:p>
            <a:endParaRPr lang="en-IN" dirty="0"/>
          </a:p>
        </p:txBody>
      </p:sp>
    </p:spTree>
    <p:extLst>
      <p:ext uri="{BB962C8B-B14F-4D97-AF65-F5344CB8AC3E}">
        <p14:creationId xmlns:p14="http://schemas.microsoft.com/office/powerpoint/2010/main" val="388383020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87C7BC-CC4E-EC2A-6774-DABA9AA18ED1}"/>
              </a:ext>
            </a:extLst>
          </p:cNvPr>
          <p:cNvPicPr>
            <a:picLocks noChangeAspect="1"/>
          </p:cNvPicPr>
          <p:nvPr/>
        </p:nvPicPr>
        <p:blipFill>
          <a:blip r:embed="rId2"/>
          <a:stretch>
            <a:fillRect/>
          </a:stretch>
        </p:blipFill>
        <p:spPr>
          <a:xfrm>
            <a:off x="806178" y="2203133"/>
            <a:ext cx="10579644" cy="3168813"/>
          </a:xfrm>
          <a:prstGeom prst="rect">
            <a:avLst/>
          </a:prstGeom>
        </p:spPr>
      </p:pic>
      <p:sp>
        <p:nvSpPr>
          <p:cNvPr id="7" name="Title 6">
            <a:extLst>
              <a:ext uri="{FF2B5EF4-FFF2-40B4-BE49-F238E27FC236}">
                <a16:creationId xmlns:a16="http://schemas.microsoft.com/office/drawing/2014/main" id="{1F233130-B52B-D8D2-6875-3B5C4AD5BF01}"/>
              </a:ext>
            </a:extLst>
          </p:cNvPr>
          <p:cNvSpPr>
            <a:spLocks noGrp="1"/>
          </p:cNvSpPr>
          <p:nvPr>
            <p:ph type="ctrTitle"/>
          </p:nvPr>
        </p:nvSpPr>
        <p:spPr>
          <a:xfrm>
            <a:off x="1340318" y="201810"/>
            <a:ext cx="8991600" cy="1213104"/>
          </a:xfrm>
        </p:spPr>
        <p:txBody>
          <a:bodyPr/>
          <a:lstStyle/>
          <a:p>
            <a:r>
              <a:rPr lang="en-IN" dirty="0">
                <a:highlight>
                  <a:srgbClr val="C0C0C0"/>
                </a:highlight>
              </a:rPr>
              <a:t>How we’re doing it</a:t>
            </a:r>
          </a:p>
        </p:txBody>
      </p:sp>
    </p:spTree>
    <p:extLst>
      <p:ext uri="{BB962C8B-B14F-4D97-AF65-F5344CB8AC3E}">
        <p14:creationId xmlns:p14="http://schemas.microsoft.com/office/powerpoint/2010/main" val="64349336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0950-F3A9-FF2E-5DDC-2CCA134A71A4}"/>
              </a:ext>
            </a:extLst>
          </p:cNvPr>
          <p:cNvSpPr>
            <a:spLocks noGrp="1"/>
          </p:cNvSpPr>
          <p:nvPr>
            <p:ph type="ctrTitle"/>
          </p:nvPr>
        </p:nvSpPr>
        <p:spPr>
          <a:xfrm>
            <a:off x="1600200" y="991402"/>
            <a:ext cx="8991600" cy="4639377"/>
          </a:xfrm>
        </p:spPr>
        <p:txBody>
          <a:bodyPr>
            <a:normAutofit/>
          </a:bodyPr>
          <a:lstStyle/>
          <a:p>
            <a:pPr algn="l">
              <a:lnSpc>
                <a:spcPct val="106000"/>
              </a:lnSpc>
              <a:spcBef>
                <a:spcPts val="1200"/>
              </a:spcBef>
              <a:spcAft>
                <a:spcPts val="1200"/>
              </a:spcAft>
            </a:pPr>
            <a:r>
              <a:rPr lang="en-IN" sz="1800" b="1" kern="0" dirty="0">
                <a:solidFill>
                  <a:srgbClr val="BCBEC4"/>
                </a:solidFill>
                <a:effectLst/>
                <a:latin typeface="Helvetica" panose="020B0604020202020204" pitchFamily="34" charset="0"/>
                <a:ea typeface="Times New Roman" panose="02020603050405020304" pitchFamily="18" charset="0"/>
                <a:cs typeface="Times New Roman" panose="02020603050405020304" pitchFamily="18" charset="0"/>
              </a:rPr>
              <a:t>			Tech Stack Used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Hugging face for data summarization API</a:t>
            </a:r>
            <a:r>
              <a:rPr lang="en-IN"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AI  community that build ,train and deploy state of art models and powered by the reference open source in natural language processing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Python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developing algorithms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Flask</a:t>
            </a:r>
            <a:r>
              <a:rPr lang="en-IN"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800" kern="100" dirty="0">
                <a:effectLst/>
                <a:latin typeface="Roboto" panose="02000000000000000000" pitchFamily="2" charset="0"/>
                <a:ea typeface="Calibri" panose="020F0502020204030204" pitchFamily="34" charset="0"/>
                <a:cs typeface="Times New Roman" panose="02020603050405020304" pitchFamily="18" charset="0"/>
              </a:rPr>
              <a:t>for Back-end of our web app and HTML,CSS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HTML AND CSS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designing web app (front end)</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48887220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3E9C11-7F28-121C-4905-FF1E5122FDDA}"/>
              </a:ext>
            </a:extLst>
          </p:cNvPr>
          <p:cNvPicPr>
            <a:picLocks noChangeAspect="1"/>
          </p:cNvPicPr>
          <p:nvPr/>
        </p:nvPicPr>
        <p:blipFill>
          <a:blip r:embed="rId2"/>
          <a:stretch>
            <a:fillRect/>
          </a:stretch>
        </p:blipFill>
        <p:spPr>
          <a:xfrm>
            <a:off x="419647" y="673769"/>
            <a:ext cx="5461389" cy="1713295"/>
          </a:xfrm>
          <a:prstGeom prst="rect">
            <a:avLst/>
          </a:prstGeom>
        </p:spPr>
      </p:pic>
      <p:pic>
        <p:nvPicPr>
          <p:cNvPr id="6" name="Picture 5">
            <a:extLst>
              <a:ext uri="{FF2B5EF4-FFF2-40B4-BE49-F238E27FC236}">
                <a16:creationId xmlns:a16="http://schemas.microsoft.com/office/drawing/2014/main" id="{AA528ACC-38EE-F698-9CF5-0C2D2C451B41}"/>
              </a:ext>
            </a:extLst>
          </p:cNvPr>
          <p:cNvPicPr>
            <a:picLocks noChangeAspect="1"/>
          </p:cNvPicPr>
          <p:nvPr/>
        </p:nvPicPr>
        <p:blipFill>
          <a:blip r:embed="rId3"/>
          <a:stretch>
            <a:fillRect/>
          </a:stretch>
        </p:blipFill>
        <p:spPr>
          <a:xfrm>
            <a:off x="419647" y="2466474"/>
            <a:ext cx="5461389" cy="1644735"/>
          </a:xfrm>
          <a:prstGeom prst="rect">
            <a:avLst/>
          </a:prstGeom>
        </p:spPr>
      </p:pic>
      <p:pic>
        <p:nvPicPr>
          <p:cNvPr id="7" name="Picture 6">
            <a:extLst>
              <a:ext uri="{FF2B5EF4-FFF2-40B4-BE49-F238E27FC236}">
                <a16:creationId xmlns:a16="http://schemas.microsoft.com/office/drawing/2014/main" id="{9BC9040F-40DE-353E-D4E9-61AB5192CB5C}"/>
              </a:ext>
            </a:extLst>
          </p:cNvPr>
          <p:cNvPicPr>
            <a:picLocks noChangeAspect="1"/>
          </p:cNvPicPr>
          <p:nvPr/>
        </p:nvPicPr>
        <p:blipFill>
          <a:blip r:embed="rId4"/>
          <a:stretch>
            <a:fillRect/>
          </a:stretch>
        </p:blipFill>
        <p:spPr>
          <a:xfrm>
            <a:off x="419647" y="4200244"/>
            <a:ext cx="5461389" cy="1714588"/>
          </a:xfrm>
          <a:prstGeom prst="rect">
            <a:avLst/>
          </a:prstGeom>
        </p:spPr>
      </p:pic>
      <p:pic>
        <p:nvPicPr>
          <p:cNvPr id="8" name="Picture 7">
            <a:extLst>
              <a:ext uri="{FF2B5EF4-FFF2-40B4-BE49-F238E27FC236}">
                <a16:creationId xmlns:a16="http://schemas.microsoft.com/office/drawing/2014/main" id="{0F380549-E035-EBBA-7086-897D070FA942}"/>
              </a:ext>
            </a:extLst>
          </p:cNvPr>
          <p:cNvPicPr>
            <a:picLocks noChangeAspect="1"/>
          </p:cNvPicPr>
          <p:nvPr/>
        </p:nvPicPr>
        <p:blipFill>
          <a:blip r:embed="rId5"/>
          <a:stretch>
            <a:fillRect/>
          </a:stretch>
        </p:blipFill>
        <p:spPr>
          <a:xfrm>
            <a:off x="6310965" y="673769"/>
            <a:ext cx="5461387" cy="1713295"/>
          </a:xfrm>
          <a:prstGeom prst="rect">
            <a:avLst/>
          </a:prstGeom>
        </p:spPr>
      </p:pic>
    </p:spTree>
    <p:extLst>
      <p:ext uri="{BB962C8B-B14F-4D97-AF65-F5344CB8AC3E}">
        <p14:creationId xmlns:p14="http://schemas.microsoft.com/office/powerpoint/2010/main" val="31969835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338228-C38D-581A-4180-699F622A9B5B}"/>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227579587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8CD1C-7B50-EC06-F81F-9F3BCDEF4804}"/>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95175571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D884-5A5E-46AC-9D55-B58F3BCBF34F}"/>
              </a:ext>
            </a:extLst>
          </p:cNvPr>
          <p:cNvSpPr>
            <a:spLocks noGrp="1"/>
          </p:cNvSpPr>
          <p:nvPr>
            <p:ph type="ctrTitle"/>
          </p:nvPr>
        </p:nvSpPr>
        <p:spPr>
          <a:xfrm>
            <a:off x="1600200" y="346509"/>
            <a:ext cx="8991600" cy="1239895"/>
          </a:xfrm>
        </p:spPr>
        <p:txBody>
          <a:bodyPr>
            <a:noAutofit/>
          </a:bodyPr>
          <a:lstStyle/>
          <a:p>
            <a:r>
              <a:rPr lang="en-IN" sz="3200" kern="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Why text summarization</a:t>
            </a:r>
            <a:endParaRPr lang="en-IN" sz="3200" dirty="0">
              <a:highlight>
                <a:srgbClr val="C0C0C0"/>
              </a:highlight>
            </a:endParaRPr>
          </a:p>
        </p:txBody>
      </p:sp>
      <p:sp>
        <p:nvSpPr>
          <p:cNvPr id="3" name="Subtitle 2">
            <a:extLst>
              <a:ext uri="{FF2B5EF4-FFF2-40B4-BE49-F238E27FC236}">
                <a16:creationId xmlns:a16="http://schemas.microsoft.com/office/drawing/2014/main" id="{CAC2FE36-33CF-CA98-7E33-1C3316C9E198}"/>
              </a:ext>
            </a:extLst>
          </p:cNvPr>
          <p:cNvSpPr>
            <a:spLocks noGrp="1"/>
          </p:cNvSpPr>
          <p:nvPr>
            <p:ph type="subTitle" idx="1"/>
          </p:nvPr>
        </p:nvSpPr>
        <p:spPr>
          <a:xfrm>
            <a:off x="1600200" y="1751797"/>
            <a:ext cx="8991600" cy="4759693"/>
          </a:xfrm>
        </p:spPr>
        <p:txBody>
          <a:bodyPr>
            <a:normAutofit/>
          </a:bodyPr>
          <a:lstStyle/>
          <a:p>
            <a:pPr algn="l"/>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Advancement in technology has created a large reservoir of data </a:t>
            </a:r>
            <a:r>
              <a:rPr lang="en-IN" sz="2800" kern="100" dirty="0">
                <a:latin typeface="Calibri" panose="020F0502020204030204" pitchFamily="34" charset="0"/>
                <a:ea typeface="Calibri" panose="020F0502020204030204" pitchFamily="34" charset="0"/>
                <a:cs typeface="Times New Roman" panose="02020603050405020304" pitchFamily="18" charset="0"/>
              </a:rPr>
              <a:t>mainly in textual form rather than image or video</a:t>
            </a:r>
          </a:p>
          <a:p>
            <a:pPr algn="l"/>
            <a:r>
              <a:rPr lang="en-IN" sz="2800" kern="100" dirty="0">
                <a:latin typeface="Calibri" panose="020F0502020204030204" pitchFamily="34" charset="0"/>
                <a:ea typeface="Calibri" panose="020F0502020204030204" pitchFamily="34" charset="0"/>
                <a:cs typeface="Times New Roman" panose="02020603050405020304" pitchFamily="18" charset="0"/>
              </a:rPr>
              <a:t>In this fast world everyone wants to grasp relevant information in minimal time </a:t>
            </a:r>
          </a:p>
          <a:p>
            <a:pPr algn="l"/>
            <a:r>
              <a:rPr lang="en-IN" sz="2800" kern="100" dirty="0">
                <a:effectLst/>
                <a:latin typeface="Calibri" panose="020F0502020204030204" pitchFamily="34" charset="0"/>
                <a:ea typeface="Calibri" panose="020F0502020204030204" pitchFamily="34" charset="0"/>
                <a:cs typeface="Times New Roman" panose="02020603050405020304" pitchFamily="18" charset="0"/>
              </a:rPr>
              <a:t>i.e.</a:t>
            </a:r>
            <a:r>
              <a:rPr lang="en-IN" sz="2800" kern="100" dirty="0">
                <a:latin typeface="Calibri" panose="020F0502020204030204" pitchFamily="34" charset="0"/>
                <a:ea typeface="Calibri" panose="020F0502020204030204" pitchFamily="34" charset="0"/>
                <a:cs typeface="Times New Roman" panose="02020603050405020304" pitchFamily="18" charset="0"/>
              </a:rPr>
              <a:t> text summarization is important as </a:t>
            </a:r>
            <a:endParaRPr lang="en-IN" sz="28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algn="l"/>
            <a:r>
              <a:rPr lang="en-IN" sz="28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It saves users time by providing relevant info and enhances readability of documents.</a:t>
            </a:r>
          </a:p>
        </p:txBody>
      </p:sp>
    </p:spTree>
    <p:extLst>
      <p:ext uri="{BB962C8B-B14F-4D97-AF65-F5344CB8AC3E}">
        <p14:creationId xmlns:p14="http://schemas.microsoft.com/office/powerpoint/2010/main" val="211978985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93DE-D9F9-D965-8481-8162198B257A}"/>
              </a:ext>
            </a:extLst>
          </p:cNvPr>
          <p:cNvSpPr>
            <a:spLocks noGrp="1"/>
          </p:cNvSpPr>
          <p:nvPr>
            <p:ph type="title"/>
          </p:nvPr>
        </p:nvSpPr>
        <p:spPr>
          <a:xfrm>
            <a:off x="789273" y="712269"/>
            <a:ext cx="10366408" cy="1010653"/>
          </a:xfrm>
        </p:spPr>
        <p:txBody>
          <a:bodyPr/>
          <a:lstStyle/>
          <a:p>
            <a:pPr algn="l"/>
            <a:r>
              <a:rPr lang="en-IN" dirty="0">
                <a:highlight>
                  <a:srgbClr val="C0C0C0"/>
                </a:highlight>
              </a:rPr>
              <a:t>Extractive</a:t>
            </a:r>
            <a:r>
              <a:rPr lang="en-IN" dirty="0"/>
              <a:t>                                  </a:t>
            </a:r>
            <a:r>
              <a:rPr lang="en-IN" dirty="0">
                <a:highlight>
                  <a:srgbClr val="C0C0C0"/>
                </a:highlight>
              </a:rPr>
              <a:t>abstractive</a:t>
            </a:r>
          </a:p>
        </p:txBody>
      </p:sp>
      <p:sp>
        <p:nvSpPr>
          <p:cNvPr id="15" name="TextBox 14">
            <a:extLst>
              <a:ext uri="{FF2B5EF4-FFF2-40B4-BE49-F238E27FC236}">
                <a16:creationId xmlns:a16="http://schemas.microsoft.com/office/drawing/2014/main" id="{54CD3E17-A1FE-D5F7-E9F7-D91A913A9EFD}"/>
              </a:ext>
            </a:extLst>
          </p:cNvPr>
          <p:cNvSpPr txBox="1"/>
          <p:nvPr/>
        </p:nvSpPr>
        <p:spPr>
          <a:xfrm>
            <a:off x="789273" y="2550695"/>
            <a:ext cx="4369868" cy="2862322"/>
          </a:xfrm>
          <a:prstGeom prst="rect">
            <a:avLst/>
          </a:prstGeom>
          <a:noFill/>
        </p:spPr>
        <p:txBody>
          <a:bodyPr wrap="square" rtlCol="0">
            <a:spAutoFit/>
          </a:bodyPr>
          <a:lstStyle/>
          <a:p>
            <a:pPr marL="285750" indent="-285750">
              <a:buFont typeface="Wingdings" panose="05000000000000000000" pitchFamily="2" charset="2"/>
              <a:buChar char="à"/>
            </a:pPr>
            <a:r>
              <a:rPr lang="en-IN" dirty="0">
                <a:sym typeface="Wingdings" panose="05000000000000000000" pitchFamily="2" charset="2"/>
              </a:rPr>
              <a:t>EASY TO ACHIEVE</a:t>
            </a: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r>
              <a:rPr lang="en-IN" dirty="0">
                <a:sym typeface="Wingdings" panose="05000000000000000000" pitchFamily="2" charset="2"/>
              </a:rPr>
              <a:t>LESS CPU CONSUMPTOIN</a:t>
            </a: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r>
              <a:rPr lang="en-IN" dirty="0">
                <a:sym typeface="Wingdings" panose="05000000000000000000" pitchFamily="2" charset="2"/>
              </a:rPr>
              <a:t>NLTK LIBRARY</a:t>
            </a:r>
            <a:endParaRPr lang="en-IN" dirty="0"/>
          </a:p>
        </p:txBody>
      </p:sp>
      <p:sp>
        <p:nvSpPr>
          <p:cNvPr id="16" name="TextBox 15">
            <a:extLst>
              <a:ext uri="{FF2B5EF4-FFF2-40B4-BE49-F238E27FC236}">
                <a16:creationId xmlns:a16="http://schemas.microsoft.com/office/drawing/2014/main" id="{1B71FE1E-5956-4CEC-8EFD-BA8FA17E8A07}"/>
              </a:ext>
            </a:extLst>
          </p:cNvPr>
          <p:cNvSpPr txBox="1"/>
          <p:nvPr/>
        </p:nvSpPr>
        <p:spPr>
          <a:xfrm>
            <a:off x="6947838" y="2472088"/>
            <a:ext cx="4369868" cy="2862322"/>
          </a:xfrm>
          <a:prstGeom prst="rect">
            <a:avLst/>
          </a:prstGeom>
          <a:noFill/>
        </p:spPr>
        <p:txBody>
          <a:bodyPr wrap="square" rtlCol="0">
            <a:spAutoFit/>
          </a:bodyPr>
          <a:lstStyle/>
          <a:p>
            <a:pPr marL="285750" indent="-285750">
              <a:buFont typeface="Wingdings" panose="05000000000000000000" pitchFamily="2" charset="2"/>
              <a:buChar char="à"/>
            </a:pPr>
            <a:r>
              <a:rPr lang="en-IN" dirty="0">
                <a:sym typeface="Wingdings" panose="05000000000000000000" pitchFamily="2" charset="2"/>
              </a:rPr>
              <a:t>DIFFICULT TO ACHIEVE</a:t>
            </a: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r>
              <a:rPr lang="en-IN" dirty="0">
                <a:sym typeface="Wingdings" panose="05000000000000000000" pitchFamily="2" charset="2"/>
              </a:rPr>
              <a:t>MORE CPU CONSUMPTION</a:t>
            </a: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r>
              <a:rPr lang="en-IN" dirty="0">
                <a:sym typeface="Wingdings" panose="05000000000000000000" pitchFamily="2" charset="2"/>
              </a:rPr>
              <a:t>TRANSFORMERS AND PIPELINES</a:t>
            </a:r>
            <a:endParaRPr lang="en-IN" dirty="0"/>
          </a:p>
        </p:txBody>
      </p:sp>
    </p:spTree>
    <p:extLst>
      <p:ext uri="{BB962C8B-B14F-4D97-AF65-F5344CB8AC3E}">
        <p14:creationId xmlns:p14="http://schemas.microsoft.com/office/powerpoint/2010/main" val="7012945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B74B-2FEC-195B-8353-C16BF0D22C8E}"/>
              </a:ext>
            </a:extLst>
          </p:cNvPr>
          <p:cNvSpPr>
            <a:spLocks noGrp="1"/>
          </p:cNvSpPr>
          <p:nvPr>
            <p:ph type="ctrTitle"/>
          </p:nvPr>
        </p:nvSpPr>
        <p:spPr>
          <a:xfrm>
            <a:off x="1600200" y="346510"/>
            <a:ext cx="8991600" cy="1239894"/>
          </a:xfrm>
        </p:spPr>
        <p:txBody>
          <a:bodyPr/>
          <a:lstStyle/>
          <a:p>
            <a:r>
              <a:rPr lang="en-IN" sz="4000" b="1" dirty="0">
                <a:solidFill>
                  <a:srgbClr val="000000"/>
                </a:solidFill>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extractive</a:t>
            </a:r>
            <a:endParaRPr lang="en-IN" dirty="0">
              <a:highlight>
                <a:srgbClr val="C0C0C0"/>
              </a:highlight>
            </a:endParaRPr>
          </a:p>
        </p:txBody>
      </p:sp>
      <p:sp>
        <p:nvSpPr>
          <p:cNvPr id="3" name="Subtitle 2">
            <a:extLst>
              <a:ext uri="{FF2B5EF4-FFF2-40B4-BE49-F238E27FC236}">
                <a16:creationId xmlns:a16="http://schemas.microsoft.com/office/drawing/2014/main" id="{8C7F845A-4AA4-6B3F-B34C-E998A6ED1EF5}"/>
              </a:ext>
            </a:extLst>
          </p:cNvPr>
          <p:cNvSpPr>
            <a:spLocks noGrp="1"/>
          </p:cNvSpPr>
          <p:nvPr>
            <p:ph type="subTitle" idx="1"/>
          </p:nvPr>
        </p:nvSpPr>
        <p:spPr>
          <a:xfrm>
            <a:off x="1600200" y="1828800"/>
            <a:ext cx="8991600" cy="4165600"/>
          </a:xfrm>
        </p:spPr>
        <p:txBody>
          <a:bodyPr>
            <a:normAutofit/>
          </a:bodyPr>
          <a:lstStyle/>
          <a:p>
            <a:pPr algn="l"/>
            <a:r>
              <a:rPr lang="en-US" sz="2400" dirty="0"/>
              <a:t>Extractive summarization involves identifying important sections from text and generating them verbatim which produces a subset of sentences from the original text. therefore tend to accurately reflect the main idea .The downside is that extractive summaries are limited in their ability to fully capture the content . For example Imagine a highlighter. We all have used it at some point in our time, mostly during exams. We highlighted important parts from the text so that it can serve as a quick brief , This is extractive summarization Analogously, in exams if we can remember the the parts we highlighted we can cover the original text.</a:t>
            </a:r>
          </a:p>
          <a:p>
            <a:pPr algn="l"/>
            <a:endParaRPr lang="en-IN" sz="2400" dirty="0"/>
          </a:p>
          <a:p>
            <a:pPr algn="l"/>
            <a:endParaRPr lang="en-IN" sz="2400" dirty="0"/>
          </a:p>
          <a:p>
            <a:pPr algn="l"/>
            <a:endParaRPr lang="en-IN" sz="2400" dirty="0"/>
          </a:p>
        </p:txBody>
      </p:sp>
    </p:spTree>
    <p:extLst>
      <p:ext uri="{BB962C8B-B14F-4D97-AF65-F5344CB8AC3E}">
        <p14:creationId xmlns:p14="http://schemas.microsoft.com/office/powerpoint/2010/main" val="8158448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EE0622-882B-E95A-F379-61B4FF7870E4}"/>
              </a:ext>
            </a:extLst>
          </p:cNvPr>
          <p:cNvSpPr txBox="1"/>
          <p:nvPr/>
        </p:nvSpPr>
        <p:spPr>
          <a:xfrm>
            <a:off x="2261937" y="5447899"/>
            <a:ext cx="7141945" cy="923330"/>
          </a:xfrm>
          <a:prstGeom prst="rect">
            <a:avLst/>
          </a:prstGeom>
          <a:noFill/>
        </p:spPr>
        <p:txBody>
          <a:bodyPr wrap="square" rtlCol="0">
            <a:spAutoFit/>
          </a:bodyPr>
          <a:lstStyle/>
          <a:p>
            <a:pPr algn="ctr"/>
            <a:endParaRPr lang="en-IN" dirty="0"/>
          </a:p>
          <a:p>
            <a:pPr algn="ctr"/>
            <a:endParaRPr lang="en-IN" dirty="0"/>
          </a:p>
          <a:p>
            <a:pPr algn="ctr"/>
            <a:r>
              <a:rPr lang="en-IN" dirty="0"/>
              <a:t>Flow chart for extractive text summarization</a:t>
            </a:r>
          </a:p>
        </p:txBody>
      </p:sp>
      <p:pic>
        <p:nvPicPr>
          <p:cNvPr id="3" name="Picture 2">
            <a:extLst>
              <a:ext uri="{FF2B5EF4-FFF2-40B4-BE49-F238E27FC236}">
                <a16:creationId xmlns:a16="http://schemas.microsoft.com/office/drawing/2014/main" id="{86AA29C8-E013-AFB9-2354-35B8F5C8AC56}"/>
              </a:ext>
            </a:extLst>
          </p:cNvPr>
          <p:cNvPicPr>
            <a:picLocks noChangeAspect="1"/>
          </p:cNvPicPr>
          <p:nvPr/>
        </p:nvPicPr>
        <p:blipFill>
          <a:blip r:embed="rId2"/>
          <a:stretch>
            <a:fillRect/>
          </a:stretch>
        </p:blipFill>
        <p:spPr>
          <a:xfrm>
            <a:off x="4146748" y="486771"/>
            <a:ext cx="3372321" cy="5239481"/>
          </a:xfrm>
          <a:prstGeom prst="rect">
            <a:avLst/>
          </a:prstGeom>
        </p:spPr>
      </p:pic>
    </p:spTree>
    <p:extLst>
      <p:ext uri="{BB962C8B-B14F-4D97-AF65-F5344CB8AC3E}">
        <p14:creationId xmlns:p14="http://schemas.microsoft.com/office/powerpoint/2010/main" val="104546313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3834-37AF-3044-07BB-EF7ADAF4A356}"/>
              </a:ext>
            </a:extLst>
          </p:cNvPr>
          <p:cNvSpPr>
            <a:spLocks noGrp="1"/>
          </p:cNvSpPr>
          <p:nvPr>
            <p:ph type="ctrTitle"/>
          </p:nvPr>
        </p:nvSpPr>
        <p:spPr>
          <a:xfrm>
            <a:off x="1600200" y="0"/>
            <a:ext cx="8991600" cy="973667"/>
          </a:xfrm>
        </p:spPr>
        <p:txBody>
          <a:bodyPr>
            <a:normAutofit fontScale="90000"/>
          </a:bodyPr>
          <a:lstStyle/>
          <a:p>
            <a:r>
              <a:rPr lang="en-IN" dirty="0">
                <a:highlight>
                  <a:srgbClr val="C0C0C0"/>
                </a:highlight>
              </a:rPr>
              <a:t>Tf-idf (term frequency-inverse document frequency)</a:t>
            </a:r>
          </a:p>
        </p:txBody>
      </p:sp>
      <p:sp>
        <p:nvSpPr>
          <p:cNvPr id="3" name="Subtitle 2">
            <a:extLst>
              <a:ext uri="{FF2B5EF4-FFF2-40B4-BE49-F238E27FC236}">
                <a16:creationId xmlns:a16="http://schemas.microsoft.com/office/drawing/2014/main" id="{E9E51063-5758-8E09-6199-80D355E347E4}"/>
              </a:ext>
            </a:extLst>
          </p:cNvPr>
          <p:cNvSpPr>
            <a:spLocks noGrp="1"/>
          </p:cNvSpPr>
          <p:nvPr>
            <p:ph type="subTitle" idx="1"/>
          </p:nvPr>
        </p:nvSpPr>
        <p:spPr>
          <a:xfrm>
            <a:off x="1464733" y="1151467"/>
            <a:ext cx="9270999" cy="5452533"/>
          </a:xfrm>
        </p:spPr>
        <p:txBody>
          <a:bodyPr/>
          <a:lstStyle/>
          <a:p>
            <a:endParaRPr lang="en-IN" dirty="0"/>
          </a:p>
          <a:p>
            <a:r>
              <a:rPr lang="en-IN" dirty="0"/>
              <a:t>Statistical measure used to evaluate how important a word is to a document in a corpus </a:t>
            </a:r>
          </a:p>
          <a:p>
            <a:pPr algn="l"/>
            <a:r>
              <a:rPr lang="en-IN" dirty="0"/>
              <a:t>-&gt;TF : it is the frequency of a term occurring in the document i.e. how important a word is to the document </a:t>
            </a:r>
          </a:p>
          <a:p>
            <a:pPr algn="l"/>
            <a:r>
              <a:rPr lang="en-IN" dirty="0"/>
              <a:t>-&gt; IDF: it measure how important a word is to entire corpus </a:t>
            </a:r>
          </a:p>
          <a:p>
            <a:pPr algn="l"/>
            <a:endParaRPr lang="en-IN" dirty="0"/>
          </a:p>
          <a:p>
            <a:pPr algn="l"/>
            <a:r>
              <a:rPr lang="en-IN" dirty="0"/>
              <a:t>-&gt;TF-IDF can be used to determine important words | phrases to a document or set of documents </a:t>
            </a:r>
          </a:p>
          <a:p>
            <a:pPr algn="l"/>
            <a:r>
              <a:rPr lang="en-IN" dirty="0"/>
              <a:t>-&gt;Higher TF-IDF determine that the word | phrase is more frequent in document and more rare in the corpus hence higher the TF-IDF value more is the important of that word | phrase in the document</a:t>
            </a:r>
          </a:p>
        </p:txBody>
      </p:sp>
    </p:spTree>
    <p:extLst>
      <p:ext uri="{BB962C8B-B14F-4D97-AF65-F5344CB8AC3E}">
        <p14:creationId xmlns:p14="http://schemas.microsoft.com/office/powerpoint/2010/main" val="232123426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14A3-02BE-6A40-573F-B5A958C9C5D1}"/>
              </a:ext>
            </a:extLst>
          </p:cNvPr>
          <p:cNvSpPr>
            <a:spLocks noGrp="1"/>
          </p:cNvSpPr>
          <p:nvPr>
            <p:ph type="ctrTitle"/>
          </p:nvPr>
        </p:nvSpPr>
        <p:spPr>
          <a:xfrm>
            <a:off x="1600200" y="0"/>
            <a:ext cx="8991600" cy="804333"/>
          </a:xfrm>
        </p:spPr>
        <p:txBody>
          <a:bodyPr>
            <a:normAutofit fontScale="90000"/>
          </a:bodyPr>
          <a:lstStyle/>
          <a:p>
            <a:r>
              <a:rPr lang="en-IN" dirty="0"/>
              <a:t>Example</a:t>
            </a:r>
          </a:p>
        </p:txBody>
      </p:sp>
      <p:sp>
        <p:nvSpPr>
          <p:cNvPr id="3" name="Subtitle 2">
            <a:extLst>
              <a:ext uri="{FF2B5EF4-FFF2-40B4-BE49-F238E27FC236}">
                <a16:creationId xmlns:a16="http://schemas.microsoft.com/office/drawing/2014/main" id="{69D7FE93-A259-D7EA-14A6-5560B22A2444}"/>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90BD1A77-363B-1176-EB70-14EE2EEEB215}"/>
              </a:ext>
            </a:extLst>
          </p:cNvPr>
          <p:cNvPicPr>
            <a:picLocks noChangeAspect="1"/>
          </p:cNvPicPr>
          <p:nvPr/>
        </p:nvPicPr>
        <p:blipFill>
          <a:blip r:embed="rId2"/>
          <a:stretch>
            <a:fillRect/>
          </a:stretch>
        </p:blipFill>
        <p:spPr>
          <a:xfrm>
            <a:off x="1600200" y="932077"/>
            <a:ext cx="8991600" cy="5925923"/>
          </a:xfrm>
          <a:prstGeom prst="rect">
            <a:avLst/>
          </a:prstGeom>
        </p:spPr>
      </p:pic>
    </p:spTree>
    <p:extLst>
      <p:ext uri="{BB962C8B-B14F-4D97-AF65-F5344CB8AC3E}">
        <p14:creationId xmlns:p14="http://schemas.microsoft.com/office/powerpoint/2010/main" val="102340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8B58A0-E983-F012-29EB-5E8F91585802}"/>
              </a:ext>
            </a:extLst>
          </p:cNvPr>
          <p:cNvPicPr>
            <a:picLocks noChangeAspect="1"/>
          </p:cNvPicPr>
          <p:nvPr/>
        </p:nvPicPr>
        <p:blipFill>
          <a:blip r:embed="rId2"/>
          <a:stretch>
            <a:fillRect/>
          </a:stretch>
        </p:blipFill>
        <p:spPr>
          <a:xfrm>
            <a:off x="1583268" y="279399"/>
            <a:ext cx="9067800" cy="6299201"/>
          </a:xfrm>
          <a:prstGeom prst="rect">
            <a:avLst/>
          </a:prstGeom>
        </p:spPr>
      </p:pic>
    </p:spTree>
    <p:extLst>
      <p:ext uri="{BB962C8B-B14F-4D97-AF65-F5344CB8AC3E}">
        <p14:creationId xmlns:p14="http://schemas.microsoft.com/office/powerpoint/2010/main" val="312926476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ACBC-4E31-35A1-8353-72585221F55D}"/>
              </a:ext>
            </a:extLst>
          </p:cNvPr>
          <p:cNvSpPr>
            <a:spLocks noGrp="1"/>
          </p:cNvSpPr>
          <p:nvPr>
            <p:ph type="ctrTitle"/>
          </p:nvPr>
        </p:nvSpPr>
        <p:spPr>
          <a:xfrm>
            <a:off x="1600200" y="693019"/>
            <a:ext cx="8991600" cy="1078029"/>
          </a:xfrm>
        </p:spPr>
        <p:txBody>
          <a:bodyPr/>
          <a:lstStyle/>
          <a:p>
            <a:r>
              <a:rPr lang="en-IN" sz="4000" kern="1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Abstractive</a:t>
            </a:r>
            <a:endParaRPr lang="en-IN" dirty="0"/>
          </a:p>
        </p:txBody>
      </p:sp>
      <p:sp>
        <p:nvSpPr>
          <p:cNvPr id="3" name="Subtitle 2">
            <a:extLst>
              <a:ext uri="{FF2B5EF4-FFF2-40B4-BE49-F238E27FC236}">
                <a16:creationId xmlns:a16="http://schemas.microsoft.com/office/drawing/2014/main" id="{02896FAD-4537-F522-CAB0-C3C8F89830EF}"/>
              </a:ext>
            </a:extLst>
          </p:cNvPr>
          <p:cNvSpPr>
            <a:spLocks noGrp="1"/>
          </p:cNvSpPr>
          <p:nvPr>
            <p:ph type="subTitle" idx="1"/>
          </p:nvPr>
        </p:nvSpPr>
        <p:spPr>
          <a:xfrm>
            <a:off x="1600200" y="2088681"/>
            <a:ext cx="8991600" cy="3990385"/>
          </a:xfrm>
        </p:spPr>
        <p:txBody>
          <a:bodyPr>
            <a:normAutofit fontScale="92500" lnSpcReduction="10000"/>
          </a:bodyPr>
          <a:lstStyle/>
          <a:p>
            <a:pPr>
              <a:lnSpc>
                <a:spcPct val="106000"/>
              </a:lnSpc>
              <a:spcAft>
                <a:spcPts val="800"/>
              </a:spcAft>
            </a:pPr>
            <a:r>
              <a:rPr lang="en-IN" dirty="0"/>
              <a:t> </a:t>
            </a:r>
          </a:p>
          <a:p>
            <a:pPr>
              <a:lnSpc>
                <a:spcPct val="106000"/>
              </a:lnSpc>
              <a:spcAft>
                <a:spcPts val="800"/>
              </a:spcAft>
            </a:pPr>
            <a:r>
              <a:rPr lang="en-IN" dirty="0"/>
              <a:t>Abstractive summarization uses concept of deep learning like transformer and pipelines. It is an intelligent way to generate summary </a:t>
            </a:r>
          </a:p>
          <a:p>
            <a:pPr>
              <a:lnSpc>
                <a:spcPct val="106000"/>
              </a:lnSpc>
              <a:spcAft>
                <a:spcPts val="800"/>
              </a:spcAft>
            </a:pPr>
            <a:r>
              <a:rPr lang="en-IN" dirty="0"/>
              <a:t>Human beings generally write abstractive summaries</a:t>
            </a:r>
          </a:p>
          <a:p>
            <a:pPr>
              <a:lnSpc>
                <a:spcPct val="106000"/>
              </a:lnSpc>
              <a:spcAft>
                <a:spcPts val="800"/>
              </a:spcAft>
            </a:pPr>
            <a:r>
              <a:rPr lang="en-IN" dirty="0"/>
              <a:t> </a:t>
            </a:r>
            <a:r>
              <a:rPr lang="en-US" dirty="0"/>
              <a:t>Now think of a pen and think of the analogy where you read a long text and now you decided to write a short, compact version of it in your own words. Your objective here, like the previous one, is still to represent the original text by using less words. But the difference is you create your own summarized version of the original text</a:t>
            </a:r>
          </a:p>
          <a:p>
            <a:pPr>
              <a:lnSpc>
                <a:spcPct val="106000"/>
              </a:lnSpc>
              <a:spcAft>
                <a:spcPts val="800"/>
              </a:spcAft>
            </a:pPr>
            <a:r>
              <a:rPr lang="en-US" dirty="0"/>
              <a:t>Here we generally use deep machine learning, that is transformers, bi-directional transformers(BERT), GPT, etc.</a:t>
            </a:r>
            <a:endParaRPr lang="en-IN" dirty="0"/>
          </a:p>
          <a:p>
            <a:endParaRPr lang="en-IN" dirty="0"/>
          </a:p>
        </p:txBody>
      </p:sp>
    </p:spTree>
    <p:extLst>
      <p:ext uri="{BB962C8B-B14F-4D97-AF65-F5344CB8AC3E}">
        <p14:creationId xmlns:p14="http://schemas.microsoft.com/office/powerpoint/2010/main" val="3815312405"/>
      </p:ext>
    </p:extLst>
  </p:cSld>
  <p:clrMapOvr>
    <a:masterClrMapping/>
  </p:clrMapOvr>
  <p:transition spd="slow">
    <p:wip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1531</TotalTime>
  <Words>706</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MT</vt:lpstr>
      <vt:lpstr>Helvetica</vt:lpstr>
      <vt:lpstr>Roboto</vt:lpstr>
      <vt:lpstr>Wingdings</vt:lpstr>
      <vt:lpstr>Parcel</vt:lpstr>
      <vt:lpstr>introduction</vt:lpstr>
      <vt:lpstr>Why text summarization</vt:lpstr>
      <vt:lpstr>Extractive                                  abstractive</vt:lpstr>
      <vt:lpstr>extractive</vt:lpstr>
      <vt:lpstr>PowerPoint Presentation</vt:lpstr>
      <vt:lpstr>Tf-idf (term frequency-inverse document frequency)</vt:lpstr>
      <vt:lpstr>Example</vt:lpstr>
      <vt:lpstr>PowerPoint Presentation</vt:lpstr>
      <vt:lpstr>Abstractive</vt:lpstr>
      <vt:lpstr>Abstractive</vt:lpstr>
      <vt:lpstr>Extractive vs abstractive</vt:lpstr>
      <vt:lpstr>How we’re doing it</vt:lpstr>
      <vt:lpstr>   Tech Stack Used    Hugging face for data summarization API THE AI  community that build ,train and deploy state of art models and powered by the reference open source in natural language processing  Python developing algorithms   Flask for Back-end of our web app and HTML,CSS  HTML AND CSS designing web app (front end)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Piyush Singh</dc:creator>
  <cp:lastModifiedBy>Piyush Singh</cp:lastModifiedBy>
  <cp:revision>14</cp:revision>
  <dcterms:created xsi:type="dcterms:W3CDTF">2023-04-12T09:35:03Z</dcterms:created>
  <dcterms:modified xsi:type="dcterms:W3CDTF">2023-04-15T05:45:52Z</dcterms:modified>
</cp:coreProperties>
</file>