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01"/>
  </p:notesMasterIdLst>
  <p:sldIdLst>
    <p:sldId id="3825" r:id="rId5"/>
    <p:sldId id="3826" r:id="rId6"/>
    <p:sldId id="3858" r:id="rId7"/>
    <p:sldId id="3837" r:id="rId8"/>
    <p:sldId id="3838" r:id="rId9"/>
    <p:sldId id="3839" r:id="rId10"/>
    <p:sldId id="3840" r:id="rId11"/>
    <p:sldId id="3841" r:id="rId12"/>
    <p:sldId id="3842" r:id="rId13"/>
    <p:sldId id="3845" r:id="rId14"/>
    <p:sldId id="3843" r:id="rId15"/>
    <p:sldId id="3844" r:id="rId16"/>
    <p:sldId id="3846" r:id="rId17"/>
    <p:sldId id="3847" r:id="rId18"/>
    <p:sldId id="3852" r:id="rId19"/>
    <p:sldId id="3854" r:id="rId20"/>
    <p:sldId id="3853" r:id="rId21"/>
    <p:sldId id="3848" r:id="rId22"/>
    <p:sldId id="3849" r:id="rId23"/>
    <p:sldId id="3850" r:id="rId24"/>
    <p:sldId id="3855" r:id="rId25"/>
    <p:sldId id="3851" r:id="rId26"/>
    <p:sldId id="3856" r:id="rId27"/>
    <p:sldId id="3857" r:id="rId28"/>
    <p:sldId id="3835" r:id="rId29"/>
    <p:sldId id="3862" r:id="rId30"/>
    <p:sldId id="3863" r:id="rId31"/>
    <p:sldId id="3864" r:id="rId32"/>
    <p:sldId id="3865" r:id="rId33"/>
    <p:sldId id="3866" r:id="rId34"/>
    <p:sldId id="3861" r:id="rId35"/>
    <p:sldId id="3867" r:id="rId36"/>
    <p:sldId id="3868" r:id="rId37"/>
    <p:sldId id="3869" r:id="rId38"/>
    <p:sldId id="3870" r:id="rId39"/>
    <p:sldId id="3872" r:id="rId40"/>
    <p:sldId id="3871" r:id="rId41"/>
    <p:sldId id="3873" r:id="rId42"/>
    <p:sldId id="3874" r:id="rId43"/>
    <p:sldId id="3875" r:id="rId44"/>
    <p:sldId id="3876" r:id="rId45"/>
    <p:sldId id="3877" r:id="rId46"/>
    <p:sldId id="3878" r:id="rId47"/>
    <p:sldId id="3879" r:id="rId48"/>
    <p:sldId id="3880" r:id="rId49"/>
    <p:sldId id="3894" r:id="rId50"/>
    <p:sldId id="3836" r:id="rId51"/>
    <p:sldId id="3881" r:id="rId52"/>
    <p:sldId id="3860" r:id="rId53"/>
    <p:sldId id="3859" r:id="rId54"/>
    <p:sldId id="3882" r:id="rId55"/>
    <p:sldId id="3883" r:id="rId56"/>
    <p:sldId id="3884" r:id="rId57"/>
    <p:sldId id="3885" r:id="rId58"/>
    <p:sldId id="3886" r:id="rId59"/>
    <p:sldId id="3887" r:id="rId60"/>
    <p:sldId id="3888" r:id="rId61"/>
    <p:sldId id="3889" r:id="rId62"/>
    <p:sldId id="3890" r:id="rId63"/>
    <p:sldId id="3891" r:id="rId64"/>
    <p:sldId id="3892" r:id="rId65"/>
    <p:sldId id="3893" r:id="rId66"/>
    <p:sldId id="3895" r:id="rId67"/>
    <p:sldId id="3896" r:id="rId68"/>
    <p:sldId id="3897" r:id="rId69"/>
    <p:sldId id="3898" r:id="rId70"/>
    <p:sldId id="3899" r:id="rId71"/>
    <p:sldId id="3900" r:id="rId72"/>
    <p:sldId id="3901" r:id="rId73"/>
    <p:sldId id="3902" r:id="rId74"/>
    <p:sldId id="3904" r:id="rId75"/>
    <p:sldId id="3903" r:id="rId76"/>
    <p:sldId id="3905" r:id="rId77"/>
    <p:sldId id="3906" r:id="rId78"/>
    <p:sldId id="3907" r:id="rId79"/>
    <p:sldId id="3908" r:id="rId80"/>
    <p:sldId id="3909" r:id="rId81"/>
    <p:sldId id="3910" r:id="rId82"/>
    <p:sldId id="3912" r:id="rId83"/>
    <p:sldId id="3911" r:id="rId84"/>
    <p:sldId id="3913" r:id="rId85"/>
    <p:sldId id="3914" r:id="rId86"/>
    <p:sldId id="3919" r:id="rId87"/>
    <p:sldId id="3916" r:id="rId88"/>
    <p:sldId id="3917" r:id="rId89"/>
    <p:sldId id="3918" r:id="rId90"/>
    <p:sldId id="3915" r:id="rId91"/>
    <p:sldId id="3920" r:id="rId92"/>
    <p:sldId id="3921" r:id="rId93"/>
    <p:sldId id="3922" r:id="rId94"/>
    <p:sldId id="3923" r:id="rId95"/>
    <p:sldId id="3925" r:id="rId96"/>
    <p:sldId id="3926" r:id="rId97"/>
    <p:sldId id="3927" r:id="rId98"/>
    <p:sldId id="3928" r:id="rId99"/>
    <p:sldId id="3834"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1" id="{5DC1B244-A737-4574-9738-1A17217D6CB3}">
          <p14:sldIdLst>
            <p14:sldId id="3825"/>
            <p14:sldId id="3826"/>
            <p14:sldId id="3858"/>
            <p14:sldId id="3837"/>
            <p14:sldId id="3838"/>
            <p14:sldId id="3839"/>
            <p14:sldId id="3840"/>
            <p14:sldId id="3841"/>
            <p14:sldId id="3842"/>
            <p14:sldId id="3845"/>
            <p14:sldId id="3843"/>
            <p14:sldId id="3844"/>
            <p14:sldId id="3846"/>
            <p14:sldId id="3847"/>
            <p14:sldId id="3852"/>
            <p14:sldId id="3854"/>
            <p14:sldId id="3853"/>
            <p14:sldId id="3848"/>
            <p14:sldId id="3849"/>
            <p14:sldId id="3850"/>
            <p14:sldId id="3855"/>
            <p14:sldId id="3851"/>
            <p14:sldId id="3856"/>
          </p14:sldIdLst>
        </p14:section>
        <p14:section name="Session 2" id="{A90E271B-DDED-4DE2-88AA-CCD901092ED5}">
          <p14:sldIdLst>
            <p14:sldId id="3857"/>
            <p14:sldId id="3835"/>
            <p14:sldId id="3862"/>
            <p14:sldId id="3863"/>
            <p14:sldId id="3864"/>
            <p14:sldId id="3865"/>
            <p14:sldId id="3866"/>
            <p14:sldId id="3861"/>
            <p14:sldId id="3867"/>
            <p14:sldId id="3868"/>
            <p14:sldId id="3869"/>
            <p14:sldId id="3870"/>
            <p14:sldId id="3872"/>
            <p14:sldId id="3871"/>
            <p14:sldId id="3873"/>
            <p14:sldId id="3874"/>
            <p14:sldId id="3875"/>
            <p14:sldId id="3876"/>
            <p14:sldId id="3877"/>
            <p14:sldId id="3878"/>
            <p14:sldId id="3879"/>
            <p14:sldId id="3880"/>
            <p14:sldId id="3894"/>
          </p14:sldIdLst>
        </p14:section>
        <p14:section name="Session 3" id="{DD76300B-4744-4B6C-B1C8-C3C6276FEFB3}">
          <p14:sldIdLst>
            <p14:sldId id="3836"/>
            <p14:sldId id="3881"/>
            <p14:sldId id="3860"/>
            <p14:sldId id="3859"/>
            <p14:sldId id="3882"/>
            <p14:sldId id="3883"/>
            <p14:sldId id="3884"/>
            <p14:sldId id="3885"/>
            <p14:sldId id="3886"/>
            <p14:sldId id="3887"/>
            <p14:sldId id="3888"/>
            <p14:sldId id="3889"/>
            <p14:sldId id="3890"/>
            <p14:sldId id="3891"/>
            <p14:sldId id="3892"/>
            <p14:sldId id="3893"/>
            <p14:sldId id="3895"/>
            <p14:sldId id="3896"/>
            <p14:sldId id="3897"/>
            <p14:sldId id="3898"/>
            <p14:sldId id="3899"/>
            <p14:sldId id="3900"/>
            <p14:sldId id="3901"/>
            <p14:sldId id="3902"/>
            <p14:sldId id="3904"/>
            <p14:sldId id="3903"/>
            <p14:sldId id="3905"/>
            <p14:sldId id="3906"/>
            <p14:sldId id="3907"/>
            <p14:sldId id="3908"/>
            <p14:sldId id="3909"/>
            <p14:sldId id="3910"/>
            <p14:sldId id="3912"/>
            <p14:sldId id="3911"/>
            <p14:sldId id="3913"/>
            <p14:sldId id="3914"/>
            <p14:sldId id="3919"/>
            <p14:sldId id="3916"/>
            <p14:sldId id="3917"/>
            <p14:sldId id="3918"/>
            <p14:sldId id="3915"/>
            <p14:sldId id="3920"/>
            <p14:sldId id="3921"/>
            <p14:sldId id="3922"/>
            <p14:sldId id="3923"/>
            <p14:sldId id="3925"/>
            <p14:sldId id="3926"/>
            <p14:sldId id="3927"/>
            <p14:sldId id="3928"/>
            <p14:sldId id="3834"/>
          </p14:sldIdLst>
        </p14:section>
      </p14:sectionLst>
    </p:ex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9/28/2022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webp"/><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hyperlink" Target="https://www.geeksforgeeks.org/encapsulation-in-c/" TargetMode="External"/><Relationship Id="rId7" Type="http://schemas.openxmlformats.org/officeDocument/2006/relationships/hyperlink" Target="https://www.geeksforgeeks.org/introduction-of-programming-paradigms/" TargetMode="External"/><Relationship Id="rId2" Type="http://schemas.openxmlformats.org/officeDocument/2006/relationships/hyperlink" Target="https://www.geeksforgeeks.org/polymorphism-in-c/" TargetMode="External"/><Relationship Id="rId1" Type="http://schemas.openxmlformats.org/officeDocument/2006/relationships/slideLayout" Target="../slideLayouts/slideLayout6.xml"/><Relationship Id="rId6" Type="http://schemas.openxmlformats.org/officeDocument/2006/relationships/hyperlink" Target="https://www.geeksforgeeks.org/cc-tokens/" TargetMode="External"/><Relationship Id="rId5" Type="http://schemas.openxmlformats.org/officeDocument/2006/relationships/hyperlink" Target="https://www.geeksforgeeks.org/variables-and-keywords-in-c/" TargetMode="External"/><Relationship Id="rId4" Type="http://schemas.openxmlformats.org/officeDocument/2006/relationships/hyperlink" Target="https://www.geeksforgeeks.org/inheritance-in-c/" TargetMode="External"/></Relationships>
</file>

<file path=ppt/slides/_rels/slide92.xml.rels><?xml version="1.0" encoding="UTF-8" standalone="yes"?>
<Relationships xmlns="http://schemas.openxmlformats.org/package/2006/relationships"><Relationship Id="rId3" Type="http://schemas.openxmlformats.org/officeDocument/2006/relationships/hyperlink" Target="https://www.geeksforgeeks.org/whats-difference-between-and/" TargetMode="External"/><Relationship Id="rId2" Type="http://schemas.openxmlformats.org/officeDocument/2006/relationships/hyperlink" Target="https://www.geeksforgeeks.org/namespace-in-c/" TargetMode="External"/><Relationship Id="rId1" Type="http://schemas.openxmlformats.org/officeDocument/2006/relationships/slideLayout" Target="../slideLayouts/slideLayout6.xml"/><Relationship Id="rId6" Type="http://schemas.openxmlformats.org/officeDocument/2006/relationships/hyperlink" Target="https://www.geeksforgeeks.org/friend-class-function-cpp/" TargetMode="External"/><Relationship Id="rId5" Type="http://schemas.openxmlformats.org/officeDocument/2006/relationships/hyperlink" Target="https://www.geeksforgeeks.org/virtual-function-cpp/" TargetMode="External"/><Relationship Id="rId4" Type="http://schemas.openxmlformats.org/officeDocument/2006/relationships/hyperlink" Target="https://www.geeksforgeeks.org/basic-input-output-c/" TargetMode="External"/></Relationships>
</file>

<file path=ppt/slides/_rels/slide93.xml.rels><?xml version="1.0" encoding="UTF-8" standalone="yes"?>
<Relationships xmlns="http://schemas.openxmlformats.org/package/2006/relationships"><Relationship Id="rId3" Type="http://schemas.openxmlformats.org/officeDocument/2006/relationships/hyperlink" Target="https://www.geeksforgeeks.org/new-and-delete-operators-in-cpp-for-dynamic-memory/" TargetMode="External"/><Relationship Id="rId2" Type="http://schemas.openxmlformats.org/officeDocument/2006/relationships/hyperlink" Target="https://www.geeksforgeeks.org/dynamic-memory-allocation-in-c-using-malloc-calloc-free-and-realloc/" TargetMode="External"/><Relationship Id="rId1" Type="http://schemas.openxmlformats.org/officeDocument/2006/relationships/slideLayout" Target="../slideLayouts/slideLayout6.xml"/><Relationship Id="rId6" Type="http://schemas.openxmlformats.org/officeDocument/2006/relationships/hyperlink" Target="https://www.geeksforgeeks.org/basic-input-output-c/" TargetMode="External"/><Relationship Id="rId5" Type="http://schemas.openxmlformats.org/officeDocument/2006/relationships/hyperlink" Target="https://www.geeksforgeeks.org/scanf-and-fscanf-in-c-simple-yet-poweful/" TargetMode="External"/><Relationship Id="rId4" Type="http://schemas.openxmlformats.org/officeDocument/2006/relationships/hyperlink" Target="https://www.geeksforgeeks.org/exception-handling-c/"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C Programming Workshop</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normAutofit fontScale="92500" lnSpcReduction="20000"/>
          </a:bodyPr>
          <a:lstStyle/>
          <a:p>
            <a:r>
              <a:rPr lang="en-US" dirty="0">
                <a:solidFill>
                  <a:srgbClr val="FFFFFF"/>
                </a:solidFill>
              </a:rPr>
              <a:t>KJ’s Trinity College of Engineering &amp; Research, Pune</a:t>
            </a:r>
          </a:p>
          <a:p>
            <a:r>
              <a:rPr lang="en-US" dirty="0">
                <a:solidFill>
                  <a:srgbClr val="FFFFFF"/>
                </a:solidFill>
              </a:rPr>
              <a:t>Rushikesh Tanksale</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221C-CB15-C231-D3F0-334D25B007CB}"/>
              </a:ext>
            </a:extLst>
          </p:cNvPr>
          <p:cNvSpPr>
            <a:spLocks noGrp="1"/>
          </p:cNvSpPr>
          <p:nvPr>
            <p:ph type="title"/>
          </p:nvPr>
        </p:nvSpPr>
        <p:spPr/>
        <p:txBody>
          <a:bodyPr/>
          <a:lstStyle/>
          <a:p>
            <a:r>
              <a:rPr lang="en-US" dirty="0"/>
              <a:t>Output continued.</a:t>
            </a:r>
            <a:endParaRPr lang="en-IN" dirty="0"/>
          </a:p>
        </p:txBody>
      </p:sp>
      <p:sp>
        <p:nvSpPr>
          <p:cNvPr id="6" name="Slide Number Placeholder 5">
            <a:extLst>
              <a:ext uri="{FF2B5EF4-FFF2-40B4-BE49-F238E27FC236}">
                <a16:creationId xmlns:a16="http://schemas.microsoft.com/office/drawing/2014/main" id="{3D49E5DE-FAA7-06BD-93B5-20FACC729D5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pic>
        <p:nvPicPr>
          <p:cNvPr id="3074" name="Picture 2" descr="What is the meaning of \n and \t in C language? - Quora">
            <a:extLst>
              <a:ext uri="{FF2B5EF4-FFF2-40B4-BE49-F238E27FC236}">
                <a16:creationId xmlns:a16="http://schemas.microsoft.com/office/drawing/2014/main" id="{1F4EC3E1-65CD-4D5E-32F4-06842FDE4A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7634" y="1239504"/>
            <a:ext cx="5639324" cy="466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2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9A4F-9291-4434-DDFA-1AE72A6EFE0E}"/>
              </a:ext>
            </a:extLst>
          </p:cNvPr>
          <p:cNvSpPr>
            <a:spLocks noGrp="1"/>
          </p:cNvSpPr>
          <p:nvPr>
            <p:ph type="title"/>
          </p:nvPr>
        </p:nvSpPr>
        <p:spPr/>
        <p:txBody>
          <a:bodyPr/>
          <a:lstStyle/>
          <a:p>
            <a:r>
              <a:rPr lang="en-US" dirty="0"/>
              <a:t>Comments in C</a:t>
            </a:r>
            <a:endParaRPr lang="en-IN" dirty="0"/>
          </a:p>
        </p:txBody>
      </p:sp>
      <p:sp>
        <p:nvSpPr>
          <p:cNvPr id="3" name="Content Placeholder 2">
            <a:extLst>
              <a:ext uri="{FF2B5EF4-FFF2-40B4-BE49-F238E27FC236}">
                <a16:creationId xmlns:a16="http://schemas.microsoft.com/office/drawing/2014/main" id="{E5138864-E95D-52DC-6749-C8B8B93A495D}"/>
              </a:ext>
            </a:extLst>
          </p:cNvPr>
          <p:cNvSpPr>
            <a:spLocks noGrp="1"/>
          </p:cNvSpPr>
          <p:nvPr>
            <p:ph idx="1"/>
          </p:nvPr>
        </p:nvSpPr>
        <p:spPr/>
        <p:txBody>
          <a:bodyPr/>
          <a:lstStyle/>
          <a:p>
            <a:r>
              <a:rPr lang="en-US" dirty="0"/>
              <a:t>Comments can be used to explain code, and to make it more readable. It can also be used to prevent execution when testing alternative code.</a:t>
            </a:r>
          </a:p>
          <a:p>
            <a:r>
              <a:rPr lang="en-US" dirty="0"/>
              <a:t>Comments can be singled-lined or multi-lined.</a:t>
            </a:r>
          </a:p>
          <a:p>
            <a:r>
              <a:rPr lang="en-US" dirty="0"/>
              <a:t>Single Line Comment starts with //.</a:t>
            </a:r>
          </a:p>
          <a:p>
            <a:r>
              <a:rPr lang="en-US" dirty="0"/>
              <a:t>Multiline comments start with /* and end with */.</a:t>
            </a:r>
          </a:p>
        </p:txBody>
      </p:sp>
      <p:sp>
        <p:nvSpPr>
          <p:cNvPr id="4" name="Date Placeholder 3">
            <a:extLst>
              <a:ext uri="{FF2B5EF4-FFF2-40B4-BE49-F238E27FC236}">
                <a16:creationId xmlns:a16="http://schemas.microsoft.com/office/drawing/2014/main" id="{B319E7C4-D6FF-3F5D-E604-53A5861423A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157C566B-EFCC-230F-17E0-B74E1FCEE7E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AB9D9704-975D-49BE-F241-EA558A1EE78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p14="http://schemas.microsoft.com/office/powerpoint/2010/main" val="34906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71FF-D7F8-42D4-46F8-1209D9BAD330}"/>
              </a:ext>
            </a:extLst>
          </p:cNvPr>
          <p:cNvSpPr>
            <a:spLocks noGrp="1"/>
          </p:cNvSpPr>
          <p:nvPr>
            <p:ph type="title"/>
          </p:nvPr>
        </p:nvSpPr>
        <p:spPr/>
        <p:txBody>
          <a:bodyPr/>
          <a:lstStyle/>
          <a:p>
            <a:r>
              <a:rPr lang="en-US" dirty="0"/>
              <a:t>Code 2: To Demonstrate Newline &amp; Comments</a:t>
            </a:r>
            <a:endParaRPr lang="en-IN" dirty="0"/>
          </a:p>
        </p:txBody>
      </p:sp>
    </p:spTree>
    <p:extLst>
      <p:ext uri="{BB962C8B-B14F-4D97-AF65-F5344CB8AC3E}">
        <p14:creationId xmlns:p14="http://schemas.microsoft.com/office/powerpoint/2010/main" val="344858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39F1-B96E-8E2D-59D4-54A5B3232199}"/>
              </a:ext>
            </a:extLst>
          </p:cNvPr>
          <p:cNvSpPr>
            <a:spLocks noGrp="1"/>
          </p:cNvSpPr>
          <p:nvPr>
            <p:ph type="title"/>
          </p:nvPr>
        </p:nvSpPr>
        <p:spPr/>
        <p:txBody>
          <a:bodyPr/>
          <a:lstStyle/>
          <a:p>
            <a:r>
              <a:rPr lang="en-US" dirty="0"/>
              <a:t>Variables in C</a:t>
            </a:r>
            <a:endParaRPr lang="en-IN" dirty="0"/>
          </a:p>
        </p:txBody>
      </p:sp>
      <p:sp>
        <p:nvSpPr>
          <p:cNvPr id="3" name="Content Placeholder 2">
            <a:extLst>
              <a:ext uri="{FF2B5EF4-FFF2-40B4-BE49-F238E27FC236}">
                <a16:creationId xmlns:a16="http://schemas.microsoft.com/office/drawing/2014/main" id="{1BDFFEB8-0BF1-62C1-41D6-B330F3EDC94A}"/>
              </a:ext>
            </a:extLst>
          </p:cNvPr>
          <p:cNvSpPr>
            <a:spLocks noGrp="1"/>
          </p:cNvSpPr>
          <p:nvPr>
            <p:ph idx="1"/>
          </p:nvPr>
        </p:nvSpPr>
        <p:spPr/>
        <p:txBody>
          <a:bodyPr>
            <a:normAutofit lnSpcReduction="10000"/>
          </a:bodyPr>
          <a:lstStyle/>
          <a:p>
            <a:r>
              <a:rPr lang="en-US" dirty="0"/>
              <a:t>In C, there are different types of variables (defined with different keywords), for example:</a:t>
            </a:r>
          </a:p>
          <a:p>
            <a:endParaRPr lang="en-US" dirty="0"/>
          </a:p>
          <a:p>
            <a:r>
              <a:rPr lang="en-US" dirty="0"/>
              <a:t>int - stores integers (whole numbers), without decimals, such as 123 or -123</a:t>
            </a:r>
          </a:p>
          <a:p>
            <a:r>
              <a:rPr lang="en-US" dirty="0"/>
              <a:t>float - stores floating point numbers, with decimals, such as 19.99 or -19.99</a:t>
            </a:r>
          </a:p>
          <a:p>
            <a:r>
              <a:rPr lang="en-US" dirty="0"/>
              <a:t>char - stores single characters, such as 'a' or 'B'. Char values are surrounded by single quotes</a:t>
            </a:r>
            <a:endParaRPr lang="en-IN" dirty="0"/>
          </a:p>
        </p:txBody>
      </p:sp>
      <p:sp>
        <p:nvSpPr>
          <p:cNvPr id="6" name="Slide Number Placeholder 5">
            <a:extLst>
              <a:ext uri="{FF2B5EF4-FFF2-40B4-BE49-F238E27FC236}">
                <a16:creationId xmlns:a16="http://schemas.microsoft.com/office/drawing/2014/main" id="{C74D1750-48B8-022B-BECF-672C023FC99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223748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E677-8A8C-347D-282B-07B0EA336053}"/>
              </a:ext>
            </a:extLst>
          </p:cNvPr>
          <p:cNvSpPr>
            <a:spLocks noGrp="1"/>
          </p:cNvSpPr>
          <p:nvPr>
            <p:ph type="title"/>
          </p:nvPr>
        </p:nvSpPr>
        <p:spPr/>
        <p:txBody>
          <a:bodyPr/>
          <a:lstStyle/>
          <a:p>
            <a:r>
              <a:rPr lang="en-US" dirty="0"/>
              <a:t>Declaring a Variable</a:t>
            </a:r>
            <a:endParaRPr lang="en-IN" dirty="0"/>
          </a:p>
        </p:txBody>
      </p:sp>
      <p:sp>
        <p:nvSpPr>
          <p:cNvPr id="3" name="Content Placeholder 2">
            <a:extLst>
              <a:ext uri="{FF2B5EF4-FFF2-40B4-BE49-F238E27FC236}">
                <a16:creationId xmlns:a16="http://schemas.microsoft.com/office/drawing/2014/main" id="{105C0B83-9E29-1FD5-39F7-D9D8610B3BAC}"/>
              </a:ext>
            </a:extLst>
          </p:cNvPr>
          <p:cNvSpPr>
            <a:spLocks noGrp="1"/>
          </p:cNvSpPr>
          <p:nvPr>
            <p:ph idx="1"/>
          </p:nvPr>
        </p:nvSpPr>
        <p:spPr/>
        <p:txBody>
          <a:bodyPr>
            <a:normAutofit fontScale="85000" lnSpcReduction="20000"/>
          </a:bodyPr>
          <a:lstStyle/>
          <a:p>
            <a:r>
              <a:rPr lang="en-US" dirty="0"/>
              <a:t>Type </a:t>
            </a:r>
            <a:r>
              <a:rPr lang="en-US" dirty="0" err="1"/>
              <a:t>variablename</a:t>
            </a:r>
            <a:r>
              <a:rPr lang="en-US" dirty="0"/>
              <a:t> = value;</a:t>
            </a:r>
          </a:p>
          <a:p>
            <a:r>
              <a:rPr lang="en-US" dirty="0"/>
              <a:t>Example</a:t>
            </a:r>
          </a:p>
          <a:p>
            <a:pPr marL="0" indent="0">
              <a:buNone/>
            </a:pPr>
            <a:r>
              <a:rPr lang="en-US" dirty="0"/>
              <a:t>	int a =10;</a:t>
            </a:r>
          </a:p>
          <a:p>
            <a:r>
              <a:rPr lang="en-US" dirty="0"/>
              <a:t>We can even assign value after declaring.</a:t>
            </a:r>
          </a:p>
          <a:p>
            <a:pPr marL="0" indent="0">
              <a:buNone/>
            </a:pPr>
            <a:r>
              <a:rPr lang="en-US" dirty="0"/>
              <a:t>	int a;</a:t>
            </a:r>
          </a:p>
          <a:p>
            <a:pPr marL="0" indent="0">
              <a:buNone/>
            </a:pPr>
            <a:r>
              <a:rPr lang="en-US" dirty="0"/>
              <a:t>	a=10;</a:t>
            </a:r>
          </a:p>
          <a:p>
            <a:r>
              <a:rPr lang="en-US" dirty="0"/>
              <a:t>If you assign a new value to an existing variable, it will overwrite the previous value:</a:t>
            </a:r>
          </a:p>
          <a:p>
            <a:pPr marL="457200" lvl="1" indent="0">
              <a:buNone/>
            </a:pPr>
            <a:r>
              <a:rPr lang="en-US" dirty="0"/>
              <a:t>Int a=10; //value is 10</a:t>
            </a:r>
          </a:p>
          <a:p>
            <a:pPr marL="457200" lvl="1" indent="0">
              <a:buNone/>
            </a:pPr>
            <a:r>
              <a:rPr lang="en-US" dirty="0"/>
              <a:t>a = 15; //value is 15</a:t>
            </a:r>
          </a:p>
          <a:p>
            <a:pPr marL="0" indent="0">
              <a:buNone/>
            </a:pPr>
            <a:r>
              <a:rPr lang="en-US" dirty="0"/>
              <a:t>	</a:t>
            </a:r>
            <a:endParaRPr lang="en-IN" dirty="0"/>
          </a:p>
        </p:txBody>
      </p:sp>
      <p:sp>
        <p:nvSpPr>
          <p:cNvPr id="6" name="Slide Number Placeholder 5">
            <a:extLst>
              <a:ext uri="{FF2B5EF4-FFF2-40B4-BE49-F238E27FC236}">
                <a16:creationId xmlns:a16="http://schemas.microsoft.com/office/drawing/2014/main" id="{2133C4F3-2DC8-D1E9-D176-FE77E4B3E8E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Tree>
    <p:extLst>
      <p:ext uri="{BB962C8B-B14F-4D97-AF65-F5344CB8AC3E}">
        <p14:creationId xmlns:p14="http://schemas.microsoft.com/office/powerpoint/2010/main" val="9257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0105-79D0-F683-A7CC-B12B46806506}"/>
              </a:ext>
            </a:extLst>
          </p:cNvPr>
          <p:cNvSpPr>
            <a:spLocks noGrp="1"/>
          </p:cNvSpPr>
          <p:nvPr>
            <p:ph type="title"/>
          </p:nvPr>
        </p:nvSpPr>
        <p:spPr/>
        <p:txBody>
          <a:bodyPr/>
          <a:lstStyle/>
          <a:p>
            <a:r>
              <a:rPr lang="en-US" dirty="0"/>
              <a:t>Data Types in C</a:t>
            </a:r>
            <a:endParaRPr lang="en-IN" dirty="0"/>
          </a:p>
        </p:txBody>
      </p:sp>
      <p:sp>
        <p:nvSpPr>
          <p:cNvPr id="3" name="Content Placeholder 2">
            <a:extLst>
              <a:ext uri="{FF2B5EF4-FFF2-40B4-BE49-F238E27FC236}">
                <a16:creationId xmlns:a16="http://schemas.microsoft.com/office/drawing/2014/main" id="{E746F67F-8B3F-179B-E9C4-87C37CE9D594}"/>
              </a:ext>
            </a:extLst>
          </p:cNvPr>
          <p:cNvSpPr>
            <a:spLocks noGrp="1"/>
          </p:cNvSpPr>
          <p:nvPr>
            <p:ph idx="1"/>
          </p:nvPr>
        </p:nvSpPr>
        <p:spPr/>
        <p:txBody>
          <a:bodyPr/>
          <a:lstStyle/>
          <a:p>
            <a:r>
              <a:rPr lang="en-US" dirty="0"/>
              <a:t>The data type specifies the size and type of information the variable will store.</a:t>
            </a:r>
          </a:p>
          <a:p>
            <a:r>
              <a:rPr lang="en-US" b="1" dirty="0"/>
              <a:t>int:</a:t>
            </a:r>
            <a:r>
              <a:rPr lang="en-US" dirty="0"/>
              <a:t> Integers are whole numbers that can have both zero, positive and negative values but no decimal values</a:t>
            </a:r>
          </a:p>
          <a:p>
            <a:r>
              <a:rPr lang="en-US" b="1" dirty="0"/>
              <a:t>float &amp; double: </a:t>
            </a:r>
            <a:r>
              <a:rPr lang="en-US" dirty="0"/>
              <a:t>are used to store real numbers</a:t>
            </a:r>
          </a:p>
          <a:p>
            <a:r>
              <a:rPr lang="en-US" dirty="0"/>
              <a:t>The size of float (single precision float data type) is 4 bytes. And the size of double (double precision float data type) is 8 bytes</a:t>
            </a:r>
          </a:p>
          <a:p>
            <a:endParaRPr lang="en-US" dirty="0"/>
          </a:p>
          <a:p>
            <a:endParaRPr lang="en-IN" dirty="0"/>
          </a:p>
        </p:txBody>
      </p:sp>
      <p:sp>
        <p:nvSpPr>
          <p:cNvPr id="6" name="Slide Number Placeholder 5">
            <a:extLst>
              <a:ext uri="{FF2B5EF4-FFF2-40B4-BE49-F238E27FC236}">
                <a16:creationId xmlns:a16="http://schemas.microsoft.com/office/drawing/2014/main" id="{A0D24956-C7C0-DE22-A168-A68984CBB56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197320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0105-79D0-F683-A7CC-B12B46806506}"/>
              </a:ext>
            </a:extLst>
          </p:cNvPr>
          <p:cNvSpPr>
            <a:spLocks noGrp="1"/>
          </p:cNvSpPr>
          <p:nvPr>
            <p:ph type="title"/>
          </p:nvPr>
        </p:nvSpPr>
        <p:spPr/>
        <p:txBody>
          <a:bodyPr/>
          <a:lstStyle/>
          <a:p>
            <a:r>
              <a:rPr lang="en-US" dirty="0"/>
              <a:t>Data Types in C</a:t>
            </a:r>
            <a:endParaRPr lang="en-IN" dirty="0"/>
          </a:p>
        </p:txBody>
      </p:sp>
      <p:sp>
        <p:nvSpPr>
          <p:cNvPr id="3" name="Content Placeholder 2">
            <a:extLst>
              <a:ext uri="{FF2B5EF4-FFF2-40B4-BE49-F238E27FC236}">
                <a16:creationId xmlns:a16="http://schemas.microsoft.com/office/drawing/2014/main" id="{E746F67F-8B3F-179B-E9C4-87C37CE9D594}"/>
              </a:ext>
            </a:extLst>
          </p:cNvPr>
          <p:cNvSpPr>
            <a:spLocks noGrp="1"/>
          </p:cNvSpPr>
          <p:nvPr>
            <p:ph idx="1"/>
          </p:nvPr>
        </p:nvSpPr>
        <p:spPr/>
        <p:txBody>
          <a:bodyPr/>
          <a:lstStyle/>
          <a:p>
            <a:r>
              <a:rPr lang="en-US" b="1" dirty="0"/>
              <a:t>char: </a:t>
            </a:r>
            <a:r>
              <a:rPr lang="en-US" dirty="0"/>
              <a:t>Keyword char is used for declaring character type variables. </a:t>
            </a:r>
          </a:p>
          <a:p>
            <a:r>
              <a:rPr lang="en-US" b="1" dirty="0"/>
              <a:t>short and long: </a:t>
            </a:r>
            <a:r>
              <a:rPr lang="en-US" dirty="0"/>
              <a:t>If you need to use a large number, you can use a type specifier long. Else if it’s a small integer you can use short.</a:t>
            </a:r>
          </a:p>
          <a:p>
            <a:r>
              <a:rPr lang="en-US" dirty="0"/>
              <a:t>We can check size of variable using </a:t>
            </a:r>
            <a:r>
              <a:rPr lang="en-US" b="1" dirty="0" err="1"/>
              <a:t>sizeof</a:t>
            </a:r>
            <a:r>
              <a:rPr lang="en-US" b="1" dirty="0"/>
              <a:t>() </a:t>
            </a:r>
            <a:r>
              <a:rPr lang="en-US" dirty="0"/>
              <a:t>operator.</a:t>
            </a:r>
          </a:p>
          <a:p>
            <a:r>
              <a:rPr lang="en-US" b="1" dirty="0"/>
              <a:t>signed and unsigned: </a:t>
            </a:r>
            <a:r>
              <a:rPr lang="en-US" dirty="0"/>
              <a:t>Signed allows storing of both +</a:t>
            </a:r>
            <a:r>
              <a:rPr lang="en-US" dirty="0" err="1"/>
              <a:t>ve</a:t>
            </a:r>
            <a:r>
              <a:rPr lang="en-US" dirty="0"/>
              <a:t> &amp; -</a:t>
            </a:r>
            <a:r>
              <a:rPr lang="en-US" dirty="0" err="1"/>
              <a:t>ve</a:t>
            </a:r>
            <a:r>
              <a:rPr lang="en-US" dirty="0"/>
              <a:t> numbers while unsigned allows only +</a:t>
            </a:r>
            <a:r>
              <a:rPr lang="en-US" dirty="0" err="1"/>
              <a:t>ve</a:t>
            </a:r>
            <a:r>
              <a:rPr lang="en-US" dirty="0"/>
              <a:t>.</a:t>
            </a:r>
            <a:endParaRPr lang="en-US" b="1" dirty="0"/>
          </a:p>
          <a:p>
            <a:endParaRPr lang="en-US" dirty="0"/>
          </a:p>
          <a:p>
            <a:endParaRPr lang="en-IN" dirty="0"/>
          </a:p>
        </p:txBody>
      </p:sp>
      <p:sp>
        <p:nvSpPr>
          <p:cNvPr id="6" name="Slide Number Placeholder 5">
            <a:extLst>
              <a:ext uri="{FF2B5EF4-FFF2-40B4-BE49-F238E27FC236}">
                <a16:creationId xmlns:a16="http://schemas.microsoft.com/office/drawing/2014/main" id="{A0D24956-C7C0-DE22-A168-A68984CBB56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Rectangle 2">
            <a:extLst>
              <a:ext uri="{FF2B5EF4-FFF2-40B4-BE49-F238E27FC236}">
                <a16:creationId xmlns:a16="http://schemas.microsoft.com/office/drawing/2014/main" id="{EE1CA6DE-498C-67D0-D4F2-F38B77AE5EF3}"/>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5517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21CA-3089-43F1-AC4F-37B22831FCDF}"/>
              </a:ext>
            </a:extLst>
          </p:cNvPr>
          <p:cNvSpPr>
            <a:spLocks noGrp="1"/>
          </p:cNvSpPr>
          <p:nvPr>
            <p:ph type="title"/>
          </p:nvPr>
        </p:nvSpPr>
        <p:spPr/>
        <p:txBody>
          <a:bodyPr/>
          <a:lstStyle/>
          <a:p>
            <a:r>
              <a:rPr lang="en-US" dirty="0"/>
              <a:t>Data Types in C</a:t>
            </a:r>
            <a:endParaRPr lang="en-IN" dirty="0"/>
          </a:p>
        </p:txBody>
      </p:sp>
      <p:pic>
        <p:nvPicPr>
          <p:cNvPr id="8" name="Content Placeholder 7">
            <a:extLst>
              <a:ext uri="{FF2B5EF4-FFF2-40B4-BE49-F238E27FC236}">
                <a16:creationId xmlns:a16="http://schemas.microsoft.com/office/drawing/2014/main" id="{BF328729-BC6C-AAD7-8F89-84B8F89DE05A}"/>
              </a:ext>
            </a:extLst>
          </p:cNvPr>
          <p:cNvPicPr>
            <a:picLocks noGrp="1" noChangeAspect="1"/>
          </p:cNvPicPr>
          <p:nvPr>
            <p:ph idx="1"/>
          </p:nvPr>
        </p:nvPicPr>
        <p:blipFill>
          <a:blip r:embed="rId2"/>
          <a:stretch>
            <a:fillRect/>
          </a:stretch>
        </p:blipFill>
        <p:spPr>
          <a:xfrm>
            <a:off x="4963989" y="273332"/>
            <a:ext cx="6730706" cy="6083018"/>
          </a:xfrm>
        </p:spPr>
      </p:pic>
      <p:sp>
        <p:nvSpPr>
          <p:cNvPr id="6" name="Slide Number Placeholder 5">
            <a:extLst>
              <a:ext uri="{FF2B5EF4-FFF2-40B4-BE49-F238E27FC236}">
                <a16:creationId xmlns:a16="http://schemas.microsoft.com/office/drawing/2014/main" id="{ACDB2765-C819-3179-3B1A-E09025EB5B4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spTree>
    <p:extLst>
      <p:ext uri="{BB962C8B-B14F-4D97-AF65-F5344CB8AC3E}">
        <p14:creationId xmlns:p14="http://schemas.microsoft.com/office/powerpoint/2010/main" val="376368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3E4A-4DBE-E30D-A57B-2DFB10EF5006}"/>
              </a:ext>
            </a:extLst>
          </p:cNvPr>
          <p:cNvSpPr>
            <a:spLocks noGrp="1"/>
          </p:cNvSpPr>
          <p:nvPr>
            <p:ph type="title"/>
          </p:nvPr>
        </p:nvSpPr>
        <p:spPr/>
        <p:txBody>
          <a:bodyPr/>
          <a:lstStyle/>
          <a:p>
            <a:r>
              <a:rPr lang="en-US" dirty="0"/>
              <a:t>Printing a variable</a:t>
            </a:r>
            <a:endParaRPr lang="en-IN" dirty="0"/>
          </a:p>
        </p:txBody>
      </p:sp>
      <p:sp>
        <p:nvSpPr>
          <p:cNvPr id="3" name="Content Placeholder 2">
            <a:extLst>
              <a:ext uri="{FF2B5EF4-FFF2-40B4-BE49-F238E27FC236}">
                <a16:creationId xmlns:a16="http://schemas.microsoft.com/office/drawing/2014/main" id="{7CC26684-6B4E-7858-5519-F9563AD404AA}"/>
              </a:ext>
            </a:extLst>
          </p:cNvPr>
          <p:cNvSpPr>
            <a:spLocks noGrp="1"/>
          </p:cNvSpPr>
          <p:nvPr>
            <p:ph idx="1"/>
          </p:nvPr>
        </p:nvSpPr>
        <p:spPr/>
        <p:txBody>
          <a:bodyPr/>
          <a:lstStyle/>
          <a:p>
            <a:r>
              <a:rPr lang="en-US" dirty="0"/>
              <a:t>In other programming languages you would normally use a print function to display the value of a variable. However, this is not possible in C:</a:t>
            </a:r>
          </a:p>
          <a:p>
            <a:r>
              <a:rPr lang="en-US" dirty="0"/>
              <a:t>So in order to tackle this issue we need to get familiar to something called format specifiers</a:t>
            </a:r>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id="{6801C362-A799-F184-1A12-1A9D701F32A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Tree>
    <p:extLst>
      <p:ext uri="{BB962C8B-B14F-4D97-AF65-F5344CB8AC3E}">
        <p14:creationId xmlns:p14="http://schemas.microsoft.com/office/powerpoint/2010/main" val="68842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0C95-ED45-7F82-8A64-E2A9B397D1F4}"/>
              </a:ext>
            </a:extLst>
          </p:cNvPr>
          <p:cNvSpPr>
            <a:spLocks noGrp="1"/>
          </p:cNvSpPr>
          <p:nvPr>
            <p:ph type="title"/>
          </p:nvPr>
        </p:nvSpPr>
        <p:spPr/>
        <p:txBody>
          <a:bodyPr/>
          <a:lstStyle/>
          <a:p>
            <a:r>
              <a:rPr lang="en-US" dirty="0"/>
              <a:t>Format Specifiers</a:t>
            </a:r>
            <a:endParaRPr lang="en-IN" dirty="0"/>
          </a:p>
        </p:txBody>
      </p:sp>
      <p:sp>
        <p:nvSpPr>
          <p:cNvPr id="3" name="Content Placeholder 2">
            <a:extLst>
              <a:ext uri="{FF2B5EF4-FFF2-40B4-BE49-F238E27FC236}">
                <a16:creationId xmlns:a16="http://schemas.microsoft.com/office/drawing/2014/main" id="{A0960DFD-8AA0-EB46-2EAA-FFB6F7C26941}"/>
              </a:ext>
            </a:extLst>
          </p:cNvPr>
          <p:cNvSpPr>
            <a:spLocks noGrp="1"/>
          </p:cNvSpPr>
          <p:nvPr>
            <p:ph idx="1"/>
          </p:nvPr>
        </p:nvSpPr>
        <p:spPr/>
        <p:txBody>
          <a:bodyPr/>
          <a:lstStyle/>
          <a:p>
            <a:r>
              <a:rPr lang="en-US" dirty="0"/>
              <a:t>Format specifiers are used together with the </a:t>
            </a:r>
            <a:r>
              <a:rPr lang="en-US" dirty="0" err="1"/>
              <a:t>printf</a:t>
            </a:r>
            <a:r>
              <a:rPr lang="en-US" dirty="0"/>
              <a:t>() function to tell the compiler what type of data the variable is storing.</a:t>
            </a:r>
          </a:p>
          <a:p>
            <a:r>
              <a:rPr lang="en-US" dirty="0"/>
              <a:t>It acts like placeholder for variable value</a:t>
            </a:r>
          </a:p>
          <a:p>
            <a:r>
              <a:rPr lang="en-US" dirty="0"/>
              <a:t>A format specifier starts with a percentage sign % followed by a character</a:t>
            </a:r>
            <a:endParaRPr lang="en-IN" dirty="0"/>
          </a:p>
        </p:txBody>
      </p:sp>
      <p:sp>
        <p:nvSpPr>
          <p:cNvPr id="4" name="Date Placeholder 3">
            <a:extLst>
              <a:ext uri="{FF2B5EF4-FFF2-40B4-BE49-F238E27FC236}">
                <a16:creationId xmlns:a16="http://schemas.microsoft.com/office/drawing/2014/main" id="{1D0EE94F-C71F-2441-302E-1231A51B92A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7A234DA-8F26-CDDE-C6C2-A1012AA0F32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78EA8112-9FF3-569A-5DDE-C30D22A993E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spTree>
    <p:extLst>
      <p:ext uri="{BB962C8B-B14F-4D97-AF65-F5344CB8AC3E}">
        <p14:creationId xmlns:p14="http://schemas.microsoft.com/office/powerpoint/2010/main" val="108194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Session I</a:t>
            </a:r>
            <a:br>
              <a:rPr lang="en-US" dirty="0">
                <a:solidFill>
                  <a:srgbClr val="FFFFFF"/>
                </a:solidFill>
              </a:rPr>
            </a:br>
            <a:r>
              <a:rPr lang="en-US" dirty="0">
                <a:solidFill>
                  <a:srgbClr val="FFFFFF"/>
                </a:solidFill>
              </a:rPr>
              <a:t>11AM-1 PM</a:t>
            </a:r>
            <a:br>
              <a:rPr lang="en-US" dirty="0">
                <a:solidFill>
                  <a:srgbClr val="FFFFFF"/>
                </a:solidFill>
              </a:rPr>
            </a:br>
            <a:r>
              <a:rPr lang="en-US" dirty="0">
                <a:solidFill>
                  <a:srgbClr val="FFFFFF"/>
                </a:solidFill>
              </a:rPr>
              <a:t>28 Sept</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normAutofit/>
          </a:bodyPr>
          <a:lstStyle/>
          <a:p>
            <a:pPr marL="0" indent="0">
              <a:buNone/>
            </a:pPr>
            <a:r>
              <a:rPr lang="en-US" dirty="0"/>
              <a:t>Introduction to C</a:t>
            </a:r>
          </a:p>
          <a:p>
            <a:pPr marL="0" indent="0">
              <a:buNone/>
            </a:pPr>
            <a:r>
              <a:rPr lang="en-US" dirty="0"/>
              <a:t>Your First C Code</a:t>
            </a:r>
          </a:p>
          <a:p>
            <a:pPr marL="0" indent="0">
              <a:buNone/>
            </a:pPr>
            <a:r>
              <a:rPr lang="en-US" dirty="0"/>
              <a:t>New Line &amp; Comments</a:t>
            </a:r>
          </a:p>
          <a:p>
            <a:pPr marL="0" indent="0">
              <a:buNone/>
            </a:pPr>
            <a:r>
              <a:rPr lang="en-US" dirty="0"/>
              <a:t>Variables in C</a:t>
            </a:r>
          </a:p>
          <a:p>
            <a:r>
              <a:rPr lang="en-US" dirty="0"/>
              <a:t>Datatypes in C</a:t>
            </a:r>
          </a:p>
          <a:p>
            <a:pPr marL="0" indent="0">
              <a:buNone/>
            </a:pPr>
            <a:r>
              <a:rPr lang="en-US" dirty="0"/>
              <a:t>Format Specifiers</a:t>
            </a:r>
          </a:p>
          <a:p>
            <a:pPr marL="0" indent="0">
              <a:buNone/>
            </a:pPr>
            <a:r>
              <a:rPr lang="en-US" dirty="0"/>
              <a:t>Constants</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1AF0-2443-2564-54EC-051816F32B22}"/>
              </a:ext>
            </a:extLst>
          </p:cNvPr>
          <p:cNvSpPr>
            <a:spLocks noGrp="1"/>
          </p:cNvSpPr>
          <p:nvPr>
            <p:ph type="title"/>
          </p:nvPr>
        </p:nvSpPr>
        <p:spPr/>
        <p:txBody>
          <a:bodyPr/>
          <a:lstStyle/>
          <a:p>
            <a:r>
              <a:rPr lang="en-US" dirty="0"/>
              <a:t>Format Specifiers</a:t>
            </a:r>
            <a:endParaRPr lang="en-IN" dirty="0"/>
          </a:p>
        </p:txBody>
      </p:sp>
      <p:pic>
        <p:nvPicPr>
          <p:cNvPr id="8" name="Content Placeholder 7">
            <a:extLst>
              <a:ext uri="{FF2B5EF4-FFF2-40B4-BE49-F238E27FC236}">
                <a16:creationId xmlns:a16="http://schemas.microsoft.com/office/drawing/2014/main" id="{F75A386F-3DE5-6ABF-934B-4AD0F4461155}"/>
              </a:ext>
            </a:extLst>
          </p:cNvPr>
          <p:cNvPicPr>
            <a:picLocks noGrp="1" noChangeAspect="1"/>
          </p:cNvPicPr>
          <p:nvPr>
            <p:ph idx="1"/>
          </p:nvPr>
        </p:nvPicPr>
        <p:blipFill>
          <a:blip r:embed="rId2"/>
          <a:stretch>
            <a:fillRect/>
          </a:stretch>
        </p:blipFill>
        <p:spPr>
          <a:xfrm>
            <a:off x="4992982" y="365125"/>
            <a:ext cx="6778036" cy="6127486"/>
          </a:xfrm>
        </p:spPr>
      </p:pic>
      <p:sp>
        <p:nvSpPr>
          <p:cNvPr id="6" name="Slide Number Placeholder 5">
            <a:extLst>
              <a:ext uri="{FF2B5EF4-FFF2-40B4-BE49-F238E27FC236}">
                <a16:creationId xmlns:a16="http://schemas.microsoft.com/office/drawing/2014/main" id="{967087C9-BB2E-4E80-A0A4-B174E934DF8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dirty="0">
              <a:solidFill>
                <a:prstClr val="black">
                  <a:tint val="75000"/>
                </a:prstClr>
              </a:solidFill>
            </a:endParaRPr>
          </a:p>
        </p:txBody>
      </p:sp>
    </p:spTree>
    <p:extLst>
      <p:ext uri="{BB962C8B-B14F-4D97-AF65-F5344CB8AC3E}">
        <p14:creationId xmlns:p14="http://schemas.microsoft.com/office/powerpoint/2010/main" val="153294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7756A-5691-ADB2-1C36-5BC25F4CC54C}"/>
              </a:ext>
            </a:extLst>
          </p:cNvPr>
          <p:cNvSpPr>
            <a:spLocks noGrp="1"/>
          </p:cNvSpPr>
          <p:nvPr>
            <p:ph type="title"/>
          </p:nvPr>
        </p:nvSpPr>
        <p:spPr/>
        <p:txBody>
          <a:bodyPr/>
          <a:lstStyle/>
          <a:p>
            <a:r>
              <a:rPr lang="en-US" dirty="0"/>
              <a:t>Constant in C</a:t>
            </a:r>
            <a:endParaRPr lang="en-IN" dirty="0"/>
          </a:p>
        </p:txBody>
      </p:sp>
      <p:sp>
        <p:nvSpPr>
          <p:cNvPr id="3" name="Content Placeholder 2">
            <a:extLst>
              <a:ext uri="{FF2B5EF4-FFF2-40B4-BE49-F238E27FC236}">
                <a16:creationId xmlns:a16="http://schemas.microsoft.com/office/drawing/2014/main" id="{3632B5C9-A2AF-DEBC-D412-43C4D08EE65B}"/>
              </a:ext>
            </a:extLst>
          </p:cNvPr>
          <p:cNvSpPr>
            <a:spLocks noGrp="1"/>
          </p:cNvSpPr>
          <p:nvPr>
            <p:ph idx="1"/>
          </p:nvPr>
        </p:nvSpPr>
        <p:spPr/>
        <p:txBody>
          <a:bodyPr/>
          <a:lstStyle/>
          <a:p>
            <a:r>
              <a:rPr lang="en-US" dirty="0"/>
              <a:t>When you don't want others (or yourself) to override existing variable values. We use “const” keyword.</a:t>
            </a:r>
          </a:p>
          <a:p>
            <a:r>
              <a:rPr lang="en-US" dirty="0"/>
              <a:t>When you declare a variable which is constant you must assign value to it.</a:t>
            </a:r>
          </a:p>
          <a:p>
            <a:r>
              <a:rPr lang="en-US" dirty="0"/>
              <a:t>Another good practice is to write then in UPPER case.</a:t>
            </a:r>
          </a:p>
          <a:p>
            <a:pPr marL="0" indent="0">
              <a:buNone/>
            </a:pPr>
            <a:endParaRPr lang="en-IN" dirty="0"/>
          </a:p>
        </p:txBody>
      </p:sp>
      <p:sp>
        <p:nvSpPr>
          <p:cNvPr id="6" name="Slide Number Placeholder 5">
            <a:extLst>
              <a:ext uri="{FF2B5EF4-FFF2-40B4-BE49-F238E27FC236}">
                <a16:creationId xmlns:a16="http://schemas.microsoft.com/office/drawing/2014/main" id="{2F68AFB0-AB54-458A-81E0-D7CDDA8F9E0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spTree>
    <p:extLst>
      <p:ext uri="{BB962C8B-B14F-4D97-AF65-F5344CB8AC3E}">
        <p14:creationId xmlns:p14="http://schemas.microsoft.com/office/powerpoint/2010/main" val="4115924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6BCF-E13B-91D7-3B1F-224D7C7A997B}"/>
              </a:ext>
            </a:extLst>
          </p:cNvPr>
          <p:cNvSpPr>
            <a:spLocks noGrp="1"/>
          </p:cNvSpPr>
          <p:nvPr>
            <p:ph type="title"/>
          </p:nvPr>
        </p:nvSpPr>
        <p:spPr/>
        <p:txBody>
          <a:bodyPr/>
          <a:lstStyle/>
          <a:p>
            <a:r>
              <a:rPr lang="en-US" dirty="0"/>
              <a:t>Code 3: </a:t>
            </a:r>
            <a:br>
              <a:rPr lang="en-US" dirty="0"/>
            </a:br>
            <a:r>
              <a:rPr lang="en-US" dirty="0"/>
              <a:t>To Demonstrate Variable, Data Type &amp; Format Specifiers</a:t>
            </a:r>
            <a:endParaRPr lang="en-IN" dirty="0"/>
          </a:p>
        </p:txBody>
      </p:sp>
      <p:sp>
        <p:nvSpPr>
          <p:cNvPr id="6" name="Slide Number Placeholder 5">
            <a:extLst>
              <a:ext uri="{FF2B5EF4-FFF2-40B4-BE49-F238E27FC236}">
                <a16:creationId xmlns:a16="http://schemas.microsoft.com/office/drawing/2014/main" id="{E2BCFFEF-B211-7EF0-60FA-76436DE04186}"/>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spTree>
    <p:extLst>
      <p:ext uri="{BB962C8B-B14F-4D97-AF65-F5344CB8AC3E}">
        <p14:creationId xmlns:p14="http://schemas.microsoft.com/office/powerpoint/2010/main" val="351820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5346A1-35EF-6D63-D127-60E5F2A573B3}"/>
              </a:ext>
            </a:extLst>
          </p:cNvPr>
          <p:cNvSpPr>
            <a:spLocks noGrp="1"/>
          </p:cNvSpPr>
          <p:nvPr>
            <p:ph type="title"/>
          </p:nvPr>
        </p:nvSpPr>
        <p:spPr/>
        <p:txBody>
          <a:bodyPr/>
          <a:lstStyle/>
          <a:p>
            <a:r>
              <a:rPr lang="en-US" dirty="0"/>
              <a:t>End of Session I</a:t>
            </a:r>
            <a:endParaRPr lang="en-IN" dirty="0"/>
          </a:p>
        </p:txBody>
      </p:sp>
      <p:sp>
        <p:nvSpPr>
          <p:cNvPr id="4" name="Date Placeholder 3">
            <a:extLst>
              <a:ext uri="{FF2B5EF4-FFF2-40B4-BE49-F238E27FC236}">
                <a16:creationId xmlns:a16="http://schemas.microsoft.com/office/drawing/2014/main" id="{E95A3122-EAB4-583F-0DB5-2EAD3D765719}"/>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80F48928-6899-4145-1180-263639E216BA}"/>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291E688C-AB23-7FD7-6F2A-1B3204862A1C}"/>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spTree>
    <p:extLst>
      <p:ext uri="{BB962C8B-B14F-4D97-AF65-F5344CB8AC3E}">
        <p14:creationId xmlns:p14="http://schemas.microsoft.com/office/powerpoint/2010/main" val="78679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3A6D-0753-84C2-771C-FDC19B366589}"/>
              </a:ext>
            </a:extLst>
          </p:cNvPr>
          <p:cNvSpPr>
            <a:spLocks noGrp="1"/>
          </p:cNvSpPr>
          <p:nvPr>
            <p:ph type="title"/>
          </p:nvPr>
        </p:nvSpPr>
        <p:spPr/>
        <p:txBody>
          <a:bodyPr/>
          <a:lstStyle/>
          <a:p>
            <a:r>
              <a:rPr lang="en-US" dirty="0"/>
              <a:t>Start of Session II</a:t>
            </a:r>
            <a:endParaRPr lang="en-IN" dirty="0"/>
          </a:p>
        </p:txBody>
      </p:sp>
    </p:spTree>
    <p:extLst>
      <p:ext uri="{BB962C8B-B14F-4D97-AF65-F5344CB8AC3E}">
        <p14:creationId xmlns:p14="http://schemas.microsoft.com/office/powerpoint/2010/main" val="474596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Session II</a:t>
            </a:r>
            <a:br>
              <a:rPr lang="en-US" dirty="0">
                <a:solidFill>
                  <a:srgbClr val="FFFFFF"/>
                </a:solidFill>
              </a:rPr>
            </a:br>
            <a:r>
              <a:rPr lang="en-US" dirty="0">
                <a:solidFill>
                  <a:srgbClr val="FFFFFF"/>
                </a:solidFill>
              </a:rPr>
              <a:t>28 Sept</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normAutofit fontScale="92500"/>
          </a:bodyPr>
          <a:lstStyle/>
          <a:p>
            <a:r>
              <a:rPr lang="en-US" dirty="0"/>
              <a:t>Operators in C</a:t>
            </a:r>
          </a:p>
          <a:p>
            <a:r>
              <a:rPr lang="en-US" dirty="0"/>
              <a:t>Looping &amp; Condition Control</a:t>
            </a:r>
          </a:p>
          <a:p>
            <a:pPr marL="0" indent="0">
              <a:buNone/>
            </a:pPr>
            <a:r>
              <a:rPr lang="en-US" dirty="0"/>
              <a:t>Array’s &amp; String</a:t>
            </a:r>
          </a:p>
          <a:p>
            <a:pPr marL="0" indent="0">
              <a:buNone/>
            </a:pPr>
            <a:r>
              <a:rPr lang="en-US" dirty="0"/>
              <a:t>Accepting User Input</a:t>
            </a:r>
          </a:p>
          <a:p>
            <a:pPr marL="0" indent="0">
              <a:buNone/>
            </a:pPr>
            <a:r>
              <a:rPr lang="en-US" dirty="0"/>
              <a:t>Predefined Functions</a:t>
            </a:r>
          </a:p>
          <a:p>
            <a:pPr marL="0" indent="0">
              <a:buNone/>
            </a:pPr>
            <a:r>
              <a:rPr lang="en-US" dirty="0"/>
              <a:t>User defined Functions</a:t>
            </a:r>
          </a:p>
          <a:p>
            <a:pPr marL="0" indent="0">
              <a:buNone/>
            </a:pPr>
            <a:r>
              <a:rPr lang="en-US" dirty="0"/>
              <a:t>Types of User Defined Functions</a:t>
            </a:r>
          </a:p>
          <a:p>
            <a:pPr marL="0" indent="0">
              <a:buNone/>
            </a:pPr>
            <a:r>
              <a:rPr lang="en-US" dirty="0"/>
              <a:t>Function Declaration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0128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469DCF-F019-EB41-D592-E133C84D6D4A}"/>
              </a:ext>
            </a:extLst>
          </p:cNvPr>
          <p:cNvSpPr>
            <a:spLocks noGrp="1"/>
          </p:cNvSpPr>
          <p:nvPr>
            <p:ph type="title"/>
          </p:nvPr>
        </p:nvSpPr>
        <p:spPr/>
        <p:txBody>
          <a:bodyPr/>
          <a:lstStyle/>
          <a:p>
            <a:r>
              <a:rPr lang="en-US" dirty="0"/>
              <a:t>Operators in C</a:t>
            </a:r>
            <a:endParaRPr lang="en-IN" dirty="0"/>
          </a:p>
        </p:txBody>
      </p:sp>
      <p:sp>
        <p:nvSpPr>
          <p:cNvPr id="8" name="Content Placeholder 7">
            <a:extLst>
              <a:ext uri="{FF2B5EF4-FFF2-40B4-BE49-F238E27FC236}">
                <a16:creationId xmlns:a16="http://schemas.microsoft.com/office/drawing/2014/main" id="{B8F28E07-75E1-AD32-B8AD-36B099116CCA}"/>
              </a:ext>
            </a:extLst>
          </p:cNvPr>
          <p:cNvSpPr>
            <a:spLocks noGrp="1"/>
          </p:cNvSpPr>
          <p:nvPr>
            <p:ph idx="1"/>
          </p:nvPr>
        </p:nvSpPr>
        <p:spPr/>
        <p:txBody>
          <a:bodyPr>
            <a:normAutofit lnSpcReduction="10000"/>
          </a:bodyPr>
          <a:lstStyle/>
          <a:p>
            <a:r>
              <a:rPr lang="en-US" dirty="0"/>
              <a:t>Operators are used to perform operations on variables and values.</a:t>
            </a:r>
          </a:p>
          <a:p>
            <a:r>
              <a:rPr lang="en-US" dirty="0"/>
              <a:t>C divides the operators into the following groups:</a:t>
            </a:r>
          </a:p>
          <a:p>
            <a:pPr marL="0" indent="0">
              <a:buNone/>
            </a:pPr>
            <a:r>
              <a:rPr lang="en-US" dirty="0"/>
              <a:t>	Arithmetic operators</a:t>
            </a:r>
          </a:p>
          <a:p>
            <a:pPr marL="0" indent="0">
              <a:buNone/>
            </a:pPr>
            <a:r>
              <a:rPr lang="en-US" dirty="0"/>
              <a:t>	Assignment operators</a:t>
            </a:r>
          </a:p>
          <a:p>
            <a:pPr marL="0" indent="0">
              <a:buNone/>
            </a:pPr>
            <a:r>
              <a:rPr lang="en-US" dirty="0"/>
              <a:t>	Comparison operators</a:t>
            </a:r>
          </a:p>
          <a:p>
            <a:pPr marL="0" indent="0">
              <a:buNone/>
            </a:pPr>
            <a:r>
              <a:rPr lang="en-US" dirty="0"/>
              <a:t>	Logical operators</a:t>
            </a:r>
          </a:p>
          <a:p>
            <a:pPr marL="0" indent="0">
              <a:buNone/>
            </a:pPr>
            <a:r>
              <a:rPr lang="en-US" dirty="0"/>
              <a:t>	Bitwise operators</a:t>
            </a:r>
            <a:endParaRPr lang="en-IN" dirty="0"/>
          </a:p>
        </p:txBody>
      </p:sp>
      <p:sp>
        <p:nvSpPr>
          <p:cNvPr id="6" name="Slide Number Placeholder 5">
            <a:extLst>
              <a:ext uri="{FF2B5EF4-FFF2-40B4-BE49-F238E27FC236}">
                <a16:creationId xmlns:a16="http://schemas.microsoft.com/office/drawing/2014/main" id="{C4BB7153-AF46-8127-AAF5-C2E7441EB77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26</a:t>
            </a:fld>
            <a:endParaRPr lang="en-US" dirty="0">
              <a:solidFill>
                <a:prstClr val="black">
                  <a:tint val="75000"/>
                </a:prstClr>
              </a:solidFill>
            </a:endParaRPr>
          </a:p>
        </p:txBody>
      </p:sp>
    </p:spTree>
    <p:extLst>
      <p:ext uri="{BB962C8B-B14F-4D97-AF65-F5344CB8AC3E}">
        <p14:creationId xmlns:p14="http://schemas.microsoft.com/office/powerpoint/2010/main" val="352823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F840-9233-ACEE-1584-70A2AAF77B83}"/>
              </a:ext>
            </a:extLst>
          </p:cNvPr>
          <p:cNvSpPr>
            <a:spLocks noGrp="1"/>
          </p:cNvSpPr>
          <p:nvPr>
            <p:ph type="title"/>
          </p:nvPr>
        </p:nvSpPr>
        <p:spPr/>
        <p:txBody>
          <a:bodyPr/>
          <a:lstStyle/>
          <a:p>
            <a:r>
              <a:rPr lang="en-US" dirty="0"/>
              <a:t>Arithmetic Operators</a:t>
            </a:r>
          </a:p>
        </p:txBody>
      </p:sp>
      <p:graphicFrame>
        <p:nvGraphicFramePr>
          <p:cNvPr id="8" name="Table 8">
            <a:extLst>
              <a:ext uri="{FF2B5EF4-FFF2-40B4-BE49-F238E27FC236}">
                <a16:creationId xmlns:a16="http://schemas.microsoft.com/office/drawing/2014/main" id="{FF3BB014-7C10-1A96-B1D9-238F03841CC6}"/>
              </a:ext>
            </a:extLst>
          </p:cNvPr>
          <p:cNvGraphicFramePr>
            <a:graphicFrameLocks noGrp="1"/>
          </p:cNvGraphicFramePr>
          <p:nvPr>
            <p:ph idx="1"/>
            <p:extLst>
              <p:ext uri="{D42A27DB-BD31-4B8C-83A1-F6EECF244321}">
                <p14:modId xmlns:p14="http://schemas.microsoft.com/office/powerpoint/2010/main" val="2689069734"/>
              </p:ext>
            </p:extLst>
          </p:nvPr>
        </p:nvGraphicFramePr>
        <p:xfrm>
          <a:off x="1179513" y="1911350"/>
          <a:ext cx="9829800" cy="4058920"/>
        </p:xfrm>
        <a:graphic>
          <a:graphicData uri="http://schemas.openxmlformats.org/drawingml/2006/table">
            <a:tbl>
              <a:tblPr firstRow="1" bandRow="1">
                <a:tableStyleId>{5C22544A-7EE6-4342-B048-85BDC9FD1C3A}</a:tableStyleId>
              </a:tblPr>
              <a:tblGrid>
                <a:gridCol w="1377198">
                  <a:extLst>
                    <a:ext uri="{9D8B030D-6E8A-4147-A177-3AD203B41FA5}">
                      <a16:colId xmlns:a16="http://schemas.microsoft.com/office/drawing/2014/main" val="1234514223"/>
                    </a:ext>
                  </a:extLst>
                </a:gridCol>
                <a:gridCol w="1949115">
                  <a:extLst>
                    <a:ext uri="{9D8B030D-6E8A-4147-A177-3AD203B41FA5}">
                      <a16:colId xmlns:a16="http://schemas.microsoft.com/office/drawing/2014/main" val="1581186691"/>
                    </a:ext>
                  </a:extLst>
                </a:gridCol>
                <a:gridCol w="4046037">
                  <a:extLst>
                    <a:ext uri="{9D8B030D-6E8A-4147-A177-3AD203B41FA5}">
                      <a16:colId xmlns:a16="http://schemas.microsoft.com/office/drawing/2014/main" val="3164632393"/>
                    </a:ext>
                  </a:extLst>
                </a:gridCol>
                <a:gridCol w="2457450">
                  <a:extLst>
                    <a:ext uri="{9D8B030D-6E8A-4147-A177-3AD203B41FA5}">
                      <a16:colId xmlns:a16="http://schemas.microsoft.com/office/drawing/2014/main" val="1901093959"/>
                    </a:ext>
                  </a:extLst>
                </a:gridCol>
              </a:tblGrid>
              <a:tr h="370840">
                <a:tc>
                  <a:txBody>
                    <a:bodyPr/>
                    <a:lstStyle/>
                    <a:p>
                      <a:r>
                        <a:rPr lang="en-IN" dirty="0"/>
                        <a:t>Operator</a:t>
                      </a:r>
                    </a:p>
                  </a:txBody>
                  <a:tcPr/>
                </a:tc>
                <a:tc>
                  <a:txBody>
                    <a:bodyPr/>
                    <a:lstStyle/>
                    <a:p>
                      <a:r>
                        <a:rPr lang="en-US" dirty="0"/>
                        <a:t>Name</a:t>
                      </a:r>
                      <a:endParaRPr lang="en-IN" dirty="0"/>
                    </a:p>
                  </a:txBody>
                  <a:tcPr/>
                </a:tc>
                <a:tc>
                  <a:txBody>
                    <a:bodyPr/>
                    <a:lstStyle/>
                    <a:p>
                      <a:r>
                        <a:rPr lang="en-US" dirty="0"/>
                        <a:t>Description</a:t>
                      </a:r>
                      <a:endParaRPr lang="en-IN" dirty="0"/>
                    </a:p>
                  </a:txBody>
                  <a:tcPr/>
                </a:tc>
                <a:tc>
                  <a:txBody>
                    <a:bodyPr/>
                    <a:lstStyle/>
                    <a:p>
                      <a:r>
                        <a:rPr lang="en-US" dirty="0"/>
                        <a:t>Example</a:t>
                      </a:r>
                      <a:endParaRPr lang="en-IN" dirty="0"/>
                    </a:p>
                  </a:txBody>
                  <a:tcPr/>
                </a:tc>
                <a:extLst>
                  <a:ext uri="{0D108BD9-81ED-4DB2-BD59-A6C34878D82A}">
                    <a16:rowId xmlns:a16="http://schemas.microsoft.com/office/drawing/2014/main" val="4272988579"/>
                  </a:ext>
                </a:extLst>
              </a:tr>
              <a:tr h="370840">
                <a:tc>
                  <a:txBody>
                    <a:bodyPr/>
                    <a:lstStyle/>
                    <a:p>
                      <a:pPr algn="l" fontAlgn="t"/>
                      <a:r>
                        <a:rPr lang="en-IN">
                          <a:effectLst/>
                        </a:rPr>
                        <a:t>+</a:t>
                      </a:r>
                    </a:p>
                  </a:txBody>
                  <a:tcPr marL="152400" marR="76200" marT="76200" marB="76200"/>
                </a:tc>
                <a:tc>
                  <a:txBody>
                    <a:bodyPr/>
                    <a:lstStyle/>
                    <a:p>
                      <a:pPr algn="l" fontAlgn="t"/>
                      <a:r>
                        <a:rPr lang="en-IN">
                          <a:effectLst/>
                        </a:rPr>
                        <a:t>Addition</a:t>
                      </a:r>
                    </a:p>
                  </a:txBody>
                  <a:tcPr marL="76200" marR="76200" marT="76200" marB="76200"/>
                </a:tc>
                <a:tc>
                  <a:txBody>
                    <a:bodyPr/>
                    <a:lstStyle/>
                    <a:p>
                      <a:pPr algn="l" fontAlgn="t"/>
                      <a:r>
                        <a:rPr lang="en-IN">
                          <a:effectLst/>
                        </a:rPr>
                        <a:t>Adds together two values</a:t>
                      </a:r>
                    </a:p>
                  </a:txBody>
                  <a:tcPr marL="76200" marR="76200" marT="76200" marB="76200"/>
                </a:tc>
                <a:tc>
                  <a:txBody>
                    <a:bodyPr/>
                    <a:lstStyle/>
                    <a:p>
                      <a:pPr algn="l" fontAlgn="t"/>
                      <a:r>
                        <a:rPr lang="en-IN" dirty="0">
                          <a:effectLst/>
                        </a:rPr>
                        <a:t>x + y</a:t>
                      </a:r>
                    </a:p>
                  </a:txBody>
                  <a:tcPr marL="76200" marR="76200" marT="76200" marB="76200"/>
                </a:tc>
                <a:extLst>
                  <a:ext uri="{0D108BD9-81ED-4DB2-BD59-A6C34878D82A}">
                    <a16:rowId xmlns:a16="http://schemas.microsoft.com/office/drawing/2014/main" val="351830482"/>
                  </a:ext>
                </a:extLst>
              </a:tr>
              <a:tr h="370840">
                <a:tc>
                  <a:txBody>
                    <a:bodyPr/>
                    <a:lstStyle/>
                    <a:p>
                      <a:pPr algn="l" fontAlgn="t"/>
                      <a:r>
                        <a:rPr lang="en-IN">
                          <a:effectLst/>
                        </a:rPr>
                        <a:t>-</a:t>
                      </a:r>
                    </a:p>
                  </a:txBody>
                  <a:tcPr marL="152400" marR="76200" marT="76200" marB="76200"/>
                </a:tc>
                <a:tc>
                  <a:txBody>
                    <a:bodyPr/>
                    <a:lstStyle/>
                    <a:p>
                      <a:pPr algn="l" fontAlgn="t"/>
                      <a:r>
                        <a:rPr lang="en-IN">
                          <a:effectLst/>
                        </a:rPr>
                        <a:t>Subtraction</a:t>
                      </a:r>
                    </a:p>
                  </a:txBody>
                  <a:tcPr marL="76200" marR="76200" marT="76200" marB="76200"/>
                </a:tc>
                <a:tc>
                  <a:txBody>
                    <a:bodyPr/>
                    <a:lstStyle/>
                    <a:p>
                      <a:pPr algn="l" fontAlgn="t"/>
                      <a:r>
                        <a:rPr lang="en-US">
                          <a:effectLst/>
                        </a:rPr>
                        <a:t>Subtracts one value from another</a:t>
                      </a:r>
                    </a:p>
                  </a:txBody>
                  <a:tcPr marL="76200" marR="76200" marT="76200" marB="76200"/>
                </a:tc>
                <a:tc>
                  <a:txBody>
                    <a:bodyPr/>
                    <a:lstStyle/>
                    <a:p>
                      <a:pPr algn="l" fontAlgn="t"/>
                      <a:r>
                        <a:rPr lang="en-IN" dirty="0">
                          <a:effectLst/>
                        </a:rPr>
                        <a:t>x - y</a:t>
                      </a:r>
                    </a:p>
                  </a:txBody>
                  <a:tcPr marL="76200" marR="76200" marT="76200" marB="76200"/>
                </a:tc>
                <a:extLst>
                  <a:ext uri="{0D108BD9-81ED-4DB2-BD59-A6C34878D82A}">
                    <a16:rowId xmlns:a16="http://schemas.microsoft.com/office/drawing/2014/main" val="2978440357"/>
                  </a:ext>
                </a:extLst>
              </a:tr>
              <a:tr h="370840">
                <a:tc>
                  <a:txBody>
                    <a:bodyPr/>
                    <a:lstStyle/>
                    <a:p>
                      <a:pPr algn="l" fontAlgn="t"/>
                      <a:r>
                        <a:rPr lang="en-IN">
                          <a:effectLst/>
                        </a:rPr>
                        <a:t>*</a:t>
                      </a:r>
                    </a:p>
                  </a:txBody>
                  <a:tcPr marL="152400" marR="76200" marT="76200" marB="76200"/>
                </a:tc>
                <a:tc>
                  <a:txBody>
                    <a:bodyPr/>
                    <a:lstStyle/>
                    <a:p>
                      <a:pPr algn="l" fontAlgn="t"/>
                      <a:r>
                        <a:rPr lang="en-IN">
                          <a:effectLst/>
                        </a:rPr>
                        <a:t>Multiplication</a:t>
                      </a:r>
                    </a:p>
                  </a:txBody>
                  <a:tcPr marL="76200" marR="76200" marT="76200" marB="76200"/>
                </a:tc>
                <a:tc>
                  <a:txBody>
                    <a:bodyPr/>
                    <a:lstStyle/>
                    <a:p>
                      <a:pPr algn="l" fontAlgn="t"/>
                      <a:r>
                        <a:rPr lang="en-IN">
                          <a:effectLst/>
                        </a:rPr>
                        <a:t>Multiplies two values</a:t>
                      </a:r>
                    </a:p>
                  </a:txBody>
                  <a:tcPr marL="76200" marR="76200" marT="76200" marB="76200"/>
                </a:tc>
                <a:tc>
                  <a:txBody>
                    <a:bodyPr/>
                    <a:lstStyle/>
                    <a:p>
                      <a:pPr algn="l" fontAlgn="t"/>
                      <a:r>
                        <a:rPr lang="en-IN">
                          <a:effectLst/>
                        </a:rPr>
                        <a:t>x * y</a:t>
                      </a:r>
                    </a:p>
                  </a:txBody>
                  <a:tcPr marL="76200" marR="76200" marT="76200" marB="76200"/>
                </a:tc>
                <a:extLst>
                  <a:ext uri="{0D108BD9-81ED-4DB2-BD59-A6C34878D82A}">
                    <a16:rowId xmlns:a16="http://schemas.microsoft.com/office/drawing/2014/main" val="505236130"/>
                  </a:ext>
                </a:extLst>
              </a:tr>
              <a:tr h="370840">
                <a:tc>
                  <a:txBody>
                    <a:bodyPr/>
                    <a:lstStyle/>
                    <a:p>
                      <a:pPr algn="l" fontAlgn="t"/>
                      <a:r>
                        <a:rPr lang="en-IN">
                          <a:effectLst/>
                        </a:rPr>
                        <a:t>/</a:t>
                      </a:r>
                    </a:p>
                  </a:txBody>
                  <a:tcPr marL="152400" marR="76200" marT="76200" marB="76200"/>
                </a:tc>
                <a:tc>
                  <a:txBody>
                    <a:bodyPr/>
                    <a:lstStyle/>
                    <a:p>
                      <a:pPr algn="l" fontAlgn="t"/>
                      <a:r>
                        <a:rPr lang="en-IN">
                          <a:effectLst/>
                        </a:rPr>
                        <a:t>Division</a:t>
                      </a:r>
                    </a:p>
                  </a:txBody>
                  <a:tcPr marL="76200" marR="76200" marT="76200" marB="76200"/>
                </a:tc>
                <a:tc>
                  <a:txBody>
                    <a:bodyPr/>
                    <a:lstStyle/>
                    <a:p>
                      <a:pPr algn="l" fontAlgn="t"/>
                      <a:r>
                        <a:rPr lang="en-US">
                          <a:effectLst/>
                        </a:rPr>
                        <a:t>Divides one value by another</a:t>
                      </a:r>
                    </a:p>
                  </a:txBody>
                  <a:tcPr marL="76200" marR="76200" marT="76200" marB="76200"/>
                </a:tc>
                <a:tc>
                  <a:txBody>
                    <a:bodyPr/>
                    <a:lstStyle/>
                    <a:p>
                      <a:pPr algn="l" fontAlgn="t"/>
                      <a:r>
                        <a:rPr lang="en-IN">
                          <a:effectLst/>
                        </a:rPr>
                        <a:t>x / y</a:t>
                      </a:r>
                    </a:p>
                  </a:txBody>
                  <a:tcPr marL="76200" marR="76200" marT="76200" marB="76200"/>
                </a:tc>
                <a:extLst>
                  <a:ext uri="{0D108BD9-81ED-4DB2-BD59-A6C34878D82A}">
                    <a16:rowId xmlns:a16="http://schemas.microsoft.com/office/drawing/2014/main" val="4196774387"/>
                  </a:ext>
                </a:extLst>
              </a:tr>
              <a:tr h="370840">
                <a:tc>
                  <a:txBody>
                    <a:bodyPr/>
                    <a:lstStyle/>
                    <a:p>
                      <a:pPr algn="l" fontAlgn="t"/>
                      <a:r>
                        <a:rPr lang="en-IN">
                          <a:effectLst/>
                        </a:rPr>
                        <a:t>%</a:t>
                      </a:r>
                    </a:p>
                  </a:txBody>
                  <a:tcPr marL="152400" marR="76200" marT="76200" marB="76200"/>
                </a:tc>
                <a:tc>
                  <a:txBody>
                    <a:bodyPr/>
                    <a:lstStyle/>
                    <a:p>
                      <a:pPr algn="l" fontAlgn="t"/>
                      <a:r>
                        <a:rPr lang="en-IN">
                          <a:effectLst/>
                        </a:rPr>
                        <a:t>Modulus</a:t>
                      </a:r>
                    </a:p>
                  </a:txBody>
                  <a:tcPr marL="76200" marR="76200" marT="76200" marB="76200"/>
                </a:tc>
                <a:tc>
                  <a:txBody>
                    <a:bodyPr/>
                    <a:lstStyle/>
                    <a:p>
                      <a:pPr algn="l" fontAlgn="t"/>
                      <a:r>
                        <a:rPr lang="en-IN">
                          <a:effectLst/>
                        </a:rPr>
                        <a:t>Returns the division remainder</a:t>
                      </a:r>
                    </a:p>
                  </a:txBody>
                  <a:tcPr marL="76200" marR="76200" marT="76200" marB="76200"/>
                </a:tc>
                <a:tc>
                  <a:txBody>
                    <a:bodyPr/>
                    <a:lstStyle/>
                    <a:p>
                      <a:pPr algn="l" fontAlgn="t"/>
                      <a:r>
                        <a:rPr lang="en-IN">
                          <a:effectLst/>
                        </a:rPr>
                        <a:t>x % y</a:t>
                      </a:r>
                    </a:p>
                  </a:txBody>
                  <a:tcPr marL="76200" marR="76200" marT="76200" marB="76200"/>
                </a:tc>
                <a:extLst>
                  <a:ext uri="{0D108BD9-81ED-4DB2-BD59-A6C34878D82A}">
                    <a16:rowId xmlns:a16="http://schemas.microsoft.com/office/drawing/2014/main" val="1193676965"/>
                  </a:ext>
                </a:extLst>
              </a:tr>
              <a:tr h="370840">
                <a:tc>
                  <a:txBody>
                    <a:bodyPr/>
                    <a:lstStyle/>
                    <a:p>
                      <a:pPr algn="l" fontAlgn="t"/>
                      <a:r>
                        <a:rPr lang="en-IN">
                          <a:effectLst/>
                        </a:rPr>
                        <a:t>++</a:t>
                      </a:r>
                    </a:p>
                  </a:txBody>
                  <a:tcPr marL="152400" marR="76200" marT="76200" marB="76200"/>
                </a:tc>
                <a:tc>
                  <a:txBody>
                    <a:bodyPr/>
                    <a:lstStyle/>
                    <a:p>
                      <a:pPr algn="l" fontAlgn="t"/>
                      <a:r>
                        <a:rPr lang="en-IN">
                          <a:effectLst/>
                        </a:rPr>
                        <a:t>Increment</a:t>
                      </a:r>
                    </a:p>
                  </a:txBody>
                  <a:tcPr marL="76200" marR="76200" marT="76200" marB="76200"/>
                </a:tc>
                <a:tc>
                  <a:txBody>
                    <a:bodyPr/>
                    <a:lstStyle/>
                    <a:p>
                      <a:pPr algn="l" fontAlgn="t"/>
                      <a:r>
                        <a:rPr lang="en-US">
                          <a:effectLst/>
                        </a:rPr>
                        <a:t>Increases the value of a variable by 1</a:t>
                      </a:r>
                    </a:p>
                  </a:txBody>
                  <a:tcPr marL="76200" marR="76200" marT="76200" marB="76200"/>
                </a:tc>
                <a:tc>
                  <a:txBody>
                    <a:bodyPr/>
                    <a:lstStyle/>
                    <a:p>
                      <a:pPr algn="l" fontAlgn="t"/>
                      <a:r>
                        <a:rPr lang="en-IN">
                          <a:effectLst/>
                        </a:rPr>
                        <a:t>++x</a:t>
                      </a:r>
                    </a:p>
                  </a:txBody>
                  <a:tcPr marL="76200" marR="76200" marT="76200" marB="76200"/>
                </a:tc>
                <a:extLst>
                  <a:ext uri="{0D108BD9-81ED-4DB2-BD59-A6C34878D82A}">
                    <a16:rowId xmlns:a16="http://schemas.microsoft.com/office/drawing/2014/main" val="4084399678"/>
                  </a:ext>
                </a:extLst>
              </a:tr>
              <a:tr h="370840">
                <a:tc>
                  <a:txBody>
                    <a:bodyPr/>
                    <a:lstStyle/>
                    <a:p>
                      <a:pPr algn="l" fontAlgn="t"/>
                      <a:r>
                        <a:rPr lang="en-IN">
                          <a:effectLst/>
                        </a:rPr>
                        <a:t>--</a:t>
                      </a:r>
                    </a:p>
                  </a:txBody>
                  <a:tcPr marL="152400" marR="76200" marT="76200" marB="76200"/>
                </a:tc>
                <a:tc>
                  <a:txBody>
                    <a:bodyPr/>
                    <a:lstStyle/>
                    <a:p>
                      <a:pPr algn="l" fontAlgn="t"/>
                      <a:r>
                        <a:rPr lang="en-IN">
                          <a:effectLst/>
                        </a:rPr>
                        <a:t>Decrement</a:t>
                      </a:r>
                    </a:p>
                  </a:txBody>
                  <a:tcPr marL="76200" marR="76200" marT="76200" marB="76200"/>
                </a:tc>
                <a:tc>
                  <a:txBody>
                    <a:bodyPr/>
                    <a:lstStyle/>
                    <a:p>
                      <a:pPr algn="l" fontAlgn="t"/>
                      <a:r>
                        <a:rPr lang="en-US">
                          <a:effectLst/>
                        </a:rPr>
                        <a:t>Decreases the value of a variable by 1</a:t>
                      </a:r>
                    </a:p>
                  </a:txBody>
                  <a:tcPr marL="76200" marR="76200" marT="76200" marB="76200"/>
                </a:tc>
                <a:tc>
                  <a:txBody>
                    <a:bodyPr/>
                    <a:lstStyle/>
                    <a:p>
                      <a:pPr algn="l" fontAlgn="t"/>
                      <a:r>
                        <a:rPr lang="en-IN">
                          <a:effectLst/>
                        </a:rPr>
                        <a:t>--x</a:t>
                      </a:r>
                    </a:p>
                  </a:txBody>
                  <a:tcPr marL="76200" marR="76200" marT="76200" marB="76200"/>
                </a:tc>
                <a:extLst>
                  <a:ext uri="{0D108BD9-81ED-4DB2-BD59-A6C34878D82A}">
                    <a16:rowId xmlns:a16="http://schemas.microsoft.com/office/drawing/2014/main" val="1668285161"/>
                  </a:ext>
                </a:extLst>
              </a:tr>
              <a:tr h="370840">
                <a:tc>
                  <a:txBody>
                    <a:bodyPr/>
                    <a:lstStyle/>
                    <a:p>
                      <a:pPr algn="l" fontAlgn="t"/>
                      <a:r>
                        <a:rPr lang="en-IN">
                          <a:effectLst/>
                        </a:rPr>
                        <a:t>*</a:t>
                      </a:r>
                    </a:p>
                  </a:txBody>
                  <a:tcPr marL="152400" marR="76200" marT="76200" marB="76200"/>
                </a:tc>
                <a:tc>
                  <a:txBody>
                    <a:bodyPr/>
                    <a:lstStyle/>
                    <a:p>
                      <a:pPr algn="l" fontAlgn="t"/>
                      <a:r>
                        <a:rPr lang="en-IN" dirty="0">
                          <a:effectLst/>
                        </a:rPr>
                        <a:t>Multiplication</a:t>
                      </a:r>
                    </a:p>
                  </a:txBody>
                  <a:tcPr marL="76200" marR="76200" marT="76200" marB="76200"/>
                </a:tc>
                <a:tc>
                  <a:txBody>
                    <a:bodyPr/>
                    <a:lstStyle/>
                    <a:p>
                      <a:pPr algn="l" fontAlgn="t"/>
                      <a:r>
                        <a:rPr lang="en-IN">
                          <a:effectLst/>
                        </a:rPr>
                        <a:t>Multiplies two values</a:t>
                      </a:r>
                    </a:p>
                  </a:txBody>
                  <a:tcPr marL="76200" marR="76200" marT="76200" marB="76200"/>
                </a:tc>
                <a:tc>
                  <a:txBody>
                    <a:bodyPr/>
                    <a:lstStyle/>
                    <a:p>
                      <a:pPr algn="l" fontAlgn="t"/>
                      <a:r>
                        <a:rPr lang="en-IN" dirty="0">
                          <a:effectLst/>
                        </a:rPr>
                        <a:t>x * y</a:t>
                      </a:r>
                    </a:p>
                  </a:txBody>
                  <a:tcPr marL="76200" marR="76200" marT="76200" marB="76200"/>
                </a:tc>
                <a:extLst>
                  <a:ext uri="{0D108BD9-81ED-4DB2-BD59-A6C34878D82A}">
                    <a16:rowId xmlns:a16="http://schemas.microsoft.com/office/drawing/2014/main" val="2286361938"/>
                  </a:ext>
                </a:extLst>
              </a:tr>
            </a:tbl>
          </a:graphicData>
        </a:graphic>
      </p:graphicFrame>
      <p:sp>
        <p:nvSpPr>
          <p:cNvPr id="6" name="Slide Number Placeholder 5">
            <a:extLst>
              <a:ext uri="{FF2B5EF4-FFF2-40B4-BE49-F238E27FC236}">
                <a16:creationId xmlns:a16="http://schemas.microsoft.com/office/drawing/2014/main" id="{0447C6CB-A5DC-D4FF-4196-3A1C66A54C2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27</a:t>
            </a:fld>
            <a:endParaRPr lang="en-US" dirty="0">
              <a:solidFill>
                <a:prstClr val="black">
                  <a:tint val="75000"/>
                </a:prstClr>
              </a:solidFill>
            </a:endParaRPr>
          </a:p>
        </p:txBody>
      </p:sp>
    </p:spTree>
    <p:extLst>
      <p:ext uri="{BB962C8B-B14F-4D97-AF65-F5344CB8AC3E}">
        <p14:creationId xmlns:p14="http://schemas.microsoft.com/office/powerpoint/2010/main" val="1016261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F840-9233-ACEE-1584-70A2AAF77B83}"/>
              </a:ext>
            </a:extLst>
          </p:cNvPr>
          <p:cNvSpPr>
            <a:spLocks noGrp="1"/>
          </p:cNvSpPr>
          <p:nvPr>
            <p:ph type="title"/>
          </p:nvPr>
        </p:nvSpPr>
        <p:spPr/>
        <p:txBody>
          <a:bodyPr/>
          <a:lstStyle/>
          <a:p>
            <a:r>
              <a:rPr lang="en-US" dirty="0"/>
              <a:t>Assignment Operators</a:t>
            </a:r>
          </a:p>
        </p:txBody>
      </p:sp>
      <p:graphicFrame>
        <p:nvGraphicFramePr>
          <p:cNvPr id="8" name="Table 8">
            <a:extLst>
              <a:ext uri="{FF2B5EF4-FFF2-40B4-BE49-F238E27FC236}">
                <a16:creationId xmlns:a16="http://schemas.microsoft.com/office/drawing/2014/main" id="{FF3BB014-7C10-1A96-B1D9-238F03841CC6}"/>
              </a:ext>
            </a:extLst>
          </p:cNvPr>
          <p:cNvGraphicFramePr>
            <a:graphicFrameLocks noGrp="1"/>
          </p:cNvGraphicFramePr>
          <p:nvPr>
            <p:ph idx="1"/>
            <p:extLst>
              <p:ext uri="{D42A27DB-BD31-4B8C-83A1-F6EECF244321}">
                <p14:modId xmlns:p14="http://schemas.microsoft.com/office/powerpoint/2010/main" val="3871637828"/>
              </p:ext>
            </p:extLst>
          </p:nvPr>
        </p:nvGraphicFramePr>
        <p:xfrm>
          <a:off x="2717001" y="1485374"/>
          <a:ext cx="6160590" cy="5064760"/>
        </p:xfrm>
        <a:graphic>
          <a:graphicData uri="http://schemas.openxmlformats.org/drawingml/2006/table">
            <a:tbl>
              <a:tblPr firstRow="1" bandRow="1">
                <a:tableStyleId>{5C22544A-7EE6-4342-B048-85BDC9FD1C3A}</a:tableStyleId>
              </a:tblPr>
              <a:tblGrid>
                <a:gridCol w="1630700">
                  <a:extLst>
                    <a:ext uri="{9D8B030D-6E8A-4147-A177-3AD203B41FA5}">
                      <a16:colId xmlns:a16="http://schemas.microsoft.com/office/drawing/2014/main" val="1234514223"/>
                    </a:ext>
                  </a:extLst>
                </a:gridCol>
                <a:gridCol w="1985211">
                  <a:extLst>
                    <a:ext uri="{9D8B030D-6E8A-4147-A177-3AD203B41FA5}">
                      <a16:colId xmlns:a16="http://schemas.microsoft.com/office/drawing/2014/main" val="1581186691"/>
                    </a:ext>
                  </a:extLst>
                </a:gridCol>
                <a:gridCol w="2544679">
                  <a:extLst>
                    <a:ext uri="{9D8B030D-6E8A-4147-A177-3AD203B41FA5}">
                      <a16:colId xmlns:a16="http://schemas.microsoft.com/office/drawing/2014/main" val="3164632393"/>
                    </a:ext>
                  </a:extLst>
                </a:gridCol>
              </a:tblGrid>
              <a:tr h="370840">
                <a:tc>
                  <a:txBody>
                    <a:bodyPr/>
                    <a:lstStyle/>
                    <a:p>
                      <a:r>
                        <a:rPr lang="en-IN" dirty="0"/>
                        <a:t>Operator</a:t>
                      </a:r>
                    </a:p>
                  </a:txBody>
                  <a:tcPr/>
                </a:tc>
                <a:tc>
                  <a:txBody>
                    <a:bodyPr/>
                    <a:lstStyle/>
                    <a:p>
                      <a:r>
                        <a:rPr lang="en-US" dirty="0"/>
                        <a:t>Example</a:t>
                      </a:r>
                      <a:endParaRPr lang="en-IN" dirty="0"/>
                    </a:p>
                  </a:txBody>
                  <a:tcPr/>
                </a:tc>
                <a:tc>
                  <a:txBody>
                    <a:bodyPr/>
                    <a:lstStyle/>
                    <a:p>
                      <a:r>
                        <a:rPr lang="en-US" dirty="0"/>
                        <a:t>Same As</a:t>
                      </a:r>
                      <a:endParaRPr lang="en-IN" dirty="0"/>
                    </a:p>
                  </a:txBody>
                  <a:tcPr/>
                </a:tc>
                <a:extLst>
                  <a:ext uri="{0D108BD9-81ED-4DB2-BD59-A6C34878D82A}">
                    <a16:rowId xmlns:a16="http://schemas.microsoft.com/office/drawing/2014/main" val="4272988579"/>
                  </a:ext>
                </a:extLst>
              </a:tr>
              <a:tr h="370840">
                <a:tc>
                  <a:txBody>
                    <a:bodyPr/>
                    <a:lstStyle/>
                    <a:p>
                      <a:pPr algn="l" fontAlgn="t"/>
                      <a:r>
                        <a:rPr lang="en-IN">
                          <a:effectLst/>
                        </a:rPr>
                        <a:t>=</a:t>
                      </a:r>
                    </a:p>
                  </a:txBody>
                  <a:tcPr marL="152400" marR="76200" marT="76200" marB="76200"/>
                </a:tc>
                <a:tc>
                  <a:txBody>
                    <a:bodyPr/>
                    <a:lstStyle/>
                    <a:p>
                      <a:pPr algn="l" fontAlgn="t"/>
                      <a:r>
                        <a:rPr lang="en-IN">
                          <a:effectLst/>
                        </a:rPr>
                        <a:t>x = 5</a:t>
                      </a:r>
                    </a:p>
                  </a:txBody>
                  <a:tcPr marL="76200" marR="76200" marT="76200" marB="76200"/>
                </a:tc>
                <a:tc>
                  <a:txBody>
                    <a:bodyPr/>
                    <a:lstStyle/>
                    <a:p>
                      <a:pPr algn="l" fontAlgn="t"/>
                      <a:r>
                        <a:rPr lang="en-IN">
                          <a:effectLst/>
                        </a:rPr>
                        <a:t>x = 5</a:t>
                      </a:r>
                    </a:p>
                  </a:txBody>
                  <a:tcPr marL="76200" marR="76200" marT="76200" marB="76200"/>
                </a:tc>
                <a:extLst>
                  <a:ext uri="{0D108BD9-81ED-4DB2-BD59-A6C34878D82A}">
                    <a16:rowId xmlns:a16="http://schemas.microsoft.com/office/drawing/2014/main" val="351830482"/>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2978440357"/>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505236130"/>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4196774387"/>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1193676965"/>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4084399678"/>
                  </a:ext>
                </a:extLst>
              </a:tr>
              <a:tr h="370840">
                <a:tc>
                  <a:txBody>
                    <a:bodyPr/>
                    <a:lstStyle/>
                    <a:p>
                      <a:pPr algn="l" fontAlgn="t"/>
                      <a:r>
                        <a:rPr lang="en-IN">
                          <a:effectLst/>
                        </a:rPr>
                        <a:t>&amp;=</a:t>
                      </a:r>
                    </a:p>
                  </a:txBody>
                  <a:tcPr marL="152400" marR="76200" marT="76200" marB="76200"/>
                </a:tc>
                <a:tc>
                  <a:txBody>
                    <a:bodyPr/>
                    <a:lstStyle/>
                    <a:p>
                      <a:pPr algn="l" fontAlgn="t"/>
                      <a:r>
                        <a:rPr lang="en-IN">
                          <a:effectLst/>
                        </a:rPr>
                        <a:t>x &amp;= 3</a:t>
                      </a:r>
                    </a:p>
                  </a:txBody>
                  <a:tcPr marL="76200" marR="76200" marT="76200" marB="76200"/>
                </a:tc>
                <a:tc>
                  <a:txBody>
                    <a:bodyPr/>
                    <a:lstStyle/>
                    <a:p>
                      <a:pPr algn="l" fontAlgn="t"/>
                      <a:r>
                        <a:rPr lang="en-IN">
                          <a:effectLst/>
                        </a:rPr>
                        <a:t>x = x &amp; 3</a:t>
                      </a:r>
                    </a:p>
                  </a:txBody>
                  <a:tcPr marL="76200" marR="76200" marT="76200" marB="76200"/>
                </a:tc>
                <a:extLst>
                  <a:ext uri="{0D108BD9-81ED-4DB2-BD59-A6C34878D82A}">
                    <a16:rowId xmlns:a16="http://schemas.microsoft.com/office/drawing/2014/main" val="1668285161"/>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2286361938"/>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3534772861"/>
                  </a:ext>
                </a:extLst>
              </a:tr>
              <a:tr h="370840">
                <a:tc>
                  <a:txBody>
                    <a:bodyPr/>
                    <a:lstStyle/>
                    <a:p>
                      <a:pPr algn="l" fontAlgn="t"/>
                      <a:r>
                        <a:rPr lang="en-IN">
                          <a:effectLst/>
                        </a:rPr>
                        <a:t>&gt;&gt;=</a:t>
                      </a:r>
                    </a:p>
                  </a:txBody>
                  <a:tcPr marL="152400" marR="76200" marT="76200" marB="76200"/>
                </a:tc>
                <a:tc>
                  <a:txBody>
                    <a:bodyPr/>
                    <a:lstStyle/>
                    <a:p>
                      <a:pPr algn="l" fontAlgn="t"/>
                      <a:r>
                        <a:rPr lang="en-IN">
                          <a:effectLst/>
                        </a:rPr>
                        <a:t>x &gt;&gt;= 3</a:t>
                      </a:r>
                    </a:p>
                  </a:txBody>
                  <a:tcPr marL="76200" marR="76200" marT="76200" marB="76200"/>
                </a:tc>
                <a:tc>
                  <a:txBody>
                    <a:bodyPr/>
                    <a:lstStyle/>
                    <a:p>
                      <a:pPr algn="l" fontAlgn="t"/>
                      <a:r>
                        <a:rPr lang="en-IN">
                          <a:effectLst/>
                        </a:rPr>
                        <a:t>x = x &gt;&gt; 3</a:t>
                      </a:r>
                    </a:p>
                  </a:txBody>
                  <a:tcPr marL="76200" marR="76200" marT="76200" marB="76200"/>
                </a:tc>
                <a:extLst>
                  <a:ext uri="{0D108BD9-81ED-4DB2-BD59-A6C34878D82A}">
                    <a16:rowId xmlns:a16="http://schemas.microsoft.com/office/drawing/2014/main" val="436657055"/>
                  </a:ext>
                </a:extLst>
              </a:tr>
              <a:tr h="370840">
                <a:tc>
                  <a:txBody>
                    <a:bodyPr/>
                    <a:lstStyle/>
                    <a:p>
                      <a:pPr algn="l" fontAlgn="t"/>
                      <a:r>
                        <a:rPr lang="en-IN">
                          <a:effectLst/>
                        </a:rPr>
                        <a:t>&lt;&lt;=</a:t>
                      </a:r>
                    </a:p>
                  </a:txBody>
                  <a:tcPr marL="152400" marR="76200" marT="76200" marB="76200"/>
                </a:tc>
                <a:tc>
                  <a:txBody>
                    <a:bodyPr/>
                    <a:lstStyle/>
                    <a:p>
                      <a:pPr algn="l" fontAlgn="t"/>
                      <a:r>
                        <a:rPr lang="en-IN">
                          <a:effectLst/>
                        </a:rPr>
                        <a:t>x &lt;&lt;= 3</a:t>
                      </a:r>
                    </a:p>
                  </a:txBody>
                  <a:tcPr marL="76200" marR="76200" marT="76200" marB="76200"/>
                </a:tc>
                <a:tc>
                  <a:txBody>
                    <a:bodyPr/>
                    <a:lstStyle/>
                    <a:p>
                      <a:pPr algn="l" fontAlgn="t"/>
                      <a:r>
                        <a:rPr lang="en-IN" dirty="0">
                          <a:effectLst/>
                        </a:rPr>
                        <a:t>x = x &lt;&lt; 3</a:t>
                      </a:r>
                    </a:p>
                  </a:txBody>
                  <a:tcPr marL="76200" marR="76200" marT="76200" marB="76200"/>
                </a:tc>
                <a:extLst>
                  <a:ext uri="{0D108BD9-81ED-4DB2-BD59-A6C34878D82A}">
                    <a16:rowId xmlns:a16="http://schemas.microsoft.com/office/drawing/2014/main" val="2950055367"/>
                  </a:ext>
                </a:extLst>
              </a:tr>
            </a:tbl>
          </a:graphicData>
        </a:graphic>
      </p:graphicFrame>
      <p:sp>
        <p:nvSpPr>
          <p:cNvPr id="6" name="Slide Number Placeholder 5">
            <a:extLst>
              <a:ext uri="{FF2B5EF4-FFF2-40B4-BE49-F238E27FC236}">
                <a16:creationId xmlns:a16="http://schemas.microsoft.com/office/drawing/2014/main" id="{0447C6CB-A5DC-D4FF-4196-3A1C66A54C2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28</a:t>
            </a:fld>
            <a:endParaRPr lang="en-US" dirty="0">
              <a:solidFill>
                <a:prstClr val="black">
                  <a:tint val="75000"/>
                </a:prstClr>
              </a:solidFill>
            </a:endParaRPr>
          </a:p>
        </p:txBody>
      </p:sp>
    </p:spTree>
    <p:extLst>
      <p:ext uri="{BB962C8B-B14F-4D97-AF65-F5344CB8AC3E}">
        <p14:creationId xmlns:p14="http://schemas.microsoft.com/office/powerpoint/2010/main" val="3428012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F840-9233-ACEE-1584-70A2AAF77B83}"/>
              </a:ext>
            </a:extLst>
          </p:cNvPr>
          <p:cNvSpPr>
            <a:spLocks noGrp="1"/>
          </p:cNvSpPr>
          <p:nvPr>
            <p:ph type="title"/>
          </p:nvPr>
        </p:nvSpPr>
        <p:spPr/>
        <p:txBody>
          <a:bodyPr/>
          <a:lstStyle/>
          <a:p>
            <a:r>
              <a:rPr lang="en-US" dirty="0"/>
              <a:t>Comparison Operators</a:t>
            </a:r>
          </a:p>
        </p:txBody>
      </p:sp>
      <p:graphicFrame>
        <p:nvGraphicFramePr>
          <p:cNvPr id="8" name="Table 8">
            <a:extLst>
              <a:ext uri="{FF2B5EF4-FFF2-40B4-BE49-F238E27FC236}">
                <a16:creationId xmlns:a16="http://schemas.microsoft.com/office/drawing/2014/main" id="{FF3BB014-7C10-1A96-B1D9-238F03841CC6}"/>
              </a:ext>
            </a:extLst>
          </p:cNvPr>
          <p:cNvGraphicFramePr>
            <a:graphicFrameLocks noGrp="1"/>
          </p:cNvGraphicFramePr>
          <p:nvPr>
            <p:ph idx="1"/>
            <p:extLst>
              <p:ext uri="{D42A27DB-BD31-4B8C-83A1-F6EECF244321}">
                <p14:modId xmlns:p14="http://schemas.microsoft.com/office/powerpoint/2010/main" val="3632840542"/>
              </p:ext>
            </p:extLst>
          </p:nvPr>
        </p:nvGraphicFramePr>
        <p:xfrm>
          <a:off x="2717001" y="1485374"/>
          <a:ext cx="6160590" cy="3479800"/>
        </p:xfrm>
        <a:graphic>
          <a:graphicData uri="http://schemas.openxmlformats.org/drawingml/2006/table">
            <a:tbl>
              <a:tblPr firstRow="1" bandRow="1">
                <a:tableStyleId>{5C22544A-7EE6-4342-B048-85BDC9FD1C3A}</a:tableStyleId>
              </a:tblPr>
              <a:tblGrid>
                <a:gridCol w="1630700">
                  <a:extLst>
                    <a:ext uri="{9D8B030D-6E8A-4147-A177-3AD203B41FA5}">
                      <a16:colId xmlns:a16="http://schemas.microsoft.com/office/drawing/2014/main" val="1234514223"/>
                    </a:ext>
                  </a:extLst>
                </a:gridCol>
                <a:gridCol w="1985211">
                  <a:extLst>
                    <a:ext uri="{9D8B030D-6E8A-4147-A177-3AD203B41FA5}">
                      <a16:colId xmlns:a16="http://schemas.microsoft.com/office/drawing/2014/main" val="1581186691"/>
                    </a:ext>
                  </a:extLst>
                </a:gridCol>
                <a:gridCol w="2544679">
                  <a:extLst>
                    <a:ext uri="{9D8B030D-6E8A-4147-A177-3AD203B41FA5}">
                      <a16:colId xmlns:a16="http://schemas.microsoft.com/office/drawing/2014/main" val="3164632393"/>
                    </a:ext>
                  </a:extLst>
                </a:gridCol>
              </a:tblGrid>
              <a:tr h="370840">
                <a:tc>
                  <a:txBody>
                    <a:bodyPr/>
                    <a:lstStyle/>
                    <a:p>
                      <a:r>
                        <a:rPr lang="en-IN" dirty="0"/>
                        <a:t>Operator</a:t>
                      </a:r>
                    </a:p>
                  </a:txBody>
                  <a:tcPr/>
                </a:tc>
                <a:tc>
                  <a:txBody>
                    <a:bodyPr/>
                    <a:lstStyle/>
                    <a:p>
                      <a:r>
                        <a:rPr lang="en-US" dirty="0"/>
                        <a:t>Name</a:t>
                      </a:r>
                      <a:endParaRPr lang="en-IN" dirty="0"/>
                    </a:p>
                  </a:txBody>
                  <a:tcPr/>
                </a:tc>
                <a:tc>
                  <a:txBody>
                    <a:bodyPr/>
                    <a:lstStyle/>
                    <a:p>
                      <a:r>
                        <a:rPr lang="en-US" dirty="0"/>
                        <a:t>Example</a:t>
                      </a:r>
                      <a:endParaRPr lang="en-IN" dirty="0"/>
                    </a:p>
                  </a:txBody>
                  <a:tcPr/>
                </a:tc>
                <a:extLst>
                  <a:ext uri="{0D108BD9-81ED-4DB2-BD59-A6C34878D82A}">
                    <a16:rowId xmlns:a16="http://schemas.microsoft.com/office/drawing/2014/main" val="4272988579"/>
                  </a:ext>
                </a:extLst>
              </a:tr>
              <a:tr h="370840">
                <a:tc>
                  <a:txBody>
                    <a:bodyPr/>
                    <a:lstStyle/>
                    <a:p>
                      <a:pPr algn="l" fontAlgn="t"/>
                      <a:r>
                        <a:rPr lang="en-IN">
                          <a:effectLst/>
                        </a:rPr>
                        <a:t>==</a:t>
                      </a:r>
                    </a:p>
                  </a:txBody>
                  <a:tcPr marL="152400" marR="76200" marT="76200" marB="76200"/>
                </a:tc>
                <a:tc>
                  <a:txBody>
                    <a:bodyPr/>
                    <a:lstStyle/>
                    <a:p>
                      <a:pPr algn="l" fontAlgn="t"/>
                      <a:r>
                        <a:rPr lang="en-IN">
                          <a:effectLst/>
                        </a:rPr>
                        <a:t>Equal to</a:t>
                      </a:r>
                    </a:p>
                  </a:txBody>
                  <a:tcPr marL="76200" marR="76200" marT="76200" marB="76200"/>
                </a:tc>
                <a:tc>
                  <a:txBody>
                    <a:bodyPr/>
                    <a:lstStyle/>
                    <a:p>
                      <a:pPr algn="l" fontAlgn="t"/>
                      <a:r>
                        <a:rPr lang="en-IN">
                          <a:effectLst/>
                        </a:rPr>
                        <a:t>x == y</a:t>
                      </a:r>
                    </a:p>
                  </a:txBody>
                  <a:tcPr marL="76200" marR="76200" marT="76200" marB="76200"/>
                </a:tc>
                <a:extLst>
                  <a:ext uri="{0D108BD9-81ED-4DB2-BD59-A6C34878D82A}">
                    <a16:rowId xmlns:a16="http://schemas.microsoft.com/office/drawing/2014/main" val="351830482"/>
                  </a:ext>
                </a:extLst>
              </a:tr>
              <a:tr h="370840">
                <a:tc>
                  <a:txBody>
                    <a:bodyPr/>
                    <a:lstStyle/>
                    <a:p>
                      <a:pPr algn="l" fontAlgn="t"/>
                      <a:r>
                        <a:rPr lang="en-IN">
                          <a:effectLst/>
                        </a:rPr>
                        <a:t>!=</a:t>
                      </a:r>
                    </a:p>
                  </a:txBody>
                  <a:tcPr marL="152400" marR="76200" marT="76200" marB="76200"/>
                </a:tc>
                <a:tc>
                  <a:txBody>
                    <a:bodyPr/>
                    <a:lstStyle/>
                    <a:p>
                      <a:pPr algn="l" fontAlgn="t"/>
                      <a:r>
                        <a:rPr lang="en-IN">
                          <a:effectLst/>
                        </a:rPr>
                        <a:t>Not equal</a:t>
                      </a:r>
                    </a:p>
                  </a:txBody>
                  <a:tcPr marL="76200" marR="76200" marT="76200" marB="76200"/>
                </a:tc>
                <a:tc>
                  <a:txBody>
                    <a:bodyPr/>
                    <a:lstStyle/>
                    <a:p>
                      <a:pPr algn="l" fontAlgn="t"/>
                      <a:r>
                        <a:rPr lang="en-IN">
                          <a:effectLst/>
                        </a:rPr>
                        <a:t>x != y</a:t>
                      </a:r>
                    </a:p>
                  </a:txBody>
                  <a:tcPr marL="76200" marR="76200" marT="76200" marB="76200"/>
                </a:tc>
                <a:extLst>
                  <a:ext uri="{0D108BD9-81ED-4DB2-BD59-A6C34878D82A}">
                    <a16:rowId xmlns:a16="http://schemas.microsoft.com/office/drawing/2014/main" val="2978440357"/>
                  </a:ext>
                </a:extLst>
              </a:tr>
              <a:tr h="370840">
                <a:tc>
                  <a:txBody>
                    <a:bodyPr/>
                    <a:lstStyle/>
                    <a:p>
                      <a:pPr algn="l" fontAlgn="t"/>
                      <a:r>
                        <a:rPr lang="en-IN">
                          <a:effectLst/>
                        </a:rPr>
                        <a:t>&gt;</a:t>
                      </a:r>
                    </a:p>
                  </a:txBody>
                  <a:tcPr marL="152400" marR="76200" marT="76200" marB="76200"/>
                </a:tc>
                <a:tc>
                  <a:txBody>
                    <a:bodyPr/>
                    <a:lstStyle/>
                    <a:p>
                      <a:pPr algn="l" fontAlgn="t"/>
                      <a:r>
                        <a:rPr lang="en-IN">
                          <a:effectLst/>
                        </a:rPr>
                        <a:t>Greater than</a:t>
                      </a:r>
                    </a:p>
                  </a:txBody>
                  <a:tcPr marL="76200" marR="76200" marT="76200" marB="76200"/>
                </a:tc>
                <a:tc>
                  <a:txBody>
                    <a:bodyPr/>
                    <a:lstStyle/>
                    <a:p>
                      <a:pPr algn="l" fontAlgn="t"/>
                      <a:r>
                        <a:rPr lang="en-IN">
                          <a:effectLst/>
                        </a:rPr>
                        <a:t>x &gt; y</a:t>
                      </a:r>
                    </a:p>
                  </a:txBody>
                  <a:tcPr marL="76200" marR="76200" marT="76200" marB="76200"/>
                </a:tc>
                <a:extLst>
                  <a:ext uri="{0D108BD9-81ED-4DB2-BD59-A6C34878D82A}">
                    <a16:rowId xmlns:a16="http://schemas.microsoft.com/office/drawing/2014/main" val="505236130"/>
                  </a:ext>
                </a:extLst>
              </a:tr>
              <a:tr h="370840">
                <a:tc>
                  <a:txBody>
                    <a:bodyPr/>
                    <a:lstStyle/>
                    <a:p>
                      <a:pPr algn="l" fontAlgn="t"/>
                      <a:r>
                        <a:rPr lang="en-IN">
                          <a:effectLst/>
                        </a:rPr>
                        <a:t>&lt;</a:t>
                      </a:r>
                    </a:p>
                  </a:txBody>
                  <a:tcPr marL="152400" marR="76200" marT="76200" marB="76200"/>
                </a:tc>
                <a:tc>
                  <a:txBody>
                    <a:bodyPr/>
                    <a:lstStyle/>
                    <a:p>
                      <a:pPr algn="l" fontAlgn="t"/>
                      <a:r>
                        <a:rPr lang="en-IN">
                          <a:effectLst/>
                        </a:rPr>
                        <a:t>Less than</a:t>
                      </a:r>
                    </a:p>
                  </a:txBody>
                  <a:tcPr marL="76200" marR="76200" marT="76200" marB="76200"/>
                </a:tc>
                <a:tc>
                  <a:txBody>
                    <a:bodyPr/>
                    <a:lstStyle/>
                    <a:p>
                      <a:pPr algn="l" fontAlgn="t"/>
                      <a:r>
                        <a:rPr lang="en-IN">
                          <a:effectLst/>
                        </a:rPr>
                        <a:t>x &lt; y</a:t>
                      </a:r>
                    </a:p>
                  </a:txBody>
                  <a:tcPr marL="76200" marR="76200" marT="76200" marB="76200"/>
                </a:tc>
                <a:extLst>
                  <a:ext uri="{0D108BD9-81ED-4DB2-BD59-A6C34878D82A}">
                    <a16:rowId xmlns:a16="http://schemas.microsoft.com/office/drawing/2014/main" val="4196774387"/>
                  </a:ext>
                </a:extLst>
              </a:tr>
              <a:tr h="370840">
                <a:tc>
                  <a:txBody>
                    <a:bodyPr/>
                    <a:lstStyle/>
                    <a:p>
                      <a:pPr algn="l" fontAlgn="t"/>
                      <a:r>
                        <a:rPr lang="en-IN">
                          <a:effectLst/>
                        </a:rPr>
                        <a:t>&gt;=</a:t>
                      </a:r>
                    </a:p>
                  </a:txBody>
                  <a:tcPr marL="152400" marR="76200" marT="76200" marB="76200"/>
                </a:tc>
                <a:tc>
                  <a:txBody>
                    <a:bodyPr/>
                    <a:lstStyle/>
                    <a:p>
                      <a:pPr algn="l" fontAlgn="t"/>
                      <a:r>
                        <a:rPr lang="en-US">
                          <a:effectLst/>
                        </a:rPr>
                        <a:t>Greater than or equal to</a:t>
                      </a:r>
                    </a:p>
                  </a:txBody>
                  <a:tcPr marL="76200" marR="76200" marT="76200" marB="76200"/>
                </a:tc>
                <a:tc>
                  <a:txBody>
                    <a:bodyPr/>
                    <a:lstStyle/>
                    <a:p>
                      <a:pPr algn="l" fontAlgn="t"/>
                      <a:r>
                        <a:rPr lang="en-IN">
                          <a:effectLst/>
                        </a:rPr>
                        <a:t>x &gt;= y</a:t>
                      </a:r>
                    </a:p>
                  </a:txBody>
                  <a:tcPr marL="76200" marR="76200" marT="76200" marB="76200"/>
                </a:tc>
                <a:extLst>
                  <a:ext uri="{0D108BD9-81ED-4DB2-BD59-A6C34878D82A}">
                    <a16:rowId xmlns:a16="http://schemas.microsoft.com/office/drawing/2014/main" val="1193676965"/>
                  </a:ext>
                </a:extLst>
              </a:tr>
              <a:tr h="370840">
                <a:tc>
                  <a:txBody>
                    <a:bodyPr/>
                    <a:lstStyle/>
                    <a:p>
                      <a:pPr algn="l" fontAlgn="t"/>
                      <a:r>
                        <a:rPr lang="en-IN">
                          <a:effectLst/>
                        </a:rPr>
                        <a:t>&lt;=</a:t>
                      </a:r>
                    </a:p>
                  </a:txBody>
                  <a:tcPr marL="152400" marR="76200" marT="76200" marB="76200"/>
                </a:tc>
                <a:tc>
                  <a:txBody>
                    <a:bodyPr/>
                    <a:lstStyle/>
                    <a:p>
                      <a:pPr algn="l" fontAlgn="t"/>
                      <a:r>
                        <a:rPr lang="en-US">
                          <a:effectLst/>
                        </a:rPr>
                        <a:t>Less than or equal to</a:t>
                      </a:r>
                    </a:p>
                  </a:txBody>
                  <a:tcPr marL="76200" marR="76200" marT="76200" marB="76200"/>
                </a:tc>
                <a:tc>
                  <a:txBody>
                    <a:bodyPr/>
                    <a:lstStyle/>
                    <a:p>
                      <a:pPr algn="l" fontAlgn="t"/>
                      <a:r>
                        <a:rPr lang="en-IN" dirty="0">
                          <a:effectLst/>
                        </a:rPr>
                        <a:t>x &lt;= y</a:t>
                      </a:r>
                    </a:p>
                  </a:txBody>
                  <a:tcPr marL="76200" marR="76200" marT="76200" marB="76200"/>
                </a:tc>
                <a:extLst>
                  <a:ext uri="{0D108BD9-81ED-4DB2-BD59-A6C34878D82A}">
                    <a16:rowId xmlns:a16="http://schemas.microsoft.com/office/drawing/2014/main" val="4084399678"/>
                  </a:ext>
                </a:extLst>
              </a:tr>
            </a:tbl>
          </a:graphicData>
        </a:graphic>
      </p:graphicFrame>
      <p:sp>
        <p:nvSpPr>
          <p:cNvPr id="6" name="Slide Number Placeholder 5">
            <a:extLst>
              <a:ext uri="{FF2B5EF4-FFF2-40B4-BE49-F238E27FC236}">
                <a16:creationId xmlns:a16="http://schemas.microsoft.com/office/drawing/2014/main" id="{0447C6CB-A5DC-D4FF-4196-3A1C66A54C2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29</a:t>
            </a:fld>
            <a:endParaRPr lang="en-US" dirty="0">
              <a:solidFill>
                <a:prstClr val="black">
                  <a:tint val="75000"/>
                </a:prstClr>
              </a:solidFill>
            </a:endParaRPr>
          </a:p>
        </p:txBody>
      </p:sp>
    </p:spTree>
    <p:extLst>
      <p:ext uri="{BB962C8B-B14F-4D97-AF65-F5344CB8AC3E}">
        <p14:creationId xmlns:p14="http://schemas.microsoft.com/office/powerpoint/2010/main" val="307765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3A6D-0753-84C2-771C-FDC19B366589}"/>
              </a:ext>
            </a:extLst>
          </p:cNvPr>
          <p:cNvSpPr>
            <a:spLocks noGrp="1"/>
          </p:cNvSpPr>
          <p:nvPr>
            <p:ph type="title"/>
          </p:nvPr>
        </p:nvSpPr>
        <p:spPr/>
        <p:txBody>
          <a:bodyPr/>
          <a:lstStyle/>
          <a:p>
            <a:r>
              <a:rPr lang="en-US" dirty="0"/>
              <a:t>Start of Session I</a:t>
            </a:r>
            <a:endParaRPr lang="en-IN" dirty="0"/>
          </a:p>
        </p:txBody>
      </p:sp>
    </p:spTree>
    <p:extLst>
      <p:ext uri="{BB962C8B-B14F-4D97-AF65-F5344CB8AC3E}">
        <p14:creationId xmlns:p14="http://schemas.microsoft.com/office/powerpoint/2010/main" val="3573052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F840-9233-ACEE-1584-70A2AAF77B83}"/>
              </a:ext>
            </a:extLst>
          </p:cNvPr>
          <p:cNvSpPr>
            <a:spLocks noGrp="1"/>
          </p:cNvSpPr>
          <p:nvPr>
            <p:ph type="title"/>
          </p:nvPr>
        </p:nvSpPr>
        <p:spPr/>
        <p:txBody>
          <a:bodyPr/>
          <a:lstStyle/>
          <a:p>
            <a:r>
              <a:rPr lang="en-US" dirty="0"/>
              <a:t>Logical Operators</a:t>
            </a:r>
          </a:p>
        </p:txBody>
      </p:sp>
      <p:graphicFrame>
        <p:nvGraphicFramePr>
          <p:cNvPr id="8" name="Table 8">
            <a:extLst>
              <a:ext uri="{FF2B5EF4-FFF2-40B4-BE49-F238E27FC236}">
                <a16:creationId xmlns:a16="http://schemas.microsoft.com/office/drawing/2014/main" id="{FF3BB014-7C10-1A96-B1D9-238F03841CC6}"/>
              </a:ext>
            </a:extLst>
          </p:cNvPr>
          <p:cNvGraphicFramePr>
            <a:graphicFrameLocks noGrp="1"/>
          </p:cNvGraphicFramePr>
          <p:nvPr>
            <p:ph idx="1"/>
            <p:extLst>
              <p:ext uri="{D42A27DB-BD31-4B8C-83A1-F6EECF244321}">
                <p14:modId xmlns:p14="http://schemas.microsoft.com/office/powerpoint/2010/main" val="2790205197"/>
              </p:ext>
            </p:extLst>
          </p:nvPr>
        </p:nvGraphicFramePr>
        <p:xfrm>
          <a:off x="2090341" y="1690688"/>
          <a:ext cx="8011317" cy="3170572"/>
        </p:xfrm>
        <a:graphic>
          <a:graphicData uri="http://schemas.openxmlformats.org/drawingml/2006/table">
            <a:tbl>
              <a:tblPr firstRow="1" bandRow="1">
                <a:tableStyleId>{5C22544A-7EE6-4342-B048-85BDC9FD1C3A}</a:tableStyleId>
              </a:tblPr>
              <a:tblGrid>
                <a:gridCol w="1500706">
                  <a:extLst>
                    <a:ext uri="{9D8B030D-6E8A-4147-A177-3AD203B41FA5}">
                      <a16:colId xmlns:a16="http://schemas.microsoft.com/office/drawing/2014/main" val="1234514223"/>
                    </a:ext>
                  </a:extLst>
                </a:gridCol>
                <a:gridCol w="1826957">
                  <a:extLst>
                    <a:ext uri="{9D8B030D-6E8A-4147-A177-3AD203B41FA5}">
                      <a16:colId xmlns:a16="http://schemas.microsoft.com/office/drawing/2014/main" val="1581186691"/>
                    </a:ext>
                  </a:extLst>
                </a:gridCol>
                <a:gridCol w="2341827">
                  <a:extLst>
                    <a:ext uri="{9D8B030D-6E8A-4147-A177-3AD203B41FA5}">
                      <a16:colId xmlns:a16="http://schemas.microsoft.com/office/drawing/2014/main" val="3164632393"/>
                    </a:ext>
                  </a:extLst>
                </a:gridCol>
                <a:gridCol w="2341827">
                  <a:extLst>
                    <a:ext uri="{9D8B030D-6E8A-4147-A177-3AD203B41FA5}">
                      <a16:colId xmlns:a16="http://schemas.microsoft.com/office/drawing/2014/main" val="1766948198"/>
                    </a:ext>
                  </a:extLst>
                </a:gridCol>
              </a:tblGrid>
              <a:tr h="487028">
                <a:tc>
                  <a:txBody>
                    <a:bodyPr/>
                    <a:lstStyle/>
                    <a:p>
                      <a:r>
                        <a:rPr lang="en-IN" dirty="0"/>
                        <a:t>Operator</a:t>
                      </a:r>
                    </a:p>
                  </a:txBody>
                  <a:tcPr/>
                </a:tc>
                <a:tc>
                  <a:txBody>
                    <a:bodyPr/>
                    <a:lstStyle/>
                    <a:p>
                      <a:r>
                        <a:rPr lang="en-US" dirty="0"/>
                        <a:t>Name</a:t>
                      </a:r>
                      <a:endParaRPr lang="en-IN" dirty="0"/>
                    </a:p>
                  </a:txBody>
                  <a:tcPr/>
                </a:tc>
                <a:tc>
                  <a:txBody>
                    <a:bodyPr/>
                    <a:lstStyle/>
                    <a:p>
                      <a:r>
                        <a:rPr lang="en-US" dirty="0"/>
                        <a:t>Description</a:t>
                      </a:r>
                      <a:endParaRPr lang="en-IN" dirty="0"/>
                    </a:p>
                  </a:txBody>
                  <a:tcPr/>
                </a:tc>
                <a:tc>
                  <a:txBody>
                    <a:bodyPr/>
                    <a:lstStyle/>
                    <a:p>
                      <a:r>
                        <a:rPr lang="en-US" dirty="0"/>
                        <a:t>Example</a:t>
                      </a:r>
                      <a:endParaRPr lang="en-IN" dirty="0"/>
                    </a:p>
                  </a:txBody>
                  <a:tcPr/>
                </a:tc>
                <a:extLst>
                  <a:ext uri="{0D108BD9-81ED-4DB2-BD59-A6C34878D82A}">
                    <a16:rowId xmlns:a16="http://schemas.microsoft.com/office/drawing/2014/main" val="4272988579"/>
                  </a:ext>
                </a:extLst>
              </a:tr>
              <a:tr h="613044">
                <a:tc>
                  <a:txBody>
                    <a:bodyPr/>
                    <a:lstStyle/>
                    <a:p>
                      <a:pPr algn="l" fontAlgn="t"/>
                      <a:r>
                        <a:rPr lang="en-IN">
                          <a:effectLst/>
                        </a:rPr>
                        <a:t>&amp;&amp; </a:t>
                      </a:r>
                    </a:p>
                  </a:txBody>
                  <a:tcPr marL="152400" marR="76200" marT="76200" marB="76200"/>
                </a:tc>
                <a:tc>
                  <a:txBody>
                    <a:bodyPr/>
                    <a:lstStyle/>
                    <a:p>
                      <a:pPr algn="l" fontAlgn="t"/>
                      <a:r>
                        <a:rPr lang="en-IN">
                          <a:effectLst/>
                        </a:rPr>
                        <a:t>Logical and</a:t>
                      </a:r>
                    </a:p>
                  </a:txBody>
                  <a:tcPr marL="76200" marR="76200" marT="76200" marB="76200"/>
                </a:tc>
                <a:tc>
                  <a:txBody>
                    <a:bodyPr/>
                    <a:lstStyle/>
                    <a:p>
                      <a:pPr algn="l" fontAlgn="t"/>
                      <a:r>
                        <a:rPr lang="en-US">
                          <a:effectLst/>
                        </a:rPr>
                        <a:t>Returns true if both statements are true</a:t>
                      </a:r>
                    </a:p>
                  </a:txBody>
                  <a:tcPr marL="76200" marR="76200" marT="76200" marB="76200"/>
                </a:tc>
                <a:tc>
                  <a:txBody>
                    <a:bodyPr/>
                    <a:lstStyle/>
                    <a:p>
                      <a:pPr algn="l" fontAlgn="t"/>
                      <a:r>
                        <a:rPr lang="en-IN">
                          <a:effectLst/>
                        </a:rPr>
                        <a:t>x &lt; 5 &amp;&amp;  x &lt; 10</a:t>
                      </a:r>
                    </a:p>
                  </a:txBody>
                  <a:tcPr marL="76200" marR="76200" marT="76200" marB="76200"/>
                </a:tc>
                <a:extLst>
                  <a:ext uri="{0D108BD9-81ED-4DB2-BD59-A6C34878D82A}">
                    <a16:rowId xmlns:a16="http://schemas.microsoft.com/office/drawing/2014/main" val="351830482"/>
                  </a:ext>
                </a:extLst>
              </a:tr>
              <a:tr h="613044">
                <a:tc>
                  <a:txBody>
                    <a:bodyPr/>
                    <a:lstStyle/>
                    <a:p>
                      <a:pPr algn="l" fontAlgn="t"/>
                      <a:r>
                        <a:rPr lang="en-IN">
                          <a:effectLst/>
                        </a:rPr>
                        <a:t>|| </a:t>
                      </a:r>
                    </a:p>
                  </a:txBody>
                  <a:tcPr marL="152400" marR="76200" marT="76200" marB="76200"/>
                </a:tc>
                <a:tc>
                  <a:txBody>
                    <a:bodyPr/>
                    <a:lstStyle/>
                    <a:p>
                      <a:pPr algn="l" fontAlgn="t"/>
                      <a:r>
                        <a:rPr lang="en-IN">
                          <a:effectLst/>
                        </a:rPr>
                        <a:t>Logical or</a:t>
                      </a:r>
                    </a:p>
                  </a:txBody>
                  <a:tcPr marL="76200" marR="76200" marT="76200" marB="76200"/>
                </a:tc>
                <a:tc>
                  <a:txBody>
                    <a:bodyPr/>
                    <a:lstStyle/>
                    <a:p>
                      <a:pPr algn="l" fontAlgn="t"/>
                      <a:r>
                        <a:rPr lang="en-US">
                          <a:effectLst/>
                        </a:rPr>
                        <a:t>Returns true if one of the statements is true</a:t>
                      </a:r>
                    </a:p>
                  </a:txBody>
                  <a:tcPr marL="76200" marR="76200" marT="76200" marB="76200"/>
                </a:tc>
                <a:tc>
                  <a:txBody>
                    <a:bodyPr/>
                    <a:lstStyle/>
                    <a:p>
                      <a:pPr algn="l" fontAlgn="t"/>
                      <a:r>
                        <a:rPr lang="en-IN">
                          <a:effectLst/>
                        </a:rPr>
                        <a:t>x &lt; 5 || x &lt; 4</a:t>
                      </a:r>
                    </a:p>
                  </a:txBody>
                  <a:tcPr marL="76200" marR="76200" marT="76200" marB="76200"/>
                </a:tc>
                <a:extLst>
                  <a:ext uri="{0D108BD9-81ED-4DB2-BD59-A6C34878D82A}">
                    <a16:rowId xmlns:a16="http://schemas.microsoft.com/office/drawing/2014/main" val="2978440357"/>
                  </a:ext>
                </a:extLst>
              </a:tr>
              <a:tr h="1007144">
                <a:tc>
                  <a:txBody>
                    <a:bodyPr/>
                    <a:lstStyle/>
                    <a:p>
                      <a:pPr algn="l" fontAlgn="t"/>
                      <a:r>
                        <a:rPr lang="en-IN">
                          <a:effectLst/>
                        </a:rPr>
                        <a:t>!</a:t>
                      </a:r>
                    </a:p>
                  </a:txBody>
                  <a:tcPr marL="152400" marR="76200" marT="76200" marB="76200"/>
                </a:tc>
                <a:tc>
                  <a:txBody>
                    <a:bodyPr/>
                    <a:lstStyle/>
                    <a:p>
                      <a:pPr algn="l" fontAlgn="t"/>
                      <a:r>
                        <a:rPr lang="en-IN">
                          <a:effectLst/>
                        </a:rPr>
                        <a:t>Logical not</a:t>
                      </a:r>
                    </a:p>
                  </a:txBody>
                  <a:tcPr marL="76200" marR="76200" marT="76200" marB="76200"/>
                </a:tc>
                <a:tc>
                  <a:txBody>
                    <a:bodyPr/>
                    <a:lstStyle/>
                    <a:p>
                      <a:pPr algn="l" fontAlgn="t"/>
                      <a:r>
                        <a:rPr lang="en-US">
                          <a:effectLst/>
                        </a:rPr>
                        <a:t>Reverse the result, returns false if the result is true</a:t>
                      </a:r>
                    </a:p>
                  </a:txBody>
                  <a:tcPr marL="76200" marR="76200" marT="76200" marB="76200"/>
                </a:tc>
                <a:tc>
                  <a:txBody>
                    <a:bodyPr/>
                    <a:lstStyle/>
                    <a:p>
                      <a:pPr algn="l" fontAlgn="t"/>
                      <a:r>
                        <a:rPr lang="en-IN" dirty="0">
                          <a:effectLst/>
                        </a:rPr>
                        <a:t>!(x &lt; 5 &amp;&amp; x &lt; 10)</a:t>
                      </a:r>
                    </a:p>
                  </a:txBody>
                  <a:tcPr marL="76200" marR="76200" marT="76200" marB="76200"/>
                </a:tc>
                <a:extLst>
                  <a:ext uri="{0D108BD9-81ED-4DB2-BD59-A6C34878D82A}">
                    <a16:rowId xmlns:a16="http://schemas.microsoft.com/office/drawing/2014/main" val="505236130"/>
                  </a:ext>
                </a:extLst>
              </a:tr>
            </a:tbl>
          </a:graphicData>
        </a:graphic>
      </p:graphicFrame>
      <p:sp>
        <p:nvSpPr>
          <p:cNvPr id="6" name="Slide Number Placeholder 5">
            <a:extLst>
              <a:ext uri="{FF2B5EF4-FFF2-40B4-BE49-F238E27FC236}">
                <a16:creationId xmlns:a16="http://schemas.microsoft.com/office/drawing/2014/main" id="{0447C6CB-A5DC-D4FF-4196-3A1C66A54C2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30</a:t>
            </a:fld>
            <a:endParaRPr lang="en-US" dirty="0">
              <a:solidFill>
                <a:prstClr val="black">
                  <a:tint val="75000"/>
                </a:prstClr>
              </a:solidFill>
            </a:endParaRPr>
          </a:p>
        </p:txBody>
      </p:sp>
    </p:spTree>
    <p:extLst>
      <p:ext uri="{BB962C8B-B14F-4D97-AF65-F5344CB8AC3E}">
        <p14:creationId xmlns:p14="http://schemas.microsoft.com/office/powerpoint/2010/main" val="3107400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469DCF-F019-EB41-D592-E133C84D6D4A}"/>
              </a:ext>
            </a:extLst>
          </p:cNvPr>
          <p:cNvSpPr>
            <a:spLocks noGrp="1"/>
          </p:cNvSpPr>
          <p:nvPr>
            <p:ph type="title"/>
          </p:nvPr>
        </p:nvSpPr>
        <p:spPr/>
        <p:txBody>
          <a:bodyPr/>
          <a:lstStyle/>
          <a:p>
            <a:r>
              <a:rPr lang="en-US" dirty="0"/>
              <a:t>Looping &amp; Condition Control</a:t>
            </a:r>
            <a:endParaRPr lang="en-IN" dirty="0"/>
          </a:p>
        </p:txBody>
      </p:sp>
      <p:sp>
        <p:nvSpPr>
          <p:cNvPr id="8" name="Content Placeholder 7">
            <a:extLst>
              <a:ext uri="{FF2B5EF4-FFF2-40B4-BE49-F238E27FC236}">
                <a16:creationId xmlns:a16="http://schemas.microsoft.com/office/drawing/2014/main" id="{B8F28E07-75E1-AD32-B8AD-36B099116CCA}"/>
              </a:ext>
            </a:extLst>
          </p:cNvPr>
          <p:cNvSpPr>
            <a:spLocks noGrp="1"/>
          </p:cNvSpPr>
          <p:nvPr>
            <p:ph idx="1"/>
          </p:nvPr>
        </p:nvSpPr>
        <p:spPr/>
        <p:txBody>
          <a:bodyPr>
            <a:normAutofit lnSpcReduction="10000"/>
          </a:bodyPr>
          <a:lstStyle/>
          <a:p>
            <a:r>
              <a:rPr lang="en-US" dirty="0"/>
              <a:t>We learned comparison operators from previous slide</a:t>
            </a:r>
          </a:p>
          <a:p>
            <a:r>
              <a:rPr lang="en-US" dirty="0"/>
              <a:t>C supports the usual logical conditions from mathematics:</a:t>
            </a:r>
          </a:p>
          <a:p>
            <a:r>
              <a:rPr lang="en-US" dirty="0"/>
              <a:t>Less than: a &lt; b</a:t>
            </a:r>
          </a:p>
          <a:p>
            <a:r>
              <a:rPr lang="en-US" dirty="0"/>
              <a:t>Less than or equal to: a &lt;= b</a:t>
            </a:r>
          </a:p>
          <a:p>
            <a:r>
              <a:rPr lang="en-US" dirty="0"/>
              <a:t>Greater than: a &gt; b</a:t>
            </a:r>
          </a:p>
          <a:p>
            <a:r>
              <a:rPr lang="en-US" dirty="0"/>
              <a:t>Greater than or equal to: a &gt;= b</a:t>
            </a:r>
          </a:p>
          <a:p>
            <a:r>
              <a:rPr lang="en-US" dirty="0"/>
              <a:t>Equal to a == b</a:t>
            </a:r>
          </a:p>
          <a:p>
            <a:r>
              <a:rPr lang="en-US" dirty="0"/>
              <a:t>Not Equal to: a != b</a:t>
            </a:r>
          </a:p>
          <a:p>
            <a:endParaRPr lang="en-IN" dirty="0"/>
          </a:p>
        </p:txBody>
      </p:sp>
      <p:sp>
        <p:nvSpPr>
          <p:cNvPr id="6" name="Slide Number Placeholder 5">
            <a:extLst>
              <a:ext uri="{FF2B5EF4-FFF2-40B4-BE49-F238E27FC236}">
                <a16:creationId xmlns:a16="http://schemas.microsoft.com/office/drawing/2014/main" id="{C4BB7153-AF46-8127-AAF5-C2E7441EB77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31</a:t>
            </a:fld>
            <a:endParaRPr lang="en-US" dirty="0">
              <a:solidFill>
                <a:prstClr val="black">
                  <a:tint val="75000"/>
                </a:prstClr>
              </a:solidFill>
            </a:endParaRPr>
          </a:p>
        </p:txBody>
      </p:sp>
    </p:spTree>
    <p:extLst>
      <p:ext uri="{BB962C8B-B14F-4D97-AF65-F5344CB8AC3E}">
        <p14:creationId xmlns:p14="http://schemas.microsoft.com/office/powerpoint/2010/main" val="1322379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469DCF-F019-EB41-D592-E133C84D6D4A}"/>
              </a:ext>
            </a:extLst>
          </p:cNvPr>
          <p:cNvSpPr>
            <a:spLocks noGrp="1"/>
          </p:cNvSpPr>
          <p:nvPr>
            <p:ph type="title"/>
          </p:nvPr>
        </p:nvSpPr>
        <p:spPr/>
        <p:txBody>
          <a:bodyPr/>
          <a:lstStyle/>
          <a:p>
            <a:r>
              <a:rPr lang="en-US" dirty="0"/>
              <a:t>Looping &amp; Condition Control</a:t>
            </a:r>
            <a:endParaRPr lang="en-IN" dirty="0"/>
          </a:p>
        </p:txBody>
      </p:sp>
      <p:sp>
        <p:nvSpPr>
          <p:cNvPr id="8" name="Content Placeholder 7">
            <a:extLst>
              <a:ext uri="{FF2B5EF4-FFF2-40B4-BE49-F238E27FC236}">
                <a16:creationId xmlns:a16="http://schemas.microsoft.com/office/drawing/2014/main" id="{B8F28E07-75E1-AD32-B8AD-36B099116CCA}"/>
              </a:ext>
            </a:extLst>
          </p:cNvPr>
          <p:cNvSpPr>
            <a:spLocks noGrp="1"/>
          </p:cNvSpPr>
          <p:nvPr>
            <p:ph idx="1"/>
          </p:nvPr>
        </p:nvSpPr>
        <p:spPr/>
        <p:txBody>
          <a:bodyPr>
            <a:normAutofit fontScale="92500" lnSpcReduction="20000"/>
          </a:bodyPr>
          <a:lstStyle/>
          <a:p>
            <a:r>
              <a:rPr lang="en-US" dirty="0"/>
              <a:t>You can use these conditions to perform different actions for different decisions.</a:t>
            </a:r>
          </a:p>
          <a:p>
            <a:r>
              <a:rPr lang="en-US" dirty="0"/>
              <a:t>C has the following conditional statements:</a:t>
            </a:r>
          </a:p>
          <a:p>
            <a:r>
              <a:rPr lang="en-US" dirty="0"/>
              <a:t>Use if to specify a block of code to be executed, if a specified condition is true</a:t>
            </a:r>
          </a:p>
          <a:p>
            <a:r>
              <a:rPr lang="en-US" dirty="0"/>
              <a:t>Use else to specify a block of code to be executed, if the same condition is false</a:t>
            </a:r>
          </a:p>
          <a:p>
            <a:r>
              <a:rPr lang="en-US" dirty="0"/>
              <a:t>Use else if to specify a new condition to test, if the first condition is false</a:t>
            </a:r>
          </a:p>
          <a:p>
            <a:r>
              <a:rPr lang="en-US" dirty="0"/>
              <a:t>Use switch to specify many alternative blocks of code to be executed</a:t>
            </a:r>
          </a:p>
          <a:p>
            <a:endParaRPr lang="en-US" dirty="0"/>
          </a:p>
          <a:p>
            <a:endParaRPr lang="en-IN" dirty="0"/>
          </a:p>
        </p:txBody>
      </p:sp>
      <p:sp>
        <p:nvSpPr>
          <p:cNvPr id="6" name="Slide Number Placeholder 5">
            <a:extLst>
              <a:ext uri="{FF2B5EF4-FFF2-40B4-BE49-F238E27FC236}">
                <a16:creationId xmlns:a16="http://schemas.microsoft.com/office/drawing/2014/main" id="{C4BB7153-AF46-8127-AAF5-C2E7441EB77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32</a:t>
            </a:fld>
            <a:endParaRPr lang="en-US" dirty="0">
              <a:solidFill>
                <a:prstClr val="black">
                  <a:tint val="75000"/>
                </a:prstClr>
              </a:solidFill>
            </a:endParaRPr>
          </a:p>
        </p:txBody>
      </p:sp>
    </p:spTree>
    <p:extLst>
      <p:ext uri="{BB962C8B-B14F-4D97-AF65-F5344CB8AC3E}">
        <p14:creationId xmlns:p14="http://schemas.microsoft.com/office/powerpoint/2010/main" val="1295471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4DCF-535B-BD83-F0C5-52452B0B64D3}"/>
              </a:ext>
            </a:extLst>
          </p:cNvPr>
          <p:cNvSpPr>
            <a:spLocks noGrp="1"/>
          </p:cNvSpPr>
          <p:nvPr>
            <p:ph type="title"/>
          </p:nvPr>
        </p:nvSpPr>
        <p:spPr/>
        <p:txBody>
          <a:bodyPr/>
          <a:lstStyle/>
          <a:p>
            <a:r>
              <a:rPr lang="en-US" dirty="0"/>
              <a:t>If, Else and Else If</a:t>
            </a:r>
            <a:endParaRPr lang="en-IN" dirty="0"/>
          </a:p>
        </p:txBody>
      </p:sp>
      <p:sp>
        <p:nvSpPr>
          <p:cNvPr id="3" name="Content Placeholder 2">
            <a:extLst>
              <a:ext uri="{FF2B5EF4-FFF2-40B4-BE49-F238E27FC236}">
                <a16:creationId xmlns:a16="http://schemas.microsoft.com/office/drawing/2014/main" id="{89E68D40-24F4-2BFB-551F-57A5724E7BC0}"/>
              </a:ext>
            </a:extLst>
          </p:cNvPr>
          <p:cNvSpPr>
            <a:spLocks noGrp="1"/>
          </p:cNvSpPr>
          <p:nvPr>
            <p:ph idx="1"/>
          </p:nvPr>
        </p:nvSpPr>
        <p:spPr/>
        <p:txBody>
          <a:bodyPr/>
          <a:lstStyle/>
          <a:p>
            <a:r>
              <a:rPr lang="en-US" dirty="0"/>
              <a:t>Use the </a:t>
            </a:r>
            <a:r>
              <a:rPr lang="en-US" b="1" dirty="0"/>
              <a:t>if</a:t>
            </a:r>
            <a:r>
              <a:rPr lang="en-US" dirty="0"/>
              <a:t> statement to specify a block of C code to be executed if a condition is true.</a:t>
            </a:r>
          </a:p>
          <a:p>
            <a:r>
              <a:rPr lang="en-US" dirty="0"/>
              <a:t>Use the </a:t>
            </a:r>
            <a:r>
              <a:rPr lang="en-US" b="1" dirty="0"/>
              <a:t>else</a:t>
            </a:r>
            <a:r>
              <a:rPr lang="en-US" dirty="0"/>
              <a:t> statement to specify a block of code to be executed if the condition is false. </a:t>
            </a:r>
          </a:p>
          <a:p>
            <a:r>
              <a:rPr lang="en-US" dirty="0"/>
              <a:t>Use the </a:t>
            </a:r>
            <a:r>
              <a:rPr lang="en-US" b="1" dirty="0"/>
              <a:t>else if </a:t>
            </a:r>
            <a:r>
              <a:rPr lang="en-US" dirty="0"/>
              <a:t>statement to specify a new condition if the first condition is false </a:t>
            </a:r>
          </a:p>
          <a:p>
            <a:endParaRPr lang="en-IN" dirty="0"/>
          </a:p>
        </p:txBody>
      </p:sp>
      <p:sp>
        <p:nvSpPr>
          <p:cNvPr id="6" name="Slide Number Placeholder 5">
            <a:extLst>
              <a:ext uri="{FF2B5EF4-FFF2-40B4-BE49-F238E27FC236}">
                <a16:creationId xmlns:a16="http://schemas.microsoft.com/office/drawing/2014/main" id="{482503E3-5350-EE4C-4D57-F0DE873F509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33</a:t>
            </a:fld>
            <a:endParaRPr lang="en-US" dirty="0">
              <a:solidFill>
                <a:prstClr val="black">
                  <a:tint val="75000"/>
                </a:prstClr>
              </a:solidFill>
            </a:endParaRPr>
          </a:p>
        </p:txBody>
      </p:sp>
    </p:spTree>
    <p:extLst>
      <p:ext uri="{BB962C8B-B14F-4D97-AF65-F5344CB8AC3E}">
        <p14:creationId xmlns:p14="http://schemas.microsoft.com/office/powerpoint/2010/main" val="3499435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8BE8-00F7-4F8A-F5D4-36751BB9519A}"/>
              </a:ext>
            </a:extLst>
          </p:cNvPr>
          <p:cNvSpPr>
            <a:spLocks noGrp="1"/>
          </p:cNvSpPr>
          <p:nvPr>
            <p:ph type="title"/>
          </p:nvPr>
        </p:nvSpPr>
        <p:spPr/>
        <p:txBody>
          <a:bodyPr/>
          <a:lstStyle/>
          <a:p>
            <a:r>
              <a:rPr lang="en-US" dirty="0"/>
              <a:t>Code 4:</a:t>
            </a:r>
            <a:br>
              <a:rPr lang="en-US" dirty="0"/>
            </a:br>
            <a:r>
              <a:rPr lang="en-US" dirty="0"/>
              <a:t>If-Else If- Else Demo</a:t>
            </a:r>
            <a:endParaRPr lang="en-IN" dirty="0"/>
          </a:p>
        </p:txBody>
      </p:sp>
      <p:sp>
        <p:nvSpPr>
          <p:cNvPr id="6" name="Slide Number Placeholder 5">
            <a:extLst>
              <a:ext uri="{FF2B5EF4-FFF2-40B4-BE49-F238E27FC236}">
                <a16:creationId xmlns:a16="http://schemas.microsoft.com/office/drawing/2014/main" id="{44183F6B-3F3D-39FC-3AFD-0B35636A16D2}"/>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34</a:t>
            </a:fld>
            <a:endParaRPr lang="en-US" dirty="0">
              <a:solidFill>
                <a:prstClr val="black">
                  <a:tint val="75000"/>
                </a:prstClr>
              </a:solidFill>
            </a:endParaRPr>
          </a:p>
        </p:txBody>
      </p:sp>
    </p:spTree>
    <p:extLst>
      <p:ext uri="{BB962C8B-B14F-4D97-AF65-F5344CB8AC3E}">
        <p14:creationId xmlns:p14="http://schemas.microsoft.com/office/powerpoint/2010/main" val="1515600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AB44-6034-B44A-4B16-AB560CBBB662}"/>
              </a:ext>
            </a:extLst>
          </p:cNvPr>
          <p:cNvSpPr>
            <a:spLocks noGrp="1"/>
          </p:cNvSpPr>
          <p:nvPr>
            <p:ph type="title"/>
          </p:nvPr>
        </p:nvSpPr>
        <p:spPr/>
        <p:txBody>
          <a:bodyPr/>
          <a:lstStyle/>
          <a:p>
            <a:r>
              <a:rPr lang="en-US" dirty="0"/>
              <a:t>C Switch Case</a:t>
            </a:r>
            <a:endParaRPr lang="en-IN" dirty="0"/>
          </a:p>
        </p:txBody>
      </p:sp>
      <p:sp>
        <p:nvSpPr>
          <p:cNvPr id="3" name="Content Placeholder 2">
            <a:extLst>
              <a:ext uri="{FF2B5EF4-FFF2-40B4-BE49-F238E27FC236}">
                <a16:creationId xmlns:a16="http://schemas.microsoft.com/office/drawing/2014/main" id="{4B1B1504-7DAF-82D0-B317-B75CCE846806}"/>
              </a:ext>
            </a:extLst>
          </p:cNvPr>
          <p:cNvSpPr>
            <a:spLocks noGrp="1"/>
          </p:cNvSpPr>
          <p:nvPr>
            <p:ph idx="1"/>
          </p:nvPr>
        </p:nvSpPr>
        <p:spPr/>
        <p:txBody>
          <a:bodyPr>
            <a:normAutofit/>
          </a:bodyPr>
          <a:lstStyle/>
          <a:p>
            <a:r>
              <a:rPr lang="en-US" dirty="0"/>
              <a:t>Instead of writing many </a:t>
            </a:r>
            <a:r>
              <a:rPr lang="en-US" dirty="0" err="1"/>
              <a:t>if..else</a:t>
            </a:r>
            <a:r>
              <a:rPr lang="en-US" dirty="0"/>
              <a:t> statements, you can use the switch statement.</a:t>
            </a:r>
          </a:p>
          <a:p>
            <a:r>
              <a:rPr lang="en-US" dirty="0"/>
              <a:t>The switch statement selects one of many code blocks to be executed:</a:t>
            </a:r>
          </a:p>
          <a:p>
            <a:pPr marL="0" indent="0">
              <a:buNone/>
            </a:pPr>
            <a:endParaRPr lang="en-US" dirty="0"/>
          </a:p>
          <a:p>
            <a:endParaRPr lang="en-IN" dirty="0"/>
          </a:p>
        </p:txBody>
      </p:sp>
      <p:sp>
        <p:nvSpPr>
          <p:cNvPr id="6" name="Slide Number Placeholder 5">
            <a:extLst>
              <a:ext uri="{FF2B5EF4-FFF2-40B4-BE49-F238E27FC236}">
                <a16:creationId xmlns:a16="http://schemas.microsoft.com/office/drawing/2014/main" id="{56D12C9F-6B9C-5D48-E22D-DEDEE4E08A1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35</a:t>
            </a:fld>
            <a:endParaRPr lang="en-US" dirty="0">
              <a:solidFill>
                <a:prstClr val="black">
                  <a:tint val="75000"/>
                </a:prstClr>
              </a:solidFill>
            </a:endParaRPr>
          </a:p>
        </p:txBody>
      </p:sp>
      <p:sp>
        <p:nvSpPr>
          <p:cNvPr id="8" name="Rectangle 2">
            <a:extLst>
              <a:ext uri="{FF2B5EF4-FFF2-40B4-BE49-F238E27FC236}">
                <a16:creationId xmlns:a16="http://schemas.microsoft.com/office/drawing/2014/main" id="{5E9E9A00-5FA9-66E4-6CF2-134B702F1DA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ACFCB2DE-E6CF-F97F-2D61-BE449DA1453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6605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199C-D881-1B31-804B-F15E5A142FCC}"/>
              </a:ext>
            </a:extLst>
          </p:cNvPr>
          <p:cNvSpPr>
            <a:spLocks noGrp="1"/>
          </p:cNvSpPr>
          <p:nvPr>
            <p:ph type="title"/>
          </p:nvPr>
        </p:nvSpPr>
        <p:spPr/>
        <p:txBody>
          <a:bodyPr/>
          <a:lstStyle/>
          <a:p>
            <a:r>
              <a:rPr lang="en-US" dirty="0"/>
              <a:t>Break &amp; Default Keyword</a:t>
            </a:r>
            <a:endParaRPr lang="en-IN" dirty="0"/>
          </a:p>
        </p:txBody>
      </p:sp>
      <p:sp>
        <p:nvSpPr>
          <p:cNvPr id="3" name="Content Placeholder 2">
            <a:extLst>
              <a:ext uri="{FF2B5EF4-FFF2-40B4-BE49-F238E27FC236}">
                <a16:creationId xmlns:a16="http://schemas.microsoft.com/office/drawing/2014/main" id="{499295C5-4AF0-8E66-892E-DD7C4E5A9FB3}"/>
              </a:ext>
            </a:extLst>
          </p:cNvPr>
          <p:cNvSpPr>
            <a:spLocks noGrp="1"/>
          </p:cNvSpPr>
          <p:nvPr>
            <p:ph idx="1"/>
          </p:nvPr>
        </p:nvSpPr>
        <p:spPr/>
        <p:txBody>
          <a:bodyPr>
            <a:normAutofit lnSpcReduction="10000"/>
          </a:bodyPr>
          <a:lstStyle/>
          <a:p>
            <a:r>
              <a:rPr lang="en-US" dirty="0"/>
              <a:t>The break Keyword</a:t>
            </a:r>
          </a:p>
          <a:p>
            <a:r>
              <a:rPr lang="en-US" dirty="0"/>
              <a:t>When C reaches a break keyword, it breaks out of the switch block.</a:t>
            </a:r>
          </a:p>
          <a:p>
            <a:r>
              <a:rPr lang="en-US" dirty="0"/>
              <a:t>This will stop the execution of more code and case testing inside the block.</a:t>
            </a:r>
          </a:p>
          <a:p>
            <a:endParaRPr lang="en-IN" dirty="0"/>
          </a:p>
          <a:p>
            <a:r>
              <a:rPr lang="en-US" dirty="0"/>
              <a:t>The default Keyword</a:t>
            </a:r>
          </a:p>
          <a:p>
            <a:r>
              <a:rPr lang="en-US" dirty="0"/>
              <a:t>The default keyword specifies some code to run if there is no case match:</a:t>
            </a:r>
          </a:p>
          <a:p>
            <a:endParaRPr lang="en-IN" dirty="0"/>
          </a:p>
        </p:txBody>
      </p:sp>
      <p:sp>
        <p:nvSpPr>
          <p:cNvPr id="6" name="Slide Number Placeholder 5">
            <a:extLst>
              <a:ext uri="{FF2B5EF4-FFF2-40B4-BE49-F238E27FC236}">
                <a16:creationId xmlns:a16="http://schemas.microsoft.com/office/drawing/2014/main" id="{E1FBAB30-4FBB-87F6-14CC-37A60D750FA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36</a:t>
            </a:fld>
            <a:endParaRPr lang="en-US" dirty="0">
              <a:solidFill>
                <a:prstClr val="black">
                  <a:tint val="75000"/>
                </a:prstClr>
              </a:solidFill>
            </a:endParaRPr>
          </a:p>
        </p:txBody>
      </p:sp>
      <p:sp>
        <p:nvSpPr>
          <p:cNvPr id="7" name="Rectangle 1">
            <a:extLst>
              <a:ext uri="{FF2B5EF4-FFF2-40B4-BE49-F238E27FC236}">
                <a16:creationId xmlns:a16="http://schemas.microsoft.com/office/drawing/2014/main" id="{EA4644A9-349F-C19E-F460-FED18121E2FA}"/>
              </a:ext>
            </a:extLst>
          </p:cNvPr>
          <p:cNvSpPr>
            <a:spLocks noChangeArrowheads="1"/>
          </p:cNvSpPr>
          <p:nvPr/>
        </p:nvSpPr>
        <p:spPr bwMode="auto">
          <a:xfrm>
            <a:off x="0" y="42025"/>
            <a:ext cx="65" cy="373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5731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r>
              <a:rPr lang="en-US" dirty="0"/>
              <a:t>Code 5:</a:t>
            </a:r>
            <a:br>
              <a:rPr lang="en-US" dirty="0"/>
            </a:br>
            <a:r>
              <a:rPr lang="en-US" dirty="0"/>
              <a:t>C Switch Case Demo</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37</a:t>
            </a:fld>
            <a:endParaRPr lang="en-US" dirty="0">
              <a:solidFill>
                <a:prstClr val="black">
                  <a:tint val="75000"/>
                </a:prstClr>
              </a:solidFill>
            </a:endParaRPr>
          </a:p>
        </p:txBody>
      </p:sp>
    </p:spTree>
    <p:extLst>
      <p:ext uri="{BB962C8B-B14F-4D97-AF65-F5344CB8AC3E}">
        <p14:creationId xmlns:p14="http://schemas.microsoft.com/office/powerpoint/2010/main" val="3957052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9169-D696-ED92-0533-3E16ADA6884F}"/>
              </a:ext>
            </a:extLst>
          </p:cNvPr>
          <p:cNvSpPr>
            <a:spLocks noGrp="1"/>
          </p:cNvSpPr>
          <p:nvPr>
            <p:ph type="title"/>
          </p:nvPr>
        </p:nvSpPr>
        <p:spPr/>
        <p:txBody>
          <a:bodyPr/>
          <a:lstStyle/>
          <a:p>
            <a:r>
              <a:rPr lang="en-US" dirty="0"/>
              <a:t>Loops</a:t>
            </a:r>
            <a:endParaRPr lang="en-IN" dirty="0"/>
          </a:p>
        </p:txBody>
      </p:sp>
      <p:sp>
        <p:nvSpPr>
          <p:cNvPr id="3" name="Content Placeholder 2">
            <a:extLst>
              <a:ext uri="{FF2B5EF4-FFF2-40B4-BE49-F238E27FC236}">
                <a16:creationId xmlns:a16="http://schemas.microsoft.com/office/drawing/2014/main" id="{7E5DFE10-1975-CC62-A744-2598F9EB09A3}"/>
              </a:ext>
            </a:extLst>
          </p:cNvPr>
          <p:cNvSpPr>
            <a:spLocks noGrp="1"/>
          </p:cNvSpPr>
          <p:nvPr>
            <p:ph idx="1"/>
          </p:nvPr>
        </p:nvSpPr>
        <p:spPr/>
        <p:txBody>
          <a:bodyPr/>
          <a:lstStyle/>
          <a:p>
            <a:r>
              <a:rPr lang="en-US" dirty="0"/>
              <a:t>Loops can execute a block of code as long as a specified condition is reached.</a:t>
            </a:r>
          </a:p>
          <a:p>
            <a:r>
              <a:rPr lang="en-US" dirty="0"/>
              <a:t>Loops are handy because they save time, reduce errors, and they make code more readable.</a:t>
            </a:r>
            <a:endParaRPr lang="en-IN" dirty="0"/>
          </a:p>
        </p:txBody>
      </p:sp>
      <p:sp>
        <p:nvSpPr>
          <p:cNvPr id="4" name="Date Placeholder 3">
            <a:extLst>
              <a:ext uri="{FF2B5EF4-FFF2-40B4-BE49-F238E27FC236}">
                <a16:creationId xmlns:a16="http://schemas.microsoft.com/office/drawing/2014/main" id="{8E4450A8-7BBA-DB54-B1B2-08B66B0CE11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567A57E7-A3FD-6E80-88F9-6CEB62F49E52}"/>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CCE6F53-2FF1-8071-DCAE-A2743307B77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38</a:t>
            </a:fld>
            <a:endParaRPr lang="en-US" dirty="0">
              <a:solidFill>
                <a:prstClr val="black">
                  <a:tint val="75000"/>
                </a:prstClr>
              </a:solidFill>
            </a:endParaRPr>
          </a:p>
        </p:txBody>
      </p:sp>
    </p:spTree>
    <p:extLst>
      <p:ext uri="{BB962C8B-B14F-4D97-AF65-F5344CB8AC3E}">
        <p14:creationId xmlns:p14="http://schemas.microsoft.com/office/powerpoint/2010/main" val="2260272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691F-0641-344F-F406-BFB05B9DC9BA}"/>
              </a:ext>
            </a:extLst>
          </p:cNvPr>
          <p:cNvSpPr>
            <a:spLocks noGrp="1"/>
          </p:cNvSpPr>
          <p:nvPr>
            <p:ph type="title"/>
          </p:nvPr>
        </p:nvSpPr>
        <p:spPr/>
        <p:txBody>
          <a:bodyPr/>
          <a:lstStyle/>
          <a:p>
            <a:r>
              <a:rPr lang="en-US" dirty="0"/>
              <a:t>While Loop</a:t>
            </a:r>
            <a:endParaRPr lang="en-IN" dirty="0"/>
          </a:p>
        </p:txBody>
      </p:sp>
      <p:sp>
        <p:nvSpPr>
          <p:cNvPr id="6" name="Slide Number Placeholder 5">
            <a:extLst>
              <a:ext uri="{FF2B5EF4-FFF2-40B4-BE49-F238E27FC236}">
                <a16:creationId xmlns:a16="http://schemas.microsoft.com/office/drawing/2014/main" id="{0E850F39-E110-7DB1-525F-FD995A84F26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39</a:t>
            </a:fld>
            <a:endParaRPr lang="en-US" dirty="0">
              <a:solidFill>
                <a:prstClr val="black">
                  <a:tint val="75000"/>
                </a:prstClr>
              </a:solidFill>
            </a:endParaRPr>
          </a:p>
        </p:txBody>
      </p:sp>
      <p:sp>
        <p:nvSpPr>
          <p:cNvPr id="3" name="Content Placeholder 2">
            <a:extLst>
              <a:ext uri="{FF2B5EF4-FFF2-40B4-BE49-F238E27FC236}">
                <a16:creationId xmlns:a16="http://schemas.microsoft.com/office/drawing/2014/main" id="{E9DBF44A-EBC5-718B-19B0-D0442AEA4FFA}"/>
              </a:ext>
            </a:extLst>
          </p:cNvPr>
          <p:cNvSpPr>
            <a:spLocks noGrp="1"/>
          </p:cNvSpPr>
          <p:nvPr>
            <p:ph idx="1"/>
          </p:nvPr>
        </p:nvSpPr>
        <p:spPr/>
        <p:txBody>
          <a:bodyPr/>
          <a:lstStyle/>
          <a:p>
            <a:r>
              <a:rPr lang="en-US" dirty="0"/>
              <a:t>The while loop loops through a block of code as long as a specified condition is true:</a:t>
            </a:r>
            <a:endParaRPr lang="en-IN" dirty="0"/>
          </a:p>
        </p:txBody>
      </p:sp>
    </p:spTree>
    <p:extLst>
      <p:ext uri="{BB962C8B-B14F-4D97-AF65-F5344CB8AC3E}">
        <p14:creationId xmlns:p14="http://schemas.microsoft.com/office/powerpoint/2010/main" val="263326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0C75A95D-60BF-C95D-E925-0598DEBD87D9}"/>
              </a:ext>
            </a:extLst>
          </p:cNvPr>
          <p:cNvPicPr>
            <a:picLocks noGrp="1" noChangeAspect="1"/>
          </p:cNvPicPr>
          <p:nvPr>
            <p:ph type="pic" sz="quarter" idx="13"/>
          </p:nvPr>
        </p:nvPicPr>
        <p:blipFill>
          <a:blip r:embed="rId2"/>
          <a:srcRect l="13573" r="13573"/>
          <a:stretch>
            <a:fillRect/>
          </a:stretch>
        </p:blipFill>
        <p:spPr/>
      </p:pic>
      <p:pic>
        <p:nvPicPr>
          <p:cNvPr id="18" name="Picture Placeholder 17">
            <a:extLst>
              <a:ext uri="{FF2B5EF4-FFF2-40B4-BE49-F238E27FC236}">
                <a16:creationId xmlns:a16="http://schemas.microsoft.com/office/drawing/2014/main" id="{51F674A7-70BD-1DE9-7C61-DA57C987640B}"/>
              </a:ext>
            </a:extLst>
          </p:cNvPr>
          <p:cNvPicPr>
            <a:picLocks noGrp="1" noChangeAspect="1"/>
          </p:cNvPicPr>
          <p:nvPr>
            <p:ph type="pic" sz="quarter" idx="14"/>
          </p:nvPr>
        </p:nvPicPr>
        <p:blipFill>
          <a:blip r:embed="rId3"/>
          <a:srcRect l="10317" r="10317"/>
          <a:stretch>
            <a:fillRect/>
          </a:stretch>
        </p:blipFill>
        <p:spPr/>
      </p:pic>
      <p:sp>
        <p:nvSpPr>
          <p:cNvPr id="7" name="Title 6">
            <a:extLst>
              <a:ext uri="{FF2B5EF4-FFF2-40B4-BE49-F238E27FC236}">
                <a16:creationId xmlns:a16="http://schemas.microsoft.com/office/drawing/2014/main" id="{B6AC9150-2024-35E5-AA77-4B363AFA5EE7}"/>
              </a:ext>
            </a:extLst>
          </p:cNvPr>
          <p:cNvSpPr>
            <a:spLocks noGrp="1"/>
          </p:cNvSpPr>
          <p:nvPr>
            <p:ph type="title"/>
          </p:nvPr>
        </p:nvSpPr>
        <p:spPr/>
        <p:txBody>
          <a:bodyPr/>
          <a:lstStyle/>
          <a:p>
            <a:r>
              <a:rPr lang="en-US" dirty="0"/>
              <a:t>Introduction to C</a:t>
            </a:r>
            <a:endParaRPr lang="en-IN" dirty="0"/>
          </a:p>
        </p:txBody>
      </p:sp>
      <p:sp>
        <p:nvSpPr>
          <p:cNvPr id="8" name="Content Placeholder 7">
            <a:extLst>
              <a:ext uri="{FF2B5EF4-FFF2-40B4-BE49-F238E27FC236}">
                <a16:creationId xmlns:a16="http://schemas.microsoft.com/office/drawing/2014/main" id="{CA475D3C-FF82-F15E-DBD4-D3A8B9E8E182}"/>
              </a:ext>
            </a:extLst>
          </p:cNvPr>
          <p:cNvSpPr>
            <a:spLocks noGrp="1"/>
          </p:cNvSpPr>
          <p:nvPr>
            <p:ph idx="1"/>
          </p:nvPr>
        </p:nvSpPr>
        <p:spPr/>
        <p:txBody>
          <a:bodyPr/>
          <a:lstStyle/>
          <a:p>
            <a:pPr marL="457200" indent="-457200">
              <a:buAutoNum type="arabicPeriod"/>
            </a:pPr>
            <a:r>
              <a:rPr lang="en-US" dirty="0"/>
              <a:t>Developed by Dennis Ritchie at the Bell Laboratories in 1972.</a:t>
            </a:r>
          </a:p>
          <a:p>
            <a:pPr marL="457200" indent="-457200">
              <a:buAutoNum type="arabicPeriod"/>
            </a:pPr>
            <a:r>
              <a:rPr lang="en-US" dirty="0"/>
              <a:t>Very Popular Language Despite Being Old</a:t>
            </a:r>
          </a:p>
          <a:p>
            <a:pPr marL="457200" indent="-457200">
              <a:buAutoNum type="arabicPeriod"/>
            </a:pPr>
            <a:r>
              <a:rPr lang="en-US" dirty="0"/>
              <a:t>Still used for development</a:t>
            </a:r>
          </a:p>
          <a:p>
            <a:pPr marL="457200" indent="-457200">
              <a:buAutoNum type="arabicPeriod"/>
            </a:pPr>
            <a:r>
              <a:rPr lang="en-US" dirty="0"/>
              <a:t>Unreal &amp; Other Game Engine Still need C++ for development</a:t>
            </a:r>
          </a:p>
          <a:p>
            <a:pPr marL="457200" indent="-457200">
              <a:buAutoNum type="arabicPeriod"/>
            </a:pPr>
            <a:r>
              <a:rPr lang="en-US" dirty="0"/>
              <a:t>C is strongly associated with UNIX</a:t>
            </a:r>
            <a:endParaRPr lang="en-IN" dirty="0"/>
          </a:p>
        </p:txBody>
      </p:sp>
      <p:sp>
        <p:nvSpPr>
          <p:cNvPr id="6" name="Slide Number Placeholder 5">
            <a:extLst>
              <a:ext uri="{FF2B5EF4-FFF2-40B4-BE49-F238E27FC236}">
                <a16:creationId xmlns:a16="http://schemas.microsoft.com/office/drawing/2014/main" id="{B2A2A807-DA99-D47E-C3EA-9D9BB3DBF43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spTree>
    <p:extLst>
      <p:ext uri="{BB962C8B-B14F-4D97-AF65-F5344CB8AC3E}">
        <p14:creationId xmlns:p14="http://schemas.microsoft.com/office/powerpoint/2010/main" val="1808929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20F9-BC3F-F39B-9B92-CF23AEF1DED5}"/>
              </a:ext>
            </a:extLst>
          </p:cNvPr>
          <p:cNvSpPr>
            <a:spLocks noGrp="1"/>
          </p:cNvSpPr>
          <p:nvPr>
            <p:ph type="title"/>
          </p:nvPr>
        </p:nvSpPr>
        <p:spPr/>
        <p:txBody>
          <a:bodyPr/>
          <a:lstStyle/>
          <a:p>
            <a:r>
              <a:rPr lang="en-IN" dirty="0"/>
              <a:t>The Do/While Loop</a:t>
            </a:r>
          </a:p>
        </p:txBody>
      </p:sp>
      <p:sp>
        <p:nvSpPr>
          <p:cNvPr id="5" name="Slide Number Placeholder 4">
            <a:extLst>
              <a:ext uri="{FF2B5EF4-FFF2-40B4-BE49-F238E27FC236}">
                <a16:creationId xmlns:a16="http://schemas.microsoft.com/office/drawing/2014/main" id="{116EE4C5-45C8-33D1-097B-A7B2BF4064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40</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B4176DD4-A927-158E-D76D-B9844EEA5A23}"/>
              </a:ext>
            </a:extLst>
          </p:cNvPr>
          <p:cNvSpPr>
            <a:spLocks noGrp="1"/>
          </p:cNvSpPr>
          <p:nvPr>
            <p:ph idx="1"/>
          </p:nvPr>
        </p:nvSpPr>
        <p:spPr/>
        <p:txBody>
          <a:bodyPr>
            <a:normAutofit fontScale="92500" lnSpcReduction="10000"/>
          </a:bodyPr>
          <a:lstStyle/>
          <a:p>
            <a:r>
              <a:rPr lang="en-US" dirty="0"/>
              <a:t>The do/while loop is a variant of the while loop. This loop will execute the code block once, before checking if the condition is true, then it will repeat the loop as long as the condition is true.</a:t>
            </a:r>
            <a:endParaRPr lang="en-IN" dirty="0"/>
          </a:p>
        </p:txBody>
      </p:sp>
    </p:spTree>
    <p:extLst>
      <p:ext uri="{BB962C8B-B14F-4D97-AF65-F5344CB8AC3E}">
        <p14:creationId xmlns:p14="http://schemas.microsoft.com/office/powerpoint/2010/main" val="3919465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6:</a:t>
            </a:r>
            <a:br>
              <a:rPr lang="en-US" dirty="0"/>
            </a:br>
            <a:r>
              <a:rPr lang="en-US" dirty="0"/>
              <a:t>While Loop Demo</a:t>
            </a:r>
            <a:br>
              <a:rPr lang="en-US" dirty="0"/>
            </a:br>
            <a:br>
              <a:rPr lang="en-US" dirty="0"/>
            </a:br>
            <a:r>
              <a:rPr lang="en-US" dirty="0"/>
              <a:t>Code 7:</a:t>
            </a:r>
            <a:br>
              <a:rPr lang="en-US" dirty="0"/>
            </a:br>
            <a:r>
              <a:rPr lang="en-US" dirty="0"/>
              <a:t>Do While Loop</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41</a:t>
            </a:fld>
            <a:endParaRPr lang="en-US" dirty="0">
              <a:solidFill>
                <a:prstClr val="black">
                  <a:tint val="75000"/>
                </a:prstClr>
              </a:solidFill>
            </a:endParaRPr>
          </a:p>
        </p:txBody>
      </p:sp>
    </p:spTree>
    <p:extLst>
      <p:ext uri="{BB962C8B-B14F-4D97-AF65-F5344CB8AC3E}">
        <p14:creationId xmlns:p14="http://schemas.microsoft.com/office/powerpoint/2010/main" val="3095710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20F9-BC3F-F39B-9B92-CF23AEF1DED5}"/>
              </a:ext>
            </a:extLst>
          </p:cNvPr>
          <p:cNvSpPr>
            <a:spLocks noGrp="1"/>
          </p:cNvSpPr>
          <p:nvPr>
            <p:ph type="title"/>
          </p:nvPr>
        </p:nvSpPr>
        <p:spPr/>
        <p:txBody>
          <a:bodyPr/>
          <a:lstStyle/>
          <a:p>
            <a:r>
              <a:rPr lang="en-IN" dirty="0"/>
              <a:t>The For Loop</a:t>
            </a:r>
          </a:p>
        </p:txBody>
      </p:sp>
      <p:sp>
        <p:nvSpPr>
          <p:cNvPr id="5" name="Slide Number Placeholder 4">
            <a:extLst>
              <a:ext uri="{FF2B5EF4-FFF2-40B4-BE49-F238E27FC236}">
                <a16:creationId xmlns:a16="http://schemas.microsoft.com/office/drawing/2014/main" id="{116EE4C5-45C8-33D1-097B-A7B2BF4064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B4176DD4-A927-158E-D76D-B9844EEA5A23}"/>
              </a:ext>
            </a:extLst>
          </p:cNvPr>
          <p:cNvSpPr>
            <a:spLocks noGrp="1"/>
          </p:cNvSpPr>
          <p:nvPr>
            <p:ph idx="1"/>
          </p:nvPr>
        </p:nvSpPr>
        <p:spPr/>
        <p:txBody>
          <a:bodyPr>
            <a:normAutofit/>
          </a:bodyPr>
          <a:lstStyle/>
          <a:p>
            <a:r>
              <a:rPr lang="en-US" dirty="0"/>
              <a:t>When you know exactly how many times you want to loop through a block of code, use the for loop instead of a while loop</a:t>
            </a:r>
          </a:p>
        </p:txBody>
      </p:sp>
    </p:spTree>
    <p:extLst>
      <p:ext uri="{BB962C8B-B14F-4D97-AF65-F5344CB8AC3E}">
        <p14:creationId xmlns:p14="http://schemas.microsoft.com/office/powerpoint/2010/main" val="408075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8:</a:t>
            </a:r>
            <a:br>
              <a:rPr lang="en-US" dirty="0"/>
            </a:br>
            <a:r>
              <a:rPr lang="en-US" dirty="0"/>
              <a:t>For Loop Demo</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43</a:t>
            </a:fld>
            <a:endParaRPr lang="en-US" dirty="0">
              <a:solidFill>
                <a:prstClr val="black">
                  <a:tint val="75000"/>
                </a:prstClr>
              </a:solidFill>
            </a:endParaRPr>
          </a:p>
        </p:txBody>
      </p:sp>
    </p:spTree>
    <p:extLst>
      <p:ext uri="{BB962C8B-B14F-4D97-AF65-F5344CB8AC3E}">
        <p14:creationId xmlns:p14="http://schemas.microsoft.com/office/powerpoint/2010/main" val="3203766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20F9-BC3F-F39B-9B92-CF23AEF1DED5}"/>
              </a:ext>
            </a:extLst>
          </p:cNvPr>
          <p:cNvSpPr>
            <a:spLocks noGrp="1"/>
          </p:cNvSpPr>
          <p:nvPr>
            <p:ph type="title"/>
          </p:nvPr>
        </p:nvSpPr>
        <p:spPr/>
        <p:txBody>
          <a:bodyPr/>
          <a:lstStyle/>
          <a:p>
            <a:r>
              <a:rPr lang="en-IN" dirty="0"/>
              <a:t>Break</a:t>
            </a:r>
            <a:br>
              <a:rPr lang="en-IN" dirty="0"/>
            </a:br>
            <a:r>
              <a:rPr lang="en-IN" dirty="0"/>
              <a:t>Keyword</a:t>
            </a:r>
          </a:p>
        </p:txBody>
      </p:sp>
      <p:sp>
        <p:nvSpPr>
          <p:cNvPr id="5" name="Slide Number Placeholder 4">
            <a:extLst>
              <a:ext uri="{FF2B5EF4-FFF2-40B4-BE49-F238E27FC236}">
                <a16:creationId xmlns:a16="http://schemas.microsoft.com/office/drawing/2014/main" id="{116EE4C5-45C8-33D1-097B-A7B2BF4064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B4176DD4-A927-158E-D76D-B9844EEA5A23}"/>
              </a:ext>
            </a:extLst>
          </p:cNvPr>
          <p:cNvSpPr>
            <a:spLocks noGrp="1"/>
          </p:cNvSpPr>
          <p:nvPr>
            <p:ph idx="1"/>
          </p:nvPr>
        </p:nvSpPr>
        <p:spPr/>
        <p:txBody>
          <a:bodyPr>
            <a:normAutofit/>
          </a:bodyPr>
          <a:lstStyle/>
          <a:p>
            <a:r>
              <a:rPr lang="en-US" dirty="0"/>
              <a:t>The break statement can also be used to jump out of a loop. </a:t>
            </a:r>
          </a:p>
        </p:txBody>
      </p:sp>
      <p:sp>
        <p:nvSpPr>
          <p:cNvPr id="3" name="Rectangle 1">
            <a:extLst>
              <a:ext uri="{FF2B5EF4-FFF2-40B4-BE49-F238E27FC236}">
                <a16:creationId xmlns:a16="http://schemas.microsoft.com/office/drawing/2014/main" id="{7670B7B0-B5E3-BAB7-DE4C-6A14B0C4485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2862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20F9-BC3F-F39B-9B92-CF23AEF1DED5}"/>
              </a:ext>
            </a:extLst>
          </p:cNvPr>
          <p:cNvSpPr>
            <a:spLocks noGrp="1"/>
          </p:cNvSpPr>
          <p:nvPr>
            <p:ph type="title"/>
          </p:nvPr>
        </p:nvSpPr>
        <p:spPr/>
        <p:txBody>
          <a:bodyPr/>
          <a:lstStyle/>
          <a:p>
            <a:r>
              <a:rPr lang="en-IN" dirty="0"/>
              <a:t>Continue</a:t>
            </a:r>
            <a:br>
              <a:rPr lang="en-IN" dirty="0"/>
            </a:br>
            <a:r>
              <a:rPr lang="en-IN" dirty="0"/>
              <a:t>Keyword</a:t>
            </a:r>
          </a:p>
        </p:txBody>
      </p:sp>
      <p:sp>
        <p:nvSpPr>
          <p:cNvPr id="5" name="Slide Number Placeholder 4">
            <a:extLst>
              <a:ext uri="{FF2B5EF4-FFF2-40B4-BE49-F238E27FC236}">
                <a16:creationId xmlns:a16="http://schemas.microsoft.com/office/drawing/2014/main" id="{116EE4C5-45C8-33D1-097B-A7B2BF4064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B4176DD4-A927-158E-D76D-B9844EEA5A23}"/>
              </a:ext>
            </a:extLst>
          </p:cNvPr>
          <p:cNvSpPr>
            <a:spLocks noGrp="1"/>
          </p:cNvSpPr>
          <p:nvPr>
            <p:ph idx="1"/>
          </p:nvPr>
        </p:nvSpPr>
        <p:spPr/>
        <p:txBody>
          <a:bodyPr>
            <a:normAutofit/>
          </a:bodyPr>
          <a:lstStyle/>
          <a:p>
            <a:r>
              <a:rPr lang="en-US" dirty="0"/>
              <a:t>The continue statement breaks one iteration (in the loop), if a specified condition occurs, and continues with the next iteration in the loop.</a:t>
            </a:r>
          </a:p>
        </p:txBody>
      </p:sp>
      <p:sp>
        <p:nvSpPr>
          <p:cNvPr id="3" name="Rectangle 1">
            <a:extLst>
              <a:ext uri="{FF2B5EF4-FFF2-40B4-BE49-F238E27FC236}">
                <a16:creationId xmlns:a16="http://schemas.microsoft.com/office/drawing/2014/main" id="{7670B7B0-B5E3-BAB7-DE4C-6A14B0C4485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B255554-C18E-EB34-3495-DFCFD24BF288}"/>
              </a:ext>
            </a:extLst>
          </p:cNvPr>
          <p:cNvSpPr>
            <a:spLocks noChangeArrowheads="1"/>
          </p:cNvSpPr>
          <p:nvPr/>
        </p:nvSpPr>
        <p:spPr bwMode="auto">
          <a:xfrm>
            <a:off x="0" y="-945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2186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8B4C09F-8C53-5F35-115C-3CF007050DE3}"/>
              </a:ext>
            </a:extLst>
          </p:cNvPr>
          <p:cNvSpPr>
            <a:spLocks noGrp="1"/>
          </p:cNvSpPr>
          <p:nvPr>
            <p:ph type="title"/>
          </p:nvPr>
        </p:nvSpPr>
        <p:spPr/>
        <p:txBody>
          <a:bodyPr/>
          <a:lstStyle/>
          <a:p>
            <a:r>
              <a:rPr lang="en-US" dirty="0"/>
              <a:t>Any Questions?</a:t>
            </a:r>
            <a:br>
              <a:rPr lang="en-US" dirty="0"/>
            </a:br>
            <a:endParaRPr lang="en-IN" dirty="0"/>
          </a:p>
        </p:txBody>
      </p:sp>
      <p:sp>
        <p:nvSpPr>
          <p:cNvPr id="9" name="Text Placeholder 8">
            <a:extLst>
              <a:ext uri="{FF2B5EF4-FFF2-40B4-BE49-F238E27FC236}">
                <a16:creationId xmlns:a16="http://schemas.microsoft.com/office/drawing/2014/main" id="{A5A445F7-9609-7586-F848-D73436C29E0A}"/>
              </a:ext>
            </a:extLst>
          </p:cNvPr>
          <p:cNvSpPr>
            <a:spLocks noGrp="1"/>
          </p:cNvSpPr>
          <p:nvPr>
            <p:ph type="body" idx="1"/>
          </p:nvPr>
        </p:nvSpPr>
        <p:spPr/>
        <p:txBody>
          <a:bodyPr/>
          <a:lstStyle/>
          <a:p>
            <a:r>
              <a:rPr lang="en-US" dirty="0"/>
              <a:t>So, Its Wrapped for the Day</a:t>
            </a:r>
            <a:endParaRPr lang="en-IN" dirty="0"/>
          </a:p>
        </p:txBody>
      </p:sp>
      <p:sp>
        <p:nvSpPr>
          <p:cNvPr id="7" name="Slide Number Placeholder 6">
            <a:extLst>
              <a:ext uri="{FF2B5EF4-FFF2-40B4-BE49-F238E27FC236}">
                <a16:creationId xmlns:a16="http://schemas.microsoft.com/office/drawing/2014/main" id="{25C77CB5-1F74-DB8D-F317-DDEC05076BD0}"/>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pPr>
                <a:defRPr/>
              </a:pPr>
              <a:t>46</a:t>
            </a:fld>
            <a:endParaRPr lang="en-US" dirty="0"/>
          </a:p>
        </p:txBody>
      </p:sp>
    </p:spTree>
    <p:extLst>
      <p:ext uri="{BB962C8B-B14F-4D97-AF65-F5344CB8AC3E}">
        <p14:creationId xmlns:p14="http://schemas.microsoft.com/office/powerpoint/2010/main" val="2177455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Session 3</a:t>
            </a:r>
            <a:br>
              <a:rPr lang="en-US" dirty="0">
                <a:solidFill>
                  <a:srgbClr val="FFFFFF"/>
                </a:solidFill>
              </a:rPr>
            </a:br>
            <a:r>
              <a:rPr lang="en-US" dirty="0">
                <a:solidFill>
                  <a:srgbClr val="FFFFFF"/>
                </a:solidFill>
              </a:rPr>
              <a:t>11AM-1PM</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465064" cy="3941064"/>
          </a:xfrm>
        </p:spPr>
        <p:txBody>
          <a:bodyPr>
            <a:normAutofit fontScale="92500" lnSpcReduction="20000"/>
          </a:bodyPr>
          <a:lstStyle/>
          <a:p>
            <a:pPr marL="0" indent="0">
              <a:buNone/>
            </a:pPr>
            <a:r>
              <a:rPr lang="en-US" dirty="0"/>
              <a:t>C User Input</a:t>
            </a:r>
          </a:p>
          <a:p>
            <a:pPr marL="0" indent="0">
              <a:buNone/>
            </a:pPr>
            <a:r>
              <a:rPr lang="en-US" dirty="0"/>
              <a:t>Array &amp; Strings</a:t>
            </a:r>
          </a:p>
          <a:p>
            <a:pPr marL="0" indent="0">
              <a:buNone/>
            </a:pPr>
            <a:r>
              <a:rPr lang="en-US" dirty="0"/>
              <a:t>Recursion</a:t>
            </a:r>
          </a:p>
          <a:p>
            <a:r>
              <a:rPr lang="en-US" dirty="0"/>
              <a:t>Memory Address &amp; Pointers</a:t>
            </a:r>
          </a:p>
          <a:p>
            <a:pPr marL="0" indent="0">
              <a:buNone/>
            </a:pPr>
            <a:r>
              <a:rPr lang="en-US" dirty="0"/>
              <a:t>Mathematical Functions</a:t>
            </a:r>
          </a:p>
          <a:p>
            <a:pPr marL="0" indent="0">
              <a:buNone/>
            </a:pPr>
            <a:r>
              <a:rPr lang="en-US" dirty="0"/>
              <a:t>Structures in C</a:t>
            </a:r>
          </a:p>
          <a:p>
            <a:pPr marL="0" indent="0">
              <a:buNone/>
            </a:pPr>
            <a:r>
              <a:rPr lang="en-US" dirty="0"/>
              <a:t>Union in C</a:t>
            </a:r>
          </a:p>
          <a:p>
            <a:pPr marL="0" indent="0">
              <a:buNone/>
            </a:pPr>
            <a:r>
              <a:rPr lang="en-US" dirty="0"/>
              <a:t>Introduction to C++</a:t>
            </a:r>
          </a:p>
          <a:p>
            <a:pPr marL="0" indent="0">
              <a:buNone/>
            </a:pPr>
            <a:r>
              <a:rPr lang="en-US" dirty="0"/>
              <a:t>Comparison between C &amp; C++</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1073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C267-8E41-1880-2B8D-702170735661}"/>
              </a:ext>
            </a:extLst>
          </p:cNvPr>
          <p:cNvSpPr>
            <a:spLocks noGrp="1"/>
          </p:cNvSpPr>
          <p:nvPr>
            <p:ph type="title"/>
          </p:nvPr>
        </p:nvSpPr>
        <p:spPr/>
        <p:txBody>
          <a:bodyPr/>
          <a:lstStyle/>
          <a:p>
            <a:r>
              <a:rPr lang="en-IN" dirty="0"/>
              <a:t>C User Input</a:t>
            </a:r>
          </a:p>
        </p:txBody>
      </p:sp>
      <p:sp>
        <p:nvSpPr>
          <p:cNvPr id="3" name="Date Placeholder 2">
            <a:extLst>
              <a:ext uri="{FF2B5EF4-FFF2-40B4-BE49-F238E27FC236}">
                <a16:creationId xmlns:a16="http://schemas.microsoft.com/office/drawing/2014/main" id="{5FA6A1AC-CC74-9029-4131-C9899B74753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9484AAA7-47D4-02E5-7929-1ED0AF9F4C1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E7070BF1-8794-A143-1B63-47464A16823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F7A7218C-3FC8-79D0-104B-B10480002C03}"/>
              </a:ext>
            </a:extLst>
          </p:cNvPr>
          <p:cNvSpPr>
            <a:spLocks noGrp="1"/>
          </p:cNvSpPr>
          <p:nvPr>
            <p:ph idx="1"/>
          </p:nvPr>
        </p:nvSpPr>
        <p:spPr/>
        <p:txBody>
          <a:bodyPr/>
          <a:lstStyle/>
          <a:p>
            <a:r>
              <a:rPr lang="en-US" dirty="0"/>
              <a:t>You have already learned that </a:t>
            </a:r>
            <a:r>
              <a:rPr lang="en-US" dirty="0" err="1"/>
              <a:t>printf</a:t>
            </a:r>
            <a:r>
              <a:rPr lang="en-US" dirty="0"/>
              <a:t>() is used to output values in C.</a:t>
            </a:r>
          </a:p>
          <a:p>
            <a:r>
              <a:rPr lang="en-US" dirty="0"/>
              <a:t>To get user input, you can use the </a:t>
            </a:r>
            <a:r>
              <a:rPr lang="en-US" dirty="0" err="1"/>
              <a:t>scanf</a:t>
            </a:r>
            <a:r>
              <a:rPr lang="en-US" dirty="0"/>
              <a:t>() function:</a:t>
            </a:r>
          </a:p>
          <a:p>
            <a:endParaRPr lang="en-IN" dirty="0"/>
          </a:p>
        </p:txBody>
      </p:sp>
      <p:sp>
        <p:nvSpPr>
          <p:cNvPr id="8" name="Rectangle 2">
            <a:extLst>
              <a:ext uri="{FF2B5EF4-FFF2-40B4-BE49-F238E27FC236}">
                <a16:creationId xmlns:a16="http://schemas.microsoft.com/office/drawing/2014/main" id="{42D7FFD5-0669-256B-4EFE-9FDF1581E7E1}"/>
              </a:ext>
            </a:extLst>
          </p:cNvPr>
          <p:cNvSpPr>
            <a:spLocks noChangeArrowheads="1"/>
          </p:cNvSpPr>
          <p:nvPr/>
        </p:nvSpPr>
        <p:spPr bwMode="auto">
          <a:xfrm>
            <a:off x="0" y="-40704"/>
            <a:ext cx="184731" cy="53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Verdana" panose="020B060403050404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7661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029B3B-2F68-6A65-1D0A-E92E5F44AA74}"/>
              </a:ext>
            </a:extLst>
          </p:cNvPr>
          <p:cNvSpPr>
            <a:spLocks noGrp="1"/>
          </p:cNvSpPr>
          <p:nvPr>
            <p:ph type="title"/>
          </p:nvPr>
        </p:nvSpPr>
        <p:spPr/>
        <p:txBody>
          <a:bodyPr/>
          <a:lstStyle/>
          <a:p>
            <a:r>
              <a:rPr lang="en-US" dirty="0"/>
              <a:t>Array</a:t>
            </a:r>
            <a:endParaRPr lang="en-IN" dirty="0"/>
          </a:p>
        </p:txBody>
      </p:sp>
      <p:sp>
        <p:nvSpPr>
          <p:cNvPr id="6" name="Slide Number Placeholder 5">
            <a:extLst>
              <a:ext uri="{FF2B5EF4-FFF2-40B4-BE49-F238E27FC236}">
                <a16:creationId xmlns:a16="http://schemas.microsoft.com/office/drawing/2014/main" id="{98E5AA66-DDDC-79D0-26CB-1ABDF9FAFB5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49</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38B28E33-1129-28C8-B594-CDBA281D5BC7}"/>
              </a:ext>
            </a:extLst>
          </p:cNvPr>
          <p:cNvSpPr>
            <a:spLocks noGrp="1"/>
          </p:cNvSpPr>
          <p:nvPr>
            <p:ph idx="1"/>
          </p:nvPr>
        </p:nvSpPr>
        <p:spPr/>
        <p:txBody>
          <a:bodyPr/>
          <a:lstStyle/>
          <a:p>
            <a:r>
              <a:rPr lang="en-US" dirty="0"/>
              <a:t>Arrays are used to store multiple values in a single variable, instead of declaring separate variables for each value.</a:t>
            </a:r>
          </a:p>
          <a:p>
            <a:r>
              <a:rPr lang="en-US" dirty="0"/>
              <a:t>To create an array, define the data type (like int) and specify the name of the array followed by square brackets []. </a:t>
            </a:r>
          </a:p>
          <a:p>
            <a:r>
              <a:rPr lang="en-US" dirty="0"/>
              <a:t>To insert values to it, use a comma-separated list, inside curly braces:</a:t>
            </a:r>
          </a:p>
          <a:p>
            <a:pPr marL="0" indent="0">
              <a:buNone/>
            </a:pPr>
            <a:endParaRPr lang="en-US" dirty="0"/>
          </a:p>
          <a:p>
            <a:endParaRPr lang="en-IN" dirty="0"/>
          </a:p>
        </p:txBody>
      </p:sp>
    </p:spTree>
    <p:extLst>
      <p:ext uri="{BB962C8B-B14F-4D97-AF65-F5344CB8AC3E}">
        <p14:creationId xmlns:p14="http://schemas.microsoft.com/office/powerpoint/2010/main" val="417317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7804C3-8518-8EF6-CF9B-01C02BB6FB59}"/>
              </a:ext>
            </a:extLst>
          </p:cNvPr>
          <p:cNvSpPr>
            <a:spLocks noGrp="1"/>
          </p:cNvSpPr>
          <p:nvPr>
            <p:ph type="title"/>
          </p:nvPr>
        </p:nvSpPr>
        <p:spPr/>
        <p:txBody>
          <a:bodyPr/>
          <a:lstStyle/>
          <a:p>
            <a:r>
              <a:rPr lang="en-US" dirty="0"/>
              <a:t>C Program Code Flow</a:t>
            </a:r>
            <a:endParaRPr lang="en-IN" dirty="0"/>
          </a:p>
        </p:txBody>
      </p:sp>
      <p:sp>
        <p:nvSpPr>
          <p:cNvPr id="9" name="Content Placeholder 8">
            <a:extLst>
              <a:ext uri="{FF2B5EF4-FFF2-40B4-BE49-F238E27FC236}">
                <a16:creationId xmlns:a16="http://schemas.microsoft.com/office/drawing/2014/main" id="{571960E4-DB35-11BD-7ACC-B1578C21CFE6}"/>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Avenir Next LT Pro (Body)"/>
              </a:rPr>
              <a:t>C program (source code) is sent to preprocessor first. The preprocessor is responsible to convert preprocessor directives into their respective values. The preprocessor generates an expanded source code.</a:t>
            </a:r>
          </a:p>
          <a:p>
            <a:pPr algn="just"/>
            <a:r>
              <a:rPr lang="en-US" b="0" i="0" dirty="0">
                <a:solidFill>
                  <a:srgbClr val="333333"/>
                </a:solidFill>
                <a:effectLst/>
                <a:latin typeface="Avenir Next LT Pro (Body)"/>
              </a:rPr>
              <a:t>Expanded source code is sent to compiler which compiles the code and converts it into assembly code.</a:t>
            </a:r>
          </a:p>
          <a:p>
            <a:pPr algn="just"/>
            <a:r>
              <a:rPr lang="en-US" b="0" i="0" dirty="0">
                <a:solidFill>
                  <a:srgbClr val="333333"/>
                </a:solidFill>
                <a:effectLst/>
                <a:latin typeface="Avenir Next LT Pro (Body)"/>
              </a:rPr>
              <a:t>The assembly code is sent to assembler which assembles the code and converts it into object code. Now a simple.obj file is generated.</a:t>
            </a:r>
          </a:p>
          <a:p>
            <a:pPr algn="just"/>
            <a:r>
              <a:rPr lang="en-US" b="0" i="0" dirty="0">
                <a:solidFill>
                  <a:srgbClr val="333333"/>
                </a:solidFill>
                <a:effectLst/>
                <a:latin typeface="Avenir Next LT Pro (Body)"/>
              </a:rPr>
              <a:t>The object code is sent to linker which links it to the library such as header files. Then it is converted into executable code. A simple.exe file is generated.</a:t>
            </a:r>
          </a:p>
          <a:p>
            <a:pPr algn="just"/>
            <a:r>
              <a:rPr lang="en-US" b="0" i="0" dirty="0">
                <a:solidFill>
                  <a:srgbClr val="333333"/>
                </a:solidFill>
                <a:effectLst/>
                <a:latin typeface="Avenir Next LT Pro (Body)"/>
              </a:rPr>
              <a:t>The executable code is sent to loader which loads it into memory and then it is executed. After execution, output is sent to console</a:t>
            </a:r>
          </a:p>
          <a:p>
            <a:endParaRPr lang="en-IN" dirty="0">
              <a:latin typeface="Avenir Next LT Pro (Body)"/>
            </a:endParaRPr>
          </a:p>
        </p:txBody>
      </p:sp>
      <p:sp>
        <p:nvSpPr>
          <p:cNvPr id="8" name="Slide Number Placeholder 7">
            <a:extLst>
              <a:ext uri="{FF2B5EF4-FFF2-40B4-BE49-F238E27FC236}">
                <a16:creationId xmlns:a16="http://schemas.microsoft.com/office/drawing/2014/main" id="{92380CB6-702B-4DBE-3ACD-D3E5DC4B059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Tree>
    <p:extLst>
      <p:ext uri="{BB962C8B-B14F-4D97-AF65-F5344CB8AC3E}">
        <p14:creationId xmlns:p14="http://schemas.microsoft.com/office/powerpoint/2010/main" val="3961486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AB3A41-CC1F-85F0-4486-9DCAA207DAA5}"/>
              </a:ext>
            </a:extLst>
          </p:cNvPr>
          <p:cNvSpPr>
            <a:spLocks noGrp="1"/>
          </p:cNvSpPr>
          <p:nvPr>
            <p:ph type="title"/>
          </p:nvPr>
        </p:nvSpPr>
        <p:spPr/>
        <p:txBody>
          <a:bodyPr/>
          <a:lstStyle/>
          <a:p>
            <a:r>
              <a:rPr lang="en-US" dirty="0"/>
              <a:t>String</a:t>
            </a:r>
            <a:endParaRPr lang="en-IN" dirty="0"/>
          </a:p>
        </p:txBody>
      </p:sp>
      <p:sp>
        <p:nvSpPr>
          <p:cNvPr id="6" name="Slide Number Placeholder 5">
            <a:extLst>
              <a:ext uri="{FF2B5EF4-FFF2-40B4-BE49-F238E27FC236}">
                <a16:creationId xmlns:a16="http://schemas.microsoft.com/office/drawing/2014/main" id="{464D1246-ADA0-80E0-F24E-955BFCAB652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50</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D965D9C4-D159-E0D2-C13D-2BC6DDFF1BC8}"/>
              </a:ext>
            </a:extLst>
          </p:cNvPr>
          <p:cNvSpPr>
            <a:spLocks noGrp="1"/>
          </p:cNvSpPr>
          <p:nvPr>
            <p:ph idx="1"/>
          </p:nvPr>
        </p:nvSpPr>
        <p:spPr/>
        <p:txBody>
          <a:bodyPr/>
          <a:lstStyle/>
          <a:p>
            <a:r>
              <a:rPr lang="en-US" dirty="0"/>
              <a:t>Strings are used for storing text/characters.</a:t>
            </a:r>
          </a:p>
          <a:p>
            <a:r>
              <a:rPr lang="en-US" dirty="0"/>
              <a:t>For example, "Hello World" is a string of characters.</a:t>
            </a:r>
          </a:p>
          <a:p>
            <a:r>
              <a:rPr lang="en-US" dirty="0"/>
              <a:t>Unlike many other programming languages, C does not have a String type to easily create string variables. However, you can use the char type and create an array of characters to make a string in C: </a:t>
            </a:r>
          </a:p>
          <a:p>
            <a:endParaRPr lang="en-US" dirty="0"/>
          </a:p>
          <a:p>
            <a:endParaRPr lang="en-IN" dirty="0"/>
          </a:p>
        </p:txBody>
      </p:sp>
      <p:sp>
        <p:nvSpPr>
          <p:cNvPr id="9" name="Rectangle 1">
            <a:extLst>
              <a:ext uri="{FF2B5EF4-FFF2-40B4-BE49-F238E27FC236}">
                <a16:creationId xmlns:a16="http://schemas.microsoft.com/office/drawing/2014/main" id="{2C037ACC-A11D-37A6-8ADB-8E418911B9FF}"/>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8796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9:</a:t>
            </a:r>
            <a:br>
              <a:rPr lang="en-US" dirty="0"/>
            </a:br>
            <a:r>
              <a:rPr lang="en-US" dirty="0"/>
              <a:t>Array, String and User Input Demo.</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51</a:t>
            </a:fld>
            <a:endParaRPr lang="en-US" dirty="0">
              <a:solidFill>
                <a:prstClr val="black">
                  <a:tint val="75000"/>
                </a:prstClr>
              </a:solidFill>
            </a:endParaRPr>
          </a:p>
        </p:txBody>
      </p:sp>
    </p:spTree>
    <p:extLst>
      <p:ext uri="{BB962C8B-B14F-4D97-AF65-F5344CB8AC3E}">
        <p14:creationId xmlns:p14="http://schemas.microsoft.com/office/powerpoint/2010/main" val="4270453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2F61DB3-9715-C0FC-4E7E-17C8F525FC99}"/>
              </a:ext>
            </a:extLst>
          </p:cNvPr>
          <p:cNvSpPr>
            <a:spLocks noGrp="1"/>
          </p:cNvSpPr>
          <p:nvPr>
            <p:ph type="title"/>
          </p:nvPr>
        </p:nvSpPr>
        <p:spPr/>
        <p:txBody>
          <a:bodyPr/>
          <a:lstStyle/>
          <a:p>
            <a:r>
              <a:rPr lang="en-IN" dirty="0"/>
              <a:t>C Functions</a:t>
            </a:r>
          </a:p>
        </p:txBody>
      </p:sp>
      <p:sp>
        <p:nvSpPr>
          <p:cNvPr id="7" name="Slide Number Placeholder 6">
            <a:extLst>
              <a:ext uri="{FF2B5EF4-FFF2-40B4-BE49-F238E27FC236}">
                <a16:creationId xmlns:a16="http://schemas.microsoft.com/office/drawing/2014/main" id="{3B964F4B-1A80-917C-92FA-48E6CCB4D55C}"/>
              </a:ext>
            </a:extLst>
          </p:cNvPr>
          <p:cNvSpPr>
            <a:spLocks noGrp="1"/>
          </p:cNvSpPr>
          <p:nvPr>
            <p:ph type="sldNum" sz="quarter" idx="12"/>
          </p:nvPr>
        </p:nvSpPr>
        <p:spPr/>
        <p:txBody>
          <a:bodyPr/>
          <a:lstStyle/>
          <a:p>
            <a:pPr>
              <a:defRPr/>
            </a:pPr>
            <a:fld id="{D76B855D-E9CC-4FF8-AD85-6CDC7B89A0DE}" type="slidenum">
              <a:rPr lang="en-US" smtClean="0"/>
              <a:pPr>
                <a:defRPr/>
              </a:pPr>
              <a:t>52</a:t>
            </a:fld>
            <a:endParaRPr lang="en-US" dirty="0"/>
          </a:p>
        </p:txBody>
      </p:sp>
      <p:sp>
        <p:nvSpPr>
          <p:cNvPr id="9" name="Content Placeholder 8">
            <a:extLst>
              <a:ext uri="{FF2B5EF4-FFF2-40B4-BE49-F238E27FC236}">
                <a16:creationId xmlns:a16="http://schemas.microsoft.com/office/drawing/2014/main" id="{B36956B3-F884-6BED-CEA2-936E3D22421D}"/>
              </a:ext>
            </a:extLst>
          </p:cNvPr>
          <p:cNvSpPr>
            <a:spLocks noGrp="1"/>
          </p:cNvSpPr>
          <p:nvPr>
            <p:ph idx="1"/>
          </p:nvPr>
        </p:nvSpPr>
        <p:spPr/>
        <p:txBody>
          <a:bodyPr>
            <a:normAutofit/>
          </a:bodyPr>
          <a:lstStyle/>
          <a:p>
            <a:r>
              <a:rPr lang="en-US" dirty="0"/>
              <a:t>A function is a block of code that performs a specific task.</a:t>
            </a:r>
          </a:p>
          <a:p>
            <a:r>
              <a:rPr lang="en-US" dirty="0"/>
              <a:t>Suppose, you need to create a program to create a circle and color it. You can create two functions to solve this problem:</a:t>
            </a:r>
          </a:p>
          <a:p>
            <a:r>
              <a:rPr lang="en-US" dirty="0"/>
              <a:t>create a circle function</a:t>
            </a:r>
          </a:p>
          <a:p>
            <a:r>
              <a:rPr lang="en-US" dirty="0"/>
              <a:t>create a color function</a:t>
            </a:r>
          </a:p>
          <a:p>
            <a:r>
              <a:rPr lang="en-US" dirty="0"/>
              <a:t>Dividing a complex problem into smaller chunks makes our program easy to understand and reuse.</a:t>
            </a:r>
          </a:p>
          <a:p>
            <a:endParaRPr lang="en-US" dirty="0"/>
          </a:p>
          <a:p>
            <a:endParaRPr lang="en-IN" dirty="0"/>
          </a:p>
        </p:txBody>
      </p:sp>
    </p:spTree>
    <p:extLst>
      <p:ext uri="{BB962C8B-B14F-4D97-AF65-F5344CB8AC3E}">
        <p14:creationId xmlns:p14="http://schemas.microsoft.com/office/powerpoint/2010/main" val="657129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FD0D-3185-7267-3ED1-ACC380133329}"/>
              </a:ext>
            </a:extLst>
          </p:cNvPr>
          <p:cNvSpPr>
            <a:spLocks noGrp="1"/>
          </p:cNvSpPr>
          <p:nvPr>
            <p:ph type="title"/>
          </p:nvPr>
        </p:nvSpPr>
        <p:spPr/>
        <p:txBody>
          <a:bodyPr/>
          <a:lstStyle/>
          <a:p>
            <a:r>
              <a:rPr lang="en-US" dirty="0"/>
              <a:t>Predefined or Standard Library Functions</a:t>
            </a:r>
            <a:endParaRPr lang="en-IN" dirty="0"/>
          </a:p>
        </p:txBody>
      </p:sp>
      <p:sp>
        <p:nvSpPr>
          <p:cNvPr id="3" name="Date Placeholder 2">
            <a:extLst>
              <a:ext uri="{FF2B5EF4-FFF2-40B4-BE49-F238E27FC236}">
                <a16:creationId xmlns:a16="http://schemas.microsoft.com/office/drawing/2014/main" id="{8DCE0317-EDB8-A054-63D2-C64D78E750E3}"/>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923276D8-ED6A-89C2-7AAC-C6C316025E9F}"/>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E8CE198A-4447-E3BC-80CB-9E7E7EC20D4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53</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A681B94A-3CE8-158B-B231-CE5385321048}"/>
              </a:ext>
            </a:extLst>
          </p:cNvPr>
          <p:cNvSpPr>
            <a:spLocks noGrp="1"/>
          </p:cNvSpPr>
          <p:nvPr>
            <p:ph idx="1"/>
          </p:nvPr>
        </p:nvSpPr>
        <p:spPr/>
        <p:txBody>
          <a:bodyPr>
            <a:normAutofit/>
          </a:bodyPr>
          <a:lstStyle/>
          <a:p>
            <a:r>
              <a:rPr lang="en-US" sz="2000" dirty="0"/>
              <a:t>Standard library functions</a:t>
            </a:r>
          </a:p>
          <a:p>
            <a:r>
              <a:rPr lang="en-US" sz="2000" dirty="0"/>
              <a:t>The standard library functions are built-in functions in C programming.</a:t>
            </a:r>
          </a:p>
          <a:p>
            <a:r>
              <a:rPr lang="en-US" sz="2000" dirty="0"/>
              <a:t>These functions are defined in header files. For example,			</a:t>
            </a:r>
          </a:p>
          <a:p>
            <a:pPr marL="0" indent="0">
              <a:buNone/>
            </a:pPr>
            <a:r>
              <a:rPr lang="en-US" sz="2000" dirty="0"/>
              <a:t>	The </a:t>
            </a:r>
            <a:r>
              <a:rPr lang="en-US" sz="2000" dirty="0" err="1"/>
              <a:t>printf</a:t>
            </a:r>
            <a:r>
              <a:rPr lang="en-US" sz="2000" dirty="0"/>
              <a:t>() is a standard library function to send formatted output to the screen 	(display output on the screen). This function is defined in the </a:t>
            </a:r>
            <a:r>
              <a:rPr lang="en-US" sz="2000" dirty="0" err="1"/>
              <a:t>stdio.h</a:t>
            </a:r>
            <a:r>
              <a:rPr lang="en-US" sz="2000" dirty="0"/>
              <a:t> header file.	Hence, to use the </a:t>
            </a:r>
            <a:r>
              <a:rPr lang="en-US" sz="2000" dirty="0" err="1"/>
              <a:t>printf</a:t>
            </a:r>
            <a:r>
              <a:rPr lang="en-US" sz="2000" dirty="0"/>
              <a:t>()function, we need to include the </a:t>
            </a:r>
            <a:r>
              <a:rPr lang="en-US" sz="2000" dirty="0" err="1"/>
              <a:t>stdio.h</a:t>
            </a:r>
            <a:r>
              <a:rPr lang="en-US" sz="2000" dirty="0"/>
              <a:t> header file using 	#include &lt;</a:t>
            </a:r>
            <a:r>
              <a:rPr lang="en-US" sz="2000" dirty="0" err="1"/>
              <a:t>stdio.h</a:t>
            </a:r>
            <a:r>
              <a:rPr lang="en-US" sz="2000" dirty="0"/>
              <a:t>&gt;.</a:t>
            </a:r>
          </a:p>
          <a:p>
            <a:r>
              <a:rPr lang="en-US" sz="2000" dirty="0"/>
              <a:t>The sqrt() function calculates the square root of a number. The function is defined in the </a:t>
            </a:r>
            <a:r>
              <a:rPr lang="en-US" sz="2000" dirty="0" err="1"/>
              <a:t>math.h</a:t>
            </a:r>
            <a:r>
              <a:rPr lang="en-US" sz="2000" dirty="0"/>
              <a:t> header file. </a:t>
            </a:r>
            <a:endParaRPr lang="en-IN" sz="2000" dirty="0"/>
          </a:p>
        </p:txBody>
      </p:sp>
    </p:spTree>
    <p:extLst>
      <p:ext uri="{BB962C8B-B14F-4D97-AF65-F5344CB8AC3E}">
        <p14:creationId xmlns:p14="http://schemas.microsoft.com/office/powerpoint/2010/main" val="1917666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FED5-0032-D902-1A58-DF513B3C1787}"/>
              </a:ext>
            </a:extLst>
          </p:cNvPr>
          <p:cNvSpPr>
            <a:spLocks noGrp="1"/>
          </p:cNvSpPr>
          <p:nvPr>
            <p:ph type="title"/>
          </p:nvPr>
        </p:nvSpPr>
        <p:spPr/>
        <p:txBody>
          <a:bodyPr/>
          <a:lstStyle/>
          <a:p>
            <a:r>
              <a:rPr lang="en-US" dirty="0"/>
              <a:t>User Defined Functions</a:t>
            </a:r>
            <a:endParaRPr lang="en-IN" dirty="0"/>
          </a:p>
        </p:txBody>
      </p:sp>
      <p:sp>
        <p:nvSpPr>
          <p:cNvPr id="3" name="Date Placeholder 2">
            <a:extLst>
              <a:ext uri="{FF2B5EF4-FFF2-40B4-BE49-F238E27FC236}">
                <a16:creationId xmlns:a16="http://schemas.microsoft.com/office/drawing/2014/main" id="{F6F0E0BA-88AE-C2F4-2C30-B4B5855FE4B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E1024F2-09D4-9DCF-04C3-2D28A077C67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1A344431-F2A8-37F1-1FF0-8F0D8D27BA9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A137104-F5F3-3DC0-41F4-716D47201EAF}"/>
              </a:ext>
            </a:extLst>
          </p:cNvPr>
          <p:cNvSpPr>
            <a:spLocks noGrp="1"/>
          </p:cNvSpPr>
          <p:nvPr>
            <p:ph idx="1"/>
          </p:nvPr>
        </p:nvSpPr>
        <p:spPr/>
        <p:txBody>
          <a:bodyPr>
            <a:normAutofit/>
          </a:bodyPr>
          <a:lstStyle/>
          <a:p>
            <a:r>
              <a:rPr lang="en-US" dirty="0"/>
              <a:t>You can also create functions as per your need. Such functions created by the user are known as user-defined functions.</a:t>
            </a:r>
          </a:p>
          <a:p>
            <a:r>
              <a:rPr lang="en-US" dirty="0"/>
              <a:t>The execution of a C program begins from the main() function.</a:t>
            </a:r>
          </a:p>
          <a:p>
            <a:r>
              <a:rPr lang="en-US" dirty="0"/>
              <a:t>When the compiler encounters </a:t>
            </a:r>
            <a:r>
              <a:rPr lang="en-US" dirty="0" err="1"/>
              <a:t>functionName</a:t>
            </a:r>
            <a:r>
              <a:rPr lang="en-US" dirty="0"/>
              <a:t>();, control of the program jumps to function and the execution starts.</a:t>
            </a:r>
          </a:p>
          <a:p>
            <a:r>
              <a:rPr lang="en-US" dirty="0"/>
              <a:t>The control of the program jumps back to the main() function once code inside the function definition is executed. </a:t>
            </a:r>
          </a:p>
          <a:p>
            <a:endParaRPr lang="en-IN" dirty="0"/>
          </a:p>
        </p:txBody>
      </p:sp>
      <p:sp>
        <p:nvSpPr>
          <p:cNvPr id="7" name="Rectangle 1">
            <a:extLst>
              <a:ext uri="{FF2B5EF4-FFF2-40B4-BE49-F238E27FC236}">
                <a16:creationId xmlns:a16="http://schemas.microsoft.com/office/drawing/2014/main" id="{8AF9AF93-B5C7-90B4-728A-7128A58F37FD}"/>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2497BF9C-55BB-0E63-7957-DBEB9AF3791A}"/>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7672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D7C2-C2C4-8CD3-54EF-A69F304EC62B}"/>
              </a:ext>
            </a:extLst>
          </p:cNvPr>
          <p:cNvSpPr>
            <a:spLocks noGrp="1"/>
          </p:cNvSpPr>
          <p:nvPr>
            <p:ph type="title"/>
          </p:nvPr>
        </p:nvSpPr>
        <p:spPr/>
        <p:txBody>
          <a:bodyPr/>
          <a:lstStyle/>
          <a:p>
            <a:r>
              <a:rPr lang="en-US" dirty="0"/>
              <a:t>Advantages of User Defined Function</a:t>
            </a:r>
            <a:endParaRPr lang="en-IN" dirty="0"/>
          </a:p>
        </p:txBody>
      </p:sp>
      <p:sp>
        <p:nvSpPr>
          <p:cNvPr id="3" name="Date Placeholder 2">
            <a:extLst>
              <a:ext uri="{FF2B5EF4-FFF2-40B4-BE49-F238E27FC236}">
                <a16:creationId xmlns:a16="http://schemas.microsoft.com/office/drawing/2014/main" id="{3A7C5152-8FB5-B940-116F-3EB87D0DA28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25F5CF7-2208-A2DF-0C4F-9EC63CD9E6B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0E524942-FA95-7D60-3057-BE273C4D87C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01B9375-1091-F1EF-1D94-33DF38A744F8}"/>
              </a:ext>
            </a:extLst>
          </p:cNvPr>
          <p:cNvSpPr>
            <a:spLocks noGrp="1"/>
          </p:cNvSpPr>
          <p:nvPr>
            <p:ph idx="1"/>
          </p:nvPr>
        </p:nvSpPr>
        <p:spPr/>
        <p:txBody>
          <a:bodyPr/>
          <a:lstStyle/>
          <a:p>
            <a:r>
              <a:rPr lang="en-US" dirty="0"/>
              <a:t>Advantages of user-defined function</a:t>
            </a:r>
          </a:p>
          <a:p>
            <a:r>
              <a:rPr lang="en-US" dirty="0"/>
              <a:t>The program will be easier to understand, maintain and debug.</a:t>
            </a:r>
          </a:p>
          <a:p>
            <a:r>
              <a:rPr lang="en-US" dirty="0"/>
              <a:t>Reusable codes that can be used in other programs</a:t>
            </a:r>
          </a:p>
          <a:p>
            <a:r>
              <a:rPr lang="en-US" dirty="0"/>
              <a:t>A large program can be divided into smaller modules. Hence, a large project can be divided among many programmers.	</a:t>
            </a:r>
            <a:endParaRPr lang="en-IN" dirty="0"/>
          </a:p>
        </p:txBody>
      </p:sp>
    </p:spTree>
    <p:extLst>
      <p:ext uri="{BB962C8B-B14F-4D97-AF65-F5344CB8AC3E}">
        <p14:creationId xmlns:p14="http://schemas.microsoft.com/office/powerpoint/2010/main" val="1431628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10:</a:t>
            </a:r>
            <a:br>
              <a:rPr lang="en-US" dirty="0"/>
            </a:br>
            <a:r>
              <a:rPr lang="en-US" dirty="0"/>
              <a:t>User Defined Function</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56</a:t>
            </a:fld>
            <a:endParaRPr lang="en-US" dirty="0">
              <a:solidFill>
                <a:prstClr val="black">
                  <a:tint val="75000"/>
                </a:prstClr>
              </a:solidFill>
            </a:endParaRPr>
          </a:p>
        </p:txBody>
      </p:sp>
    </p:spTree>
    <p:extLst>
      <p:ext uri="{BB962C8B-B14F-4D97-AF65-F5344CB8AC3E}">
        <p14:creationId xmlns:p14="http://schemas.microsoft.com/office/powerpoint/2010/main" val="612006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D7C2-C2C4-8CD3-54EF-A69F304EC62B}"/>
              </a:ext>
            </a:extLst>
          </p:cNvPr>
          <p:cNvSpPr>
            <a:spLocks noGrp="1"/>
          </p:cNvSpPr>
          <p:nvPr>
            <p:ph type="title"/>
          </p:nvPr>
        </p:nvSpPr>
        <p:spPr/>
        <p:txBody>
          <a:bodyPr/>
          <a:lstStyle/>
          <a:p>
            <a:r>
              <a:rPr lang="en-US" dirty="0"/>
              <a:t>Types of User Defined Function</a:t>
            </a:r>
            <a:endParaRPr lang="en-IN" dirty="0"/>
          </a:p>
        </p:txBody>
      </p:sp>
      <p:sp>
        <p:nvSpPr>
          <p:cNvPr id="5" name="Slide Number Placeholder 4">
            <a:extLst>
              <a:ext uri="{FF2B5EF4-FFF2-40B4-BE49-F238E27FC236}">
                <a16:creationId xmlns:a16="http://schemas.microsoft.com/office/drawing/2014/main" id="{0E524942-FA95-7D60-3057-BE273C4D87C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01B9375-1091-F1EF-1D94-33DF38A744F8}"/>
              </a:ext>
            </a:extLst>
          </p:cNvPr>
          <p:cNvSpPr>
            <a:spLocks noGrp="1"/>
          </p:cNvSpPr>
          <p:nvPr>
            <p:ph idx="1"/>
          </p:nvPr>
        </p:nvSpPr>
        <p:spPr/>
        <p:txBody>
          <a:bodyPr/>
          <a:lstStyle/>
          <a:p>
            <a:pPr marL="514350" indent="-514350">
              <a:buAutoNum type="arabicPeriod"/>
            </a:pPr>
            <a:r>
              <a:rPr lang="en-US" dirty="0"/>
              <a:t>No Argument Passed and No Return Value</a:t>
            </a:r>
          </a:p>
          <a:p>
            <a:pPr marL="514350" indent="-514350">
              <a:buAutoNum type="arabicPeriod"/>
            </a:pPr>
            <a:r>
              <a:rPr lang="en-US" dirty="0"/>
              <a:t>No Arguments Passed But Returns a Value	</a:t>
            </a:r>
          </a:p>
          <a:p>
            <a:pPr marL="514350" indent="-514350">
              <a:buAutoNum type="arabicPeriod"/>
            </a:pPr>
            <a:r>
              <a:rPr lang="en-US" dirty="0"/>
              <a:t>Argument Passed But No Return Value</a:t>
            </a:r>
          </a:p>
          <a:p>
            <a:pPr marL="514350" indent="-514350">
              <a:buAutoNum type="arabicPeriod"/>
            </a:pPr>
            <a:r>
              <a:rPr lang="en-US" dirty="0"/>
              <a:t> Argument Passed and Returns a Value</a:t>
            </a:r>
            <a:endParaRPr lang="en-IN" dirty="0"/>
          </a:p>
        </p:txBody>
      </p:sp>
    </p:spTree>
    <p:extLst>
      <p:ext uri="{BB962C8B-B14F-4D97-AF65-F5344CB8AC3E}">
        <p14:creationId xmlns:p14="http://schemas.microsoft.com/office/powerpoint/2010/main" val="1976364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FE9D-5C64-FEF7-0A98-60B24623452B}"/>
              </a:ext>
            </a:extLst>
          </p:cNvPr>
          <p:cNvSpPr>
            <a:spLocks noGrp="1"/>
          </p:cNvSpPr>
          <p:nvPr>
            <p:ph type="title"/>
          </p:nvPr>
        </p:nvSpPr>
        <p:spPr/>
        <p:txBody>
          <a:bodyPr/>
          <a:lstStyle/>
          <a:p>
            <a:r>
              <a:rPr lang="en-US" dirty="0"/>
              <a:t>No Argument Passed and No Return Value</a:t>
            </a:r>
            <a:br>
              <a:rPr lang="en-US" dirty="0"/>
            </a:br>
            <a:endParaRPr lang="en-IN" dirty="0"/>
          </a:p>
        </p:txBody>
      </p:sp>
      <p:sp>
        <p:nvSpPr>
          <p:cNvPr id="5" name="Slide Number Placeholder 4">
            <a:extLst>
              <a:ext uri="{FF2B5EF4-FFF2-40B4-BE49-F238E27FC236}">
                <a16:creationId xmlns:a16="http://schemas.microsoft.com/office/drawing/2014/main" id="{4C57FEBC-6891-8407-BDF8-A61350A3599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07AF15F0-251A-78B0-26A2-F95CF1EFC1D0}"/>
              </a:ext>
            </a:extLst>
          </p:cNvPr>
          <p:cNvSpPr>
            <a:spLocks noGrp="1"/>
          </p:cNvSpPr>
          <p:nvPr>
            <p:ph idx="1"/>
          </p:nvPr>
        </p:nvSpPr>
        <p:spPr/>
        <p:txBody>
          <a:bodyPr/>
          <a:lstStyle/>
          <a:p>
            <a:r>
              <a:rPr lang="en-US" dirty="0"/>
              <a:t>Void </a:t>
            </a:r>
            <a:r>
              <a:rPr lang="en-US" dirty="0" err="1"/>
              <a:t>userfunction</a:t>
            </a:r>
            <a:r>
              <a:rPr lang="en-US" dirty="0"/>
              <a:t>()</a:t>
            </a:r>
            <a:endParaRPr lang="en-IN" dirty="0"/>
          </a:p>
          <a:p>
            <a:r>
              <a:rPr lang="en-IN" dirty="0"/>
              <a:t>{</a:t>
            </a:r>
          </a:p>
          <a:p>
            <a:r>
              <a:rPr lang="en-IN" dirty="0"/>
              <a:t>}</a:t>
            </a:r>
            <a:endParaRPr lang="en-US" dirty="0"/>
          </a:p>
        </p:txBody>
      </p:sp>
    </p:spTree>
    <p:extLst>
      <p:ext uri="{BB962C8B-B14F-4D97-AF65-F5344CB8AC3E}">
        <p14:creationId xmlns:p14="http://schemas.microsoft.com/office/powerpoint/2010/main" val="31211908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FE9D-5C64-FEF7-0A98-60B24623452B}"/>
              </a:ext>
            </a:extLst>
          </p:cNvPr>
          <p:cNvSpPr>
            <a:spLocks noGrp="1"/>
          </p:cNvSpPr>
          <p:nvPr>
            <p:ph type="title"/>
          </p:nvPr>
        </p:nvSpPr>
        <p:spPr/>
        <p:txBody>
          <a:bodyPr/>
          <a:lstStyle/>
          <a:p>
            <a:r>
              <a:rPr lang="en-US" dirty="0"/>
              <a:t>No Argument Passed But Returns a Value</a:t>
            </a:r>
            <a:br>
              <a:rPr lang="en-US" dirty="0"/>
            </a:br>
            <a:endParaRPr lang="en-IN" dirty="0"/>
          </a:p>
        </p:txBody>
      </p:sp>
      <p:sp>
        <p:nvSpPr>
          <p:cNvPr id="5" name="Slide Number Placeholder 4">
            <a:extLst>
              <a:ext uri="{FF2B5EF4-FFF2-40B4-BE49-F238E27FC236}">
                <a16:creationId xmlns:a16="http://schemas.microsoft.com/office/drawing/2014/main" id="{4C57FEBC-6891-8407-BDF8-A61350A3599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59</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07AF15F0-251A-78B0-26A2-F95CF1EFC1D0}"/>
              </a:ext>
            </a:extLst>
          </p:cNvPr>
          <p:cNvSpPr>
            <a:spLocks noGrp="1"/>
          </p:cNvSpPr>
          <p:nvPr>
            <p:ph idx="1"/>
          </p:nvPr>
        </p:nvSpPr>
        <p:spPr/>
        <p:txBody>
          <a:bodyPr/>
          <a:lstStyle/>
          <a:p>
            <a:r>
              <a:rPr lang="en-US" dirty="0"/>
              <a:t>Void </a:t>
            </a:r>
            <a:r>
              <a:rPr lang="en-US" dirty="0" err="1"/>
              <a:t>userfunction</a:t>
            </a:r>
            <a:r>
              <a:rPr lang="en-US" dirty="0"/>
              <a:t>()</a:t>
            </a:r>
            <a:endParaRPr lang="en-IN" dirty="0"/>
          </a:p>
          <a:p>
            <a:r>
              <a:rPr lang="en-IN" dirty="0"/>
              <a:t>{</a:t>
            </a:r>
          </a:p>
          <a:p>
            <a:r>
              <a:rPr lang="en-IN" dirty="0"/>
              <a:t>return 0;</a:t>
            </a:r>
          </a:p>
          <a:p>
            <a:r>
              <a:rPr lang="en-IN" dirty="0"/>
              <a:t>}</a:t>
            </a:r>
            <a:endParaRPr lang="en-US" dirty="0"/>
          </a:p>
        </p:txBody>
      </p:sp>
    </p:spTree>
    <p:extLst>
      <p:ext uri="{BB962C8B-B14F-4D97-AF65-F5344CB8AC3E}">
        <p14:creationId xmlns:p14="http://schemas.microsoft.com/office/powerpoint/2010/main" val="399897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988C-7F4C-9A6A-D068-7C0A570BCB31}"/>
              </a:ext>
            </a:extLst>
          </p:cNvPr>
          <p:cNvSpPr>
            <a:spLocks noGrp="1"/>
          </p:cNvSpPr>
          <p:nvPr>
            <p:ph type="title"/>
          </p:nvPr>
        </p:nvSpPr>
        <p:spPr/>
        <p:txBody>
          <a:bodyPr/>
          <a:lstStyle/>
          <a:p>
            <a:r>
              <a:rPr lang="en-US" dirty="0"/>
              <a:t>C Program Code Flow</a:t>
            </a:r>
            <a:endParaRPr lang="en-IN" dirty="0"/>
          </a:p>
        </p:txBody>
      </p:sp>
      <p:sp>
        <p:nvSpPr>
          <p:cNvPr id="6" name="Slide Number Placeholder 5">
            <a:extLst>
              <a:ext uri="{FF2B5EF4-FFF2-40B4-BE49-F238E27FC236}">
                <a16:creationId xmlns:a16="http://schemas.microsoft.com/office/drawing/2014/main" id="{6174AB51-A9DF-6688-A585-70AB28163C5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pic>
        <p:nvPicPr>
          <p:cNvPr id="2050" name="Picture 2">
            <a:extLst>
              <a:ext uri="{FF2B5EF4-FFF2-40B4-BE49-F238E27FC236}">
                <a16:creationId xmlns:a16="http://schemas.microsoft.com/office/drawing/2014/main" id="{146FAD56-5EEB-8EF5-6A3C-F4E50D7A62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2570" y="1690688"/>
            <a:ext cx="7036971" cy="424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5222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FE9D-5C64-FEF7-0A98-60B24623452B}"/>
              </a:ext>
            </a:extLst>
          </p:cNvPr>
          <p:cNvSpPr>
            <a:spLocks noGrp="1"/>
          </p:cNvSpPr>
          <p:nvPr>
            <p:ph type="title"/>
          </p:nvPr>
        </p:nvSpPr>
        <p:spPr/>
        <p:txBody>
          <a:bodyPr/>
          <a:lstStyle/>
          <a:p>
            <a:r>
              <a:rPr lang="en-US" dirty="0"/>
              <a:t>Argument Passed But No Return Value</a:t>
            </a:r>
            <a:br>
              <a:rPr lang="en-US" dirty="0"/>
            </a:br>
            <a:endParaRPr lang="en-IN" dirty="0"/>
          </a:p>
        </p:txBody>
      </p:sp>
      <p:sp>
        <p:nvSpPr>
          <p:cNvPr id="5" name="Slide Number Placeholder 4">
            <a:extLst>
              <a:ext uri="{FF2B5EF4-FFF2-40B4-BE49-F238E27FC236}">
                <a16:creationId xmlns:a16="http://schemas.microsoft.com/office/drawing/2014/main" id="{4C57FEBC-6891-8407-BDF8-A61350A3599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60</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07AF15F0-251A-78B0-26A2-F95CF1EFC1D0}"/>
              </a:ext>
            </a:extLst>
          </p:cNvPr>
          <p:cNvSpPr>
            <a:spLocks noGrp="1"/>
          </p:cNvSpPr>
          <p:nvPr>
            <p:ph idx="1"/>
          </p:nvPr>
        </p:nvSpPr>
        <p:spPr/>
        <p:txBody>
          <a:bodyPr/>
          <a:lstStyle/>
          <a:p>
            <a:r>
              <a:rPr lang="en-US" dirty="0"/>
              <a:t>Void </a:t>
            </a:r>
            <a:r>
              <a:rPr lang="en-US" dirty="0" err="1"/>
              <a:t>userfunction</a:t>
            </a:r>
            <a:r>
              <a:rPr lang="en-US" dirty="0"/>
              <a:t>(datatype variable name)</a:t>
            </a:r>
            <a:endParaRPr lang="en-IN" dirty="0"/>
          </a:p>
          <a:p>
            <a:r>
              <a:rPr lang="en-IN" dirty="0"/>
              <a:t>{</a:t>
            </a:r>
          </a:p>
          <a:p>
            <a:r>
              <a:rPr lang="en-IN" dirty="0"/>
              <a:t>}</a:t>
            </a:r>
            <a:endParaRPr lang="en-US" dirty="0"/>
          </a:p>
        </p:txBody>
      </p:sp>
    </p:spTree>
    <p:extLst>
      <p:ext uri="{BB962C8B-B14F-4D97-AF65-F5344CB8AC3E}">
        <p14:creationId xmlns:p14="http://schemas.microsoft.com/office/powerpoint/2010/main" val="3233899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FE9D-5C64-FEF7-0A98-60B24623452B}"/>
              </a:ext>
            </a:extLst>
          </p:cNvPr>
          <p:cNvSpPr>
            <a:spLocks noGrp="1"/>
          </p:cNvSpPr>
          <p:nvPr>
            <p:ph type="title"/>
          </p:nvPr>
        </p:nvSpPr>
        <p:spPr/>
        <p:txBody>
          <a:bodyPr/>
          <a:lstStyle/>
          <a:p>
            <a:r>
              <a:rPr lang="en-US" dirty="0"/>
              <a:t>Argument Passed And a Returns Value</a:t>
            </a:r>
            <a:br>
              <a:rPr lang="en-US" dirty="0"/>
            </a:br>
            <a:endParaRPr lang="en-IN" dirty="0"/>
          </a:p>
        </p:txBody>
      </p:sp>
      <p:sp>
        <p:nvSpPr>
          <p:cNvPr id="5" name="Slide Number Placeholder 4">
            <a:extLst>
              <a:ext uri="{FF2B5EF4-FFF2-40B4-BE49-F238E27FC236}">
                <a16:creationId xmlns:a16="http://schemas.microsoft.com/office/drawing/2014/main" id="{4C57FEBC-6891-8407-BDF8-A61350A3599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61</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07AF15F0-251A-78B0-26A2-F95CF1EFC1D0}"/>
              </a:ext>
            </a:extLst>
          </p:cNvPr>
          <p:cNvSpPr>
            <a:spLocks noGrp="1"/>
          </p:cNvSpPr>
          <p:nvPr>
            <p:ph idx="1"/>
          </p:nvPr>
        </p:nvSpPr>
        <p:spPr/>
        <p:txBody>
          <a:bodyPr/>
          <a:lstStyle/>
          <a:p>
            <a:r>
              <a:rPr lang="en-US" dirty="0"/>
              <a:t>Void </a:t>
            </a:r>
            <a:r>
              <a:rPr lang="en-US" dirty="0" err="1"/>
              <a:t>userfunction</a:t>
            </a:r>
            <a:r>
              <a:rPr lang="en-US" dirty="0"/>
              <a:t>(datatype variable name)</a:t>
            </a:r>
            <a:endParaRPr lang="en-IN" dirty="0"/>
          </a:p>
          <a:p>
            <a:r>
              <a:rPr lang="en-IN" dirty="0"/>
              <a:t>{</a:t>
            </a:r>
          </a:p>
          <a:p>
            <a:r>
              <a:rPr lang="en-IN" dirty="0"/>
              <a:t>Return </a:t>
            </a:r>
            <a:r>
              <a:rPr lang="en-IN" dirty="0" err="1"/>
              <a:t>variablename</a:t>
            </a:r>
            <a:r>
              <a:rPr lang="en-IN" dirty="0"/>
              <a:t>;</a:t>
            </a:r>
          </a:p>
          <a:p>
            <a:r>
              <a:rPr lang="en-IN" dirty="0"/>
              <a:t>}</a:t>
            </a:r>
            <a:endParaRPr lang="en-US" dirty="0"/>
          </a:p>
        </p:txBody>
      </p:sp>
    </p:spTree>
    <p:extLst>
      <p:ext uri="{BB962C8B-B14F-4D97-AF65-F5344CB8AC3E}">
        <p14:creationId xmlns:p14="http://schemas.microsoft.com/office/powerpoint/2010/main" val="1484010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11:</a:t>
            </a:r>
            <a:br>
              <a:rPr lang="en-US" dirty="0"/>
            </a:br>
            <a:r>
              <a:rPr lang="en-US" dirty="0"/>
              <a:t>Types of User Defined Function</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62</a:t>
            </a:fld>
            <a:endParaRPr lang="en-US" dirty="0">
              <a:solidFill>
                <a:prstClr val="black">
                  <a:tint val="75000"/>
                </a:prstClr>
              </a:solidFill>
            </a:endParaRPr>
          </a:p>
        </p:txBody>
      </p:sp>
    </p:spTree>
    <p:extLst>
      <p:ext uri="{BB962C8B-B14F-4D97-AF65-F5344CB8AC3E}">
        <p14:creationId xmlns:p14="http://schemas.microsoft.com/office/powerpoint/2010/main" val="399059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C2D5-934F-46D1-1E30-0F4387A6E0C7}"/>
              </a:ext>
            </a:extLst>
          </p:cNvPr>
          <p:cNvSpPr>
            <a:spLocks noGrp="1"/>
          </p:cNvSpPr>
          <p:nvPr>
            <p:ph type="title"/>
          </p:nvPr>
        </p:nvSpPr>
        <p:spPr/>
        <p:txBody>
          <a:bodyPr/>
          <a:lstStyle/>
          <a:p>
            <a:r>
              <a:rPr lang="en-US" dirty="0"/>
              <a:t>Recursion</a:t>
            </a:r>
            <a:endParaRPr lang="en-IN" dirty="0"/>
          </a:p>
        </p:txBody>
      </p:sp>
      <p:sp>
        <p:nvSpPr>
          <p:cNvPr id="5" name="Slide Number Placeholder 4">
            <a:extLst>
              <a:ext uri="{FF2B5EF4-FFF2-40B4-BE49-F238E27FC236}">
                <a16:creationId xmlns:a16="http://schemas.microsoft.com/office/drawing/2014/main" id="{C72F3F10-8DEA-5053-D2A1-0686662BFFF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63</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1306ACF-0A63-CE73-642B-84C54DACEF81}"/>
              </a:ext>
            </a:extLst>
          </p:cNvPr>
          <p:cNvSpPr>
            <a:spLocks noGrp="1"/>
          </p:cNvSpPr>
          <p:nvPr>
            <p:ph idx="1"/>
          </p:nvPr>
        </p:nvSpPr>
        <p:spPr/>
        <p:txBody>
          <a:bodyPr/>
          <a:lstStyle/>
          <a:p>
            <a:r>
              <a:rPr lang="en-US" dirty="0"/>
              <a:t>A function that calls itself is known as a recursive function. And, this technique is known as recursion.</a:t>
            </a:r>
          </a:p>
          <a:p>
            <a:r>
              <a:rPr lang="en-US" dirty="0"/>
              <a:t>The recursion continues until some condition is met to prevent it.</a:t>
            </a:r>
          </a:p>
          <a:p>
            <a:r>
              <a:rPr lang="en-US" dirty="0"/>
              <a:t>To prevent infinite recursion, if...else statement (or similar approach) can be used where one branch makes the recursive call, and other doesn't.</a:t>
            </a:r>
            <a:endParaRPr lang="en-IN" dirty="0"/>
          </a:p>
        </p:txBody>
      </p:sp>
    </p:spTree>
    <p:extLst>
      <p:ext uri="{BB962C8B-B14F-4D97-AF65-F5344CB8AC3E}">
        <p14:creationId xmlns:p14="http://schemas.microsoft.com/office/powerpoint/2010/main" val="146907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12:</a:t>
            </a:r>
            <a:br>
              <a:rPr lang="en-US" dirty="0"/>
            </a:br>
            <a:r>
              <a:rPr lang="en-US" dirty="0"/>
              <a:t>Recursion Example</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64</a:t>
            </a:fld>
            <a:endParaRPr lang="en-US" dirty="0">
              <a:solidFill>
                <a:prstClr val="black">
                  <a:tint val="75000"/>
                </a:prstClr>
              </a:solidFill>
            </a:endParaRPr>
          </a:p>
        </p:txBody>
      </p:sp>
    </p:spTree>
    <p:extLst>
      <p:ext uri="{BB962C8B-B14F-4D97-AF65-F5344CB8AC3E}">
        <p14:creationId xmlns:p14="http://schemas.microsoft.com/office/powerpoint/2010/main" val="3056171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C2D5-934F-46D1-1E30-0F4387A6E0C7}"/>
              </a:ext>
            </a:extLst>
          </p:cNvPr>
          <p:cNvSpPr>
            <a:spLocks noGrp="1"/>
          </p:cNvSpPr>
          <p:nvPr>
            <p:ph type="title"/>
          </p:nvPr>
        </p:nvSpPr>
        <p:spPr/>
        <p:txBody>
          <a:bodyPr/>
          <a:lstStyle/>
          <a:p>
            <a:r>
              <a:rPr lang="en-US" dirty="0"/>
              <a:t>Memory Address &amp; Pointer</a:t>
            </a:r>
            <a:endParaRPr lang="en-IN" dirty="0"/>
          </a:p>
        </p:txBody>
      </p:sp>
      <p:sp>
        <p:nvSpPr>
          <p:cNvPr id="5" name="Slide Number Placeholder 4">
            <a:extLst>
              <a:ext uri="{FF2B5EF4-FFF2-40B4-BE49-F238E27FC236}">
                <a16:creationId xmlns:a16="http://schemas.microsoft.com/office/drawing/2014/main" id="{C72F3F10-8DEA-5053-D2A1-0686662BFFF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1306ACF-0A63-CE73-642B-84C54DACEF81}"/>
              </a:ext>
            </a:extLst>
          </p:cNvPr>
          <p:cNvSpPr>
            <a:spLocks noGrp="1"/>
          </p:cNvSpPr>
          <p:nvPr>
            <p:ph idx="1"/>
          </p:nvPr>
        </p:nvSpPr>
        <p:spPr/>
        <p:txBody>
          <a:bodyPr/>
          <a:lstStyle/>
          <a:p>
            <a:r>
              <a:rPr lang="en-US" dirty="0"/>
              <a:t>Pointers (pointer variables) are special variables that are used to store addresses rather than values.</a:t>
            </a:r>
          </a:p>
          <a:p>
            <a:r>
              <a:rPr lang="en-US" dirty="0"/>
              <a:t>If you have a variable var in your program, &amp;var will give you its address in the memory.</a:t>
            </a:r>
          </a:p>
          <a:p>
            <a:r>
              <a:rPr lang="en-US" dirty="0"/>
              <a:t>We have used address numerous times while using the </a:t>
            </a:r>
            <a:r>
              <a:rPr lang="en-US" dirty="0" err="1"/>
              <a:t>scanf</a:t>
            </a:r>
            <a:r>
              <a:rPr lang="en-US" dirty="0"/>
              <a:t>() function.</a:t>
            </a:r>
          </a:p>
          <a:p>
            <a:r>
              <a:rPr lang="en-US" dirty="0"/>
              <a:t>int* p;</a:t>
            </a:r>
            <a:br>
              <a:rPr lang="en-US" dirty="0"/>
            </a:br>
            <a:endParaRPr lang="en-US" dirty="0"/>
          </a:p>
          <a:p>
            <a:endParaRPr lang="en-US" dirty="0"/>
          </a:p>
          <a:p>
            <a:endParaRPr lang="en-US" dirty="0"/>
          </a:p>
          <a:p>
            <a:endParaRPr lang="en-US" dirty="0"/>
          </a:p>
          <a:p>
            <a:endParaRPr lang="en-IN" dirty="0"/>
          </a:p>
        </p:txBody>
      </p:sp>
      <p:sp>
        <p:nvSpPr>
          <p:cNvPr id="3" name="Rectangle 1">
            <a:extLst>
              <a:ext uri="{FF2B5EF4-FFF2-40B4-BE49-F238E27FC236}">
                <a16:creationId xmlns:a16="http://schemas.microsoft.com/office/drawing/2014/main" id="{780C92B9-6A72-8BE9-0FE9-D6334E7F602F}"/>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D77C064-7465-42BD-FB83-24DF01212C96}"/>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38326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13:</a:t>
            </a:r>
            <a:br>
              <a:rPr lang="en-US" dirty="0"/>
            </a:br>
            <a:r>
              <a:rPr lang="en-US" dirty="0"/>
              <a:t>Pointer Example</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66</a:t>
            </a:fld>
            <a:endParaRPr lang="en-US" dirty="0">
              <a:solidFill>
                <a:prstClr val="black">
                  <a:tint val="75000"/>
                </a:prstClr>
              </a:solidFill>
            </a:endParaRPr>
          </a:p>
        </p:txBody>
      </p:sp>
    </p:spTree>
    <p:extLst>
      <p:ext uri="{BB962C8B-B14F-4D97-AF65-F5344CB8AC3E}">
        <p14:creationId xmlns:p14="http://schemas.microsoft.com/office/powerpoint/2010/main" val="295918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C2D5-934F-46D1-1E30-0F4387A6E0C7}"/>
              </a:ext>
            </a:extLst>
          </p:cNvPr>
          <p:cNvSpPr>
            <a:spLocks noGrp="1"/>
          </p:cNvSpPr>
          <p:nvPr>
            <p:ph type="title"/>
          </p:nvPr>
        </p:nvSpPr>
        <p:spPr/>
        <p:txBody>
          <a:bodyPr/>
          <a:lstStyle/>
          <a:p>
            <a:r>
              <a:rPr lang="en-US" dirty="0"/>
              <a:t>C Dynamic Memory Allocation</a:t>
            </a:r>
            <a:endParaRPr lang="en-IN" dirty="0"/>
          </a:p>
        </p:txBody>
      </p:sp>
      <p:sp>
        <p:nvSpPr>
          <p:cNvPr id="5" name="Slide Number Placeholder 4">
            <a:extLst>
              <a:ext uri="{FF2B5EF4-FFF2-40B4-BE49-F238E27FC236}">
                <a16:creationId xmlns:a16="http://schemas.microsoft.com/office/drawing/2014/main" id="{C72F3F10-8DEA-5053-D2A1-0686662BFFF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1306ACF-0A63-CE73-642B-84C54DACEF81}"/>
              </a:ext>
            </a:extLst>
          </p:cNvPr>
          <p:cNvSpPr>
            <a:spLocks noGrp="1"/>
          </p:cNvSpPr>
          <p:nvPr>
            <p:ph idx="1"/>
          </p:nvPr>
        </p:nvSpPr>
        <p:spPr/>
        <p:txBody>
          <a:bodyPr/>
          <a:lstStyle/>
          <a:p>
            <a:r>
              <a:rPr lang="en-US" dirty="0"/>
              <a:t>C malloc()</a:t>
            </a:r>
          </a:p>
          <a:p>
            <a:r>
              <a:rPr lang="en-US" dirty="0"/>
              <a:t>The name "malloc" stands for memory allocation.</a:t>
            </a:r>
          </a:p>
          <a:p>
            <a:r>
              <a:rPr lang="en-US" dirty="0"/>
              <a:t>The malloc() function reserves a block of memory of the specified number of bytes. And, it returns a pointer of void which can be casted into pointers of any form.</a:t>
            </a:r>
          </a:p>
          <a:p>
            <a:pPr marL="0" indent="0">
              <a:buNone/>
            </a:pPr>
            <a:br>
              <a:rPr lang="en-US" dirty="0"/>
            </a:br>
            <a:endParaRPr lang="en-US" dirty="0"/>
          </a:p>
          <a:p>
            <a:endParaRPr lang="en-IN" dirty="0"/>
          </a:p>
        </p:txBody>
      </p:sp>
      <p:sp>
        <p:nvSpPr>
          <p:cNvPr id="3" name="Rectangle 1">
            <a:extLst>
              <a:ext uri="{FF2B5EF4-FFF2-40B4-BE49-F238E27FC236}">
                <a16:creationId xmlns:a16="http://schemas.microsoft.com/office/drawing/2014/main" id="{780C92B9-6A72-8BE9-0FE9-D6334E7F602F}"/>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D77C064-7465-42BD-FB83-24DF01212C96}"/>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99CAA795-DE97-D2AF-98A8-D6AC545758C4}"/>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7136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C2D5-934F-46D1-1E30-0F4387A6E0C7}"/>
              </a:ext>
            </a:extLst>
          </p:cNvPr>
          <p:cNvSpPr>
            <a:spLocks noGrp="1"/>
          </p:cNvSpPr>
          <p:nvPr>
            <p:ph type="title"/>
          </p:nvPr>
        </p:nvSpPr>
        <p:spPr/>
        <p:txBody>
          <a:bodyPr/>
          <a:lstStyle/>
          <a:p>
            <a:r>
              <a:rPr lang="en-US" dirty="0"/>
              <a:t>C Dynamic Memory Allocation</a:t>
            </a:r>
            <a:endParaRPr lang="en-IN" dirty="0"/>
          </a:p>
        </p:txBody>
      </p:sp>
      <p:sp>
        <p:nvSpPr>
          <p:cNvPr id="5" name="Slide Number Placeholder 4">
            <a:extLst>
              <a:ext uri="{FF2B5EF4-FFF2-40B4-BE49-F238E27FC236}">
                <a16:creationId xmlns:a16="http://schemas.microsoft.com/office/drawing/2014/main" id="{C72F3F10-8DEA-5053-D2A1-0686662BFFF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1306ACF-0A63-CE73-642B-84C54DACEF81}"/>
              </a:ext>
            </a:extLst>
          </p:cNvPr>
          <p:cNvSpPr>
            <a:spLocks noGrp="1"/>
          </p:cNvSpPr>
          <p:nvPr>
            <p:ph idx="1"/>
          </p:nvPr>
        </p:nvSpPr>
        <p:spPr/>
        <p:txBody>
          <a:bodyPr/>
          <a:lstStyle/>
          <a:p>
            <a:r>
              <a:rPr lang="en-US" dirty="0"/>
              <a:t>C </a:t>
            </a:r>
            <a:r>
              <a:rPr lang="en-US" dirty="0" err="1"/>
              <a:t>calloc</a:t>
            </a:r>
            <a:r>
              <a:rPr lang="en-US" dirty="0"/>
              <a:t>()</a:t>
            </a:r>
          </a:p>
          <a:p>
            <a:r>
              <a:rPr lang="en-US" dirty="0"/>
              <a:t>The name "</a:t>
            </a:r>
            <a:r>
              <a:rPr lang="en-US" dirty="0" err="1"/>
              <a:t>calloc</a:t>
            </a:r>
            <a:r>
              <a:rPr lang="en-US" dirty="0"/>
              <a:t>" stands for contiguous allocation.</a:t>
            </a:r>
          </a:p>
          <a:p>
            <a:r>
              <a:rPr lang="en-US" dirty="0"/>
              <a:t>The malloc() function allocates memory and leaves the memory uninitialized, whereas the </a:t>
            </a:r>
            <a:r>
              <a:rPr lang="en-US" dirty="0" err="1"/>
              <a:t>calloc</a:t>
            </a:r>
            <a:r>
              <a:rPr lang="en-US" dirty="0"/>
              <a:t>() function allocates memory and initializes all bits to zero.</a:t>
            </a:r>
          </a:p>
        </p:txBody>
      </p:sp>
      <p:sp>
        <p:nvSpPr>
          <p:cNvPr id="3" name="Rectangle 1">
            <a:extLst>
              <a:ext uri="{FF2B5EF4-FFF2-40B4-BE49-F238E27FC236}">
                <a16:creationId xmlns:a16="http://schemas.microsoft.com/office/drawing/2014/main" id="{780C92B9-6A72-8BE9-0FE9-D6334E7F602F}"/>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D77C064-7465-42BD-FB83-24DF01212C96}"/>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99CAA795-DE97-D2AF-98A8-D6AC545758C4}"/>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93E1BAE-5A54-A14F-9C6F-4DFBEE7C536F}"/>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08000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C2D5-934F-46D1-1E30-0F4387A6E0C7}"/>
              </a:ext>
            </a:extLst>
          </p:cNvPr>
          <p:cNvSpPr>
            <a:spLocks noGrp="1"/>
          </p:cNvSpPr>
          <p:nvPr>
            <p:ph type="title"/>
          </p:nvPr>
        </p:nvSpPr>
        <p:spPr/>
        <p:txBody>
          <a:bodyPr/>
          <a:lstStyle/>
          <a:p>
            <a:r>
              <a:rPr lang="en-US" dirty="0"/>
              <a:t>C Dynamic Memory Allocation</a:t>
            </a:r>
            <a:endParaRPr lang="en-IN" dirty="0"/>
          </a:p>
        </p:txBody>
      </p:sp>
      <p:sp>
        <p:nvSpPr>
          <p:cNvPr id="5" name="Slide Number Placeholder 4">
            <a:extLst>
              <a:ext uri="{FF2B5EF4-FFF2-40B4-BE49-F238E27FC236}">
                <a16:creationId xmlns:a16="http://schemas.microsoft.com/office/drawing/2014/main" id="{C72F3F10-8DEA-5053-D2A1-0686662BFFF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69</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1306ACF-0A63-CE73-642B-84C54DACEF81}"/>
              </a:ext>
            </a:extLst>
          </p:cNvPr>
          <p:cNvSpPr>
            <a:spLocks noGrp="1"/>
          </p:cNvSpPr>
          <p:nvPr>
            <p:ph idx="1"/>
          </p:nvPr>
        </p:nvSpPr>
        <p:spPr/>
        <p:txBody>
          <a:bodyPr/>
          <a:lstStyle/>
          <a:p>
            <a:r>
              <a:rPr lang="en-US" dirty="0"/>
              <a:t>C free()</a:t>
            </a:r>
          </a:p>
          <a:p>
            <a:r>
              <a:rPr lang="en-US" dirty="0"/>
              <a:t>Dynamically allocated memory created with either </a:t>
            </a:r>
            <a:r>
              <a:rPr lang="en-US" dirty="0" err="1"/>
              <a:t>calloc</a:t>
            </a:r>
            <a:r>
              <a:rPr lang="en-US" dirty="0"/>
              <a:t>() or malloc() doesn't get freed on their own. You must explicitly use free() to release the space.</a:t>
            </a:r>
          </a:p>
        </p:txBody>
      </p:sp>
      <p:sp>
        <p:nvSpPr>
          <p:cNvPr id="3" name="Rectangle 1">
            <a:extLst>
              <a:ext uri="{FF2B5EF4-FFF2-40B4-BE49-F238E27FC236}">
                <a16:creationId xmlns:a16="http://schemas.microsoft.com/office/drawing/2014/main" id="{780C92B9-6A72-8BE9-0FE9-D6334E7F602F}"/>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D77C064-7465-42BD-FB83-24DF01212C96}"/>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99CAA795-DE97-D2AF-98A8-D6AC545758C4}"/>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93E1BAE-5A54-A14F-9C6F-4DFBEE7C536F}"/>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980197D2-A50A-08B4-FC90-8314B4F08FB4}"/>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253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2B4D-BD49-B6BB-7929-D9E94DB3625E}"/>
              </a:ext>
            </a:extLst>
          </p:cNvPr>
          <p:cNvSpPr>
            <a:spLocks noGrp="1"/>
          </p:cNvSpPr>
          <p:nvPr>
            <p:ph type="title"/>
          </p:nvPr>
        </p:nvSpPr>
        <p:spPr/>
        <p:txBody>
          <a:bodyPr/>
          <a:lstStyle/>
          <a:p>
            <a:r>
              <a:rPr lang="en-US" dirty="0"/>
              <a:t>Structure of C Code</a:t>
            </a:r>
            <a:endParaRPr lang="en-IN" dirty="0"/>
          </a:p>
        </p:txBody>
      </p:sp>
      <p:graphicFrame>
        <p:nvGraphicFramePr>
          <p:cNvPr id="7" name="Table 7">
            <a:extLst>
              <a:ext uri="{FF2B5EF4-FFF2-40B4-BE49-F238E27FC236}">
                <a16:creationId xmlns:a16="http://schemas.microsoft.com/office/drawing/2014/main" id="{812CF1A4-E1B9-D458-4AC6-E38DE0381693}"/>
              </a:ext>
            </a:extLst>
          </p:cNvPr>
          <p:cNvGraphicFramePr>
            <a:graphicFrameLocks noGrp="1"/>
          </p:cNvGraphicFramePr>
          <p:nvPr>
            <p:ph idx="1"/>
            <p:extLst>
              <p:ext uri="{D42A27DB-BD31-4B8C-83A1-F6EECF244321}">
                <p14:modId xmlns:p14="http://schemas.microsoft.com/office/powerpoint/2010/main" val="1986332137"/>
              </p:ext>
            </p:extLst>
          </p:nvPr>
        </p:nvGraphicFramePr>
        <p:xfrm>
          <a:off x="1179513" y="1911350"/>
          <a:ext cx="9829800" cy="2763520"/>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230106648"/>
                    </a:ext>
                  </a:extLst>
                </a:gridCol>
                <a:gridCol w="4914900">
                  <a:extLst>
                    <a:ext uri="{9D8B030D-6E8A-4147-A177-3AD203B41FA5}">
                      <a16:colId xmlns:a16="http://schemas.microsoft.com/office/drawing/2014/main" val="2907659241"/>
                    </a:ext>
                  </a:extLst>
                </a:gridCol>
              </a:tblGrid>
              <a:tr h="370840">
                <a:tc>
                  <a:txBody>
                    <a:bodyPr/>
                    <a:lstStyle/>
                    <a:p>
                      <a:r>
                        <a:rPr lang="en-US" dirty="0"/>
                        <a:t>Part</a:t>
                      </a:r>
                      <a:endParaRPr lang="en-IN" dirty="0"/>
                    </a:p>
                  </a:txBody>
                  <a:tcPr/>
                </a:tc>
                <a:tc>
                  <a:txBody>
                    <a:bodyPr/>
                    <a:lstStyle/>
                    <a:p>
                      <a:r>
                        <a:rPr lang="en-US" dirty="0"/>
                        <a:t>Example</a:t>
                      </a:r>
                      <a:endParaRPr lang="en-IN" dirty="0"/>
                    </a:p>
                  </a:txBody>
                  <a:tcPr/>
                </a:tc>
                <a:extLst>
                  <a:ext uri="{0D108BD9-81ED-4DB2-BD59-A6C34878D82A}">
                    <a16:rowId xmlns:a16="http://schemas.microsoft.com/office/drawing/2014/main" val="980512171"/>
                  </a:ext>
                </a:extLst>
              </a:tr>
              <a:tr h="370840">
                <a:tc>
                  <a:txBody>
                    <a:bodyPr/>
                    <a:lstStyle/>
                    <a:p>
                      <a:r>
                        <a:rPr lang="en-US" dirty="0"/>
                        <a:t>Header</a:t>
                      </a:r>
                      <a:endParaRPr lang="en-IN" dirty="0"/>
                    </a:p>
                  </a:txBody>
                  <a:tcPr/>
                </a:tc>
                <a:tc>
                  <a:txBody>
                    <a:bodyPr/>
                    <a:lstStyle/>
                    <a:p>
                      <a:r>
                        <a:rPr lang="en-US" dirty="0"/>
                        <a:t>#include&lt;stdio.h</a:t>
                      </a:r>
                      <a:endParaRPr lang="en-IN" dirty="0"/>
                    </a:p>
                  </a:txBody>
                  <a:tcPr/>
                </a:tc>
                <a:extLst>
                  <a:ext uri="{0D108BD9-81ED-4DB2-BD59-A6C34878D82A}">
                    <a16:rowId xmlns:a16="http://schemas.microsoft.com/office/drawing/2014/main" val="1358133503"/>
                  </a:ext>
                </a:extLst>
              </a:tr>
              <a:tr h="370840">
                <a:tc>
                  <a:txBody>
                    <a:bodyPr/>
                    <a:lstStyle/>
                    <a:p>
                      <a:r>
                        <a:rPr lang="en-US" dirty="0"/>
                        <a:t>Main()</a:t>
                      </a:r>
                      <a:endParaRPr lang="en-IN" dirty="0"/>
                    </a:p>
                  </a:txBody>
                  <a:tcPr/>
                </a:tc>
                <a:tc>
                  <a:txBody>
                    <a:bodyPr/>
                    <a:lstStyle/>
                    <a:p>
                      <a:r>
                        <a:rPr lang="en-US" dirty="0"/>
                        <a:t>Int main() </a:t>
                      </a:r>
                    </a:p>
                    <a:p>
                      <a:r>
                        <a:rPr lang="en-US" dirty="0"/>
                        <a:t>{</a:t>
                      </a:r>
                    </a:p>
                  </a:txBody>
                  <a:tcPr/>
                </a:tc>
                <a:extLst>
                  <a:ext uri="{0D108BD9-81ED-4DB2-BD59-A6C34878D82A}">
                    <a16:rowId xmlns:a16="http://schemas.microsoft.com/office/drawing/2014/main" val="3168867131"/>
                  </a:ext>
                </a:extLst>
              </a:tr>
              <a:tr h="370840">
                <a:tc>
                  <a:txBody>
                    <a:bodyPr/>
                    <a:lstStyle/>
                    <a:p>
                      <a:r>
                        <a:rPr lang="en-US" dirty="0"/>
                        <a:t>Variable Declaration</a:t>
                      </a:r>
                      <a:endParaRPr lang="en-IN" dirty="0"/>
                    </a:p>
                  </a:txBody>
                  <a:tcPr/>
                </a:tc>
                <a:tc>
                  <a:txBody>
                    <a:bodyPr/>
                    <a:lstStyle/>
                    <a:p>
                      <a:r>
                        <a:rPr lang="en-US" dirty="0"/>
                        <a:t>Int a=10;</a:t>
                      </a:r>
                      <a:endParaRPr lang="en-IN" dirty="0"/>
                    </a:p>
                  </a:txBody>
                  <a:tcPr/>
                </a:tc>
                <a:extLst>
                  <a:ext uri="{0D108BD9-81ED-4DB2-BD59-A6C34878D82A}">
                    <a16:rowId xmlns:a16="http://schemas.microsoft.com/office/drawing/2014/main" val="774974034"/>
                  </a:ext>
                </a:extLst>
              </a:tr>
              <a:tr h="370840">
                <a:tc>
                  <a:txBody>
                    <a:bodyPr/>
                    <a:lstStyle/>
                    <a:p>
                      <a:r>
                        <a:rPr lang="en-US" dirty="0"/>
                        <a:t>Body</a:t>
                      </a:r>
                      <a:endParaRPr lang="en-IN" dirty="0"/>
                    </a:p>
                  </a:txBody>
                  <a:tcPr/>
                </a:tc>
                <a:tc>
                  <a:txBody>
                    <a:bodyPr/>
                    <a:lstStyle/>
                    <a:p>
                      <a:r>
                        <a:rPr lang="en-US" dirty="0" err="1"/>
                        <a:t>Printf</a:t>
                      </a:r>
                      <a:r>
                        <a:rPr lang="en-US" dirty="0"/>
                        <a:t>(“%</a:t>
                      </a:r>
                      <a:r>
                        <a:rPr lang="en-US" dirty="0" err="1"/>
                        <a:t>d”,&amp;a</a:t>
                      </a:r>
                      <a:r>
                        <a:rPr lang="en-US" dirty="0"/>
                        <a:t>);</a:t>
                      </a:r>
                      <a:endParaRPr lang="en-IN" dirty="0"/>
                    </a:p>
                  </a:txBody>
                  <a:tcPr/>
                </a:tc>
                <a:extLst>
                  <a:ext uri="{0D108BD9-81ED-4DB2-BD59-A6C34878D82A}">
                    <a16:rowId xmlns:a16="http://schemas.microsoft.com/office/drawing/2014/main" val="1543372058"/>
                  </a:ext>
                </a:extLst>
              </a:tr>
              <a:tr h="370840">
                <a:tc>
                  <a:txBody>
                    <a:bodyPr/>
                    <a:lstStyle/>
                    <a:p>
                      <a:r>
                        <a:rPr lang="en-US" dirty="0"/>
                        <a:t>Return</a:t>
                      </a:r>
                      <a:endParaRPr lang="en-IN" dirty="0"/>
                    </a:p>
                  </a:txBody>
                  <a:tcPr/>
                </a:tc>
                <a:tc>
                  <a:txBody>
                    <a:bodyPr/>
                    <a:lstStyle/>
                    <a:p>
                      <a:r>
                        <a:rPr lang="en-US" dirty="0"/>
                        <a:t>Return 0;</a:t>
                      </a:r>
                    </a:p>
                    <a:p>
                      <a:r>
                        <a:rPr lang="en-US" dirty="0"/>
                        <a:t>}</a:t>
                      </a:r>
                      <a:endParaRPr lang="en-IN" dirty="0"/>
                    </a:p>
                  </a:txBody>
                  <a:tcPr/>
                </a:tc>
                <a:extLst>
                  <a:ext uri="{0D108BD9-81ED-4DB2-BD59-A6C34878D82A}">
                    <a16:rowId xmlns:a16="http://schemas.microsoft.com/office/drawing/2014/main" val="1523732069"/>
                  </a:ext>
                </a:extLst>
              </a:tr>
            </a:tbl>
          </a:graphicData>
        </a:graphic>
      </p:graphicFrame>
      <p:sp>
        <p:nvSpPr>
          <p:cNvPr id="6" name="Slide Number Placeholder 5">
            <a:extLst>
              <a:ext uri="{FF2B5EF4-FFF2-40B4-BE49-F238E27FC236}">
                <a16:creationId xmlns:a16="http://schemas.microsoft.com/office/drawing/2014/main" id="{4046C352-F13F-CCA6-51AC-C7F12218C1C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4234458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C2D5-934F-46D1-1E30-0F4387A6E0C7}"/>
              </a:ext>
            </a:extLst>
          </p:cNvPr>
          <p:cNvSpPr>
            <a:spLocks noGrp="1"/>
          </p:cNvSpPr>
          <p:nvPr>
            <p:ph type="title"/>
          </p:nvPr>
        </p:nvSpPr>
        <p:spPr/>
        <p:txBody>
          <a:bodyPr/>
          <a:lstStyle/>
          <a:p>
            <a:r>
              <a:rPr lang="en-US" dirty="0"/>
              <a:t>C Dynamic Memory Allocation</a:t>
            </a:r>
            <a:endParaRPr lang="en-IN" dirty="0"/>
          </a:p>
        </p:txBody>
      </p:sp>
      <p:sp>
        <p:nvSpPr>
          <p:cNvPr id="5" name="Slide Number Placeholder 4">
            <a:extLst>
              <a:ext uri="{FF2B5EF4-FFF2-40B4-BE49-F238E27FC236}">
                <a16:creationId xmlns:a16="http://schemas.microsoft.com/office/drawing/2014/main" id="{C72F3F10-8DEA-5053-D2A1-0686662BFFF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70</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1306ACF-0A63-CE73-642B-84C54DACEF81}"/>
              </a:ext>
            </a:extLst>
          </p:cNvPr>
          <p:cNvSpPr>
            <a:spLocks noGrp="1"/>
          </p:cNvSpPr>
          <p:nvPr>
            <p:ph idx="1"/>
          </p:nvPr>
        </p:nvSpPr>
        <p:spPr/>
        <p:txBody>
          <a:bodyPr/>
          <a:lstStyle/>
          <a:p>
            <a:r>
              <a:rPr lang="en-US" dirty="0"/>
              <a:t>C </a:t>
            </a:r>
            <a:r>
              <a:rPr lang="en-US" dirty="0" err="1"/>
              <a:t>realloc</a:t>
            </a:r>
            <a:r>
              <a:rPr lang="en-US" dirty="0"/>
              <a:t>()</a:t>
            </a:r>
          </a:p>
          <a:p>
            <a:r>
              <a:rPr lang="en-US" dirty="0"/>
              <a:t>If the dynamically allocated memory is insufficient or more than required, you can change the size of previously allocated memory using the </a:t>
            </a:r>
            <a:r>
              <a:rPr lang="en-US" dirty="0" err="1"/>
              <a:t>realloc</a:t>
            </a:r>
            <a:r>
              <a:rPr lang="en-US" dirty="0"/>
              <a:t>() function.</a:t>
            </a:r>
          </a:p>
        </p:txBody>
      </p:sp>
      <p:sp>
        <p:nvSpPr>
          <p:cNvPr id="3" name="Rectangle 1">
            <a:extLst>
              <a:ext uri="{FF2B5EF4-FFF2-40B4-BE49-F238E27FC236}">
                <a16:creationId xmlns:a16="http://schemas.microsoft.com/office/drawing/2014/main" id="{780C92B9-6A72-8BE9-0FE9-D6334E7F602F}"/>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D77C064-7465-42BD-FB83-24DF01212C96}"/>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99CAA795-DE97-D2AF-98A8-D6AC545758C4}"/>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93E1BAE-5A54-A14F-9C6F-4DFBEE7C536F}"/>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980197D2-A50A-08B4-FC90-8314B4F08FB4}"/>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5270D6F2-B37D-304F-53AA-D35F1849E1FF}"/>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3548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14:</a:t>
            </a:r>
            <a:br>
              <a:rPr lang="en-US" dirty="0"/>
            </a:br>
            <a:r>
              <a:rPr lang="en-US" dirty="0"/>
              <a:t>C Dynamic Memory Allocation</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71</a:t>
            </a:fld>
            <a:endParaRPr lang="en-US" dirty="0">
              <a:solidFill>
                <a:prstClr val="black">
                  <a:tint val="75000"/>
                </a:prstClr>
              </a:solidFill>
            </a:endParaRPr>
          </a:p>
        </p:txBody>
      </p:sp>
    </p:spTree>
    <p:extLst>
      <p:ext uri="{BB962C8B-B14F-4D97-AF65-F5344CB8AC3E}">
        <p14:creationId xmlns:p14="http://schemas.microsoft.com/office/powerpoint/2010/main" val="3792561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7224-608F-861C-70B9-E3D21CE030BB}"/>
              </a:ext>
            </a:extLst>
          </p:cNvPr>
          <p:cNvSpPr>
            <a:spLocks noGrp="1"/>
          </p:cNvSpPr>
          <p:nvPr>
            <p:ph type="title"/>
          </p:nvPr>
        </p:nvSpPr>
        <p:spPr/>
        <p:txBody>
          <a:bodyPr/>
          <a:lstStyle/>
          <a:p>
            <a:r>
              <a:rPr lang="en-US" dirty="0"/>
              <a:t>Mathematical Functions</a:t>
            </a:r>
            <a:endParaRPr lang="en-IN" dirty="0"/>
          </a:p>
        </p:txBody>
      </p:sp>
      <p:sp>
        <p:nvSpPr>
          <p:cNvPr id="5" name="Slide Number Placeholder 4">
            <a:extLst>
              <a:ext uri="{FF2B5EF4-FFF2-40B4-BE49-F238E27FC236}">
                <a16:creationId xmlns:a16="http://schemas.microsoft.com/office/drawing/2014/main" id="{CF820A6B-0CC0-08E3-BD59-4A33AD1D827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9652AD15-7D64-27A8-A250-4EE76EC0818B}"/>
              </a:ext>
            </a:extLst>
          </p:cNvPr>
          <p:cNvSpPr>
            <a:spLocks noGrp="1"/>
          </p:cNvSpPr>
          <p:nvPr>
            <p:ph idx="1"/>
          </p:nvPr>
        </p:nvSpPr>
        <p:spPr/>
        <p:txBody>
          <a:bodyPr/>
          <a:lstStyle/>
          <a:p>
            <a:r>
              <a:rPr lang="en-US" dirty="0"/>
              <a:t>C Programming allows us to perform mathematical operations through the functions defined in &lt;</a:t>
            </a:r>
            <a:r>
              <a:rPr lang="en-US" dirty="0" err="1"/>
              <a:t>math.h</a:t>
            </a:r>
            <a:r>
              <a:rPr lang="en-US" dirty="0"/>
              <a:t>&gt; header file. The &lt;</a:t>
            </a:r>
            <a:r>
              <a:rPr lang="en-US" dirty="0" err="1"/>
              <a:t>math.h</a:t>
            </a:r>
            <a:r>
              <a:rPr lang="en-US" dirty="0"/>
              <a:t>&gt; header file contains various methods for performing mathematical operations such as sqrt(), pow(), ceil(), floor() etc.</a:t>
            </a:r>
            <a:endParaRPr lang="en-IN" dirty="0"/>
          </a:p>
        </p:txBody>
      </p:sp>
    </p:spTree>
    <p:extLst>
      <p:ext uri="{BB962C8B-B14F-4D97-AF65-F5344CB8AC3E}">
        <p14:creationId xmlns:p14="http://schemas.microsoft.com/office/powerpoint/2010/main" val="21850918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CC12-138E-1FCA-0520-618C84734A14}"/>
              </a:ext>
            </a:extLst>
          </p:cNvPr>
          <p:cNvSpPr>
            <a:spLocks noGrp="1"/>
          </p:cNvSpPr>
          <p:nvPr>
            <p:ph type="title"/>
          </p:nvPr>
        </p:nvSpPr>
        <p:spPr/>
        <p:txBody>
          <a:bodyPr/>
          <a:lstStyle/>
          <a:p>
            <a:r>
              <a:rPr lang="en-US" dirty="0"/>
              <a:t>Mathematical Functions</a:t>
            </a:r>
            <a:endParaRPr lang="en-IN" dirty="0"/>
          </a:p>
        </p:txBody>
      </p:sp>
      <p:sp>
        <p:nvSpPr>
          <p:cNvPr id="5" name="Slide Number Placeholder 4">
            <a:extLst>
              <a:ext uri="{FF2B5EF4-FFF2-40B4-BE49-F238E27FC236}">
                <a16:creationId xmlns:a16="http://schemas.microsoft.com/office/drawing/2014/main" id="{8B8DE823-C5D3-893B-E018-51409B110E1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73</a:t>
            </a:fld>
            <a:endParaRPr lang="en-US" dirty="0">
              <a:solidFill>
                <a:prstClr val="black">
                  <a:tint val="75000"/>
                </a:prstClr>
              </a:solidFill>
            </a:endParaRPr>
          </a:p>
        </p:txBody>
      </p:sp>
      <p:graphicFrame>
        <p:nvGraphicFramePr>
          <p:cNvPr id="7" name="Table 7">
            <a:extLst>
              <a:ext uri="{FF2B5EF4-FFF2-40B4-BE49-F238E27FC236}">
                <a16:creationId xmlns:a16="http://schemas.microsoft.com/office/drawing/2014/main" id="{B46A1231-3E2F-444E-3477-019902A21AC8}"/>
              </a:ext>
            </a:extLst>
          </p:cNvPr>
          <p:cNvGraphicFramePr>
            <a:graphicFrameLocks noGrp="1"/>
          </p:cNvGraphicFramePr>
          <p:nvPr>
            <p:ph idx="1"/>
            <p:extLst>
              <p:ext uri="{D42A27DB-BD31-4B8C-83A1-F6EECF244321}">
                <p14:modId xmlns:p14="http://schemas.microsoft.com/office/powerpoint/2010/main" val="542649032"/>
              </p:ext>
            </p:extLst>
          </p:nvPr>
        </p:nvGraphicFramePr>
        <p:xfrm>
          <a:off x="838200" y="1911350"/>
          <a:ext cx="10515597" cy="3185160"/>
        </p:xfrm>
        <a:graphic>
          <a:graphicData uri="http://schemas.openxmlformats.org/drawingml/2006/table">
            <a:tbl>
              <a:tblPr firstRow="1" bandRow="1">
                <a:tableStyleId>{5C22544A-7EE6-4342-B048-85BDC9FD1C3A}</a:tableStyleId>
              </a:tblPr>
              <a:tblGrid>
                <a:gridCol w="840205">
                  <a:extLst>
                    <a:ext uri="{9D8B030D-6E8A-4147-A177-3AD203B41FA5}">
                      <a16:colId xmlns:a16="http://schemas.microsoft.com/office/drawing/2014/main" val="2400954386"/>
                    </a:ext>
                  </a:extLst>
                </a:gridCol>
                <a:gridCol w="2749216">
                  <a:extLst>
                    <a:ext uri="{9D8B030D-6E8A-4147-A177-3AD203B41FA5}">
                      <a16:colId xmlns:a16="http://schemas.microsoft.com/office/drawing/2014/main" val="2489533279"/>
                    </a:ext>
                  </a:extLst>
                </a:gridCol>
                <a:gridCol w="6926176">
                  <a:extLst>
                    <a:ext uri="{9D8B030D-6E8A-4147-A177-3AD203B41FA5}">
                      <a16:colId xmlns:a16="http://schemas.microsoft.com/office/drawing/2014/main" val="1160327347"/>
                    </a:ext>
                  </a:extLst>
                </a:gridCol>
              </a:tblGrid>
              <a:tr h="370840">
                <a:tc>
                  <a:txBody>
                    <a:bodyPr/>
                    <a:lstStyle/>
                    <a:p>
                      <a:pPr algn="l" fontAlgn="t"/>
                      <a:r>
                        <a:rPr lang="en-IN">
                          <a:solidFill>
                            <a:srgbClr val="000000"/>
                          </a:solidFill>
                          <a:effectLst/>
                          <a:latin typeface="times new roman" panose="02020603050405020304" pitchFamily="18" charset="0"/>
                        </a:rPr>
                        <a:t>No.</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Function</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tc>
                <a:extLst>
                  <a:ext uri="{0D108BD9-81ED-4DB2-BD59-A6C34878D82A}">
                    <a16:rowId xmlns:a16="http://schemas.microsoft.com/office/drawing/2014/main" val="1698506487"/>
                  </a:ext>
                </a:extLst>
              </a:tr>
              <a:tr h="370840">
                <a:tc>
                  <a:txBody>
                    <a:bodyPr/>
                    <a:lstStyle/>
                    <a:p>
                      <a:pPr algn="just" fontAlgn="t"/>
                      <a:r>
                        <a:rPr lang="en-IN">
                          <a:solidFill>
                            <a:srgbClr val="333333"/>
                          </a:solidFill>
                          <a:effectLst/>
                          <a:latin typeface="inter-regular"/>
                        </a:rPr>
                        <a:t>1)</a:t>
                      </a:r>
                    </a:p>
                  </a:txBody>
                  <a:tcPr marL="76200" marR="76200" marT="76200" marB="76200"/>
                </a:tc>
                <a:tc>
                  <a:txBody>
                    <a:bodyPr/>
                    <a:lstStyle/>
                    <a:p>
                      <a:pPr algn="just" fontAlgn="t"/>
                      <a:r>
                        <a:rPr lang="en-IN">
                          <a:solidFill>
                            <a:srgbClr val="333333"/>
                          </a:solidFill>
                          <a:effectLst/>
                          <a:latin typeface="inter-regular"/>
                        </a:rPr>
                        <a:t>ceil(number)</a:t>
                      </a:r>
                    </a:p>
                  </a:txBody>
                  <a:tcPr marL="76200" marR="76200" marT="76200" marB="76200"/>
                </a:tc>
                <a:tc>
                  <a:txBody>
                    <a:bodyPr/>
                    <a:lstStyle/>
                    <a:p>
                      <a:pPr algn="just" fontAlgn="t"/>
                      <a:r>
                        <a:rPr lang="en-US">
                          <a:solidFill>
                            <a:srgbClr val="333333"/>
                          </a:solidFill>
                          <a:effectLst/>
                          <a:latin typeface="inter-regular"/>
                        </a:rPr>
                        <a:t>rounds up the given number. It returns the integer value which is greater than or equal to given number.</a:t>
                      </a:r>
                    </a:p>
                  </a:txBody>
                  <a:tcPr marL="76200" marR="76200" marT="76200" marB="76200"/>
                </a:tc>
                <a:extLst>
                  <a:ext uri="{0D108BD9-81ED-4DB2-BD59-A6C34878D82A}">
                    <a16:rowId xmlns:a16="http://schemas.microsoft.com/office/drawing/2014/main" val="3765677647"/>
                  </a:ext>
                </a:extLst>
              </a:tr>
              <a:tr h="370840">
                <a:tc>
                  <a:txBody>
                    <a:bodyPr/>
                    <a:lstStyle/>
                    <a:p>
                      <a:pPr algn="just" fontAlgn="t"/>
                      <a:r>
                        <a:rPr lang="en-IN">
                          <a:solidFill>
                            <a:srgbClr val="333333"/>
                          </a:solidFill>
                          <a:effectLst/>
                          <a:latin typeface="inter-regular"/>
                        </a:rPr>
                        <a:t>2)</a:t>
                      </a:r>
                    </a:p>
                  </a:txBody>
                  <a:tcPr marL="76200" marR="76200" marT="76200" marB="76200"/>
                </a:tc>
                <a:tc>
                  <a:txBody>
                    <a:bodyPr/>
                    <a:lstStyle/>
                    <a:p>
                      <a:pPr algn="just" fontAlgn="t"/>
                      <a:r>
                        <a:rPr lang="en-IN">
                          <a:solidFill>
                            <a:srgbClr val="333333"/>
                          </a:solidFill>
                          <a:effectLst/>
                          <a:latin typeface="inter-regular"/>
                        </a:rPr>
                        <a:t>floor(number)</a:t>
                      </a:r>
                    </a:p>
                  </a:txBody>
                  <a:tcPr marL="76200" marR="76200" marT="76200" marB="76200"/>
                </a:tc>
                <a:tc>
                  <a:txBody>
                    <a:bodyPr/>
                    <a:lstStyle/>
                    <a:p>
                      <a:pPr algn="just" fontAlgn="t"/>
                      <a:r>
                        <a:rPr lang="en-US">
                          <a:solidFill>
                            <a:srgbClr val="333333"/>
                          </a:solidFill>
                          <a:effectLst/>
                          <a:latin typeface="inter-regular"/>
                        </a:rPr>
                        <a:t>rounds down the given number. It returns the integer value which is less than or equal to given number.</a:t>
                      </a:r>
                    </a:p>
                  </a:txBody>
                  <a:tcPr marL="76200" marR="76200" marT="76200" marB="76200"/>
                </a:tc>
                <a:extLst>
                  <a:ext uri="{0D108BD9-81ED-4DB2-BD59-A6C34878D82A}">
                    <a16:rowId xmlns:a16="http://schemas.microsoft.com/office/drawing/2014/main" val="4205274930"/>
                  </a:ext>
                </a:extLst>
              </a:tr>
              <a:tr h="370840">
                <a:tc>
                  <a:txBody>
                    <a:bodyPr/>
                    <a:lstStyle/>
                    <a:p>
                      <a:pPr algn="just" fontAlgn="t"/>
                      <a:r>
                        <a:rPr lang="en-IN">
                          <a:solidFill>
                            <a:srgbClr val="333333"/>
                          </a:solidFill>
                          <a:effectLst/>
                          <a:latin typeface="inter-regular"/>
                        </a:rPr>
                        <a:t>3)</a:t>
                      </a:r>
                    </a:p>
                  </a:txBody>
                  <a:tcPr marL="76200" marR="76200" marT="76200" marB="76200"/>
                </a:tc>
                <a:tc>
                  <a:txBody>
                    <a:bodyPr/>
                    <a:lstStyle/>
                    <a:p>
                      <a:pPr algn="just" fontAlgn="t"/>
                      <a:r>
                        <a:rPr lang="en-IN">
                          <a:solidFill>
                            <a:srgbClr val="333333"/>
                          </a:solidFill>
                          <a:effectLst/>
                          <a:latin typeface="inter-regular"/>
                        </a:rPr>
                        <a:t>sqrt(number)</a:t>
                      </a:r>
                    </a:p>
                  </a:txBody>
                  <a:tcPr marL="76200" marR="76200" marT="76200" marB="76200"/>
                </a:tc>
                <a:tc>
                  <a:txBody>
                    <a:bodyPr/>
                    <a:lstStyle/>
                    <a:p>
                      <a:pPr algn="just" fontAlgn="t"/>
                      <a:r>
                        <a:rPr lang="en-US">
                          <a:solidFill>
                            <a:srgbClr val="333333"/>
                          </a:solidFill>
                          <a:effectLst/>
                          <a:latin typeface="inter-regular"/>
                        </a:rPr>
                        <a:t>returns the square root of given number.</a:t>
                      </a:r>
                    </a:p>
                  </a:txBody>
                  <a:tcPr marL="76200" marR="76200" marT="76200" marB="76200"/>
                </a:tc>
                <a:extLst>
                  <a:ext uri="{0D108BD9-81ED-4DB2-BD59-A6C34878D82A}">
                    <a16:rowId xmlns:a16="http://schemas.microsoft.com/office/drawing/2014/main" val="2376536555"/>
                  </a:ext>
                </a:extLst>
              </a:tr>
              <a:tr h="370840">
                <a:tc>
                  <a:txBody>
                    <a:bodyPr/>
                    <a:lstStyle/>
                    <a:p>
                      <a:pPr algn="just" fontAlgn="t"/>
                      <a:r>
                        <a:rPr lang="en-IN">
                          <a:solidFill>
                            <a:srgbClr val="333333"/>
                          </a:solidFill>
                          <a:effectLst/>
                          <a:latin typeface="inter-regular"/>
                        </a:rPr>
                        <a:t>4)</a:t>
                      </a:r>
                    </a:p>
                  </a:txBody>
                  <a:tcPr marL="76200" marR="76200" marT="76200" marB="76200"/>
                </a:tc>
                <a:tc>
                  <a:txBody>
                    <a:bodyPr/>
                    <a:lstStyle/>
                    <a:p>
                      <a:pPr algn="just" fontAlgn="t"/>
                      <a:r>
                        <a:rPr lang="en-IN">
                          <a:solidFill>
                            <a:srgbClr val="333333"/>
                          </a:solidFill>
                          <a:effectLst/>
                          <a:latin typeface="inter-regular"/>
                        </a:rPr>
                        <a:t>pow(base, exponent)</a:t>
                      </a:r>
                    </a:p>
                  </a:txBody>
                  <a:tcPr marL="76200" marR="76200" marT="76200" marB="76200"/>
                </a:tc>
                <a:tc>
                  <a:txBody>
                    <a:bodyPr/>
                    <a:lstStyle/>
                    <a:p>
                      <a:pPr algn="just" fontAlgn="t"/>
                      <a:r>
                        <a:rPr lang="en-US">
                          <a:solidFill>
                            <a:srgbClr val="333333"/>
                          </a:solidFill>
                          <a:effectLst/>
                          <a:latin typeface="inter-regular"/>
                        </a:rPr>
                        <a:t>returns the power of given number.</a:t>
                      </a:r>
                    </a:p>
                  </a:txBody>
                  <a:tcPr marL="76200" marR="76200" marT="76200" marB="76200"/>
                </a:tc>
                <a:extLst>
                  <a:ext uri="{0D108BD9-81ED-4DB2-BD59-A6C34878D82A}">
                    <a16:rowId xmlns:a16="http://schemas.microsoft.com/office/drawing/2014/main" val="2814800841"/>
                  </a:ext>
                </a:extLst>
              </a:tr>
              <a:tr h="370840">
                <a:tc>
                  <a:txBody>
                    <a:bodyPr/>
                    <a:lstStyle/>
                    <a:p>
                      <a:pPr algn="just" fontAlgn="t"/>
                      <a:r>
                        <a:rPr lang="en-IN">
                          <a:solidFill>
                            <a:srgbClr val="333333"/>
                          </a:solidFill>
                          <a:effectLst/>
                          <a:latin typeface="inter-regular"/>
                        </a:rPr>
                        <a:t>5)</a:t>
                      </a:r>
                    </a:p>
                  </a:txBody>
                  <a:tcPr marL="76200" marR="76200" marT="76200" marB="76200"/>
                </a:tc>
                <a:tc>
                  <a:txBody>
                    <a:bodyPr/>
                    <a:lstStyle/>
                    <a:p>
                      <a:pPr algn="just" fontAlgn="t"/>
                      <a:r>
                        <a:rPr lang="en-IN">
                          <a:solidFill>
                            <a:srgbClr val="333333"/>
                          </a:solidFill>
                          <a:effectLst/>
                          <a:latin typeface="inter-regular"/>
                        </a:rPr>
                        <a:t>abs(number)</a:t>
                      </a:r>
                    </a:p>
                  </a:txBody>
                  <a:tcPr marL="76200" marR="76200" marT="76200" marB="76200"/>
                </a:tc>
                <a:tc>
                  <a:txBody>
                    <a:bodyPr/>
                    <a:lstStyle/>
                    <a:p>
                      <a:pPr algn="just" fontAlgn="t"/>
                      <a:r>
                        <a:rPr lang="en-US" dirty="0">
                          <a:solidFill>
                            <a:srgbClr val="333333"/>
                          </a:solidFill>
                          <a:effectLst/>
                          <a:latin typeface="inter-regular"/>
                        </a:rPr>
                        <a:t>returns the absolute value of given number.</a:t>
                      </a:r>
                    </a:p>
                  </a:txBody>
                  <a:tcPr marL="76200" marR="76200" marT="76200" marB="76200"/>
                </a:tc>
                <a:extLst>
                  <a:ext uri="{0D108BD9-81ED-4DB2-BD59-A6C34878D82A}">
                    <a16:rowId xmlns:a16="http://schemas.microsoft.com/office/drawing/2014/main" val="271872593"/>
                  </a:ext>
                </a:extLst>
              </a:tr>
            </a:tbl>
          </a:graphicData>
        </a:graphic>
      </p:graphicFrame>
    </p:spTree>
    <p:extLst>
      <p:ext uri="{BB962C8B-B14F-4D97-AF65-F5344CB8AC3E}">
        <p14:creationId xmlns:p14="http://schemas.microsoft.com/office/powerpoint/2010/main" val="18254684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15:</a:t>
            </a:r>
            <a:br>
              <a:rPr lang="en-US" dirty="0"/>
            </a:br>
            <a:r>
              <a:rPr lang="en-US" dirty="0"/>
              <a:t>Mathematical Functions </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74</a:t>
            </a:fld>
            <a:endParaRPr lang="en-US" dirty="0">
              <a:solidFill>
                <a:prstClr val="black">
                  <a:tint val="75000"/>
                </a:prstClr>
              </a:solidFill>
            </a:endParaRPr>
          </a:p>
        </p:txBody>
      </p:sp>
    </p:spTree>
    <p:extLst>
      <p:ext uri="{BB962C8B-B14F-4D97-AF65-F5344CB8AC3E}">
        <p14:creationId xmlns:p14="http://schemas.microsoft.com/office/powerpoint/2010/main" val="13881849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7224-608F-861C-70B9-E3D21CE030BB}"/>
              </a:ext>
            </a:extLst>
          </p:cNvPr>
          <p:cNvSpPr>
            <a:spLocks noGrp="1"/>
          </p:cNvSpPr>
          <p:nvPr>
            <p:ph type="title"/>
          </p:nvPr>
        </p:nvSpPr>
        <p:spPr/>
        <p:txBody>
          <a:bodyPr/>
          <a:lstStyle/>
          <a:p>
            <a:r>
              <a:rPr lang="en-US" dirty="0"/>
              <a:t>Structures in C</a:t>
            </a:r>
            <a:endParaRPr lang="en-IN" dirty="0"/>
          </a:p>
        </p:txBody>
      </p:sp>
      <p:sp>
        <p:nvSpPr>
          <p:cNvPr id="5" name="Slide Number Placeholder 4">
            <a:extLst>
              <a:ext uri="{FF2B5EF4-FFF2-40B4-BE49-F238E27FC236}">
                <a16:creationId xmlns:a16="http://schemas.microsoft.com/office/drawing/2014/main" id="{CF820A6B-0CC0-08E3-BD59-4A33AD1D827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9652AD15-7D64-27A8-A250-4EE76EC0818B}"/>
              </a:ext>
            </a:extLst>
          </p:cNvPr>
          <p:cNvSpPr>
            <a:spLocks noGrp="1"/>
          </p:cNvSpPr>
          <p:nvPr>
            <p:ph idx="1"/>
          </p:nvPr>
        </p:nvSpPr>
        <p:spPr/>
        <p:txBody>
          <a:bodyPr>
            <a:normAutofit fontScale="92500" lnSpcReduction="10000"/>
          </a:bodyPr>
          <a:lstStyle/>
          <a:p>
            <a:r>
              <a:rPr lang="en-US" dirty="0"/>
              <a:t>In C, there are cases where we need to store multiple attributes of an entity. It is not necessary that an entity has all the information of one type only. It can have different attributes of different data types. For example, an entity Student may have its name (string), roll number (int), marks (float). To store such type of information regarding an entity student, we have the following approaches:</a:t>
            </a:r>
          </a:p>
          <a:p>
            <a:r>
              <a:rPr lang="en-US" dirty="0"/>
              <a:t>Construct individual arrays for storing names, roll numbers, and marks.</a:t>
            </a:r>
          </a:p>
          <a:p>
            <a:r>
              <a:rPr lang="en-US" dirty="0"/>
              <a:t>Use a special data structure to store the collection of different data types.</a:t>
            </a:r>
            <a:endParaRPr lang="en-IN" dirty="0"/>
          </a:p>
        </p:txBody>
      </p:sp>
    </p:spTree>
    <p:extLst>
      <p:ext uri="{BB962C8B-B14F-4D97-AF65-F5344CB8AC3E}">
        <p14:creationId xmlns:p14="http://schemas.microsoft.com/office/powerpoint/2010/main" val="41940431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319F-D45C-6D1D-188F-CDC49F00E480}"/>
              </a:ext>
            </a:extLst>
          </p:cNvPr>
          <p:cNvSpPr>
            <a:spLocks noGrp="1"/>
          </p:cNvSpPr>
          <p:nvPr>
            <p:ph type="title"/>
          </p:nvPr>
        </p:nvSpPr>
        <p:spPr/>
        <p:txBody>
          <a:bodyPr/>
          <a:lstStyle/>
          <a:p>
            <a:r>
              <a:rPr lang="en-US" dirty="0"/>
              <a:t>Structure</a:t>
            </a:r>
            <a:endParaRPr lang="en-IN" dirty="0"/>
          </a:p>
        </p:txBody>
      </p:sp>
      <p:sp>
        <p:nvSpPr>
          <p:cNvPr id="5" name="Slide Number Placeholder 4">
            <a:extLst>
              <a:ext uri="{FF2B5EF4-FFF2-40B4-BE49-F238E27FC236}">
                <a16:creationId xmlns:a16="http://schemas.microsoft.com/office/drawing/2014/main" id="{AE4A2C57-B448-A7A7-16A1-B44FC91F77B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1B68ACAF-6065-D169-5A74-E2392AA51B2B}"/>
              </a:ext>
            </a:extLst>
          </p:cNvPr>
          <p:cNvSpPr>
            <a:spLocks noGrp="1"/>
          </p:cNvSpPr>
          <p:nvPr>
            <p:ph idx="1"/>
          </p:nvPr>
        </p:nvSpPr>
        <p:spPr/>
        <p:txBody>
          <a:bodyPr/>
          <a:lstStyle/>
          <a:p>
            <a:r>
              <a:rPr lang="en-US" b="0" i="0" dirty="0">
                <a:solidFill>
                  <a:srgbClr val="333333"/>
                </a:solidFill>
                <a:effectLst/>
                <a:latin typeface="inter-regular"/>
              </a:rPr>
              <a:t>Structure in c is a user-defined data type that enables us to store the collection of different data types. Each element of a structure is called a member. Structures ca; simulate the use of classes and templates as it can store various information</a:t>
            </a:r>
          </a:p>
          <a:p>
            <a:endParaRPr lang="en-US" b="0" i="0" dirty="0">
              <a:solidFill>
                <a:srgbClr val="333333"/>
              </a:solidFill>
              <a:effectLst/>
              <a:latin typeface="inter-regular"/>
            </a:endParaRPr>
          </a:p>
          <a:p>
            <a:r>
              <a:rPr lang="en-US" b="0" i="0" dirty="0">
                <a:solidFill>
                  <a:srgbClr val="333333"/>
                </a:solidFill>
                <a:effectLst/>
                <a:latin typeface="inter-regular"/>
              </a:rPr>
              <a:t>The ,struct keyword is used to define the structure. Let's see the syntax to define the structure in c.</a:t>
            </a:r>
            <a:endParaRPr lang="en-IN" dirty="0"/>
          </a:p>
        </p:txBody>
      </p:sp>
    </p:spTree>
    <p:extLst>
      <p:ext uri="{BB962C8B-B14F-4D97-AF65-F5344CB8AC3E}">
        <p14:creationId xmlns:p14="http://schemas.microsoft.com/office/powerpoint/2010/main" val="1058975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926E-08A6-4CD2-8C37-7FF1A74671FB}"/>
              </a:ext>
            </a:extLst>
          </p:cNvPr>
          <p:cNvSpPr>
            <a:spLocks noGrp="1"/>
          </p:cNvSpPr>
          <p:nvPr>
            <p:ph type="title"/>
          </p:nvPr>
        </p:nvSpPr>
        <p:spPr/>
        <p:txBody>
          <a:bodyPr/>
          <a:lstStyle/>
          <a:p>
            <a:r>
              <a:rPr lang="en-US" dirty="0"/>
              <a:t>Access Members of a Structure</a:t>
            </a:r>
            <a:br>
              <a:rPr lang="en-US" dirty="0"/>
            </a:br>
            <a:endParaRPr lang="en-IN" dirty="0"/>
          </a:p>
        </p:txBody>
      </p:sp>
      <p:sp>
        <p:nvSpPr>
          <p:cNvPr id="3" name="Date Placeholder 2">
            <a:extLst>
              <a:ext uri="{FF2B5EF4-FFF2-40B4-BE49-F238E27FC236}">
                <a16:creationId xmlns:a16="http://schemas.microsoft.com/office/drawing/2014/main" id="{5A28E8A0-5E66-DCC4-F76B-BF9AF95EED8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7D3EF20D-6C51-BE60-D1D3-6386A243A957}"/>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84C7E79-B8DD-3C94-106F-777325A0FE1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49010E2-1DFA-225B-D5C5-474B30533D36}"/>
              </a:ext>
            </a:extLst>
          </p:cNvPr>
          <p:cNvSpPr>
            <a:spLocks noGrp="1"/>
          </p:cNvSpPr>
          <p:nvPr>
            <p:ph idx="1"/>
          </p:nvPr>
        </p:nvSpPr>
        <p:spPr/>
        <p:txBody>
          <a:bodyPr/>
          <a:lstStyle/>
          <a:p>
            <a:r>
              <a:rPr lang="en-US" dirty="0"/>
              <a:t>There are two types of operators used for accessing members of a structure.</a:t>
            </a:r>
          </a:p>
          <a:p>
            <a:endParaRPr lang="en-US" dirty="0"/>
          </a:p>
          <a:p>
            <a:r>
              <a:rPr lang="en-US" dirty="0"/>
              <a:t>. - Member operator</a:t>
            </a:r>
          </a:p>
          <a:p>
            <a:r>
              <a:rPr lang="en-US" dirty="0"/>
              <a:t>-&gt; - Structure pointer operator</a:t>
            </a:r>
            <a:endParaRPr lang="en-IN" dirty="0"/>
          </a:p>
        </p:txBody>
      </p:sp>
    </p:spTree>
    <p:extLst>
      <p:ext uri="{BB962C8B-B14F-4D97-AF65-F5344CB8AC3E}">
        <p14:creationId xmlns:p14="http://schemas.microsoft.com/office/powerpoint/2010/main" val="9112657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8D66-152D-3458-5F70-637B660B4957}"/>
              </a:ext>
            </a:extLst>
          </p:cNvPr>
          <p:cNvSpPr>
            <a:spLocks noGrp="1"/>
          </p:cNvSpPr>
          <p:nvPr>
            <p:ph type="title"/>
          </p:nvPr>
        </p:nvSpPr>
        <p:spPr/>
        <p:txBody>
          <a:bodyPr/>
          <a:lstStyle/>
          <a:p>
            <a:r>
              <a:rPr lang="en-US" dirty="0"/>
              <a:t>Structure Syntax</a:t>
            </a:r>
            <a:endParaRPr lang="en-IN" dirty="0"/>
          </a:p>
        </p:txBody>
      </p:sp>
      <p:sp>
        <p:nvSpPr>
          <p:cNvPr id="5" name="Slide Number Placeholder 4">
            <a:extLst>
              <a:ext uri="{FF2B5EF4-FFF2-40B4-BE49-F238E27FC236}">
                <a16:creationId xmlns:a16="http://schemas.microsoft.com/office/drawing/2014/main" id="{1AD8EEA7-4B97-2719-8534-52DE45F1235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DFE9A615-CEC7-75EA-CAF4-4F2766281D1D}"/>
              </a:ext>
            </a:extLst>
          </p:cNvPr>
          <p:cNvSpPr>
            <a:spLocks noGrp="1"/>
          </p:cNvSpPr>
          <p:nvPr>
            <p:ph idx="1"/>
          </p:nvPr>
        </p:nvSpPr>
        <p:spPr/>
        <p:txBody>
          <a:bodyPr>
            <a:normAutofit lnSpcReduction="10000"/>
          </a:bodyPr>
          <a:lstStyle/>
          <a:p>
            <a:pPr algn="just">
              <a:buFont typeface="+mj-lt"/>
              <a:buAutoNum type="arabicPeriod"/>
            </a:pPr>
            <a:r>
              <a:rPr lang="en-US" b="1" i="0" dirty="0">
                <a:solidFill>
                  <a:srgbClr val="006699"/>
                </a:solidFill>
                <a:effectLst/>
                <a:latin typeface="inter-regular"/>
              </a:rPr>
              <a:t>struct</a:t>
            </a:r>
            <a:r>
              <a:rPr lang="en-US" b="0" i="0" dirty="0">
                <a:solidFill>
                  <a:srgbClr val="000000"/>
                </a:solidFill>
                <a:effectLst/>
                <a:latin typeface="inter-regular"/>
              </a:rPr>
              <a:t> </a:t>
            </a:r>
            <a:r>
              <a:rPr lang="en-US" b="0" i="0" dirty="0" err="1">
                <a:solidFill>
                  <a:srgbClr val="000000"/>
                </a:solidFill>
                <a:effectLst/>
                <a:latin typeface="inter-regular"/>
              </a:rPr>
              <a:t>structure_name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data_type</a:t>
            </a:r>
            <a:r>
              <a:rPr lang="en-US" b="0" i="0" dirty="0">
                <a:solidFill>
                  <a:srgbClr val="000000"/>
                </a:solidFill>
                <a:effectLst/>
                <a:latin typeface="inter-regular"/>
              </a:rPr>
              <a:t> member1;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data_type</a:t>
            </a:r>
            <a:r>
              <a:rPr lang="en-US" b="0" i="0" dirty="0">
                <a:solidFill>
                  <a:srgbClr val="000000"/>
                </a:solidFill>
                <a:effectLst/>
                <a:latin typeface="inter-regular"/>
              </a:rPr>
              <a:t> member2;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data_type</a:t>
            </a:r>
            <a:r>
              <a:rPr lang="en-US" b="0" i="0" dirty="0">
                <a:solidFill>
                  <a:srgbClr val="000000"/>
                </a:solidFill>
                <a:effectLst/>
                <a:latin typeface="inter-regular"/>
              </a:rPr>
              <a:t> </a:t>
            </a:r>
            <a:r>
              <a:rPr lang="en-US" b="0" i="0" dirty="0" err="1">
                <a:solidFill>
                  <a:srgbClr val="000000"/>
                </a:solidFill>
                <a:effectLst/>
                <a:latin typeface="inter-regular"/>
              </a:rPr>
              <a:t>memeberN</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72420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A3E758-137C-7B4B-AC84-ACBBA75B75AE}"/>
              </a:ext>
            </a:extLst>
          </p:cNvPr>
          <p:cNvSpPr>
            <a:spLocks noGrp="1"/>
          </p:cNvSpPr>
          <p:nvPr>
            <p:ph type="title"/>
          </p:nvPr>
        </p:nvSpPr>
        <p:spPr/>
        <p:txBody>
          <a:bodyPr/>
          <a:lstStyle/>
          <a:p>
            <a:r>
              <a:rPr lang="en-IN" dirty="0"/>
              <a:t>Keyword typedef</a:t>
            </a:r>
            <a:br>
              <a:rPr lang="en-IN" dirty="0"/>
            </a:br>
            <a:endParaRPr lang="en-IN" dirty="0"/>
          </a:p>
        </p:txBody>
      </p:sp>
      <p:sp>
        <p:nvSpPr>
          <p:cNvPr id="7" name="Content Placeholder 6">
            <a:extLst>
              <a:ext uri="{FF2B5EF4-FFF2-40B4-BE49-F238E27FC236}">
                <a16:creationId xmlns:a16="http://schemas.microsoft.com/office/drawing/2014/main" id="{DD948401-9E84-A9A0-639A-3696C3ADF58F}"/>
              </a:ext>
            </a:extLst>
          </p:cNvPr>
          <p:cNvSpPr>
            <a:spLocks noGrp="1"/>
          </p:cNvSpPr>
          <p:nvPr>
            <p:ph idx="1"/>
          </p:nvPr>
        </p:nvSpPr>
        <p:spPr/>
        <p:txBody>
          <a:bodyPr/>
          <a:lstStyle/>
          <a:p>
            <a:r>
              <a:rPr lang="en-US" dirty="0"/>
              <a:t>We use the typedef keyword to create an alias name for data types. It is commonly used with structures to simplify the syntax of declaring variables.</a:t>
            </a:r>
            <a:endParaRPr lang="en-IN" dirty="0"/>
          </a:p>
        </p:txBody>
      </p:sp>
    </p:spTree>
    <p:extLst>
      <p:ext uri="{BB962C8B-B14F-4D97-AF65-F5344CB8AC3E}">
        <p14:creationId xmlns:p14="http://schemas.microsoft.com/office/powerpoint/2010/main" val="53074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576C-8A1D-2B3F-A1DE-AF751CA4D4CA}"/>
              </a:ext>
            </a:extLst>
          </p:cNvPr>
          <p:cNvSpPr>
            <a:spLocks noGrp="1"/>
          </p:cNvSpPr>
          <p:nvPr>
            <p:ph type="title"/>
          </p:nvPr>
        </p:nvSpPr>
        <p:spPr/>
        <p:txBody>
          <a:bodyPr/>
          <a:lstStyle/>
          <a:p>
            <a:r>
              <a:rPr lang="en-US" dirty="0"/>
              <a:t>Your First C Code	</a:t>
            </a:r>
            <a:endParaRPr lang="en-IN" dirty="0"/>
          </a:p>
        </p:txBody>
      </p:sp>
      <p:sp>
        <p:nvSpPr>
          <p:cNvPr id="3" name="Content Placeholder 2">
            <a:extLst>
              <a:ext uri="{FF2B5EF4-FFF2-40B4-BE49-F238E27FC236}">
                <a16:creationId xmlns:a16="http://schemas.microsoft.com/office/drawing/2014/main" id="{9F2CA06F-2ECA-3CB9-B13A-71ED4112B7F4}"/>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4" name="Date Placeholder 3">
            <a:extLst>
              <a:ext uri="{FF2B5EF4-FFF2-40B4-BE49-F238E27FC236}">
                <a16:creationId xmlns:a16="http://schemas.microsoft.com/office/drawing/2014/main" id="{DB1F7592-8207-6C3A-8C56-0D0BB218886D}"/>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ADD3EFEE-0CAE-C4F1-DD3D-62F03ED8C5F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F3564DC-6A62-01E9-FA45-E7A6F77054E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25232405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16:</a:t>
            </a:r>
            <a:br>
              <a:rPr lang="en-US" dirty="0"/>
            </a:br>
            <a:r>
              <a:rPr lang="en-US" dirty="0"/>
              <a:t>Structure Example</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80</a:t>
            </a:fld>
            <a:endParaRPr lang="en-US" dirty="0">
              <a:solidFill>
                <a:prstClr val="black">
                  <a:tint val="75000"/>
                </a:prstClr>
              </a:solidFill>
            </a:endParaRPr>
          </a:p>
        </p:txBody>
      </p:sp>
    </p:spTree>
    <p:extLst>
      <p:ext uri="{BB962C8B-B14F-4D97-AF65-F5344CB8AC3E}">
        <p14:creationId xmlns:p14="http://schemas.microsoft.com/office/powerpoint/2010/main" val="2408022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A3E758-137C-7B4B-AC84-ACBBA75B75AE}"/>
              </a:ext>
            </a:extLst>
          </p:cNvPr>
          <p:cNvSpPr>
            <a:spLocks noGrp="1"/>
          </p:cNvSpPr>
          <p:nvPr>
            <p:ph type="title"/>
          </p:nvPr>
        </p:nvSpPr>
        <p:spPr/>
        <p:txBody>
          <a:bodyPr/>
          <a:lstStyle/>
          <a:p>
            <a:r>
              <a:rPr lang="en-IN" dirty="0"/>
              <a:t>Union</a:t>
            </a:r>
          </a:p>
        </p:txBody>
      </p:sp>
      <p:sp>
        <p:nvSpPr>
          <p:cNvPr id="7" name="Content Placeholder 6">
            <a:extLst>
              <a:ext uri="{FF2B5EF4-FFF2-40B4-BE49-F238E27FC236}">
                <a16:creationId xmlns:a16="http://schemas.microsoft.com/office/drawing/2014/main" id="{DD948401-9E84-A9A0-639A-3696C3ADF58F}"/>
              </a:ext>
            </a:extLst>
          </p:cNvPr>
          <p:cNvSpPr>
            <a:spLocks noGrp="1"/>
          </p:cNvSpPr>
          <p:nvPr>
            <p:ph idx="1"/>
          </p:nvPr>
        </p:nvSpPr>
        <p:spPr/>
        <p:txBody>
          <a:bodyPr/>
          <a:lstStyle/>
          <a:p>
            <a:r>
              <a:rPr lang="en-US" dirty="0"/>
              <a:t>A union is a user-defined type similar to structs in C except for one key difference.</a:t>
            </a:r>
          </a:p>
          <a:p>
            <a:r>
              <a:rPr lang="en-US" dirty="0"/>
              <a:t>Structures allocate enough space to store all their members, whereas unions can only hold one member value at a time.</a:t>
            </a:r>
            <a:endParaRPr lang="en-IN" dirty="0"/>
          </a:p>
        </p:txBody>
      </p:sp>
    </p:spTree>
    <p:extLst>
      <p:ext uri="{BB962C8B-B14F-4D97-AF65-F5344CB8AC3E}">
        <p14:creationId xmlns:p14="http://schemas.microsoft.com/office/powerpoint/2010/main" val="9441083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8D66-152D-3458-5F70-637B660B4957}"/>
              </a:ext>
            </a:extLst>
          </p:cNvPr>
          <p:cNvSpPr>
            <a:spLocks noGrp="1"/>
          </p:cNvSpPr>
          <p:nvPr>
            <p:ph type="title"/>
          </p:nvPr>
        </p:nvSpPr>
        <p:spPr/>
        <p:txBody>
          <a:bodyPr/>
          <a:lstStyle/>
          <a:p>
            <a:r>
              <a:rPr lang="en-US" dirty="0"/>
              <a:t>Union Syntax</a:t>
            </a:r>
            <a:endParaRPr lang="en-IN" dirty="0"/>
          </a:p>
        </p:txBody>
      </p:sp>
      <p:sp>
        <p:nvSpPr>
          <p:cNvPr id="5" name="Slide Number Placeholder 4">
            <a:extLst>
              <a:ext uri="{FF2B5EF4-FFF2-40B4-BE49-F238E27FC236}">
                <a16:creationId xmlns:a16="http://schemas.microsoft.com/office/drawing/2014/main" id="{1AD8EEA7-4B97-2719-8534-52DE45F1235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DFE9A615-CEC7-75EA-CAF4-4F2766281D1D}"/>
              </a:ext>
            </a:extLst>
          </p:cNvPr>
          <p:cNvSpPr>
            <a:spLocks noGrp="1"/>
          </p:cNvSpPr>
          <p:nvPr>
            <p:ph idx="1"/>
          </p:nvPr>
        </p:nvSpPr>
        <p:spPr/>
        <p:txBody>
          <a:bodyPr>
            <a:normAutofit lnSpcReduction="10000"/>
          </a:bodyPr>
          <a:lstStyle/>
          <a:p>
            <a:pPr algn="just">
              <a:buFont typeface="+mj-lt"/>
              <a:buAutoNum type="arabicPeriod"/>
            </a:pPr>
            <a:r>
              <a:rPr lang="en-US" b="1" i="0" dirty="0">
                <a:solidFill>
                  <a:srgbClr val="006699"/>
                </a:solidFill>
                <a:effectLst/>
                <a:latin typeface="inter-regular"/>
              </a:rPr>
              <a:t>union car </a:t>
            </a:r>
          </a:p>
          <a:p>
            <a:pPr algn="just">
              <a:buFont typeface="+mj-lt"/>
              <a:buAutoNum type="arabicPeriod"/>
            </a:pPr>
            <a:r>
              <a:rPr lang="en-US" b="1" i="0" dirty="0">
                <a:solidFill>
                  <a:srgbClr val="006699"/>
                </a:solidFill>
                <a:effectLst/>
                <a:latin typeface="inter-regular"/>
              </a:rPr>
              <a:t>{ char name[50];</a:t>
            </a:r>
          </a:p>
          <a:p>
            <a:pPr algn="just">
              <a:buFont typeface="+mj-lt"/>
              <a:buAutoNum type="arabicPeriod"/>
            </a:pPr>
            <a:r>
              <a:rPr lang="en-US" b="1" i="0" dirty="0">
                <a:solidFill>
                  <a:srgbClr val="006699"/>
                </a:solidFill>
                <a:effectLst/>
                <a:latin typeface="inter-regular"/>
              </a:rPr>
              <a:t>int price; </a:t>
            </a:r>
          </a:p>
          <a:p>
            <a:pPr algn="just">
              <a:buFont typeface="+mj-lt"/>
              <a:buAutoNum type="arabicPeriod"/>
            </a:pPr>
            <a:r>
              <a:rPr lang="en-US" b="1" i="0" dirty="0">
                <a:solidFill>
                  <a:srgbClr val="006699"/>
                </a:solidFill>
                <a:effectLst/>
                <a:latin typeface="inter-regular"/>
              </a:rPr>
              <a:t>}; </a:t>
            </a:r>
          </a:p>
          <a:p>
            <a:pPr algn="just">
              <a:buFont typeface="+mj-lt"/>
              <a:buAutoNum type="arabicPeriod"/>
            </a:pPr>
            <a:r>
              <a:rPr lang="en-US" b="1" i="0" dirty="0">
                <a:solidFill>
                  <a:srgbClr val="006699"/>
                </a:solidFill>
                <a:effectLst/>
                <a:latin typeface="inter-regular"/>
              </a:rPr>
              <a:t>int main() </a:t>
            </a:r>
          </a:p>
          <a:p>
            <a:pPr algn="just">
              <a:buFont typeface="+mj-lt"/>
              <a:buAutoNum type="arabicPeriod"/>
            </a:pPr>
            <a:r>
              <a:rPr lang="en-US" b="1" i="0" dirty="0">
                <a:solidFill>
                  <a:srgbClr val="006699"/>
                </a:solidFill>
                <a:effectLst/>
                <a:latin typeface="inter-regular"/>
              </a:rPr>
              <a:t>{ union car car1, car2, *car3; </a:t>
            </a:r>
          </a:p>
          <a:p>
            <a:pPr algn="just">
              <a:buFont typeface="+mj-lt"/>
              <a:buAutoNum type="arabicPeriod"/>
            </a:pPr>
            <a:r>
              <a:rPr lang="en-US" b="1" i="0" dirty="0">
                <a:solidFill>
                  <a:srgbClr val="006699"/>
                </a:solidFill>
                <a:effectLst/>
                <a:latin typeface="inter-regular"/>
              </a:rPr>
              <a:t>return 0; </a:t>
            </a:r>
          </a:p>
          <a:p>
            <a:pPr algn="just">
              <a:buFont typeface="+mj-lt"/>
              <a:buAutoNum type="arabicPeriod"/>
            </a:pPr>
            <a:r>
              <a:rPr lang="en-US" b="1" i="0" dirty="0">
                <a:solidFill>
                  <a:srgbClr val="006699"/>
                </a:solidFill>
                <a:effectLst/>
                <a:latin typeface="inter-regular"/>
              </a:rPr>
              <a:t>} </a:t>
            </a:r>
          </a:p>
        </p:txBody>
      </p:sp>
      <p:sp>
        <p:nvSpPr>
          <p:cNvPr id="3" name="Rectangle 1">
            <a:extLst>
              <a:ext uri="{FF2B5EF4-FFF2-40B4-BE49-F238E27FC236}">
                <a16:creationId xmlns:a16="http://schemas.microsoft.com/office/drawing/2014/main" id="{993580D2-D80B-BB88-F949-E8017EA0AC8C}"/>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8226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926E-08A6-4CD2-8C37-7FF1A74671FB}"/>
              </a:ext>
            </a:extLst>
          </p:cNvPr>
          <p:cNvSpPr>
            <a:spLocks noGrp="1"/>
          </p:cNvSpPr>
          <p:nvPr>
            <p:ph type="title"/>
          </p:nvPr>
        </p:nvSpPr>
        <p:spPr/>
        <p:txBody>
          <a:bodyPr/>
          <a:lstStyle/>
          <a:p>
            <a:r>
              <a:rPr lang="en-US" dirty="0"/>
              <a:t>Access Members of a Union</a:t>
            </a:r>
            <a:br>
              <a:rPr lang="en-US" dirty="0"/>
            </a:br>
            <a:endParaRPr lang="en-IN" dirty="0"/>
          </a:p>
        </p:txBody>
      </p:sp>
      <p:sp>
        <p:nvSpPr>
          <p:cNvPr id="5" name="Slide Number Placeholder 4">
            <a:extLst>
              <a:ext uri="{FF2B5EF4-FFF2-40B4-BE49-F238E27FC236}">
                <a16:creationId xmlns:a16="http://schemas.microsoft.com/office/drawing/2014/main" id="{D84C7E79-B8DD-3C94-106F-777325A0FE1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83</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49010E2-1DFA-225B-D5C5-474B30533D36}"/>
              </a:ext>
            </a:extLst>
          </p:cNvPr>
          <p:cNvSpPr>
            <a:spLocks noGrp="1"/>
          </p:cNvSpPr>
          <p:nvPr>
            <p:ph idx="1"/>
          </p:nvPr>
        </p:nvSpPr>
        <p:spPr/>
        <p:txBody>
          <a:bodyPr/>
          <a:lstStyle/>
          <a:p>
            <a:r>
              <a:rPr lang="en-US" dirty="0"/>
              <a:t>Access members of a union</a:t>
            </a:r>
          </a:p>
          <a:p>
            <a:r>
              <a:rPr lang="en-US" dirty="0"/>
              <a:t>We use the . operator to access members of a union. </a:t>
            </a:r>
          </a:p>
          <a:p>
            <a:r>
              <a:rPr lang="en-US" dirty="0"/>
              <a:t>And to access pointer variables, we use the -&gt; operator.</a:t>
            </a:r>
          </a:p>
        </p:txBody>
      </p:sp>
      <p:sp>
        <p:nvSpPr>
          <p:cNvPr id="7" name="Rectangle 1">
            <a:extLst>
              <a:ext uri="{FF2B5EF4-FFF2-40B4-BE49-F238E27FC236}">
                <a16:creationId xmlns:a16="http://schemas.microsoft.com/office/drawing/2014/main" id="{FD25A9B1-6A71-AFCD-CFE1-8C4EB0AB0562}"/>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31573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17:</a:t>
            </a:r>
            <a:br>
              <a:rPr lang="en-US" dirty="0"/>
            </a:br>
            <a:r>
              <a:rPr lang="en-US" dirty="0"/>
              <a:t>Union Example</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84</a:t>
            </a:fld>
            <a:endParaRPr lang="en-US" dirty="0">
              <a:solidFill>
                <a:prstClr val="black">
                  <a:tint val="75000"/>
                </a:prstClr>
              </a:solidFill>
            </a:endParaRPr>
          </a:p>
        </p:txBody>
      </p:sp>
    </p:spTree>
    <p:extLst>
      <p:ext uri="{BB962C8B-B14F-4D97-AF65-F5344CB8AC3E}">
        <p14:creationId xmlns:p14="http://schemas.microsoft.com/office/powerpoint/2010/main" val="41989349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926E-08A6-4CD2-8C37-7FF1A74671FB}"/>
              </a:ext>
            </a:extLst>
          </p:cNvPr>
          <p:cNvSpPr>
            <a:spLocks noGrp="1"/>
          </p:cNvSpPr>
          <p:nvPr>
            <p:ph type="title"/>
          </p:nvPr>
        </p:nvSpPr>
        <p:spPr/>
        <p:txBody>
          <a:bodyPr/>
          <a:lstStyle/>
          <a:p>
            <a:r>
              <a:rPr lang="en-US" dirty="0"/>
              <a:t>Union vs Structure</a:t>
            </a:r>
            <a:endParaRPr lang="en-IN" dirty="0"/>
          </a:p>
        </p:txBody>
      </p:sp>
      <p:sp>
        <p:nvSpPr>
          <p:cNvPr id="5" name="Slide Number Placeholder 4">
            <a:extLst>
              <a:ext uri="{FF2B5EF4-FFF2-40B4-BE49-F238E27FC236}">
                <a16:creationId xmlns:a16="http://schemas.microsoft.com/office/drawing/2014/main" id="{D84C7E79-B8DD-3C94-106F-777325A0FE1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85</a:t>
            </a:fld>
            <a:endParaRPr lang="en-US" dirty="0">
              <a:solidFill>
                <a:prstClr val="black">
                  <a:tint val="75000"/>
                </a:prstClr>
              </a:solidFill>
            </a:endParaRPr>
          </a:p>
        </p:txBody>
      </p:sp>
      <p:sp>
        <p:nvSpPr>
          <p:cNvPr id="7" name="Rectangle 1">
            <a:extLst>
              <a:ext uri="{FF2B5EF4-FFF2-40B4-BE49-F238E27FC236}">
                <a16:creationId xmlns:a16="http://schemas.microsoft.com/office/drawing/2014/main" id="{FD25A9B1-6A71-AFCD-CFE1-8C4EB0AB0562}"/>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290" name="Picture 2">
            <a:extLst>
              <a:ext uri="{FF2B5EF4-FFF2-40B4-BE49-F238E27FC236}">
                <a16:creationId xmlns:a16="http://schemas.microsoft.com/office/drawing/2014/main" id="{77097259-F540-91E6-5F08-D2E18DBD6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562" y="1857333"/>
            <a:ext cx="10076876" cy="4332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307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18:</a:t>
            </a:r>
            <a:br>
              <a:rPr lang="en-US" dirty="0"/>
            </a:br>
            <a:r>
              <a:rPr lang="en-US" dirty="0"/>
              <a:t>Structure vs Union</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86</a:t>
            </a:fld>
            <a:endParaRPr lang="en-US" dirty="0">
              <a:solidFill>
                <a:prstClr val="black">
                  <a:tint val="75000"/>
                </a:prstClr>
              </a:solidFill>
            </a:endParaRPr>
          </a:p>
        </p:txBody>
      </p:sp>
    </p:spTree>
    <p:extLst>
      <p:ext uri="{BB962C8B-B14F-4D97-AF65-F5344CB8AC3E}">
        <p14:creationId xmlns:p14="http://schemas.microsoft.com/office/powerpoint/2010/main" val="16580265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926E-08A6-4CD2-8C37-7FF1A74671FB}"/>
              </a:ext>
            </a:extLst>
          </p:cNvPr>
          <p:cNvSpPr>
            <a:spLocks noGrp="1"/>
          </p:cNvSpPr>
          <p:nvPr>
            <p:ph type="title"/>
          </p:nvPr>
        </p:nvSpPr>
        <p:spPr/>
        <p:txBody>
          <a:bodyPr/>
          <a:lstStyle/>
          <a:p>
            <a:r>
              <a:rPr lang="en-US" dirty="0"/>
              <a:t>Structure vs Union</a:t>
            </a:r>
            <a:endParaRPr lang="en-IN" dirty="0"/>
          </a:p>
        </p:txBody>
      </p:sp>
      <p:sp>
        <p:nvSpPr>
          <p:cNvPr id="5" name="Slide Number Placeholder 4">
            <a:extLst>
              <a:ext uri="{FF2B5EF4-FFF2-40B4-BE49-F238E27FC236}">
                <a16:creationId xmlns:a16="http://schemas.microsoft.com/office/drawing/2014/main" id="{D84C7E79-B8DD-3C94-106F-777325A0FE1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49010E2-1DFA-225B-D5C5-474B30533D36}"/>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euclid_circular_a"/>
              </a:rPr>
              <a:t>Why this difference in the size of union and structure variables?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euclid_circular_a"/>
              </a:rPr>
              <a:t>Here, the size of </a:t>
            </a:r>
            <a:r>
              <a:rPr kumimoji="0" lang="en-US" altLang="en-US" sz="1600" b="0" i="0" u="none" strike="noStrike" cap="none" normalizeH="0" baseline="0" dirty="0" err="1">
                <a:ln>
                  <a:noFill/>
                </a:ln>
                <a:solidFill>
                  <a:schemeClr val="tx1"/>
                </a:solidFill>
                <a:effectLst/>
                <a:latin typeface="droid sans mono"/>
              </a:rPr>
              <a:t>sJob</a:t>
            </a:r>
            <a:r>
              <a:rPr kumimoji="0" lang="en-US" altLang="en-US" sz="2800" b="0" i="0" u="none" strike="noStrike" cap="none" normalizeH="0" baseline="0" dirty="0">
                <a:ln>
                  <a:noFill/>
                </a:ln>
                <a:solidFill>
                  <a:schemeClr val="tx1"/>
                </a:solidFill>
                <a:effectLst/>
                <a:latin typeface="euclid_circular_a"/>
              </a:rPr>
              <a:t> is 40 bytes because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euclid_circular_a"/>
              </a:rPr>
              <a:t>the size of </a:t>
            </a:r>
            <a:r>
              <a:rPr kumimoji="0" lang="en-US" altLang="en-US" sz="1600" b="0" i="0" u="none" strike="noStrike" cap="none" normalizeH="0" baseline="0" dirty="0">
                <a:ln>
                  <a:noFill/>
                </a:ln>
                <a:solidFill>
                  <a:schemeClr val="tx1"/>
                </a:solidFill>
                <a:effectLst/>
                <a:latin typeface="droid sans mono"/>
              </a:rPr>
              <a:t>name[32]</a:t>
            </a:r>
            <a:r>
              <a:rPr kumimoji="0" lang="en-US" altLang="en-US" sz="2800" b="0" i="0" u="none" strike="noStrike" cap="none" normalizeH="0" baseline="0" dirty="0">
                <a:ln>
                  <a:noFill/>
                </a:ln>
                <a:solidFill>
                  <a:schemeClr val="tx1"/>
                </a:solidFill>
                <a:effectLst/>
                <a:latin typeface="euclid_circular_a"/>
              </a:rPr>
              <a:t> is 32 bytes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euclid_circular_a"/>
              </a:rPr>
              <a:t>the size of </a:t>
            </a:r>
            <a:r>
              <a:rPr kumimoji="0" lang="en-US" altLang="en-US" sz="1600" b="0" i="0" u="none" strike="noStrike" cap="none" normalizeH="0" baseline="0" dirty="0">
                <a:ln>
                  <a:noFill/>
                </a:ln>
                <a:solidFill>
                  <a:schemeClr val="tx1"/>
                </a:solidFill>
                <a:effectLst/>
                <a:latin typeface="droid sans mono"/>
              </a:rPr>
              <a:t>salary</a:t>
            </a:r>
            <a:r>
              <a:rPr kumimoji="0" lang="en-US" altLang="en-US" sz="2800" b="0" i="0" u="none" strike="noStrike" cap="none" normalizeH="0" baseline="0" dirty="0">
                <a:ln>
                  <a:noFill/>
                </a:ln>
                <a:solidFill>
                  <a:schemeClr val="tx1"/>
                </a:solidFill>
                <a:effectLst/>
                <a:latin typeface="euclid_circular_a"/>
              </a:rPr>
              <a:t> is 4 bytes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euclid_circular_a"/>
              </a:rPr>
              <a:t>the size of </a:t>
            </a:r>
            <a:r>
              <a:rPr kumimoji="0" lang="en-US" altLang="en-US" sz="1600" b="0" i="0" u="none" strike="noStrike" cap="none" normalizeH="0" baseline="0" dirty="0" err="1">
                <a:ln>
                  <a:noFill/>
                </a:ln>
                <a:solidFill>
                  <a:schemeClr val="tx1"/>
                </a:solidFill>
                <a:effectLst/>
                <a:latin typeface="droid sans mono"/>
              </a:rPr>
              <a:t>workerNo</a:t>
            </a:r>
            <a:r>
              <a:rPr kumimoji="0" lang="en-US" altLang="en-US" sz="2800" b="0" i="0" u="none" strike="noStrike" cap="none" normalizeH="0" baseline="0" dirty="0">
                <a:ln>
                  <a:noFill/>
                </a:ln>
                <a:solidFill>
                  <a:schemeClr val="tx1"/>
                </a:solidFill>
                <a:effectLst/>
                <a:latin typeface="euclid_circular_a"/>
              </a:rPr>
              <a:t> is 4 bytes</a:t>
            </a:r>
            <a:endParaRPr kumimoji="0" lang="en-US" altLang="en-US"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euclid_circular_a"/>
              </a:rPr>
              <a:t>However, the size of </a:t>
            </a:r>
            <a:r>
              <a:rPr kumimoji="0" lang="en-US" altLang="en-US" sz="1600" b="0" i="0" u="none" strike="noStrike" cap="none" normalizeH="0" baseline="0" dirty="0" err="1">
                <a:ln>
                  <a:noFill/>
                </a:ln>
                <a:solidFill>
                  <a:schemeClr val="tx1"/>
                </a:solidFill>
                <a:effectLst/>
                <a:latin typeface="droid sans mono"/>
              </a:rPr>
              <a:t>uJob</a:t>
            </a:r>
            <a:r>
              <a:rPr kumimoji="0" lang="en-US" altLang="en-US" sz="2800" b="0" i="0" u="none" strike="noStrike" cap="none" normalizeH="0" baseline="0" dirty="0">
                <a:ln>
                  <a:noFill/>
                </a:ln>
                <a:solidFill>
                  <a:schemeClr val="tx1"/>
                </a:solidFill>
                <a:effectLst/>
                <a:latin typeface="euclid_circular_a"/>
              </a:rPr>
              <a:t> is 32 bytes. It's because the size of a union variable will always be the size of its largest element. In the above example, the size of its largest element, (</a:t>
            </a:r>
            <a:r>
              <a:rPr kumimoji="0" lang="en-US" altLang="en-US" sz="1600" b="0" i="0" u="none" strike="noStrike" cap="none" normalizeH="0" baseline="0" dirty="0">
                <a:ln>
                  <a:noFill/>
                </a:ln>
                <a:solidFill>
                  <a:schemeClr val="tx1"/>
                </a:solidFill>
                <a:effectLst/>
                <a:latin typeface="droid sans mono"/>
              </a:rPr>
              <a:t>name[32]</a:t>
            </a:r>
            <a:r>
              <a:rPr kumimoji="0" lang="en-US" altLang="en-US" sz="2800" b="0" i="0" u="none" strike="noStrike" cap="none" normalizeH="0" baseline="0" dirty="0">
                <a:ln>
                  <a:noFill/>
                </a:ln>
                <a:solidFill>
                  <a:schemeClr val="tx1"/>
                </a:solidFill>
                <a:effectLst/>
                <a:latin typeface="euclid_circular_a"/>
              </a:rPr>
              <a:t>), is 32 bytes.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euclid_circular_a"/>
              </a:rPr>
              <a:t>With a union, all members share </a:t>
            </a:r>
            <a:r>
              <a:rPr kumimoji="0" lang="en-US" altLang="en-US" sz="2800" b="1" i="0" u="none" strike="noStrike" cap="none" normalizeH="0" baseline="0" dirty="0">
                <a:ln>
                  <a:noFill/>
                </a:ln>
                <a:solidFill>
                  <a:schemeClr val="tx1"/>
                </a:solidFill>
                <a:effectLst/>
                <a:latin typeface="euclid_circular_a"/>
              </a:rPr>
              <a:t>the same memory</a:t>
            </a:r>
            <a:r>
              <a:rPr kumimoji="0" lang="en-US" altLang="en-US" sz="2800" b="0" i="0" u="none" strike="noStrike" cap="none" normalizeH="0" baseline="0" dirty="0">
                <a:ln>
                  <a:noFill/>
                </a:ln>
                <a:solidFill>
                  <a:schemeClr val="tx1"/>
                </a:solidFill>
                <a:effectLst/>
                <a:latin typeface="euclid_circular_a"/>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Arial" panose="020B0604020202020204" pitchFamily="34" charset="0"/>
              </a:rPr>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FD25A9B1-6A71-AFCD-CFE1-8C4EB0AB0562}"/>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8841E66-D118-831E-090D-C277850E81F9}"/>
              </a:ext>
            </a:extLst>
          </p:cNvPr>
          <p:cNvSpPr>
            <a:spLocks noChangeArrowheads="1"/>
          </p:cNvSpPr>
          <p:nvPr/>
        </p:nvSpPr>
        <p:spPr bwMode="auto">
          <a:xfrm>
            <a:off x="0" y="90100"/>
            <a:ext cx="6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70179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926E-08A6-4CD2-8C37-7FF1A74671FB}"/>
              </a:ext>
            </a:extLst>
          </p:cNvPr>
          <p:cNvSpPr>
            <a:spLocks noGrp="1"/>
          </p:cNvSpPr>
          <p:nvPr>
            <p:ph type="title"/>
          </p:nvPr>
        </p:nvSpPr>
        <p:spPr/>
        <p:txBody>
          <a:bodyPr/>
          <a:lstStyle/>
          <a:p>
            <a:r>
              <a:rPr lang="en-US" dirty="0"/>
              <a:t>Introduction to C++</a:t>
            </a:r>
            <a:endParaRPr lang="en-IN" dirty="0"/>
          </a:p>
        </p:txBody>
      </p:sp>
      <p:sp>
        <p:nvSpPr>
          <p:cNvPr id="5" name="Slide Number Placeholder 4">
            <a:extLst>
              <a:ext uri="{FF2B5EF4-FFF2-40B4-BE49-F238E27FC236}">
                <a16:creationId xmlns:a16="http://schemas.microsoft.com/office/drawing/2014/main" id="{D84C7E79-B8DD-3C94-106F-777325A0FE1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49010E2-1DFA-225B-D5C5-474B30533D36}"/>
              </a:ext>
            </a:extLst>
          </p:cNvPr>
          <p:cNvSpPr>
            <a:spLocks noGrp="1"/>
          </p:cNvSpPr>
          <p:nvPr>
            <p:ph idx="1"/>
          </p:nvPr>
        </p:nvSpPr>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euclid_circular_a"/>
              </a:rPr>
              <a:t>C++ is a cross-platform language that can be used to create high-performance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euclid_circular_a"/>
              </a:rPr>
              <a:t>C++ was developed by Bjarne </a:t>
            </a:r>
            <a:r>
              <a:rPr kumimoji="0" lang="en-US" altLang="en-US" sz="2800" i="0" u="none" strike="noStrike" cap="none" normalizeH="0" baseline="0" dirty="0" err="1">
                <a:ln>
                  <a:noFill/>
                </a:ln>
                <a:solidFill>
                  <a:schemeClr val="tx1"/>
                </a:solidFill>
                <a:effectLst/>
                <a:latin typeface="euclid_circular_a"/>
              </a:rPr>
              <a:t>Stroustrup</a:t>
            </a:r>
            <a:r>
              <a:rPr kumimoji="0" lang="en-US" altLang="en-US" sz="2800" i="0" u="none" strike="noStrike" cap="none" normalizeH="0" baseline="0" dirty="0">
                <a:ln>
                  <a:noFill/>
                </a:ln>
                <a:solidFill>
                  <a:schemeClr val="tx1"/>
                </a:solidFill>
                <a:effectLst/>
                <a:latin typeface="euclid_circular_a"/>
              </a:rPr>
              <a:t>, as an extension to the C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euclid_circular_a"/>
              </a:rPr>
              <a:t>C++ gives programmers a high level of control over system resources and memory.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euclid_circular_a"/>
              </a:rPr>
              <a:t>The language was updated 4 major times in 2011, 2014, 2017, and 2020 to C++11, C++14, C++17, C++20.</a:t>
            </a:r>
            <a:endParaRPr kumimoji="0" lang="en-US" altLang="en-US" sz="360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FD25A9B1-6A71-AFCD-CFE1-8C4EB0AB0562}"/>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8841E66-D118-831E-090D-C277850E81F9}"/>
              </a:ext>
            </a:extLst>
          </p:cNvPr>
          <p:cNvSpPr>
            <a:spLocks noChangeArrowheads="1"/>
          </p:cNvSpPr>
          <p:nvPr/>
        </p:nvSpPr>
        <p:spPr bwMode="auto">
          <a:xfrm>
            <a:off x="0" y="90100"/>
            <a:ext cx="6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66181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237A-6A11-1055-9AE5-EB9A68F70070}"/>
              </a:ext>
            </a:extLst>
          </p:cNvPr>
          <p:cNvSpPr>
            <a:spLocks noGrp="1"/>
          </p:cNvSpPr>
          <p:nvPr>
            <p:ph type="title"/>
          </p:nvPr>
        </p:nvSpPr>
        <p:spPr/>
        <p:txBody>
          <a:bodyPr/>
          <a:lstStyle/>
          <a:p>
            <a:r>
              <a:rPr lang="en-IN" dirty="0"/>
              <a:t>Why Use C++</a:t>
            </a:r>
          </a:p>
        </p:txBody>
      </p:sp>
      <p:sp>
        <p:nvSpPr>
          <p:cNvPr id="5" name="Slide Number Placeholder 4">
            <a:extLst>
              <a:ext uri="{FF2B5EF4-FFF2-40B4-BE49-F238E27FC236}">
                <a16:creationId xmlns:a16="http://schemas.microsoft.com/office/drawing/2014/main" id="{CE3D573D-651D-8BE5-4F62-394C23C3077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89</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C5F4E85-3E02-6AEC-B475-3773DE88CB6E}"/>
              </a:ext>
            </a:extLst>
          </p:cNvPr>
          <p:cNvSpPr>
            <a:spLocks noGrp="1"/>
          </p:cNvSpPr>
          <p:nvPr>
            <p:ph idx="1"/>
          </p:nvPr>
        </p:nvSpPr>
        <p:spPr/>
        <p:txBody>
          <a:bodyPr>
            <a:normAutofit fontScale="55000" lnSpcReduction="20000"/>
          </a:bodyPr>
          <a:lstStyle/>
          <a:p>
            <a:r>
              <a:rPr lang="en-US" dirty="0"/>
              <a:t>C++ is one of the world's most popular programming languages.</a:t>
            </a:r>
          </a:p>
          <a:p>
            <a:endParaRPr lang="en-US" dirty="0"/>
          </a:p>
          <a:p>
            <a:r>
              <a:rPr lang="en-US" dirty="0"/>
              <a:t>C++ can be found in today's operating systems, Graphical User Interfaces, and embedded systems.</a:t>
            </a:r>
          </a:p>
          <a:p>
            <a:endParaRPr lang="en-US" dirty="0"/>
          </a:p>
          <a:p>
            <a:r>
              <a:rPr lang="en-US" dirty="0"/>
              <a:t>C++ is an object-oriented programming language which gives a clear structure to programs and allows code to be reused, lowering development costs.</a:t>
            </a:r>
          </a:p>
          <a:p>
            <a:endParaRPr lang="en-US" dirty="0"/>
          </a:p>
          <a:p>
            <a:r>
              <a:rPr lang="en-US" dirty="0"/>
              <a:t>C++ is portable and can be used to develop applications that can be adapted to multiple platforms.</a:t>
            </a:r>
          </a:p>
          <a:p>
            <a:endParaRPr lang="en-US" dirty="0"/>
          </a:p>
          <a:p>
            <a:r>
              <a:rPr lang="en-US" dirty="0"/>
              <a:t>C++ is fun and easy to learn!</a:t>
            </a:r>
          </a:p>
          <a:p>
            <a:endParaRPr lang="en-US" dirty="0"/>
          </a:p>
          <a:p>
            <a:r>
              <a:rPr lang="en-US" dirty="0"/>
              <a:t>As C++ is close to C, C# and Java, it makes it easy for programmers to switch to C++ or vice versa.</a:t>
            </a:r>
            <a:endParaRPr lang="en-IN" dirty="0"/>
          </a:p>
        </p:txBody>
      </p:sp>
    </p:spTree>
    <p:extLst>
      <p:ext uri="{BB962C8B-B14F-4D97-AF65-F5344CB8AC3E}">
        <p14:creationId xmlns:p14="http://schemas.microsoft.com/office/powerpoint/2010/main" val="4881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8725-5E38-04D6-08F4-9FD6B72E420A}"/>
              </a:ext>
            </a:extLst>
          </p:cNvPr>
          <p:cNvSpPr>
            <a:spLocks noGrp="1"/>
          </p:cNvSpPr>
          <p:nvPr>
            <p:ph type="title"/>
          </p:nvPr>
        </p:nvSpPr>
        <p:spPr/>
        <p:txBody>
          <a:bodyPr/>
          <a:lstStyle/>
          <a:p>
            <a:r>
              <a:rPr lang="en-US" dirty="0"/>
              <a:t>Output Statements</a:t>
            </a:r>
            <a:endParaRPr lang="en-IN" dirty="0"/>
          </a:p>
        </p:txBody>
      </p:sp>
      <p:sp>
        <p:nvSpPr>
          <p:cNvPr id="3" name="Content Placeholder 2">
            <a:extLst>
              <a:ext uri="{FF2B5EF4-FFF2-40B4-BE49-F238E27FC236}">
                <a16:creationId xmlns:a16="http://schemas.microsoft.com/office/drawing/2014/main" id="{F59033BB-715B-B4C9-B9E1-D5E17051165F}"/>
              </a:ext>
            </a:extLst>
          </p:cNvPr>
          <p:cNvSpPr>
            <a:spLocks noGrp="1"/>
          </p:cNvSpPr>
          <p:nvPr>
            <p:ph idx="1"/>
          </p:nvPr>
        </p:nvSpPr>
        <p:spPr/>
        <p:txBody>
          <a:bodyPr/>
          <a:lstStyle/>
          <a:p>
            <a:r>
              <a:rPr lang="en-US" dirty="0"/>
              <a:t>So as we can see </a:t>
            </a:r>
            <a:r>
              <a:rPr lang="en-US" dirty="0" err="1"/>
              <a:t>printf</a:t>
            </a:r>
            <a:r>
              <a:rPr lang="en-US" dirty="0"/>
              <a:t>() doesn't add new lines on output console.</a:t>
            </a:r>
          </a:p>
          <a:p>
            <a:r>
              <a:rPr lang="en-US" dirty="0"/>
              <a:t>So we need to use “\n” in order to get output on next line</a:t>
            </a:r>
          </a:p>
          <a:p>
            <a:r>
              <a:rPr lang="en-US" dirty="0"/>
              <a:t>Basically the “\n” is called escape sequence.</a:t>
            </a:r>
          </a:p>
          <a:p>
            <a:r>
              <a:rPr lang="en-US" dirty="0"/>
              <a:t>Apart from “\n” there are other “\t” which adds horizontal tab between output statements.</a:t>
            </a:r>
          </a:p>
          <a:p>
            <a:r>
              <a:rPr lang="en-US" dirty="0"/>
              <a:t>“\\” will add single backslash while \” will add quotes.</a:t>
            </a:r>
          </a:p>
          <a:p>
            <a:endParaRPr lang="en-IN" dirty="0"/>
          </a:p>
        </p:txBody>
      </p:sp>
      <p:sp>
        <p:nvSpPr>
          <p:cNvPr id="6" name="Slide Number Placeholder 5">
            <a:extLst>
              <a:ext uri="{FF2B5EF4-FFF2-40B4-BE49-F238E27FC236}">
                <a16:creationId xmlns:a16="http://schemas.microsoft.com/office/drawing/2014/main" id="{D8A40CE0-87FC-0628-5D68-D8B9585036A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Tree>
    <p:extLst>
      <p:ext uri="{BB962C8B-B14F-4D97-AF65-F5344CB8AC3E}">
        <p14:creationId xmlns:p14="http://schemas.microsoft.com/office/powerpoint/2010/main" val="28870040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3988-3008-EC45-E611-0D09EC86705C}"/>
              </a:ext>
            </a:extLst>
          </p:cNvPr>
          <p:cNvSpPr>
            <a:spLocks noGrp="1"/>
          </p:cNvSpPr>
          <p:nvPr>
            <p:ph type="title"/>
          </p:nvPr>
        </p:nvSpPr>
        <p:spPr/>
        <p:txBody>
          <a:bodyPr/>
          <a:lstStyle/>
          <a:p>
            <a:r>
              <a:rPr lang="en-US" dirty="0"/>
              <a:t>Difference between C and C++</a:t>
            </a:r>
            <a:endParaRPr lang="en-IN" dirty="0"/>
          </a:p>
        </p:txBody>
      </p:sp>
      <p:sp>
        <p:nvSpPr>
          <p:cNvPr id="3" name="Date Placeholder 2">
            <a:extLst>
              <a:ext uri="{FF2B5EF4-FFF2-40B4-BE49-F238E27FC236}">
                <a16:creationId xmlns:a16="http://schemas.microsoft.com/office/drawing/2014/main" id="{6D1E5068-213B-A82B-9248-1A313F32656C}"/>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BD83D29-CFEC-8746-7689-3835A58FAFB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8B92F5F-96C8-7916-13EA-99B8EE7F04D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90</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FB24C8E6-99C3-ECFF-CD59-E637C78F09FF}"/>
              </a:ext>
            </a:extLst>
          </p:cNvPr>
          <p:cNvSpPr>
            <a:spLocks noGrp="1"/>
          </p:cNvSpPr>
          <p:nvPr>
            <p:ph idx="1"/>
          </p:nvPr>
        </p:nvSpPr>
        <p:spPr/>
        <p:txBody>
          <a:bodyPr/>
          <a:lstStyle/>
          <a:p>
            <a:r>
              <a:rPr lang="en-US" dirty="0"/>
              <a:t>C++ was developed as an extension of C, and both languages have almost the same syntax.</a:t>
            </a:r>
          </a:p>
          <a:p>
            <a:endParaRPr lang="en-US" dirty="0"/>
          </a:p>
          <a:p>
            <a:r>
              <a:rPr lang="en-US" dirty="0"/>
              <a:t>The main difference between C and C++ is that C++ support classes and objects, while C does not.</a:t>
            </a:r>
            <a:endParaRPr lang="en-IN" dirty="0"/>
          </a:p>
        </p:txBody>
      </p:sp>
    </p:spTree>
    <p:extLst>
      <p:ext uri="{BB962C8B-B14F-4D97-AF65-F5344CB8AC3E}">
        <p14:creationId xmlns:p14="http://schemas.microsoft.com/office/powerpoint/2010/main" val="35971585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F1E-14A7-D0DD-829B-6797DB51454D}"/>
              </a:ext>
            </a:extLst>
          </p:cNvPr>
          <p:cNvSpPr>
            <a:spLocks noGrp="1"/>
          </p:cNvSpPr>
          <p:nvPr>
            <p:ph type="title"/>
          </p:nvPr>
        </p:nvSpPr>
        <p:spPr/>
        <p:txBody>
          <a:bodyPr/>
          <a:lstStyle/>
          <a:p>
            <a:r>
              <a:rPr lang="en-US" dirty="0"/>
              <a:t>Comparison Between C &amp; C++</a:t>
            </a:r>
            <a:endParaRPr lang="en-IN" dirty="0"/>
          </a:p>
        </p:txBody>
      </p:sp>
      <p:sp>
        <p:nvSpPr>
          <p:cNvPr id="5" name="Slide Number Placeholder 4">
            <a:extLst>
              <a:ext uri="{FF2B5EF4-FFF2-40B4-BE49-F238E27FC236}">
                <a16:creationId xmlns:a16="http://schemas.microsoft.com/office/drawing/2014/main" id="{020BC821-41E5-560E-24EB-CB2DD7729D8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91</a:t>
            </a:fld>
            <a:endParaRPr lang="en-US" dirty="0">
              <a:solidFill>
                <a:prstClr val="black">
                  <a:tint val="75000"/>
                </a:prstClr>
              </a:solidFill>
            </a:endParaRPr>
          </a:p>
        </p:txBody>
      </p:sp>
      <p:graphicFrame>
        <p:nvGraphicFramePr>
          <p:cNvPr id="7" name="Table 7">
            <a:extLst>
              <a:ext uri="{FF2B5EF4-FFF2-40B4-BE49-F238E27FC236}">
                <a16:creationId xmlns:a16="http://schemas.microsoft.com/office/drawing/2014/main" id="{38D2C286-EFB5-2A58-9E29-BF64652B8DFC}"/>
              </a:ext>
            </a:extLst>
          </p:cNvPr>
          <p:cNvGraphicFramePr>
            <a:graphicFrameLocks noGrp="1"/>
          </p:cNvGraphicFramePr>
          <p:nvPr>
            <p:ph idx="1"/>
            <p:extLst>
              <p:ext uri="{D42A27DB-BD31-4B8C-83A1-F6EECF244321}">
                <p14:modId xmlns:p14="http://schemas.microsoft.com/office/powerpoint/2010/main" val="930046596"/>
              </p:ext>
            </p:extLst>
          </p:nvPr>
        </p:nvGraphicFramePr>
        <p:xfrm>
          <a:off x="838200" y="1628608"/>
          <a:ext cx="10515600" cy="4556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535397366"/>
                    </a:ext>
                  </a:extLst>
                </a:gridCol>
                <a:gridCol w="5257800">
                  <a:extLst>
                    <a:ext uri="{9D8B030D-6E8A-4147-A177-3AD203B41FA5}">
                      <a16:colId xmlns:a16="http://schemas.microsoft.com/office/drawing/2014/main" val="80688101"/>
                    </a:ext>
                  </a:extLst>
                </a:gridCol>
              </a:tblGrid>
              <a:tr h="370840">
                <a:tc>
                  <a:txBody>
                    <a:bodyPr/>
                    <a:lstStyle/>
                    <a:p>
                      <a:pPr algn="l" fontAlgn="base"/>
                      <a:r>
                        <a:rPr lang="en-IN" sz="1400" b="0">
                          <a:effectLst/>
                        </a:rPr>
                        <a:t>C</a:t>
                      </a:r>
                    </a:p>
                  </a:txBody>
                  <a:tcPr marL="95250" marR="95250" marT="95250" marB="95250" anchor="ctr"/>
                </a:tc>
                <a:tc>
                  <a:txBody>
                    <a:bodyPr/>
                    <a:lstStyle/>
                    <a:p>
                      <a:pPr algn="l" fontAlgn="base"/>
                      <a:r>
                        <a:rPr lang="en-IN" sz="1400" b="0">
                          <a:effectLst/>
                        </a:rPr>
                        <a:t>C++</a:t>
                      </a:r>
                    </a:p>
                  </a:txBody>
                  <a:tcPr marL="95250" marR="95250" marT="95250" marB="95250" anchor="ctr"/>
                </a:tc>
                <a:extLst>
                  <a:ext uri="{0D108BD9-81ED-4DB2-BD59-A6C34878D82A}">
                    <a16:rowId xmlns:a16="http://schemas.microsoft.com/office/drawing/2014/main" val="1599095537"/>
                  </a:ext>
                </a:extLst>
              </a:tr>
              <a:tr h="370840">
                <a:tc>
                  <a:txBody>
                    <a:bodyPr/>
                    <a:lstStyle/>
                    <a:p>
                      <a:pPr algn="l" fontAlgn="base"/>
                      <a:r>
                        <a:rPr lang="en-US" sz="1250" b="0">
                          <a:effectLst/>
                        </a:rPr>
                        <a:t>C was developed by Dennis Ritchie between the year 1969 and 1973 at AT&amp;T Bell Labs.</a:t>
                      </a:r>
                    </a:p>
                  </a:txBody>
                  <a:tcPr marL="95250" marR="95250" marT="133350" marB="133350" anchor="ctr"/>
                </a:tc>
                <a:tc>
                  <a:txBody>
                    <a:bodyPr/>
                    <a:lstStyle/>
                    <a:p>
                      <a:pPr algn="l" fontAlgn="base"/>
                      <a:r>
                        <a:rPr lang="en-US" sz="1250" b="0">
                          <a:effectLst/>
                        </a:rPr>
                        <a:t>C++ was developed by Bjarne Stroustrup in 1979.</a:t>
                      </a:r>
                    </a:p>
                  </a:txBody>
                  <a:tcPr marL="95250" marR="95250" marT="133350" marB="133350" anchor="ctr"/>
                </a:tc>
                <a:extLst>
                  <a:ext uri="{0D108BD9-81ED-4DB2-BD59-A6C34878D82A}">
                    <a16:rowId xmlns:a16="http://schemas.microsoft.com/office/drawing/2014/main" val="3220249793"/>
                  </a:ext>
                </a:extLst>
              </a:tr>
              <a:tr h="370840">
                <a:tc>
                  <a:txBody>
                    <a:bodyPr/>
                    <a:lstStyle/>
                    <a:p>
                      <a:pPr algn="l" fontAlgn="base"/>
                      <a:r>
                        <a:rPr lang="en-US" sz="1250" b="0" dirty="0">
                          <a:effectLst/>
                        </a:rPr>
                        <a:t>C does no support polymorphism, encapsulation, and inheritance which means that C does not support object oriented programming.</a:t>
                      </a:r>
                    </a:p>
                  </a:txBody>
                  <a:tcPr marL="95250" marR="95250" marT="133350" marB="133350" anchor="ctr"/>
                </a:tc>
                <a:tc>
                  <a:txBody>
                    <a:bodyPr/>
                    <a:lstStyle/>
                    <a:p>
                      <a:pPr algn="l" fontAlgn="base"/>
                      <a:r>
                        <a:rPr lang="en-US" sz="1250" b="0">
                          <a:effectLst/>
                        </a:rPr>
                        <a:t>C++ supports </a:t>
                      </a:r>
                      <a:r>
                        <a:rPr lang="en-US" sz="1250" b="0" u="sng">
                          <a:effectLst/>
                          <a:hlinkClick r:id="rId2"/>
                        </a:rPr>
                        <a:t>polymorphism</a:t>
                      </a:r>
                      <a:r>
                        <a:rPr lang="en-US" sz="1250" b="0">
                          <a:effectLst/>
                        </a:rPr>
                        <a:t>, </a:t>
                      </a:r>
                      <a:r>
                        <a:rPr lang="en-US" sz="1250" b="0" u="sng">
                          <a:effectLst/>
                          <a:hlinkClick r:id="rId3"/>
                        </a:rPr>
                        <a:t>encapsulation</a:t>
                      </a:r>
                      <a:r>
                        <a:rPr lang="en-US" sz="1250" b="0">
                          <a:effectLst/>
                        </a:rPr>
                        <a:t>, and </a:t>
                      </a:r>
                      <a:r>
                        <a:rPr lang="en-US" sz="1250" b="0" u="sng">
                          <a:effectLst/>
                          <a:hlinkClick r:id="rId4"/>
                        </a:rPr>
                        <a:t>inheritance</a:t>
                      </a:r>
                      <a:r>
                        <a:rPr lang="en-US" sz="1250" b="0">
                          <a:effectLst/>
                        </a:rPr>
                        <a:t> because it is an object oriented programming language.</a:t>
                      </a:r>
                    </a:p>
                  </a:txBody>
                  <a:tcPr marL="95250" marR="95250" marT="133350" marB="133350" anchor="ctr"/>
                </a:tc>
                <a:extLst>
                  <a:ext uri="{0D108BD9-81ED-4DB2-BD59-A6C34878D82A}">
                    <a16:rowId xmlns:a16="http://schemas.microsoft.com/office/drawing/2014/main" val="2596744628"/>
                  </a:ext>
                </a:extLst>
              </a:tr>
              <a:tr h="370840">
                <a:tc>
                  <a:txBody>
                    <a:bodyPr/>
                    <a:lstStyle/>
                    <a:p>
                      <a:pPr algn="l" fontAlgn="base"/>
                      <a:r>
                        <a:rPr lang="en-US" sz="1250" b="0">
                          <a:effectLst/>
                        </a:rPr>
                        <a:t>C is a subset of C++.</a:t>
                      </a:r>
                    </a:p>
                  </a:txBody>
                  <a:tcPr marL="95250" marR="95250" marT="133350" marB="133350" anchor="ctr"/>
                </a:tc>
                <a:tc>
                  <a:txBody>
                    <a:bodyPr/>
                    <a:lstStyle/>
                    <a:p>
                      <a:pPr algn="l" fontAlgn="base"/>
                      <a:r>
                        <a:rPr lang="en-US" sz="1250" b="0">
                          <a:effectLst/>
                        </a:rPr>
                        <a:t>C++ is a superset of C.</a:t>
                      </a:r>
                    </a:p>
                  </a:txBody>
                  <a:tcPr marL="95250" marR="95250" marT="133350" marB="133350" anchor="ctr"/>
                </a:tc>
                <a:extLst>
                  <a:ext uri="{0D108BD9-81ED-4DB2-BD59-A6C34878D82A}">
                    <a16:rowId xmlns:a16="http://schemas.microsoft.com/office/drawing/2014/main" val="3028857520"/>
                  </a:ext>
                </a:extLst>
              </a:tr>
              <a:tr h="370840">
                <a:tc>
                  <a:txBody>
                    <a:bodyPr/>
                    <a:lstStyle/>
                    <a:p>
                      <a:pPr algn="l" fontAlgn="base"/>
                      <a:r>
                        <a:rPr lang="en-IN" sz="1250" b="0">
                          <a:effectLst/>
                        </a:rPr>
                        <a:t>C contains 32 </a:t>
                      </a:r>
                      <a:r>
                        <a:rPr lang="en-IN" sz="1250" b="0" u="sng">
                          <a:effectLst/>
                          <a:hlinkClick r:id="rId5"/>
                        </a:rPr>
                        <a:t>keywords</a:t>
                      </a:r>
                      <a:r>
                        <a:rPr lang="en-IN" sz="1250" b="0">
                          <a:effectLst/>
                        </a:rPr>
                        <a:t>.</a:t>
                      </a:r>
                    </a:p>
                  </a:txBody>
                  <a:tcPr marL="95250" marR="95250" marT="133350" marB="133350" anchor="ctr"/>
                </a:tc>
                <a:tc>
                  <a:txBody>
                    <a:bodyPr/>
                    <a:lstStyle/>
                    <a:p>
                      <a:pPr algn="l" fontAlgn="base"/>
                      <a:r>
                        <a:rPr lang="en-IN" sz="1250" b="0">
                          <a:effectLst/>
                        </a:rPr>
                        <a:t>C++ contains 63 </a:t>
                      </a:r>
                      <a:r>
                        <a:rPr lang="en-IN" sz="1250" b="0" u="sng">
                          <a:effectLst/>
                          <a:hlinkClick r:id="rId6"/>
                        </a:rPr>
                        <a:t>keywords</a:t>
                      </a:r>
                      <a:r>
                        <a:rPr lang="en-IN" sz="1250" b="0">
                          <a:effectLst/>
                        </a:rPr>
                        <a:t>.</a:t>
                      </a:r>
                    </a:p>
                  </a:txBody>
                  <a:tcPr marL="95250" marR="95250" marT="133350" marB="133350" anchor="ctr"/>
                </a:tc>
                <a:extLst>
                  <a:ext uri="{0D108BD9-81ED-4DB2-BD59-A6C34878D82A}">
                    <a16:rowId xmlns:a16="http://schemas.microsoft.com/office/drawing/2014/main" val="3331432785"/>
                  </a:ext>
                </a:extLst>
              </a:tr>
              <a:tr h="370840">
                <a:tc>
                  <a:txBody>
                    <a:bodyPr/>
                    <a:lstStyle/>
                    <a:p>
                      <a:pPr algn="l" fontAlgn="base"/>
                      <a:r>
                        <a:rPr lang="en-US" sz="1250" b="0">
                          <a:effectLst/>
                        </a:rPr>
                        <a:t>For the development of code, C supports </a:t>
                      </a:r>
                      <a:r>
                        <a:rPr lang="en-US" sz="1250" b="0" u="sng">
                          <a:effectLst/>
                          <a:hlinkClick r:id="rId7"/>
                        </a:rPr>
                        <a:t>procedural programming</a:t>
                      </a:r>
                      <a:r>
                        <a:rPr lang="en-US" sz="1250" b="0">
                          <a:effectLst/>
                        </a:rPr>
                        <a:t>.</a:t>
                      </a:r>
                    </a:p>
                  </a:txBody>
                  <a:tcPr marL="95250" marR="95250" marT="133350" marB="133350" anchor="ctr"/>
                </a:tc>
                <a:tc>
                  <a:txBody>
                    <a:bodyPr/>
                    <a:lstStyle/>
                    <a:p>
                      <a:pPr algn="l" fontAlgn="base"/>
                      <a:r>
                        <a:rPr lang="en-US" sz="1250" b="0" dirty="0">
                          <a:effectLst/>
                        </a:rPr>
                        <a:t>C++ is known as hybrid language because C++ supports both </a:t>
                      </a:r>
                      <a:r>
                        <a:rPr lang="en-US" sz="1250" b="0" u="sng" dirty="0">
                          <a:effectLst/>
                          <a:hlinkClick r:id="rId7"/>
                        </a:rPr>
                        <a:t>procedural</a:t>
                      </a:r>
                      <a:r>
                        <a:rPr lang="en-US" sz="1250" b="0" dirty="0">
                          <a:effectLst/>
                        </a:rPr>
                        <a:t> and </a:t>
                      </a:r>
                      <a:r>
                        <a:rPr lang="en-US" sz="1250" b="0" u="sng" dirty="0">
                          <a:effectLst/>
                          <a:hlinkClick r:id="rId7"/>
                        </a:rPr>
                        <a:t>object oriented programming paradigms</a:t>
                      </a:r>
                      <a:r>
                        <a:rPr lang="en-US" sz="1250" b="0" dirty="0">
                          <a:effectLst/>
                        </a:rPr>
                        <a:t>.</a:t>
                      </a:r>
                    </a:p>
                  </a:txBody>
                  <a:tcPr marL="95250" marR="95250" marT="133350" marB="133350" anchor="ctr"/>
                </a:tc>
                <a:extLst>
                  <a:ext uri="{0D108BD9-81ED-4DB2-BD59-A6C34878D82A}">
                    <a16:rowId xmlns:a16="http://schemas.microsoft.com/office/drawing/2014/main" val="351891097"/>
                  </a:ext>
                </a:extLst>
              </a:tr>
              <a:tr h="370840">
                <a:tc>
                  <a:txBody>
                    <a:bodyPr/>
                    <a:lstStyle/>
                    <a:p>
                      <a:pPr algn="l" fontAlgn="base"/>
                      <a:r>
                        <a:rPr lang="en-US" sz="1250" b="0" dirty="0">
                          <a:effectLst/>
                        </a:rPr>
                        <a:t>Data and functions are separated in C because it is a procedural programming language.</a:t>
                      </a:r>
                    </a:p>
                  </a:txBody>
                  <a:tcPr marL="95250" marR="95250" marT="133350" marB="133350" anchor="ctr"/>
                </a:tc>
                <a:tc>
                  <a:txBody>
                    <a:bodyPr/>
                    <a:lstStyle/>
                    <a:p>
                      <a:pPr algn="l" fontAlgn="base"/>
                      <a:r>
                        <a:rPr lang="en-US" sz="1250" b="0">
                          <a:effectLst/>
                        </a:rPr>
                        <a:t>Data and functions are encapsulated together in form of an object in C++.</a:t>
                      </a:r>
                    </a:p>
                  </a:txBody>
                  <a:tcPr marL="95250" marR="95250" marT="133350" marB="133350" anchor="ctr"/>
                </a:tc>
                <a:extLst>
                  <a:ext uri="{0D108BD9-81ED-4DB2-BD59-A6C34878D82A}">
                    <a16:rowId xmlns:a16="http://schemas.microsoft.com/office/drawing/2014/main" val="3296010624"/>
                  </a:ext>
                </a:extLst>
              </a:tr>
              <a:tr h="370840">
                <a:tc>
                  <a:txBody>
                    <a:bodyPr/>
                    <a:lstStyle/>
                    <a:p>
                      <a:pPr algn="l" fontAlgn="base"/>
                      <a:r>
                        <a:rPr lang="en-US" sz="1250" b="0" dirty="0">
                          <a:effectLst/>
                        </a:rPr>
                        <a:t>C does not support information hiding.</a:t>
                      </a:r>
                    </a:p>
                  </a:txBody>
                  <a:tcPr marL="95250" marR="95250" marT="133350" marB="133350" anchor="ctr"/>
                </a:tc>
                <a:tc>
                  <a:txBody>
                    <a:bodyPr/>
                    <a:lstStyle/>
                    <a:p>
                      <a:pPr algn="l" fontAlgn="base"/>
                      <a:r>
                        <a:rPr lang="en-US" sz="1250" b="0" dirty="0">
                          <a:effectLst/>
                        </a:rPr>
                        <a:t>Data is hidden by the Encapsulation to ensure that data structures and operators are used as intended.</a:t>
                      </a:r>
                    </a:p>
                  </a:txBody>
                  <a:tcPr marL="95250" marR="95250" marT="133350" marB="133350" anchor="ctr"/>
                </a:tc>
                <a:extLst>
                  <a:ext uri="{0D108BD9-81ED-4DB2-BD59-A6C34878D82A}">
                    <a16:rowId xmlns:a16="http://schemas.microsoft.com/office/drawing/2014/main" val="767530472"/>
                  </a:ext>
                </a:extLst>
              </a:tr>
            </a:tbl>
          </a:graphicData>
        </a:graphic>
      </p:graphicFrame>
    </p:spTree>
    <p:extLst>
      <p:ext uri="{BB962C8B-B14F-4D97-AF65-F5344CB8AC3E}">
        <p14:creationId xmlns:p14="http://schemas.microsoft.com/office/powerpoint/2010/main" val="11269143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F1E-14A7-D0DD-829B-6797DB51454D}"/>
              </a:ext>
            </a:extLst>
          </p:cNvPr>
          <p:cNvSpPr>
            <a:spLocks noGrp="1"/>
          </p:cNvSpPr>
          <p:nvPr>
            <p:ph type="title"/>
          </p:nvPr>
        </p:nvSpPr>
        <p:spPr/>
        <p:txBody>
          <a:bodyPr/>
          <a:lstStyle/>
          <a:p>
            <a:r>
              <a:rPr lang="en-US" dirty="0"/>
              <a:t>Comparison Between C &amp; C++</a:t>
            </a:r>
            <a:endParaRPr lang="en-IN" dirty="0"/>
          </a:p>
        </p:txBody>
      </p:sp>
      <p:sp>
        <p:nvSpPr>
          <p:cNvPr id="5" name="Slide Number Placeholder 4">
            <a:extLst>
              <a:ext uri="{FF2B5EF4-FFF2-40B4-BE49-F238E27FC236}">
                <a16:creationId xmlns:a16="http://schemas.microsoft.com/office/drawing/2014/main" id="{020BC821-41E5-560E-24EB-CB2DD7729D8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92</a:t>
            </a:fld>
            <a:endParaRPr lang="en-US" dirty="0">
              <a:solidFill>
                <a:prstClr val="black">
                  <a:tint val="75000"/>
                </a:prstClr>
              </a:solidFill>
            </a:endParaRPr>
          </a:p>
        </p:txBody>
      </p:sp>
      <p:graphicFrame>
        <p:nvGraphicFramePr>
          <p:cNvPr id="7" name="Table 7">
            <a:extLst>
              <a:ext uri="{FF2B5EF4-FFF2-40B4-BE49-F238E27FC236}">
                <a16:creationId xmlns:a16="http://schemas.microsoft.com/office/drawing/2014/main" id="{38D2C286-EFB5-2A58-9E29-BF64652B8DFC}"/>
              </a:ext>
            </a:extLst>
          </p:cNvPr>
          <p:cNvGraphicFramePr>
            <a:graphicFrameLocks noGrp="1"/>
          </p:cNvGraphicFramePr>
          <p:nvPr>
            <p:ph idx="1"/>
            <p:extLst>
              <p:ext uri="{D42A27DB-BD31-4B8C-83A1-F6EECF244321}">
                <p14:modId xmlns:p14="http://schemas.microsoft.com/office/powerpoint/2010/main" val="3825499503"/>
              </p:ext>
            </p:extLst>
          </p:nvPr>
        </p:nvGraphicFramePr>
        <p:xfrm>
          <a:off x="838200" y="1628608"/>
          <a:ext cx="10515600" cy="4709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535397366"/>
                    </a:ext>
                  </a:extLst>
                </a:gridCol>
                <a:gridCol w="5257800">
                  <a:extLst>
                    <a:ext uri="{9D8B030D-6E8A-4147-A177-3AD203B41FA5}">
                      <a16:colId xmlns:a16="http://schemas.microsoft.com/office/drawing/2014/main" val="80688101"/>
                    </a:ext>
                  </a:extLst>
                </a:gridCol>
              </a:tblGrid>
              <a:tr h="370840">
                <a:tc>
                  <a:txBody>
                    <a:bodyPr/>
                    <a:lstStyle/>
                    <a:p>
                      <a:pPr algn="l" fontAlgn="base"/>
                      <a:r>
                        <a:rPr lang="en-IN" sz="1400" b="0">
                          <a:effectLst/>
                        </a:rPr>
                        <a:t>C</a:t>
                      </a:r>
                    </a:p>
                  </a:txBody>
                  <a:tcPr marL="95250" marR="95250" marT="95250" marB="95250" anchor="ctr"/>
                </a:tc>
                <a:tc>
                  <a:txBody>
                    <a:bodyPr/>
                    <a:lstStyle/>
                    <a:p>
                      <a:pPr algn="l" fontAlgn="base"/>
                      <a:r>
                        <a:rPr lang="en-IN" sz="1400" b="0">
                          <a:effectLst/>
                        </a:rPr>
                        <a:t>C++</a:t>
                      </a:r>
                    </a:p>
                  </a:txBody>
                  <a:tcPr marL="95250" marR="95250" marT="95250" marB="95250" anchor="ctr"/>
                </a:tc>
                <a:extLst>
                  <a:ext uri="{0D108BD9-81ED-4DB2-BD59-A6C34878D82A}">
                    <a16:rowId xmlns:a16="http://schemas.microsoft.com/office/drawing/2014/main" val="1599095537"/>
                  </a:ext>
                </a:extLst>
              </a:tr>
              <a:tr h="370840">
                <a:tc>
                  <a:txBody>
                    <a:bodyPr/>
                    <a:lstStyle/>
                    <a:p>
                      <a:pPr algn="l" fontAlgn="base"/>
                      <a:r>
                        <a:rPr lang="en-US" sz="1250" b="0">
                          <a:effectLst/>
                        </a:rPr>
                        <a:t>Built-in data types is supported in C.</a:t>
                      </a:r>
                    </a:p>
                  </a:txBody>
                  <a:tcPr marL="95250" marR="95250" marT="133350" marB="133350" anchor="ctr"/>
                </a:tc>
                <a:tc>
                  <a:txBody>
                    <a:bodyPr/>
                    <a:lstStyle/>
                    <a:p>
                      <a:pPr algn="l" fontAlgn="base"/>
                      <a:r>
                        <a:rPr lang="en-US" sz="1250" b="0">
                          <a:effectLst/>
                        </a:rPr>
                        <a:t>Built-in &amp; user-defined data types is supported in C++.</a:t>
                      </a:r>
                    </a:p>
                  </a:txBody>
                  <a:tcPr marL="95250" marR="95250" marT="133350" marB="133350" anchor="ctr"/>
                </a:tc>
                <a:extLst>
                  <a:ext uri="{0D108BD9-81ED-4DB2-BD59-A6C34878D82A}">
                    <a16:rowId xmlns:a16="http://schemas.microsoft.com/office/drawing/2014/main" val="3220249793"/>
                  </a:ext>
                </a:extLst>
              </a:tr>
              <a:tr h="370840">
                <a:tc>
                  <a:txBody>
                    <a:bodyPr/>
                    <a:lstStyle/>
                    <a:p>
                      <a:pPr algn="l" fontAlgn="base"/>
                      <a:r>
                        <a:rPr lang="en-US" sz="1250" b="0">
                          <a:effectLst/>
                        </a:rPr>
                        <a:t>C is a function driven language because C is a procedural programming language.</a:t>
                      </a:r>
                    </a:p>
                  </a:txBody>
                  <a:tcPr marL="95250" marR="95250" marT="133350" marB="133350" anchor="ctr"/>
                </a:tc>
                <a:tc>
                  <a:txBody>
                    <a:bodyPr/>
                    <a:lstStyle/>
                    <a:p>
                      <a:pPr algn="l" fontAlgn="base"/>
                      <a:r>
                        <a:rPr lang="en-US" sz="1250" b="0">
                          <a:effectLst/>
                        </a:rPr>
                        <a:t>C++ is an object driven language because it is an object oriented programming.</a:t>
                      </a:r>
                    </a:p>
                  </a:txBody>
                  <a:tcPr marL="95250" marR="95250" marT="133350" marB="133350" anchor="ctr"/>
                </a:tc>
                <a:extLst>
                  <a:ext uri="{0D108BD9-81ED-4DB2-BD59-A6C34878D82A}">
                    <a16:rowId xmlns:a16="http://schemas.microsoft.com/office/drawing/2014/main" val="2596744628"/>
                  </a:ext>
                </a:extLst>
              </a:tr>
              <a:tr h="370840">
                <a:tc>
                  <a:txBody>
                    <a:bodyPr/>
                    <a:lstStyle/>
                    <a:p>
                      <a:pPr algn="l" fontAlgn="base"/>
                      <a:r>
                        <a:rPr lang="en-US" sz="1250" b="0">
                          <a:effectLst/>
                        </a:rPr>
                        <a:t>Function and operator overloading is not supported in C.</a:t>
                      </a:r>
                    </a:p>
                  </a:txBody>
                  <a:tcPr marL="95250" marR="95250" marT="133350" marB="133350" anchor="ctr"/>
                </a:tc>
                <a:tc>
                  <a:txBody>
                    <a:bodyPr/>
                    <a:lstStyle/>
                    <a:p>
                      <a:pPr algn="l" fontAlgn="base"/>
                      <a:r>
                        <a:rPr lang="en-US" sz="1250" b="0">
                          <a:effectLst/>
                        </a:rPr>
                        <a:t>Function and operator overloading is supported by C++.</a:t>
                      </a:r>
                    </a:p>
                  </a:txBody>
                  <a:tcPr marL="95250" marR="95250" marT="133350" marB="133350" anchor="ctr"/>
                </a:tc>
                <a:extLst>
                  <a:ext uri="{0D108BD9-81ED-4DB2-BD59-A6C34878D82A}">
                    <a16:rowId xmlns:a16="http://schemas.microsoft.com/office/drawing/2014/main" val="3028857520"/>
                  </a:ext>
                </a:extLst>
              </a:tr>
              <a:tr h="370840">
                <a:tc>
                  <a:txBody>
                    <a:bodyPr/>
                    <a:lstStyle/>
                    <a:p>
                      <a:pPr algn="l" fontAlgn="base"/>
                      <a:r>
                        <a:rPr lang="en-US" sz="1250" b="0">
                          <a:effectLst/>
                        </a:rPr>
                        <a:t>C is a function-driven language.</a:t>
                      </a:r>
                    </a:p>
                  </a:txBody>
                  <a:tcPr marL="95250" marR="95250" marT="133350" marB="133350" anchor="ctr"/>
                </a:tc>
                <a:tc>
                  <a:txBody>
                    <a:bodyPr/>
                    <a:lstStyle/>
                    <a:p>
                      <a:pPr algn="l" fontAlgn="base"/>
                      <a:r>
                        <a:rPr lang="en-US" sz="1250" b="0">
                          <a:effectLst/>
                        </a:rPr>
                        <a:t>C++ is an object-driven language</a:t>
                      </a:r>
                    </a:p>
                  </a:txBody>
                  <a:tcPr marL="95250" marR="95250" marT="133350" marB="133350" anchor="ctr"/>
                </a:tc>
                <a:extLst>
                  <a:ext uri="{0D108BD9-81ED-4DB2-BD59-A6C34878D82A}">
                    <a16:rowId xmlns:a16="http://schemas.microsoft.com/office/drawing/2014/main" val="3331432785"/>
                  </a:ext>
                </a:extLst>
              </a:tr>
              <a:tr h="370840">
                <a:tc>
                  <a:txBody>
                    <a:bodyPr/>
                    <a:lstStyle/>
                    <a:p>
                      <a:pPr algn="l" fontAlgn="base"/>
                      <a:r>
                        <a:rPr lang="en-US" sz="1250" b="0">
                          <a:effectLst/>
                        </a:rPr>
                        <a:t>Functions in C are not defined inside structures.</a:t>
                      </a:r>
                    </a:p>
                  </a:txBody>
                  <a:tcPr marL="95250" marR="95250" marT="133350" marB="133350" anchor="ctr"/>
                </a:tc>
                <a:tc>
                  <a:txBody>
                    <a:bodyPr/>
                    <a:lstStyle/>
                    <a:p>
                      <a:pPr algn="l" fontAlgn="base"/>
                      <a:r>
                        <a:rPr lang="en-US" sz="1250" b="0">
                          <a:effectLst/>
                        </a:rPr>
                        <a:t>Functions can be used inside a structure in C++.</a:t>
                      </a:r>
                    </a:p>
                  </a:txBody>
                  <a:tcPr marL="95250" marR="95250" marT="133350" marB="133350" anchor="ctr"/>
                </a:tc>
                <a:extLst>
                  <a:ext uri="{0D108BD9-81ED-4DB2-BD59-A6C34878D82A}">
                    <a16:rowId xmlns:a16="http://schemas.microsoft.com/office/drawing/2014/main" val="351891097"/>
                  </a:ext>
                </a:extLst>
              </a:tr>
              <a:tr h="370840">
                <a:tc>
                  <a:txBody>
                    <a:bodyPr/>
                    <a:lstStyle/>
                    <a:p>
                      <a:pPr algn="l" fontAlgn="base"/>
                      <a:r>
                        <a:rPr lang="en-US" sz="1250" b="0">
                          <a:effectLst/>
                        </a:rPr>
                        <a:t>Namespace features are not present inside the C.</a:t>
                      </a:r>
                    </a:p>
                  </a:txBody>
                  <a:tcPr marL="95250" marR="95250" marT="133350" marB="133350" anchor="ctr"/>
                </a:tc>
                <a:tc>
                  <a:txBody>
                    <a:bodyPr/>
                    <a:lstStyle/>
                    <a:p>
                      <a:pPr algn="l" fontAlgn="base"/>
                      <a:r>
                        <a:rPr lang="en-US" sz="1250" b="0" u="sng">
                          <a:effectLst/>
                          <a:hlinkClick r:id="rId2"/>
                        </a:rPr>
                        <a:t>Namespace</a:t>
                      </a:r>
                      <a:r>
                        <a:rPr lang="en-US" sz="1250" b="0">
                          <a:effectLst/>
                        </a:rPr>
                        <a:t> is used by C++, which avoid name collisions.</a:t>
                      </a:r>
                    </a:p>
                  </a:txBody>
                  <a:tcPr marL="95250" marR="95250" marT="133350" marB="133350" anchor="ctr"/>
                </a:tc>
                <a:extLst>
                  <a:ext uri="{0D108BD9-81ED-4DB2-BD59-A6C34878D82A}">
                    <a16:rowId xmlns:a16="http://schemas.microsoft.com/office/drawing/2014/main" val="3296010624"/>
                  </a:ext>
                </a:extLst>
              </a:tr>
              <a:tr h="370840">
                <a:tc>
                  <a:txBody>
                    <a:bodyPr/>
                    <a:lstStyle/>
                    <a:p>
                      <a:pPr algn="l" fontAlgn="base"/>
                      <a:r>
                        <a:rPr lang="en-US" sz="1250" b="0">
                          <a:effectLst/>
                        </a:rPr>
                        <a:t>Header file used by C is </a:t>
                      </a:r>
                      <a:r>
                        <a:rPr lang="en-US" sz="1250" b="0" u="sng">
                          <a:effectLst/>
                          <a:hlinkClick r:id="rId3"/>
                        </a:rPr>
                        <a:t>stdio.h</a:t>
                      </a:r>
                      <a:r>
                        <a:rPr lang="en-US" sz="1250" b="0">
                          <a:effectLst/>
                        </a:rPr>
                        <a:t>.</a:t>
                      </a:r>
                    </a:p>
                  </a:txBody>
                  <a:tcPr marL="95250" marR="95250" marT="133350" marB="133350" anchor="ctr"/>
                </a:tc>
                <a:tc>
                  <a:txBody>
                    <a:bodyPr/>
                    <a:lstStyle/>
                    <a:p>
                      <a:pPr algn="l" fontAlgn="base"/>
                      <a:r>
                        <a:rPr lang="en-US" sz="1250" b="0" dirty="0">
                          <a:effectLst/>
                        </a:rPr>
                        <a:t>Header file used by C++ is </a:t>
                      </a:r>
                      <a:r>
                        <a:rPr lang="en-US" sz="1250" b="0" u="sng" dirty="0" err="1">
                          <a:effectLst/>
                          <a:hlinkClick r:id="rId4"/>
                        </a:rPr>
                        <a:t>iostream.h</a:t>
                      </a:r>
                      <a:r>
                        <a:rPr lang="en-US" sz="1250" b="0" dirty="0">
                          <a:effectLst/>
                        </a:rPr>
                        <a:t>.</a:t>
                      </a:r>
                    </a:p>
                  </a:txBody>
                  <a:tcPr marL="95250" marR="95250" marT="133350" marB="133350" anchor="ctr"/>
                </a:tc>
                <a:extLst>
                  <a:ext uri="{0D108BD9-81ED-4DB2-BD59-A6C34878D82A}">
                    <a16:rowId xmlns:a16="http://schemas.microsoft.com/office/drawing/2014/main" val="767530472"/>
                  </a:ext>
                </a:extLst>
              </a:tr>
              <a:tr h="370840">
                <a:tc>
                  <a:txBody>
                    <a:bodyPr/>
                    <a:lstStyle/>
                    <a:p>
                      <a:pPr algn="l" fontAlgn="base"/>
                      <a:r>
                        <a:rPr lang="en-US" sz="1250" b="0" dirty="0">
                          <a:effectLst/>
                        </a:rPr>
                        <a:t>Reference variables are not supported by C.</a:t>
                      </a:r>
                    </a:p>
                  </a:txBody>
                  <a:tcPr marL="95250" marR="95250" marT="133350" marB="133350" anchor="ctr"/>
                </a:tc>
                <a:tc>
                  <a:txBody>
                    <a:bodyPr/>
                    <a:lstStyle/>
                    <a:p>
                      <a:pPr algn="l" fontAlgn="base"/>
                      <a:r>
                        <a:rPr lang="en-US" sz="1250" b="0">
                          <a:effectLst/>
                        </a:rPr>
                        <a:t>Reference variables are supported by C++.</a:t>
                      </a:r>
                    </a:p>
                  </a:txBody>
                  <a:tcPr marL="95250" marR="95250" marT="133350" marB="133350" anchor="ctr"/>
                </a:tc>
                <a:extLst>
                  <a:ext uri="{0D108BD9-81ED-4DB2-BD59-A6C34878D82A}">
                    <a16:rowId xmlns:a16="http://schemas.microsoft.com/office/drawing/2014/main" val="461635686"/>
                  </a:ext>
                </a:extLst>
              </a:tr>
              <a:tr h="370840">
                <a:tc>
                  <a:txBody>
                    <a:bodyPr/>
                    <a:lstStyle/>
                    <a:p>
                      <a:pPr algn="l" fontAlgn="base"/>
                      <a:r>
                        <a:rPr lang="en-US" sz="1250" b="0">
                          <a:effectLst/>
                        </a:rPr>
                        <a:t>Virtual and friend functions are not supported by C.</a:t>
                      </a:r>
                    </a:p>
                  </a:txBody>
                  <a:tcPr marL="95250" marR="95250" marT="133350" marB="133350" anchor="ctr"/>
                </a:tc>
                <a:tc>
                  <a:txBody>
                    <a:bodyPr/>
                    <a:lstStyle/>
                    <a:p>
                      <a:pPr algn="l" fontAlgn="base"/>
                      <a:r>
                        <a:rPr lang="en-US" sz="1250" b="0" u="sng" dirty="0">
                          <a:effectLst/>
                          <a:hlinkClick r:id="rId5"/>
                        </a:rPr>
                        <a:t>Virtual</a:t>
                      </a:r>
                      <a:r>
                        <a:rPr lang="en-US" sz="1250" b="0" dirty="0">
                          <a:effectLst/>
                        </a:rPr>
                        <a:t> and </a:t>
                      </a:r>
                      <a:r>
                        <a:rPr lang="en-US" sz="1250" b="0" u="sng" dirty="0">
                          <a:effectLst/>
                          <a:hlinkClick r:id="rId6"/>
                        </a:rPr>
                        <a:t>friend functions</a:t>
                      </a:r>
                      <a:r>
                        <a:rPr lang="en-US" sz="1250" b="0" dirty="0">
                          <a:effectLst/>
                        </a:rPr>
                        <a:t> are supported by C++.</a:t>
                      </a:r>
                    </a:p>
                  </a:txBody>
                  <a:tcPr marL="95250" marR="95250" marT="133350" marB="133350" anchor="ctr"/>
                </a:tc>
                <a:extLst>
                  <a:ext uri="{0D108BD9-81ED-4DB2-BD59-A6C34878D82A}">
                    <a16:rowId xmlns:a16="http://schemas.microsoft.com/office/drawing/2014/main" val="662482350"/>
                  </a:ext>
                </a:extLst>
              </a:tr>
            </a:tbl>
          </a:graphicData>
        </a:graphic>
      </p:graphicFrame>
    </p:spTree>
    <p:extLst>
      <p:ext uri="{BB962C8B-B14F-4D97-AF65-F5344CB8AC3E}">
        <p14:creationId xmlns:p14="http://schemas.microsoft.com/office/powerpoint/2010/main" val="32471637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F1E-14A7-D0DD-829B-6797DB51454D}"/>
              </a:ext>
            </a:extLst>
          </p:cNvPr>
          <p:cNvSpPr>
            <a:spLocks noGrp="1"/>
          </p:cNvSpPr>
          <p:nvPr>
            <p:ph type="title"/>
          </p:nvPr>
        </p:nvSpPr>
        <p:spPr/>
        <p:txBody>
          <a:bodyPr/>
          <a:lstStyle/>
          <a:p>
            <a:r>
              <a:rPr lang="en-US" dirty="0"/>
              <a:t>Comparison Between C &amp; C++</a:t>
            </a:r>
            <a:endParaRPr lang="en-IN" dirty="0"/>
          </a:p>
        </p:txBody>
      </p:sp>
      <p:sp>
        <p:nvSpPr>
          <p:cNvPr id="5" name="Slide Number Placeholder 4">
            <a:extLst>
              <a:ext uri="{FF2B5EF4-FFF2-40B4-BE49-F238E27FC236}">
                <a16:creationId xmlns:a16="http://schemas.microsoft.com/office/drawing/2014/main" id="{020BC821-41E5-560E-24EB-CB2DD7729D8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93</a:t>
            </a:fld>
            <a:endParaRPr lang="en-US" dirty="0">
              <a:solidFill>
                <a:prstClr val="black">
                  <a:tint val="75000"/>
                </a:prstClr>
              </a:solidFill>
            </a:endParaRPr>
          </a:p>
        </p:txBody>
      </p:sp>
      <p:graphicFrame>
        <p:nvGraphicFramePr>
          <p:cNvPr id="7" name="Table 7">
            <a:extLst>
              <a:ext uri="{FF2B5EF4-FFF2-40B4-BE49-F238E27FC236}">
                <a16:creationId xmlns:a16="http://schemas.microsoft.com/office/drawing/2014/main" id="{38D2C286-EFB5-2A58-9E29-BF64652B8DFC}"/>
              </a:ext>
            </a:extLst>
          </p:cNvPr>
          <p:cNvGraphicFramePr>
            <a:graphicFrameLocks noGrp="1"/>
          </p:cNvGraphicFramePr>
          <p:nvPr>
            <p:ph idx="1"/>
            <p:extLst>
              <p:ext uri="{D42A27DB-BD31-4B8C-83A1-F6EECF244321}">
                <p14:modId xmlns:p14="http://schemas.microsoft.com/office/powerpoint/2010/main" val="4178695263"/>
              </p:ext>
            </p:extLst>
          </p:nvPr>
        </p:nvGraphicFramePr>
        <p:xfrm>
          <a:off x="838200" y="1628608"/>
          <a:ext cx="10515600" cy="4709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535397366"/>
                    </a:ext>
                  </a:extLst>
                </a:gridCol>
                <a:gridCol w="5257800">
                  <a:extLst>
                    <a:ext uri="{9D8B030D-6E8A-4147-A177-3AD203B41FA5}">
                      <a16:colId xmlns:a16="http://schemas.microsoft.com/office/drawing/2014/main" val="80688101"/>
                    </a:ext>
                  </a:extLst>
                </a:gridCol>
              </a:tblGrid>
              <a:tr h="370840">
                <a:tc>
                  <a:txBody>
                    <a:bodyPr/>
                    <a:lstStyle/>
                    <a:p>
                      <a:pPr algn="l" fontAlgn="base"/>
                      <a:r>
                        <a:rPr lang="en-IN" sz="1400" b="0">
                          <a:effectLst/>
                        </a:rPr>
                        <a:t>C</a:t>
                      </a:r>
                    </a:p>
                  </a:txBody>
                  <a:tcPr marL="95250" marR="95250" marT="95250" marB="95250" anchor="ctr"/>
                </a:tc>
                <a:tc>
                  <a:txBody>
                    <a:bodyPr/>
                    <a:lstStyle/>
                    <a:p>
                      <a:pPr algn="l" fontAlgn="base"/>
                      <a:r>
                        <a:rPr lang="en-IN" sz="1400" b="0">
                          <a:effectLst/>
                        </a:rPr>
                        <a:t>C++</a:t>
                      </a:r>
                    </a:p>
                  </a:txBody>
                  <a:tcPr marL="95250" marR="95250" marT="95250" marB="95250" anchor="ctr"/>
                </a:tc>
                <a:extLst>
                  <a:ext uri="{0D108BD9-81ED-4DB2-BD59-A6C34878D82A}">
                    <a16:rowId xmlns:a16="http://schemas.microsoft.com/office/drawing/2014/main" val="1599095537"/>
                  </a:ext>
                </a:extLst>
              </a:tr>
              <a:tr h="370840">
                <a:tc>
                  <a:txBody>
                    <a:bodyPr/>
                    <a:lstStyle/>
                    <a:p>
                      <a:pPr algn="l" fontAlgn="base"/>
                      <a:r>
                        <a:rPr lang="en-US" sz="1250" b="0">
                          <a:effectLst/>
                        </a:rPr>
                        <a:t>C does not support inheritance.</a:t>
                      </a:r>
                    </a:p>
                  </a:txBody>
                  <a:tcPr marL="95250" marR="95250" marT="133350" marB="133350" anchor="ctr"/>
                </a:tc>
                <a:tc>
                  <a:txBody>
                    <a:bodyPr/>
                    <a:lstStyle/>
                    <a:p>
                      <a:pPr algn="l" fontAlgn="base"/>
                      <a:r>
                        <a:rPr lang="en-IN" sz="1250" b="0">
                          <a:effectLst/>
                        </a:rPr>
                        <a:t>C++ supports inheritance.</a:t>
                      </a:r>
                    </a:p>
                  </a:txBody>
                  <a:tcPr marL="95250" marR="95250" marT="133350" marB="133350" anchor="ctr"/>
                </a:tc>
                <a:extLst>
                  <a:ext uri="{0D108BD9-81ED-4DB2-BD59-A6C34878D82A}">
                    <a16:rowId xmlns:a16="http://schemas.microsoft.com/office/drawing/2014/main" val="3220249793"/>
                  </a:ext>
                </a:extLst>
              </a:tr>
              <a:tr h="370840">
                <a:tc>
                  <a:txBody>
                    <a:bodyPr/>
                    <a:lstStyle/>
                    <a:p>
                      <a:pPr algn="l" fontAlgn="base"/>
                      <a:r>
                        <a:rPr lang="en-US" sz="1250" b="0">
                          <a:effectLst/>
                        </a:rPr>
                        <a:t>Instead of focusing on data, C focuses on method or process.</a:t>
                      </a:r>
                    </a:p>
                  </a:txBody>
                  <a:tcPr marL="95250" marR="95250" marT="133350" marB="133350" anchor="ctr"/>
                </a:tc>
                <a:tc>
                  <a:txBody>
                    <a:bodyPr/>
                    <a:lstStyle/>
                    <a:p>
                      <a:pPr algn="l" fontAlgn="base"/>
                      <a:r>
                        <a:rPr lang="en-US" sz="1250" b="0">
                          <a:effectLst/>
                        </a:rPr>
                        <a:t>C++ focuses on data instead of focusing on method or procedure.</a:t>
                      </a:r>
                    </a:p>
                  </a:txBody>
                  <a:tcPr marL="95250" marR="95250" marT="133350" marB="133350" anchor="ctr"/>
                </a:tc>
                <a:extLst>
                  <a:ext uri="{0D108BD9-81ED-4DB2-BD59-A6C34878D82A}">
                    <a16:rowId xmlns:a16="http://schemas.microsoft.com/office/drawing/2014/main" val="2596744628"/>
                  </a:ext>
                </a:extLst>
              </a:tr>
              <a:tr h="370840">
                <a:tc>
                  <a:txBody>
                    <a:bodyPr/>
                    <a:lstStyle/>
                    <a:p>
                      <a:pPr algn="l" fontAlgn="base"/>
                      <a:r>
                        <a:rPr lang="en-US" sz="1250" b="0">
                          <a:effectLst/>
                        </a:rPr>
                        <a:t>C provides </a:t>
                      </a:r>
                      <a:r>
                        <a:rPr lang="en-US" sz="1250" b="0" u="sng">
                          <a:effectLst/>
                          <a:hlinkClick r:id="rId2"/>
                        </a:rPr>
                        <a:t>malloc()</a:t>
                      </a:r>
                      <a:r>
                        <a:rPr lang="en-US" sz="1250" b="0">
                          <a:effectLst/>
                        </a:rPr>
                        <a:t> and </a:t>
                      </a:r>
                      <a:r>
                        <a:rPr lang="en-US" sz="1250" b="0" u="sng">
                          <a:effectLst/>
                          <a:hlinkClick r:id="rId2"/>
                        </a:rPr>
                        <a:t>calloc()</a:t>
                      </a:r>
                      <a:r>
                        <a:rPr lang="en-US" sz="1250" b="0">
                          <a:effectLst/>
                        </a:rPr>
                        <a:t> functions for </a:t>
                      </a:r>
                      <a:r>
                        <a:rPr lang="en-US" sz="1250" b="0" u="sng">
                          <a:effectLst/>
                          <a:hlinkClick r:id="rId2"/>
                        </a:rPr>
                        <a:t>dynamic memory allocation</a:t>
                      </a:r>
                      <a:r>
                        <a:rPr lang="en-US" sz="1250" b="0">
                          <a:effectLst/>
                        </a:rPr>
                        <a:t>, and </a:t>
                      </a:r>
                      <a:r>
                        <a:rPr lang="en-US" sz="1250" b="0" u="sng">
                          <a:effectLst/>
                          <a:hlinkClick r:id="rId2"/>
                        </a:rPr>
                        <a:t>free()</a:t>
                      </a:r>
                      <a:r>
                        <a:rPr lang="en-US" sz="1250" b="0">
                          <a:effectLst/>
                        </a:rPr>
                        <a:t> for memory de-allocation.</a:t>
                      </a:r>
                    </a:p>
                  </a:txBody>
                  <a:tcPr marL="95250" marR="95250" marT="133350" marB="133350" anchor="ctr"/>
                </a:tc>
                <a:tc>
                  <a:txBody>
                    <a:bodyPr/>
                    <a:lstStyle/>
                    <a:p>
                      <a:pPr algn="l" fontAlgn="base"/>
                      <a:r>
                        <a:rPr lang="en-US" sz="1250" b="0">
                          <a:effectLst/>
                        </a:rPr>
                        <a:t>C++ provides </a:t>
                      </a:r>
                      <a:r>
                        <a:rPr lang="en-US" sz="1250" b="0" u="sng">
                          <a:effectLst/>
                          <a:hlinkClick r:id="rId3"/>
                        </a:rPr>
                        <a:t>new operator</a:t>
                      </a:r>
                      <a:r>
                        <a:rPr lang="en-US" sz="1250" b="0">
                          <a:effectLst/>
                        </a:rPr>
                        <a:t> for memory allocation and </a:t>
                      </a:r>
                      <a:r>
                        <a:rPr lang="en-US" sz="1250" b="0" u="sng">
                          <a:effectLst/>
                          <a:hlinkClick r:id="rId3"/>
                        </a:rPr>
                        <a:t>delete operator</a:t>
                      </a:r>
                      <a:r>
                        <a:rPr lang="en-US" sz="1250" b="0">
                          <a:effectLst/>
                        </a:rPr>
                        <a:t> for memory de-allocation.</a:t>
                      </a:r>
                    </a:p>
                  </a:txBody>
                  <a:tcPr marL="95250" marR="95250" marT="133350" marB="133350" anchor="ctr"/>
                </a:tc>
                <a:extLst>
                  <a:ext uri="{0D108BD9-81ED-4DB2-BD59-A6C34878D82A}">
                    <a16:rowId xmlns:a16="http://schemas.microsoft.com/office/drawing/2014/main" val="3028857520"/>
                  </a:ext>
                </a:extLst>
              </a:tr>
              <a:tr h="370840">
                <a:tc>
                  <a:txBody>
                    <a:bodyPr/>
                    <a:lstStyle/>
                    <a:p>
                      <a:pPr algn="l" fontAlgn="base"/>
                      <a:r>
                        <a:rPr lang="en-US" sz="1250" b="0">
                          <a:effectLst/>
                        </a:rPr>
                        <a:t>Direct support for exception handling is not supported by C.</a:t>
                      </a:r>
                    </a:p>
                  </a:txBody>
                  <a:tcPr marL="95250" marR="95250" marT="133350" marB="133350" anchor="ctr"/>
                </a:tc>
                <a:tc>
                  <a:txBody>
                    <a:bodyPr/>
                    <a:lstStyle/>
                    <a:p>
                      <a:pPr algn="l" fontAlgn="base"/>
                      <a:r>
                        <a:rPr lang="en-US" sz="1250" b="0" u="sng">
                          <a:effectLst/>
                          <a:hlinkClick r:id="rId4"/>
                        </a:rPr>
                        <a:t>Exception handling</a:t>
                      </a:r>
                      <a:r>
                        <a:rPr lang="en-US" sz="1250" b="0">
                          <a:effectLst/>
                        </a:rPr>
                        <a:t> is supported by C++.</a:t>
                      </a:r>
                    </a:p>
                  </a:txBody>
                  <a:tcPr marL="95250" marR="95250" marT="133350" marB="133350" anchor="ctr"/>
                </a:tc>
                <a:extLst>
                  <a:ext uri="{0D108BD9-81ED-4DB2-BD59-A6C34878D82A}">
                    <a16:rowId xmlns:a16="http://schemas.microsoft.com/office/drawing/2014/main" val="3331432785"/>
                  </a:ext>
                </a:extLst>
              </a:tr>
              <a:tr h="370840">
                <a:tc>
                  <a:txBody>
                    <a:bodyPr/>
                    <a:lstStyle/>
                    <a:p>
                      <a:pPr algn="l" fontAlgn="base"/>
                      <a:r>
                        <a:rPr lang="en-US" sz="1250" b="0" u="sng">
                          <a:effectLst/>
                          <a:hlinkClick r:id="rId5"/>
                        </a:rPr>
                        <a:t>scanf()</a:t>
                      </a:r>
                      <a:r>
                        <a:rPr lang="en-US" sz="1250" b="0">
                          <a:effectLst/>
                        </a:rPr>
                        <a:t> and printf() functions are used for input/output in C.</a:t>
                      </a:r>
                    </a:p>
                  </a:txBody>
                  <a:tcPr marL="95250" marR="95250" marT="133350" marB="133350" anchor="ctr"/>
                </a:tc>
                <a:tc>
                  <a:txBody>
                    <a:bodyPr/>
                    <a:lstStyle/>
                    <a:p>
                      <a:pPr algn="l" fontAlgn="base"/>
                      <a:r>
                        <a:rPr lang="en-US" sz="1250" b="0" u="sng">
                          <a:effectLst/>
                          <a:hlinkClick r:id="rId6"/>
                        </a:rPr>
                        <a:t>cin and cout</a:t>
                      </a:r>
                      <a:r>
                        <a:rPr lang="en-US" sz="1250" b="0">
                          <a:effectLst/>
                        </a:rPr>
                        <a:t> are used for </a:t>
                      </a:r>
                      <a:r>
                        <a:rPr lang="en-US" sz="1250" b="0" u="sng">
                          <a:effectLst/>
                          <a:hlinkClick r:id="rId6"/>
                        </a:rPr>
                        <a:t>input/output in C++</a:t>
                      </a:r>
                      <a:r>
                        <a:rPr lang="en-US" sz="1250" b="0">
                          <a:effectLst/>
                        </a:rPr>
                        <a:t>.</a:t>
                      </a:r>
                    </a:p>
                  </a:txBody>
                  <a:tcPr marL="95250" marR="95250" marT="133350" marB="133350" anchor="ctr"/>
                </a:tc>
                <a:extLst>
                  <a:ext uri="{0D108BD9-81ED-4DB2-BD59-A6C34878D82A}">
                    <a16:rowId xmlns:a16="http://schemas.microsoft.com/office/drawing/2014/main" val="351891097"/>
                  </a:ext>
                </a:extLst>
              </a:tr>
              <a:tr h="370840">
                <a:tc>
                  <a:txBody>
                    <a:bodyPr/>
                    <a:lstStyle/>
                    <a:p>
                      <a:pPr algn="l" fontAlgn="base"/>
                      <a:r>
                        <a:rPr lang="en-IN" sz="1250" b="0">
                          <a:effectLst/>
                        </a:rPr>
                        <a:t>C structures don’t have access modifiers.</a:t>
                      </a:r>
                    </a:p>
                  </a:txBody>
                  <a:tcPr marL="95250" marR="95250" marT="133350" marB="133350" anchor="ctr"/>
                </a:tc>
                <a:tc>
                  <a:txBody>
                    <a:bodyPr/>
                    <a:lstStyle/>
                    <a:p>
                      <a:pPr algn="l" fontAlgn="base"/>
                      <a:r>
                        <a:rPr lang="en-IN" sz="1250" b="0">
                          <a:effectLst/>
                        </a:rPr>
                        <a:t>C ++ structures have access modifiers.</a:t>
                      </a:r>
                    </a:p>
                  </a:txBody>
                  <a:tcPr marL="95250" marR="95250" marT="133350" marB="133350" anchor="ctr"/>
                </a:tc>
                <a:extLst>
                  <a:ext uri="{0D108BD9-81ED-4DB2-BD59-A6C34878D82A}">
                    <a16:rowId xmlns:a16="http://schemas.microsoft.com/office/drawing/2014/main" val="3296010624"/>
                  </a:ext>
                </a:extLst>
              </a:tr>
              <a:tr h="370840">
                <a:tc>
                  <a:txBody>
                    <a:bodyPr/>
                    <a:lstStyle/>
                    <a:p>
                      <a:pPr algn="l" fontAlgn="base"/>
                      <a:r>
                        <a:rPr lang="en-US" sz="1250" b="0">
                          <a:effectLst/>
                        </a:rPr>
                        <a:t>C follows the top-down approach</a:t>
                      </a:r>
                    </a:p>
                  </a:txBody>
                  <a:tcPr marL="95250" marR="95250" marT="133350" marB="133350" anchor="ctr"/>
                </a:tc>
                <a:tc>
                  <a:txBody>
                    <a:bodyPr/>
                    <a:lstStyle/>
                    <a:p>
                      <a:pPr algn="l" fontAlgn="base"/>
                      <a:r>
                        <a:rPr lang="en-US" sz="1250" b="0">
                          <a:effectLst/>
                        </a:rPr>
                        <a:t>C++ follows the Bottom-up approach</a:t>
                      </a:r>
                    </a:p>
                  </a:txBody>
                  <a:tcPr marL="95250" marR="95250" marT="133350" marB="133350" anchor="ctr"/>
                </a:tc>
                <a:extLst>
                  <a:ext uri="{0D108BD9-81ED-4DB2-BD59-A6C34878D82A}">
                    <a16:rowId xmlns:a16="http://schemas.microsoft.com/office/drawing/2014/main" val="767530472"/>
                  </a:ext>
                </a:extLst>
              </a:tr>
              <a:tr h="370840">
                <a:tc>
                  <a:txBody>
                    <a:bodyPr/>
                    <a:lstStyle/>
                    <a:p>
                      <a:pPr algn="l" fontAlgn="base"/>
                      <a:r>
                        <a:rPr lang="en-US" sz="1250" b="0">
                          <a:effectLst/>
                        </a:rPr>
                        <a:t>C does not support inheritance.</a:t>
                      </a:r>
                    </a:p>
                  </a:txBody>
                  <a:tcPr marL="95250" marR="95250" marT="133350" marB="133350" anchor="ctr"/>
                </a:tc>
                <a:tc>
                  <a:txBody>
                    <a:bodyPr/>
                    <a:lstStyle/>
                    <a:p>
                      <a:pPr algn="l" fontAlgn="base"/>
                      <a:r>
                        <a:rPr lang="en-IN" sz="1250" b="0">
                          <a:effectLst/>
                        </a:rPr>
                        <a:t>C++ supports inheritance.</a:t>
                      </a:r>
                    </a:p>
                  </a:txBody>
                  <a:tcPr marL="95250" marR="95250" marT="133350" marB="133350" anchor="ctr"/>
                </a:tc>
                <a:extLst>
                  <a:ext uri="{0D108BD9-81ED-4DB2-BD59-A6C34878D82A}">
                    <a16:rowId xmlns:a16="http://schemas.microsoft.com/office/drawing/2014/main" val="461635686"/>
                  </a:ext>
                </a:extLst>
              </a:tr>
              <a:tr h="370840">
                <a:tc>
                  <a:txBody>
                    <a:bodyPr/>
                    <a:lstStyle/>
                    <a:p>
                      <a:pPr algn="l" fontAlgn="base"/>
                      <a:r>
                        <a:rPr lang="en-US" sz="1250" b="0">
                          <a:effectLst/>
                        </a:rPr>
                        <a:t>Instead of focusing on data, C focuses on method or process.</a:t>
                      </a:r>
                    </a:p>
                  </a:txBody>
                  <a:tcPr marL="95250" marR="95250" marT="133350" marB="133350" anchor="ctr"/>
                </a:tc>
                <a:tc>
                  <a:txBody>
                    <a:bodyPr/>
                    <a:lstStyle/>
                    <a:p>
                      <a:pPr algn="l" fontAlgn="base"/>
                      <a:r>
                        <a:rPr lang="en-US" sz="1250" b="0" dirty="0">
                          <a:effectLst/>
                        </a:rPr>
                        <a:t>C++ focuses on data instead of focusing on method or procedure.</a:t>
                      </a:r>
                    </a:p>
                  </a:txBody>
                  <a:tcPr marL="95250" marR="95250" marT="133350" marB="133350" anchor="ctr"/>
                </a:tc>
                <a:extLst>
                  <a:ext uri="{0D108BD9-81ED-4DB2-BD59-A6C34878D82A}">
                    <a16:rowId xmlns:a16="http://schemas.microsoft.com/office/drawing/2014/main" val="662482350"/>
                  </a:ext>
                </a:extLst>
              </a:tr>
            </a:tbl>
          </a:graphicData>
        </a:graphic>
      </p:graphicFrame>
    </p:spTree>
    <p:extLst>
      <p:ext uri="{BB962C8B-B14F-4D97-AF65-F5344CB8AC3E}">
        <p14:creationId xmlns:p14="http://schemas.microsoft.com/office/powerpoint/2010/main" val="4510459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F1E-14A7-D0DD-829B-6797DB51454D}"/>
              </a:ext>
            </a:extLst>
          </p:cNvPr>
          <p:cNvSpPr>
            <a:spLocks noGrp="1"/>
          </p:cNvSpPr>
          <p:nvPr>
            <p:ph type="title"/>
          </p:nvPr>
        </p:nvSpPr>
        <p:spPr/>
        <p:txBody>
          <a:bodyPr/>
          <a:lstStyle/>
          <a:p>
            <a:r>
              <a:rPr lang="en-US" dirty="0"/>
              <a:t>Comparison Between C &amp; C++</a:t>
            </a:r>
            <a:endParaRPr lang="en-IN" dirty="0"/>
          </a:p>
        </p:txBody>
      </p:sp>
      <p:sp>
        <p:nvSpPr>
          <p:cNvPr id="5" name="Slide Number Placeholder 4">
            <a:extLst>
              <a:ext uri="{FF2B5EF4-FFF2-40B4-BE49-F238E27FC236}">
                <a16:creationId xmlns:a16="http://schemas.microsoft.com/office/drawing/2014/main" id="{020BC821-41E5-560E-24EB-CB2DD7729D8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94</a:t>
            </a:fld>
            <a:endParaRPr lang="en-US" dirty="0">
              <a:solidFill>
                <a:prstClr val="black">
                  <a:tint val="75000"/>
                </a:prstClr>
              </a:solidFill>
            </a:endParaRPr>
          </a:p>
        </p:txBody>
      </p:sp>
      <p:graphicFrame>
        <p:nvGraphicFramePr>
          <p:cNvPr id="7" name="Table 7">
            <a:extLst>
              <a:ext uri="{FF2B5EF4-FFF2-40B4-BE49-F238E27FC236}">
                <a16:creationId xmlns:a16="http://schemas.microsoft.com/office/drawing/2014/main" id="{38D2C286-EFB5-2A58-9E29-BF64652B8DFC}"/>
              </a:ext>
            </a:extLst>
          </p:cNvPr>
          <p:cNvGraphicFramePr>
            <a:graphicFrameLocks noGrp="1"/>
          </p:cNvGraphicFramePr>
          <p:nvPr>
            <p:ph idx="1"/>
            <p:extLst>
              <p:ext uri="{D42A27DB-BD31-4B8C-83A1-F6EECF244321}">
                <p14:modId xmlns:p14="http://schemas.microsoft.com/office/powerpoint/2010/main" val="4037219929"/>
              </p:ext>
            </p:extLst>
          </p:nvPr>
        </p:nvGraphicFramePr>
        <p:xfrm>
          <a:off x="838200" y="1628608"/>
          <a:ext cx="10515600" cy="16992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535397366"/>
                    </a:ext>
                  </a:extLst>
                </a:gridCol>
                <a:gridCol w="5257800">
                  <a:extLst>
                    <a:ext uri="{9D8B030D-6E8A-4147-A177-3AD203B41FA5}">
                      <a16:colId xmlns:a16="http://schemas.microsoft.com/office/drawing/2014/main" val="80688101"/>
                    </a:ext>
                  </a:extLst>
                </a:gridCol>
              </a:tblGrid>
              <a:tr h="370840">
                <a:tc>
                  <a:txBody>
                    <a:bodyPr/>
                    <a:lstStyle/>
                    <a:p>
                      <a:pPr algn="l" fontAlgn="base"/>
                      <a:r>
                        <a:rPr lang="en-IN" sz="1400" b="0">
                          <a:effectLst/>
                        </a:rPr>
                        <a:t>C</a:t>
                      </a:r>
                    </a:p>
                  </a:txBody>
                  <a:tcPr marL="95250" marR="95250" marT="95250" marB="95250" anchor="ctr"/>
                </a:tc>
                <a:tc>
                  <a:txBody>
                    <a:bodyPr/>
                    <a:lstStyle/>
                    <a:p>
                      <a:pPr algn="l" fontAlgn="base"/>
                      <a:r>
                        <a:rPr lang="en-IN" sz="1400" b="0">
                          <a:effectLst/>
                        </a:rPr>
                        <a:t>C++</a:t>
                      </a:r>
                    </a:p>
                  </a:txBody>
                  <a:tcPr marL="95250" marR="95250" marT="95250" marB="95250" anchor="ctr"/>
                </a:tc>
                <a:extLst>
                  <a:ext uri="{0D108BD9-81ED-4DB2-BD59-A6C34878D82A}">
                    <a16:rowId xmlns:a16="http://schemas.microsoft.com/office/drawing/2014/main" val="1599095537"/>
                  </a:ext>
                </a:extLst>
              </a:tr>
              <a:tr h="370840">
                <a:tc>
                  <a:txBody>
                    <a:bodyPr/>
                    <a:lstStyle/>
                    <a:p>
                      <a:pPr algn="l" fontAlgn="base"/>
                      <a:r>
                        <a:rPr lang="en-US" sz="1250" b="0">
                          <a:effectLst/>
                        </a:rPr>
                        <a:t>There is no strict type checking in C programming language.</a:t>
                      </a:r>
                    </a:p>
                  </a:txBody>
                  <a:tcPr marL="95250" marR="95250" marT="133350" marB="133350" anchor="ctr"/>
                </a:tc>
                <a:tc>
                  <a:txBody>
                    <a:bodyPr/>
                    <a:lstStyle/>
                    <a:p>
                      <a:pPr algn="l" fontAlgn="base"/>
                      <a:r>
                        <a:rPr lang="en-US" sz="1250" b="0">
                          <a:effectLst/>
                        </a:rPr>
                        <a:t>Strict type checking in done in C++.  So many programs that run well in C compiler will result in many warnings and errors under C++ compiler.</a:t>
                      </a:r>
                    </a:p>
                  </a:txBody>
                  <a:tcPr marL="95250" marR="95250" marT="133350" marB="133350" anchor="ctr"/>
                </a:tc>
                <a:extLst>
                  <a:ext uri="{0D108BD9-81ED-4DB2-BD59-A6C34878D82A}">
                    <a16:rowId xmlns:a16="http://schemas.microsoft.com/office/drawing/2014/main" val="3220249793"/>
                  </a:ext>
                </a:extLst>
              </a:tr>
              <a:tr h="370840">
                <a:tc>
                  <a:txBody>
                    <a:bodyPr/>
                    <a:lstStyle/>
                    <a:p>
                      <a:pPr algn="l" fontAlgn="base"/>
                      <a:r>
                        <a:rPr lang="en-US" sz="1250" b="0">
                          <a:effectLst/>
                        </a:rPr>
                        <a:t>C does not support overloading</a:t>
                      </a:r>
                    </a:p>
                  </a:txBody>
                  <a:tcPr marL="95250" marR="95250" marT="133350" marB="133350" anchor="ctr"/>
                </a:tc>
                <a:tc>
                  <a:txBody>
                    <a:bodyPr/>
                    <a:lstStyle/>
                    <a:p>
                      <a:pPr algn="l" fontAlgn="base"/>
                      <a:r>
                        <a:rPr lang="en-IN" sz="1250" b="0" dirty="0">
                          <a:effectLst/>
                        </a:rPr>
                        <a:t>C++ does support overloading</a:t>
                      </a:r>
                    </a:p>
                  </a:txBody>
                  <a:tcPr marL="95250" marR="95250" marT="133350" marB="133350" anchor="ctr"/>
                </a:tc>
                <a:extLst>
                  <a:ext uri="{0D108BD9-81ED-4DB2-BD59-A6C34878D82A}">
                    <a16:rowId xmlns:a16="http://schemas.microsoft.com/office/drawing/2014/main" val="2596744628"/>
                  </a:ext>
                </a:extLst>
              </a:tr>
            </a:tbl>
          </a:graphicData>
        </a:graphic>
      </p:graphicFrame>
    </p:spTree>
    <p:extLst>
      <p:ext uri="{BB962C8B-B14F-4D97-AF65-F5344CB8AC3E}">
        <p14:creationId xmlns:p14="http://schemas.microsoft.com/office/powerpoint/2010/main" val="38675301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19:</a:t>
            </a:r>
            <a:br>
              <a:rPr lang="en-US" dirty="0"/>
            </a:br>
            <a:r>
              <a:rPr lang="en-US" dirty="0"/>
              <a:t>C vs C++ Code</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95</a:t>
            </a:fld>
            <a:endParaRPr lang="en-US" dirty="0">
              <a:solidFill>
                <a:prstClr val="black">
                  <a:tint val="75000"/>
                </a:prstClr>
              </a:solidFill>
            </a:endParaRPr>
          </a:p>
        </p:txBody>
      </p:sp>
    </p:spTree>
    <p:extLst>
      <p:ext uri="{BB962C8B-B14F-4D97-AF65-F5344CB8AC3E}">
        <p14:creationId xmlns:p14="http://schemas.microsoft.com/office/powerpoint/2010/main" val="33036600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96</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Scan the below QR for my social media handles</a:t>
            </a:r>
            <a:endParaRPr lang="en-US" sz="1800" dirty="0"/>
          </a:p>
          <a:p>
            <a:endParaRPr lang="en-US" dirty="0"/>
          </a:p>
        </p:txBody>
      </p:sp>
      <p:pic>
        <p:nvPicPr>
          <p:cNvPr id="8" name="Picture 7">
            <a:extLst>
              <a:ext uri="{FF2B5EF4-FFF2-40B4-BE49-F238E27FC236}">
                <a16:creationId xmlns:a16="http://schemas.microsoft.com/office/drawing/2014/main" id="{D8344F0C-A58F-B9D0-FD41-BD6C8280705A}"/>
              </a:ext>
            </a:extLst>
          </p:cNvPr>
          <p:cNvPicPr>
            <a:picLocks noChangeAspect="1"/>
          </p:cNvPicPr>
          <p:nvPr/>
        </p:nvPicPr>
        <p:blipFill>
          <a:blip r:embed="rId2"/>
          <a:stretch>
            <a:fillRect/>
          </a:stretch>
        </p:blipFill>
        <p:spPr>
          <a:xfrm>
            <a:off x="7290449" y="3718500"/>
            <a:ext cx="2148325" cy="2474154"/>
          </a:xfrm>
          <a:prstGeom prst="rect">
            <a:avLst/>
          </a:prstGeom>
        </p:spPr>
      </p:pic>
    </p:spTree>
    <p:extLst>
      <p:ext uri="{BB962C8B-B14F-4D97-AF65-F5344CB8AC3E}">
        <p14:creationId xmlns:p14="http://schemas.microsoft.com/office/powerpoint/2010/main" val="96225890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Shapes presentation</Template>
  <TotalTime>293</TotalTime>
  <Words>4526</Words>
  <Application>Microsoft Office PowerPoint</Application>
  <PresentationFormat>Widescreen</PresentationFormat>
  <Paragraphs>657</Paragraphs>
  <Slides>96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96</vt:i4>
      </vt:variant>
    </vt:vector>
  </HeadingPairs>
  <TitlesOfParts>
    <vt:vector size="108" baseType="lpstr">
      <vt:lpstr>Arial</vt:lpstr>
      <vt:lpstr>Avenir Next LT Pro</vt:lpstr>
      <vt:lpstr>Avenir Next LT Pro (Body)</vt:lpstr>
      <vt:lpstr>Calibri</vt:lpstr>
      <vt:lpstr>Consolas</vt:lpstr>
      <vt:lpstr>droid sans mono</vt:lpstr>
      <vt:lpstr>euclid_circular_a</vt:lpstr>
      <vt:lpstr>inter-regular</vt:lpstr>
      <vt:lpstr>Times New Roman</vt:lpstr>
      <vt:lpstr>Tw Cen MT</vt:lpstr>
      <vt:lpstr>Verdana</vt:lpstr>
      <vt:lpstr>ShapesVTI</vt:lpstr>
      <vt:lpstr>C Programming Workshop</vt:lpstr>
      <vt:lpstr>Session I 11AM-1 PM 28 Sept</vt:lpstr>
      <vt:lpstr>Start of Session I</vt:lpstr>
      <vt:lpstr>Introduction to C</vt:lpstr>
      <vt:lpstr>C Program Code Flow</vt:lpstr>
      <vt:lpstr>C Program Code Flow</vt:lpstr>
      <vt:lpstr>Structure of C Code</vt:lpstr>
      <vt:lpstr>Your First C Code </vt:lpstr>
      <vt:lpstr>Output Statements</vt:lpstr>
      <vt:lpstr>Output continued.</vt:lpstr>
      <vt:lpstr>Comments in C</vt:lpstr>
      <vt:lpstr>Code 2: To Demonstrate Newline &amp; Comments</vt:lpstr>
      <vt:lpstr>Variables in C</vt:lpstr>
      <vt:lpstr>Declaring a Variable</vt:lpstr>
      <vt:lpstr>Data Types in C</vt:lpstr>
      <vt:lpstr>Data Types in C</vt:lpstr>
      <vt:lpstr>Data Types in C</vt:lpstr>
      <vt:lpstr>Printing a variable</vt:lpstr>
      <vt:lpstr>Format Specifiers</vt:lpstr>
      <vt:lpstr>Format Specifiers</vt:lpstr>
      <vt:lpstr>Constant in C</vt:lpstr>
      <vt:lpstr>Code 3:  To Demonstrate Variable, Data Type &amp; Format Specifiers</vt:lpstr>
      <vt:lpstr>End of Session I</vt:lpstr>
      <vt:lpstr>Start of Session II</vt:lpstr>
      <vt:lpstr>Session II 28 Sept</vt:lpstr>
      <vt:lpstr>Operators in C</vt:lpstr>
      <vt:lpstr>Arithmetic Operators</vt:lpstr>
      <vt:lpstr>Assignment Operators</vt:lpstr>
      <vt:lpstr>Comparison Operators</vt:lpstr>
      <vt:lpstr>Logical Operators</vt:lpstr>
      <vt:lpstr>Looping &amp; Condition Control</vt:lpstr>
      <vt:lpstr>Looping &amp; Condition Control</vt:lpstr>
      <vt:lpstr>If, Else and Else If</vt:lpstr>
      <vt:lpstr>Code 4: If-Else If- Else Demo</vt:lpstr>
      <vt:lpstr>C Switch Case</vt:lpstr>
      <vt:lpstr>Break &amp; Default Keyword</vt:lpstr>
      <vt:lpstr>Code 5: C Switch Case Demo</vt:lpstr>
      <vt:lpstr>Loops</vt:lpstr>
      <vt:lpstr>While Loop</vt:lpstr>
      <vt:lpstr>The Do/While Loop</vt:lpstr>
      <vt:lpstr>        Code 6: While Loop Demo  Code 7: Do While Loop</vt:lpstr>
      <vt:lpstr>The For Loop</vt:lpstr>
      <vt:lpstr>        Code 8: For Loop Demo</vt:lpstr>
      <vt:lpstr>Break Keyword</vt:lpstr>
      <vt:lpstr>Continue Keyword</vt:lpstr>
      <vt:lpstr>Any Questions? </vt:lpstr>
      <vt:lpstr>Session 3 11AM-1PM</vt:lpstr>
      <vt:lpstr>C User Input</vt:lpstr>
      <vt:lpstr>Array</vt:lpstr>
      <vt:lpstr>String</vt:lpstr>
      <vt:lpstr>        Code 9: Array, String and User Input Demo.</vt:lpstr>
      <vt:lpstr>C Functions</vt:lpstr>
      <vt:lpstr>Predefined or Standard Library Functions</vt:lpstr>
      <vt:lpstr>User Defined Functions</vt:lpstr>
      <vt:lpstr>Advantages of User Defined Function</vt:lpstr>
      <vt:lpstr>        Code 10: User Defined Function</vt:lpstr>
      <vt:lpstr>Types of User Defined Function</vt:lpstr>
      <vt:lpstr>No Argument Passed and No Return Value </vt:lpstr>
      <vt:lpstr>No Argument Passed But Returns a Value </vt:lpstr>
      <vt:lpstr>Argument Passed But No Return Value </vt:lpstr>
      <vt:lpstr>Argument Passed And a Returns Value </vt:lpstr>
      <vt:lpstr>        Code 11: Types of User Defined Function</vt:lpstr>
      <vt:lpstr>Recursion</vt:lpstr>
      <vt:lpstr>        Code 12: Recursion Example</vt:lpstr>
      <vt:lpstr>Memory Address &amp; Pointer</vt:lpstr>
      <vt:lpstr>        Code 13: Pointer Example</vt:lpstr>
      <vt:lpstr>C Dynamic Memory Allocation</vt:lpstr>
      <vt:lpstr>C Dynamic Memory Allocation</vt:lpstr>
      <vt:lpstr>C Dynamic Memory Allocation</vt:lpstr>
      <vt:lpstr>C Dynamic Memory Allocation</vt:lpstr>
      <vt:lpstr>        Code 14: C Dynamic Memory Allocation</vt:lpstr>
      <vt:lpstr>Mathematical Functions</vt:lpstr>
      <vt:lpstr>Mathematical Functions</vt:lpstr>
      <vt:lpstr>        Code 15: Mathematical Functions </vt:lpstr>
      <vt:lpstr>Structures in C</vt:lpstr>
      <vt:lpstr>Structure</vt:lpstr>
      <vt:lpstr>Access Members of a Structure </vt:lpstr>
      <vt:lpstr>Structure Syntax</vt:lpstr>
      <vt:lpstr>Keyword typedef </vt:lpstr>
      <vt:lpstr>        Code 16: Structure Example</vt:lpstr>
      <vt:lpstr>Union</vt:lpstr>
      <vt:lpstr>Union Syntax</vt:lpstr>
      <vt:lpstr>Access Members of a Union </vt:lpstr>
      <vt:lpstr>        Code 17: Union Example</vt:lpstr>
      <vt:lpstr>Union vs Structure</vt:lpstr>
      <vt:lpstr>        Code 18: Structure vs Union</vt:lpstr>
      <vt:lpstr>Structure vs Union</vt:lpstr>
      <vt:lpstr>Introduction to C++</vt:lpstr>
      <vt:lpstr>Why Use C++</vt:lpstr>
      <vt:lpstr>Difference between C and C++</vt:lpstr>
      <vt:lpstr>Comparison Between C &amp; C++</vt:lpstr>
      <vt:lpstr>Comparison Between C &amp; C++</vt:lpstr>
      <vt:lpstr>Comparison Between C &amp; C++</vt:lpstr>
      <vt:lpstr>Comparison Between C &amp; C++</vt:lpstr>
      <vt:lpstr>        Code 19: C vs C++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Workshop</dc:title>
  <dc:creator>Rushikesh Tanksale</dc:creator>
  <cp:lastModifiedBy>Rushikesh Tanksale</cp:lastModifiedBy>
  <cp:revision>292</cp:revision>
  <dcterms:created xsi:type="dcterms:W3CDTF">2022-09-27T16:01:11Z</dcterms:created>
  <dcterms:modified xsi:type="dcterms:W3CDTF">2022-09-28T19:12:39Z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