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68"/>
  </p:notesMasterIdLst>
  <p:sldIdLst>
    <p:sldId id="3825" r:id="rId5"/>
    <p:sldId id="3826" r:id="rId6"/>
    <p:sldId id="3858" r:id="rId7"/>
    <p:sldId id="3837" r:id="rId8"/>
    <p:sldId id="3838" r:id="rId9"/>
    <p:sldId id="3839" r:id="rId10"/>
    <p:sldId id="3840" r:id="rId11"/>
    <p:sldId id="3841" r:id="rId12"/>
    <p:sldId id="3842" r:id="rId13"/>
    <p:sldId id="3845" r:id="rId14"/>
    <p:sldId id="3843" r:id="rId15"/>
    <p:sldId id="3844" r:id="rId16"/>
    <p:sldId id="3846" r:id="rId17"/>
    <p:sldId id="3847" r:id="rId18"/>
    <p:sldId id="3852" r:id="rId19"/>
    <p:sldId id="3854" r:id="rId20"/>
    <p:sldId id="3853" r:id="rId21"/>
    <p:sldId id="3848" r:id="rId22"/>
    <p:sldId id="3849" r:id="rId23"/>
    <p:sldId id="3850" r:id="rId24"/>
    <p:sldId id="3855" r:id="rId25"/>
    <p:sldId id="3851" r:id="rId26"/>
    <p:sldId id="3856" r:id="rId27"/>
    <p:sldId id="3857" r:id="rId28"/>
    <p:sldId id="3835" r:id="rId29"/>
    <p:sldId id="3862" r:id="rId30"/>
    <p:sldId id="3863" r:id="rId31"/>
    <p:sldId id="3864" r:id="rId32"/>
    <p:sldId id="3865" r:id="rId33"/>
    <p:sldId id="3866" r:id="rId34"/>
    <p:sldId id="3861" r:id="rId35"/>
    <p:sldId id="3867" r:id="rId36"/>
    <p:sldId id="3868" r:id="rId37"/>
    <p:sldId id="3869" r:id="rId38"/>
    <p:sldId id="3870" r:id="rId39"/>
    <p:sldId id="3872" r:id="rId40"/>
    <p:sldId id="3871" r:id="rId41"/>
    <p:sldId id="3873" r:id="rId42"/>
    <p:sldId id="3874" r:id="rId43"/>
    <p:sldId id="3875" r:id="rId44"/>
    <p:sldId id="3876" r:id="rId45"/>
    <p:sldId id="3877" r:id="rId46"/>
    <p:sldId id="3878" r:id="rId47"/>
    <p:sldId id="3879" r:id="rId48"/>
    <p:sldId id="3880" r:id="rId49"/>
    <p:sldId id="3860" r:id="rId50"/>
    <p:sldId id="3859" r:id="rId51"/>
    <p:sldId id="3881" r:id="rId52"/>
    <p:sldId id="3882" r:id="rId53"/>
    <p:sldId id="3883" r:id="rId54"/>
    <p:sldId id="3884" r:id="rId55"/>
    <p:sldId id="3885" r:id="rId56"/>
    <p:sldId id="3886" r:id="rId57"/>
    <p:sldId id="3887" r:id="rId58"/>
    <p:sldId id="3888" r:id="rId59"/>
    <p:sldId id="3889" r:id="rId60"/>
    <p:sldId id="3890" r:id="rId61"/>
    <p:sldId id="3891" r:id="rId62"/>
    <p:sldId id="3892" r:id="rId63"/>
    <p:sldId id="3893" r:id="rId64"/>
    <p:sldId id="3894" r:id="rId65"/>
    <p:sldId id="3836" r:id="rId66"/>
    <p:sldId id="383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1" id="{5DC1B244-A737-4574-9738-1A17217D6CB3}">
          <p14:sldIdLst>
            <p14:sldId id="3825"/>
            <p14:sldId id="3826"/>
            <p14:sldId id="3858"/>
            <p14:sldId id="3837"/>
            <p14:sldId id="3838"/>
            <p14:sldId id="3839"/>
            <p14:sldId id="3840"/>
            <p14:sldId id="3841"/>
            <p14:sldId id="3842"/>
            <p14:sldId id="3845"/>
            <p14:sldId id="3843"/>
            <p14:sldId id="3844"/>
            <p14:sldId id="3846"/>
            <p14:sldId id="3847"/>
            <p14:sldId id="3852"/>
            <p14:sldId id="3854"/>
            <p14:sldId id="3853"/>
            <p14:sldId id="3848"/>
            <p14:sldId id="3849"/>
            <p14:sldId id="3850"/>
            <p14:sldId id="3855"/>
            <p14:sldId id="3851"/>
            <p14:sldId id="3856"/>
          </p14:sldIdLst>
        </p14:section>
        <p14:section name="Session 2" id="{A90E271B-DDED-4DE2-88AA-CCD901092ED5}">
          <p14:sldIdLst>
            <p14:sldId id="3857"/>
            <p14:sldId id="3835"/>
            <p14:sldId id="3862"/>
            <p14:sldId id="3863"/>
            <p14:sldId id="3864"/>
            <p14:sldId id="3865"/>
            <p14:sldId id="3866"/>
            <p14:sldId id="3861"/>
            <p14:sldId id="3867"/>
            <p14:sldId id="3868"/>
            <p14:sldId id="3869"/>
            <p14:sldId id="3870"/>
            <p14:sldId id="3872"/>
            <p14:sldId id="3871"/>
            <p14:sldId id="3873"/>
            <p14:sldId id="3874"/>
            <p14:sldId id="3875"/>
            <p14:sldId id="3876"/>
            <p14:sldId id="3877"/>
            <p14:sldId id="3878"/>
            <p14:sldId id="3879"/>
            <p14:sldId id="3880"/>
            <p14:sldId id="3860"/>
            <p14:sldId id="3859"/>
            <p14:sldId id="3881"/>
            <p14:sldId id="3882"/>
            <p14:sldId id="3883"/>
            <p14:sldId id="3884"/>
            <p14:sldId id="3885"/>
            <p14:sldId id="3886"/>
            <p14:sldId id="3887"/>
            <p14:sldId id="3888"/>
            <p14:sldId id="3889"/>
            <p14:sldId id="3890"/>
            <p14:sldId id="3891"/>
            <p14:sldId id="3892"/>
            <p14:sldId id="3893"/>
            <p14:sldId id="3894"/>
            <p14:sldId id="3836"/>
            <p14:sldId id="3834"/>
          </p14:sldIdLst>
        </p14:section>
      </p14:sectionLst>
    </p:ex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228" y="138"/>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9/27/2022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webp"/><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C Programming Workshop</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normAutofit fontScale="92500" lnSpcReduction="20000"/>
          </a:bodyPr>
          <a:lstStyle/>
          <a:p>
            <a:r>
              <a:rPr lang="en-US" dirty="0">
                <a:solidFill>
                  <a:srgbClr val="FFFFFF"/>
                </a:solidFill>
              </a:rPr>
              <a:t>KJ’s Trinity College of Engineering &amp; Research, Pune</a:t>
            </a:r>
          </a:p>
          <a:p>
            <a:r>
              <a:rPr lang="en-US" dirty="0">
                <a:solidFill>
                  <a:srgbClr val="FFFFFF"/>
                </a:solidFill>
              </a:rPr>
              <a:t>Rushikesh Tanksale</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221C-CB15-C231-D3F0-334D25B007CB}"/>
              </a:ext>
            </a:extLst>
          </p:cNvPr>
          <p:cNvSpPr>
            <a:spLocks noGrp="1"/>
          </p:cNvSpPr>
          <p:nvPr>
            <p:ph type="title"/>
          </p:nvPr>
        </p:nvSpPr>
        <p:spPr/>
        <p:txBody>
          <a:bodyPr/>
          <a:lstStyle/>
          <a:p>
            <a:r>
              <a:rPr lang="en-US" dirty="0"/>
              <a:t>Output continued.</a:t>
            </a:r>
            <a:endParaRPr lang="en-IN" dirty="0"/>
          </a:p>
        </p:txBody>
      </p:sp>
      <p:sp>
        <p:nvSpPr>
          <p:cNvPr id="6" name="Slide Number Placeholder 5">
            <a:extLst>
              <a:ext uri="{FF2B5EF4-FFF2-40B4-BE49-F238E27FC236}">
                <a16:creationId xmlns:a16="http://schemas.microsoft.com/office/drawing/2014/main" id="{3D49E5DE-FAA7-06BD-93B5-20FACC729D5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3074" name="Picture 2" descr="What is the meaning of \n and \t in C language? - Quora">
            <a:extLst>
              <a:ext uri="{FF2B5EF4-FFF2-40B4-BE49-F238E27FC236}">
                <a16:creationId xmlns:a16="http://schemas.microsoft.com/office/drawing/2014/main" id="{1F4EC3E1-65CD-4D5E-32F4-06842FDE4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7634" y="1239504"/>
            <a:ext cx="5639324" cy="466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2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9A4F-9291-4434-DDFA-1AE72A6EFE0E}"/>
              </a:ext>
            </a:extLst>
          </p:cNvPr>
          <p:cNvSpPr>
            <a:spLocks noGrp="1"/>
          </p:cNvSpPr>
          <p:nvPr>
            <p:ph type="title"/>
          </p:nvPr>
        </p:nvSpPr>
        <p:spPr/>
        <p:txBody>
          <a:bodyPr/>
          <a:lstStyle/>
          <a:p>
            <a:r>
              <a:rPr lang="en-US" dirty="0"/>
              <a:t>Comments in C</a:t>
            </a:r>
            <a:endParaRPr lang="en-IN" dirty="0"/>
          </a:p>
        </p:txBody>
      </p:sp>
      <p:sp>
        <p:nvSpPr>
          <p:cNvPr id="3" name="Content Placeholder 2">
            <a:extLst>
              <a:ext uri="{FF2B5EF4-FFF2-40B4-BE49-F238E27FC236}">
                <a16:creationId xmlns:a16="http://schemas.microsoft.com/office/drawing/2014/main" id="{E5138864-E95D-52DC-6749-C8B8B93A495D}"/>
              </a:ext>
            </a:extLst>
          </p:cNvPr>
          <p:cNvSpPr>
            <a:spLocks noGrp="1"/>
          </p:cNvSpPr>
          <p:nvPr>
            <p:ph idx="1"/>
          </p:nvPr>
        </p:nvSpPr>
        <p:spPr/>
        <p:txBody>
          <a:bodyPr/>
          <a:lstStyle/>
          <a:p>
            <a:r>
              <a:rPr lang="en-US" dirty="0"/>
              <a:t>Comments can be used to explain code, and to make it more readable. It can also be used to prevent execution when testing alternative code.</a:t>
            </a:r>
          </a:p>
          <a:p>
            <a:r>
              <a:rPr lang="en-US" dirty="0"/>
              <a:t>Comments can be singled-lined or multi-lined.</a:t>
            </a:r>
          </a:p>
          <a:p>
            <a:r>
              <a:rPr lang="en-US" dirty="0"/>
              <a:t>Single Line Comment starts with //.</a:t>
            </a:r>
          </a:p>
          <a:p>
            <a:r>
              <a:rPr lang="en-US" dirty="0"/>
              <a:t>Multiline comments start with /* and end with */.</a:t>
            </a:r>
          </a:p>
        </p:txBody>
      </p:sp>
      <p:sp>
        <p:nvSpPr>
          <p:cNvPr id="4" name="Date Placeholder 3">
            <a:extLst>
              <a:ext uri="{FF2B5EF4-FFF2-40B4-BE49-F238E27FC236}">
                <a16:creationId xmlns:a16="http://schemas.microsoft.com/office/drawing/2014/main" id="{B319E7C4-D6FF-3F5D-E604-53A5861423A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57C566B-EFCC-230F-17E0-B74E1FCEE7E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B9D9704-975D-49BE-F241-EA558A1EE78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34906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71FF-D7F8-42D4-46F8-1209D9BAD330}"/>
              </a:ext>
            </a:extLst>
          </p:cNvPr>
          <p:cNvSpPr>
            <a:spLocks noGrp="1"/>
          </p:cNvSpPr>
          <p:nvPr>
            <p:ph type="title"/>
          </p:nvPr>
        </p:nvSpPr>
        <p:spPr/>
        <p:txBody>
          <a:bodyPr/>
          <a:lstStyle/>
          <a:p>
            <a:r>
              <a:rPr lang="en-US" dirty="0"/>
              <a:t>Code 2: To Demonstrate Newline &amp; Comments</a:t>
            </a:r>
            <a:endParaRPr lang="en-IN" dirty="0"/>
          </a:p>
        </p:txBody>
      </p:sp>
    </p:spTree>
    <p:extLst>
      <p:ext uri="{BB962C8B-B14F-4D97-AF65-F5344CB8AC3E}">
        <p14:creationId xmlns:p14="http://schemas.microsoft.com/office/powerpoint/2010/main" val="344858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39F1-B96E-8E2D-59D4-54A5B3232199}"/>
              </a:ext>
            </a:extLst>
          </p:cNvPr>
          <p:cNvSpPr>
            <a:spLocks noGrp="1"/>
          </p:cNvSpPr>
          <p:nvPr>
            <p:ph type="title"/>
          </p:nvPr>
        </p:nvSpPr>
        <p:spPr/>
        <p:txBody>
          <a:bodyPr/>
          <a:lstStyle/>
          <a:p>
            <a:r>
              <a:rPr lang="en-US" dirty="0"/>
              <a:t>Variables in C</a:t>
            </a:r>
            <a:endParaRPr lang="en-IN" dirty="0"/>
          </a:p>
        </p:txBody>
      </p:sp>
      <p:sp>
        <p:nvSpPr>
          <p:cNvPr id="3" name="Content Placeholder 2">
            <a:extLst>
              <a:ext uri="{FF2B5EF4-FFF2-40B4-BE49-F238E27FC236}">
                <a16:creationId xmlns:a16="http://schemas.microsoft.com/office/drawing/2014/main" id="{1BDFFEB8-0BF1-62C1-41D6-B330F3EDC94A}"/>
              </a:ext>
            </a:extLst>
          </p:cNvPr>
          <p:cNvSpPr>
            <a:spLocks noGrp="1"/>
          </p:cNvSpPr>
          <p:nvPr>
            <p:ph idx="1"/>
          </p:nvPr>
        </p:nvSpPr>
        <p:spPr/>
        <p:txBody>
          <a:bodyPr>
            <a:normAutofit lnSpcReduction="10000"/>
          </a:bodyPr>
          <a:lstStyle/>
          <a:p>
            <a:r>
              <a:rPr lang="en-US" dirty="0"/>
              <a:t>In C, there are different types of variables (defined with different keywords), for example:</a:t>
            </a:r>
          </a:p>
          <a:p>
            <a:endParaRPr lang="en-US" dirty="0"/>
          </a:p>
          <a:p>
            <a:r>
              <a:rPr lang="en-US" dirty="0"/>
              <a:t>int - stores integers (whole numbers), without decimals, such as 123 or -123</a:t>
            </a:r>
          </a:p>
          <a:p>
            <a:r>
              <a:rPr lang="en-US" dirty="0"/>
              <a:t>float - stores floating point numbers, with decimals, such as 19.99 or -19.99</a:t>
            </a:r>
          </a:p>
          <a:p>
            <a:r>
              <a:rPr lang="en-US" dirty="0"/>
              <a:t>char - stores single characters, such as 'a' or 'B'. Char values are surrounded by single quotes</a:t>
            </a:r>
            <a:endParaRPr lang="en-IN" dirty="0"/>
          </a:p>
        </p:txBody>
      </p:sp>
      <p:sp>
        <p:nvSpPr>
          <p:cNvPr id="6" name="Slide Number Placeholder 5">
            <a:extLst>
              <a:ext uri="{FF2B5EF4-FFF2-40B4-BE49-F238E27FC236}">
                <a16:creationId xmlns:a16="http://schemas.microsoft.com/office/drawing/2014/main" id="{C74D1750-48B8-022B-BECF-672C023FC99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223748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E677-8A8C-347D-282B-07B0EA336053}"/>
              </a:ext>
            </a:extLst>
          </p:cNvPr>
          <p:cNvSpPr>
            <a:spLocks noGrp="1"/>
          </p:cNvSpPr>
          <p:nvPr>
            <p:ph type="title"/>
          </p:nvPr>
        </p:nvSpPr>
        <p:spPr/>
        <p:txBody>
          <a:bodyPr/>
          <a:lstStyle/>
          <a:p>
            <a:r>
              <a:rPr lang="en-US" dirty="0"/>
              <a:t>Declaring a Variable</a:t>
            </a:r>
            <a:endParaRPr lang="en-IN" dirty="0"/>
          </a:p>
        </p:txBody>
      </p:sp>
      <p:sp>
        <p:nvSpPr>
          <p:cNvPr id="3" name="Content Placeholder 2">
            <a:extLst>
              <a:ext uri="{FF2B5EF4-FFF2-40B4-BE49-F238E27FC236}">
                <a16:creationId xmlns:a16="http://schemas.microsoft.com/office/drawing/2014/main" id="{105C0B83-9E29-1FD5-39F7-D9D8610B3BAC}"/>
              </a:ext>
            </a:extLst>
          </p:cNvPr>
          <p:cNvSpPr>
            <a:spLocks noGrp="1"/>
          </p:cNvSpPr>
          <p:nvPr>
            <p:ph idx="1"/>
          </p:nvPr>
        </p:nvSpPr>
        <p:spPr/>
        <p:txBody>
          <a:bodyPr>
            <a:normAutofit fontScale="85000" lnSpcReduction="20000"/>
          </a:bodyPr>
          <a:lstStyle/>
          <a:p>
            <a:r>
              <a:rPr lang="en-US" dirty="0"/>
              <a:t>Type </a:t>
            </a:r>
            <a:r>
              <a:rPr lang="en-US" dirty="0" err="1"/>
              <a:t>variablename</a:t>
            </a:r>
            <a:r>
              <a:rPr lang="en-US" dirty="0"/>
              <a:t> = value;</a:t>
            </a:r>
          </a:p>
          <a:p>
            <a:r>
              <a:rPr lang="en-US" dirty="0"/>
              <a:t>Example</a:t>
            </a:r>
          </a:p>
          <a:p>
            <a:pPr marL="0" indent="0">
              <a:buNone/>
            </a:pPr>
            <a:r>
              <a:rPr lang="en-US" dirty="0"/>
              <a:t>	int a =10;</a:t>
            </a:r>
          </a:p>
          <a:p>
            <a:r>
              <a:rPr lang="en-US" dirty="0"/>
              <a:t>We can even assign value after declaring.</a:t>
            </a:r>
          </a:p>
          <a:p>
            <a:pPr marL="0" indent="0">
              <a:buNone/>
            </a:pPr>
            <a:r>
              <a:rPr lang="en-US" dirty="0"/>
              <a:t>	int a;</a:t>
            </a:r>
          </a:p>
          <a:p>
            <a:pPr marL="0" indent="0">
              <a:buNone/>
            </a:pPr>
            <a:r>
              <a:rPr lang="en-US" dirty="0"/>
              <a:t>	a=10;</a:t>
            </a:r>
          </a:p>
          <a:p>
            <a:r>
              <a:rPr lang="en-US" dirty="0"/>
              <a:t>If you assign a new value to an existing variable, it will overwrite the previous value:</a:t>
            </a:r>
          </a:p>
          <a:p>
            <a:pPr marL="457200" lvl="1" indent="0">
              <a:buNone/>
            </a:pPr>
            <a:r>
              <a:rPr lang="en-US" dirty="0"/>
              <a:t>Int a=10; //value is 10</a:t>
            </a:r>
          </a:p>
          <a:p>
            <a:pPr marL="457200" lvl="1" indent="0">
              <a:buNone/>
            </a:pPr>
            <a:r>
              <a:rPr lang="en-US" dirty="0"/>
              <a:t>a = 15; //value is 15</a:t>
            </a:r>
          </a:p>
          <a:p>
            <a:pPr marL="0" indent="0">
              <a:buNone/>
            </a:pPr>
            <a:r>
              <a:rPr lang="en-US" dirty="0"/>
              <a:t>	</a:t>
            </a:r>
            <a:endParaRPr lang="en-IN" dirty="0"/>
          </a:p>
        </p:txBody>
      </p:sp>
      <p:sp>
        <p:nvSpPr>
          <p:cNvPr id="6" name="Slide Number Placeholder 5">
            <a:extLst>
              <a:ext uri="{FF2B5EF4-FFF2-40B4-BE49-F238E27FC236}">
                <a16:creationId xmlns:a16="http://schemas.microsoft.com/office/drawing/2014/main" id="{2133C4F3-2DC8-D1E9-D176-FE77E4B3E8E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9257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0105-79D0-F683-A7CC-B12B46806506}"/>
              </a:ext>
            </a:extLst>
          </p:cNvPr>
          <p:cNvSpPr>
            <a:spLocks noGrp="1"/>
          </p:cNvSpPr>
          <p:nvPr>
            <p:ph type="title"/>
          </p:nvPr>
        </p:nvSpPr>
        <p:spPr/>
        <p:txBody>
          <a:bodyPr/>
          <a:lstStyle/>
          <a:p>
            <a:r>
              <a:rPr lang="en-US" dirty="0"/>
              <a:t>Data Types in C</a:t>
            </a:r>
            <a:endParaRPr lang="en-IN" dirty="0"/>
          </a:p>
        </p:txBody>
      </p:sp>
      <p:sp>
        <p:nvSpPr>
          <p:cNvPr id="3" name="Content Placeholder 2">
            <a:extLst>
              <a:ext uri="{FF2B5EF4-FFF2-40B4-BE49-F238E27FC236}">
                <a16:creationId xmlns:a16="http://schemas.microsoft.com/office/drawing/2014/main" id="{E746F67F-8B3F-179B-E9C4-87C37CE9D594}"/>
              </a:ext>
            </a:extLst>
          </p:cNvPr>
          <p:cNvSpPr>
            <a:spLocks noGrp="1"/>
          </p:cNvSpPr>
          <p:nvPr>
            <p:ph idx="1"/>
          </p:nvPr>
        </p:nvSpPr>
        <p:spPr/>
        <p:txBody>
          <a:bodyPr/>
          <a:lstStyle/>
          <a:p>
            <a:r>
              <a:rPr lang="en-US" dirty="0"/>
              <a:t>The data type specifies the size and type of information the variable will store.</a:t>
            </a:r>
          </a:p>
          <a:p>
            <a:r>
              <a:rPr lang="en-US" b="1" dirty="0"/>
              <a:t>int:</a:t>
            </a:r>
            <a:r>
              <a:rPr lang="en-US" dirty="0"/>
              <a:t> Integers are whole numbers that can have both zero, positive and negative values but no decimal values</a:t>
            </a:r>
          </a:p>
          <a:p>
            <a:r>
              <a:rPr lang="en-US" b="1" dirty="0"/>
              <a:t>float &amp; double: </a:t>
            </a:r>
            <a:r>
              <a:rPr lang="en-US" dirty="0"/>
              <a:t>are used to store real numbers</a:t>
            </a:r>
          </a:p>
          <a:p>
            <a:r>
              <a:rPr lang="en-US" dirty="0"/>
              <a:t>The size of float (single precision float data type) is 4 bytes. And the size of double (double precision float data type) is 8 bytes</a:t>
            </a:r>
          </a:p>
          <a:p>
            <a:endParaRPr lang="en-US" dirty="0"/>
          </a:p>
          <a:p>
            <a:endParaRPr lang="en-IN" dirty="0"/>
          </a:p>
        </p:txBody>
      </p:sp>
      <p:sp>
        <p:nvSpPr>
          <p:cNvPr id="6" name="Slide Number Placeholder 5">
            <a:extLst>
              <a:ext uri="{FF2B5EF4-FFF2-40B4-BE49-F238E27FC236}">
                <a16:creationId xmlns:a16="http://schemas.microsoft.com/office/drawing/2014/main" id="{A0D24956-C7C0-DE22-A168-A68984CBB5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197320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0105-79D0-F683-A7CC-B12B46806506}"/>
              </a:ext>
            </a:extLst>
          </p:cNvPr>
          <p:cNvSpPr>
            <a:spLocks noGrp="1"/>
          </p:cNvSpPr>
          <p:nvPr>
            <p:ph type="title"/>
          </p:nvPr>
        </p:nvSpPr>
        <p:spPr/>
        <p:txBody>
          <a:bodyPr/>
          <a:lstStyle/>
          <a:p>
            <a:r>
              <a:rPr lang="en-US" dirty="0"/>
              <a:t>Data Types in C</a:t>
            </a:r>
            <a:endParaRPr lang="en-IN" dirty="0"/>
          </a:p>
        </p:txBody>
      </p:sp>
      <p:sp>
        <p:nvSpPr>
          <p:cNvPr id="3" name="Content Placeholder 2">
            <a:extLst>
              <a:ext uri="{FF2B5EF4-FFF2-40B4-BE49-F238E27FC236}">
                <a16:creationId xmlns:a16="http://schemas.microsoft.com/office/drawing/2014/main" id="{E746F67F-8B3F-179B-E9C4-87C37CE9D594}"/>
              </a:ext>
            </a:extLst>
          </p:cNvPr>
          <p:cNvSpPr>
            <a:spLocks noGrp="1"/>
          </p:cNvSpPr>
          <p:nvPr>
            <p:ph idx="1"/>
          </p:nvPr>
        </p:nvSpPr>
        <p:spPr/>
        <p:txBody>
          <a:bodyPr/>
          <a:lstStyle/>
          <a:p>
            <a:r>
              <a:rPr lang="en-US" b="1" dirty="0"/>
              <a:t>char: </a:t>
            </a:r>
            <a:r>
              <a:rPr lang="en-US" dirty="0"/>
              <a:t>Keyword char is used for declaring character type variables. </a:t>
            </a:r>
          </a:p>
          <a:p>
            <a:r>
              <a:rPr lang="en-US" b="1" dirty="0"/>
              <a:t>short and long: </a:t>
            </a:r>
            <a:r>
              <a:rPr lang="en-US" dirty="0"/>
              <a:t>If you need to use a large number, you can use a type specifier long. Else if it’s a small integer you can use short.</a:t>
            </a:r>
          </a:p>
          <a:p>
            <a:r>
              <a:rPr lang="en-US" dirty="0"/>
              <a:t>We can check size of variable using </a:t>
            </a:r>
            <a:r>
              <a:rPr lang="en-US" b="1" dirty="0" err="1"/>
              <a:t>sizeof</a:t>
            </a:r>
            <a:r>
              <a:rPr lang="en-US" b="1" dirty="0"/>
              <a:t>() </a:t>
            </a:r>
            <a:r>
              <a:rPr lang="en-US" dirty="0"/>
              <a:t>operator.</a:t>
            </a:r>
          </a:p>
          <a:p>
            <a:r>
              <a:rPr lang="en-US" b="1" dirty="0"/>
              <a:t>signed and unsigned: </a:t>
            </a:r>
            <a:r>
              <a:rPr lang="en-US" dirty="0"/>
              <a:t>Signed allows storing of both +</a:t>
            </a:r>
            <a:r>
              <a:rPr lang="en-US" dirty="0" err="1"/>
              <a:t>ve</a:t>
            </a:r>
            <a:r>
              <a:rPr lang="en-US" dirty="0"/>
              <a:t> &amp; -</a:t>
            </a:r>
            <a:r>
              <a:rPr lang="en-US" dirty="0" err="1"/>
              <a:t>ve</a:t>
            </a:r>
            <a:r>
              <a:rPr lang="en-US" dirty="0"/>
              <a:t> numbers while unsigned allows only +</a:t>
            </a:r>
            <a:r>
              <a:rPr lang="en-US" dirty="0" err="1"/>
              <a:t>ve</a:t>
            </a:r>
            <a:r>
              <a:rPr lang="en-US" dirty="0"/>
              <a:t>.</a:t>
            </a:r>
            <a:endParaRPr lang="en-US" b="1" dirty="0"/>
          </a:p>
          <a:p>
            <a:endParaRPr lang="en-US" dirty="0"/>
          </a:p>
          <a:p>
            <a:endParaRPr lang="en-IN" dirty="0"/>
          </a:p>
        </p:txBody>
      </p:sp>
      <p:sp>
        <p:nvSpPr>
          <p:cNvPr id="6" name="Slide Number Placeholder 5">
            <a:extLst>
              <a:ext uri="{FF2B5EF4-FFF2-40B4-BE49-F238E27FC236}">
                <a16:creationId xmlns:a16="http://schemas.microsoft.com/office/drawing/2014/main" id="{A0D24956-C7C0-DE22-A168-A68984CBB56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Rectangle 2">
            <a:extLst>
              <a:ext uri="{FF2B5EF4-FFF2-40B4-BE49-F238E27FC236}">
                <a16:creationId xmlns:a16="http://schemas.microsoft.com/office/drawing/2014/main" id="{EE1CA6DE-498C-67D0-D4F2-F38B77AE5EF3}"/>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551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21CA-3089-43F1-AC4F-37B22831FCDF}"/>
              </a:ext>
            </a:extLst>
          </p:cNvPr>
          <p:cNvSpPr>
            <a:spLocks noGrp="1"/>
          </p:cNvSpPr>
          <p:nvPr>
            <p:ph type="title"/>
          </p:nvPr>
        </p:nvSpPr>
        <p:spPr/>
        <p:txBody>
          <a:bodyPr/>
          <a:lstStyle/>
          <a:p>
            <a:r>
              <a:rPr lang="en-US" dirty="0"/>
              <a:t>Data Types in C</a:t>
            </a:r>
            <a:endParaRPr lang="en-IN" dirty="0"/>
          </a:p>
        </p:txBody>
      </p:sp>
      <p:pic>
        <p:nvPicPr>
          <p:cNvPr id="8" name="Content Placeholder 7">
            <a:extLst>
              <a:ext uri="{FF2B5EF4-FFF2-40B4-BE49-F238E27FC236}">
                <a16:creationId xmlns:a16="http://schemas.microsoft.com/office/drawing/2014/main" id="{BF328729-BC6C-AAD7-8F89-84B8F89DE05A}"/>
              </a:ext>
            </a:extLst>
          </p:cNvPr>
          <p:cNvPicPr>
            <a:picLocks noGrp="1" noChangeAspect="1"/>
          </p:cNvPicPr>
          <p:nvPr>
            <p:ph idx="1"/>
          </p:nvPr>
        </p:nvPicPr>
        <p:blipFill>
          <a:blip r:embed="rId2"/>
          <a:stretch>
            <a:fillRect/>
          </a:stretch>
        </p:blipFill>
        <p:spPr>
          <a:xfrm>
            <a:off x="4963989" y="273332"/>
            <a:ext cx="6730706" cy="6083018"/>
          </a:xfrm>
        </p:spPr>
      </p:pic>
      <p:sp>
        <p:nvSpPr>
          <p:cNvPr id="6" name="Slide Number Placeholder 5">
            <a:extLst>
              <a:ext uri="{FF2B5EF4-FFF2-40B4-BE49-F238E27FC236}">
                <a16:creationId xmlns:a16="http://schemas.microsoft.com/office/drawing/2014/main" id="{ACDB2765-C819-3179-3B1A-E09025EB5B4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Tree>
    <p:extLst>
      <p:ext uri="{BB962C8B-B14F-4D97-AF65-F5344CB8AC3E}">
        <p14:creationId xmlns:p14="http://schemas.microsoft.com/office/powerpoint/2010/main" val="376368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3E4A-4DBE-E30D-A57B-2DFB10EF5006}"/>
              </a:ext>
            </a:extLst>
          </p:cNvPr>
          <p:cNvSpPr>
            <a:spLocks noGrp="1"/>
          </p:cNvSpPr>
          <p:nvPr>
            <p:ph type="title"/>
          </p:nvPr>
        </p:nvSpPr>
        <p:spPr/>
        <p:txBody>
          <a:bodyPr/>
          <a:lstStyle/>
          <a:p>
            <a:r>
              <a:rPr lang="en-US" dirty="0"/>
              <a:t>Printing a variable</a:t>
            </a:r>
            <a:endParaRPr lang="en-IN" dirty="0"/>
          </a:p>
        </p:txBody>
      </p:sp>
      <p:sp>
        <p:nvSpPr>
          <p:cNvPr id="3" name="Content Placeholder 2">
            <a:extLst>
              <a:ext uri="{FF2B5EF4-FFF2-40B4-BE49-F238E27FC236}">
                <a16:creationId xmlns:a16="http://schemas.microsoft.com/office/drawing/2014/main" id="{7CC26684-6B4E-7858-5519-F9563AD404AA}"/>
              </a:ext>
            </a:extLst>
          </p:cNvPr>
          <p:cNvSpPr>
            <a:spLocks noGrp="1"/>
          </p:cNvSpPr>
          <p:nvPr>
            <p:ph idx="1"/>
          </p:nvPr>
        </p:nvSpPr>
        <p:spPr/>
        <p:txBody>
          <a:bodyPr/>
          <a:lstStyle/>
          <a:p>
            <a:r>
              <a:rPr lang="en-US" dirty="0"/>
              <a:t>In other programming languages you would normally use a print function to display the value of a variable. However, this is not possible in C:</a:t>
            </a:r>
          </a:p>
          <a:p>
            <a:r>
              <a:rPr lang="en-US" dirty="0"/>
              <a:t>So in order to tackle this issue we need to get familiar to something called format specifiers</a:t>
            </a:r>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id="{6801C362-A799-F184-1A12-1A9D701F32A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Tree>
    <p:extLst>
      <p:ext uri="{BB962C8B-B14F-4D97-AF65-F5344CB8AC3E}">
        <p14:creationId xmlns:p14="http://schemas.microsoft.com/office/powerpoint/2010/main" val="68842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0C95-ED45-7F82-8A64-E2A9B397D1F4}"/>
              </a:ext>
            </a:extLst>
          </p:cNvPr>
          <p:cNvSpPr>
            <a:spLocks noGrp="1"/>
          </p:cNvSpPr>
          <p:nvPr>
            <p:ph type="title"/>
          </p:nvPr>
        </p:nvSpPr>
        <p:spPr/>
        <p:txBody>
          <a:bodyPr/>
          <a:lstStyle/>
          <a:p>
            <a:r>
              <a:rPr lang="en-US" dirty="0"/>
              <a:t>Format Specifiers</a:t>
            </a:r>
            <a:endParaRPr lang="en-IN" dirty="0"/>
          </a:p>
        </p:txBody>
      </p:sp>
      <p:sp>
        <p:nvSpPr>
          <p:cNvPr id="3" name="Content Placeholder 2">
            <a:extLst>
              <a:ext uri="{FF2B5EF4-FFF2-40B4-BE49-F238E27FC236}">
                <a16:creationId xmlns:a16="http://schemas.microsoft.com/office/drawing/2014/main" id="{A0960DFD-8AA0-EB46-2EAA-FFB6F7C26941}"/>
              </a:ext>
            </a:extLst>
          </p:cNvPr>
          <p:cNvSpPr>
            <a:spLocks noGrp="1"/>
          </p:cNvSpPr>
          <p:nvPr>
            <p:ph idx="1"/>
          </p:nvPr>
        </p:nvSpPr>
        <p:spPr/>
        <p:txBody>
          <a:bodyPr/>
          <a:lstStyle/>
          <a:p>
            <a:r>
              <a:rPr lang="en-US" dirty="0"/>
              <a:t>Format specifiers are used together with the </a:t>
            </a:r>
            <a:r>
              <a:rPr lang="en-US" dirty="0" err="1"/>
              <a:t>printf</a:t>
            </a:r>
            <a:r>
              <a:rPr lang="en-US" dirty="0"/>
              <a:t>() function to tell the compiler what type of data the variable is storing.</a:t>
            </a:r>
          </a:p>
          <a:p>
            <a:r>
              <a:rPr lang="en-US" dirty="0"/>
              <a:t>It acts like placeholder for variable value</a:t>
            </a:r>
          </a:p>
          <a:p>
            <a:r>
              <a:rPr lang="en-US" dirty="0"/>
              <a:t>A format specifier starts with a percentage sign % followed by a character</a:t>
            </a:r>
            <a:endParaRPr lang="en-IN" dirty="0"/>
          </a:p>
        </p:txBody>
      </p:sp>
      <p:sp>
        <p:nvSpPr>
          <p:cNvPr id="4" name="Date Placeholder 3">
            <a:extLst>
              <a:ext uri="{FF2B5EF4-FFF2-40B4-BE49-F238E27FC236}">
                <a16:creationId xmlns:a16="http://schemas.microsoft.com/office/drawing/2014/main" id="{1D0EE94F-C71F-2441-302E-1231A51B92A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7A234DA-8F26-CDDE-C6C2-A1012AA0F32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78EA8112-9FF3-569A-5DDE-C30D22A993E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Tree>
    <p:extLst>
      <p:ext uri="{BB962C8B-B14F-4D97-AF65-F5344CB8AC3E}">
        <p14:creationId xmlns:p14="http://schemas.microsoft.com/office/powerpoint/2010/main" val="108194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Session I</a:t>
            </a:r>
            <a:br>
              <a:rPr lang="en-US" dirty="0">
                <a:solidFill>
                  <a:srgbClr val="FFFFFF"/>
                </a:solidFill>
              </a:rPr>
            </a:br>
            <a:r>
              <a:rPr lang="en-US" dirty="0">
                <a:solidFill>
                  <a:srgbClr val="FFFFFF"/>
                </a:solidFill>
              </a:rPr>
              <a:t>11AM-1 PM</a:t>
            </a:r>
            <a:br>
              <a:rPr lang="en-US" dirty="0">
                <a:solidFill>
                  <a:srgbClr val="FFFFFF"/>
                </a:solidFill>
              </a:rPr>
            </a:br>
            <a:r>
              <a:rPr lang="en-US" dirty="0">
                <a:solidFill>
                  <a:srgbClr val="FFFFFF"/>
                </a:solidFill>
              </a:rPr>
              <a:t>28 Sept</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ormAutofit/>
          </a:bodyPr>
          <a:lstStyle/>
          <a:p>
            <a:pPr marL="0" indent="0">
              <a:buNone/>
            </a:pPr>
            <a:r>
              <a:rPr lang="en-US" dirty="0"/>
              <a:t>Introduction to C</a:t>
            </a:r>
          </a:p>
          <a:p>
            <a:pPr marL="0" indent="0">
              <a:buNone/>
            </a:pPr>
            <a:r>
              <a:rPr lang="en-US" dirty="0"/>
              <a:t>Your First C Code</a:t>
            </a:r>
          </a:p>
          <a:p>
            <a:pPr marL="0" indent="0">
              <a:buNone/>
            </a:pPr>
            <a:r>
              <a:rPr lang="en-US" dirty="0"/>
              <a:t>New Line &amp; Comments</a:t>
            </a:r>
          </a:p>
          <a:p>
            <a:pPr marL="0" indent="0">
              <a:buNone/>
            </a:pPr>
            <a:r>
              <a:rPr lang="en-US" dirty="0"/>
              <a:t>Variables in C</a:t>
            </a:r>
          </a:p>
          <a:p>
            <a:r>
              <a:rPr lang="en-US" dirty="0"/>
              <a:t>Datatypes in C</a:t>
            </a:r>
          </a:p>
          <a:p>
            <a:pPr marL="0" indent="0">
              <a:buNone/>
            </a:pPr>
            <a:r>
              <a:rPr lang="en-US" dirty="0"/>
              <a:t>Format Specifiers</a:t>
            </a:r>
          </a:p>
          <a:p>
            <a:pPr marL="0" indent="0">
              <a:buNone/>
            </a:pPr>
            <a:r>
              <a:rPr lang="en-US" dirty="0"/>
              <a:t>Constants</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1AF0-2443-2564-54EC-051816F32B22}"/>
              </a:ext>
            </a:extLst>
          </p:cNvPr>
          <p:cNvSpPr>
            <a:spLocks noGrp="1"/>
          </p:cNvSpPr>
          <p:nvPr>
            <p:ph type="title"/>
          </p:nvPr>
        </p:nvSpPr>
        <p:spPr/>
        <p:txBody>
          <a:bodyPr/>
          <a:lstStyle/>
          <a:p>
            <a:r>
              <a:rPr lang="en-US" dirty="0"/>
              <a:t>Format Specifiers</a:t>
            </a:r>
            <a:endParaRPr lang="en-IN" dirty="0"/>
          </a:p>
        </p:txBody>
      </p:sp>
      <p:pic>
        <p:nvPicPr>
          <p:cNvPr id="8" name="Content Placeholder 7">
            <a:extLst>
              <a:ext uri="{FF2B5EF4-FFF2-40B4-BE49-F238E27FC236}">
                <a16:creationId xmlns:a16="http://schemas.microsoft.com/office/drawing/2014/main" id="{F75A386F-3DE5-6ABF-934B-4AD0F4461155}"/>
              </a:ext>
            </a:extLst>
          </p:cNvPr>
          <p:cNvPicPr>
            <a:picLocks noGrp="1" noChangeAspect="1"/>
          </p:cNvPicPr>
          <p:nvPr>
            <p:ph idx="1"/>
          </p:nvPr>
        </p:nvPicPr>
        <p:blipFill>
          <a:blip r:embed="rId2"/>
          <a:stretch>
            <a:fillRect/>
          </a:stretch>
        </p:blipFill>
        <p:spPr>
          <a:xfrm>
            <a:off x="4992982" y="365125"/>
            <a:ext cx="6778036" cy="6127486"/>
          </a:xfrm>
        </p:spPr>
      </p:pic>
      <p:sp>
        <p:nvSpPr>
          <p:cNvPr id="6" name="Slide Number Placeholder 5">
            <a:extLst>
              <a:ext uri="{FF2B5EF4-FFF2-40B4-BE49-F238E27FC236}">
                <a16:creationId xmlns:a16="http://schemas.microsoft.com/office/drawing/2014/main" id="{967087C9-BB2E-4E80-A0A4-B174E934DF8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spTree>
    <p:extLst>
      <p:ext uri="{BB962C8B-B14F-4D97-AF65-F5344CB8AC3E}">
        <p14:creationId xmlns:p14="http://schemas.microsoft.com/office/powerpoint/2010/main" val="15329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756A-5691-ADB2-1C36-5BC25F4CC54C}"/>
              </a:ext>
            </a:extLst>
          </p:cNvPr>
          <p:cNvSpPr>
            <a:spLocks noGrp="1"/>
          </p:cNvSpPr>
          <p:nvPr>
            <p:ph type="title"/>
          </p:nvPr>
        </p:nvSpPr>
        <p:spPr/>
        <p:txBody>
          <a:bodyPr/>
          <a:lstStyle/>
          <a:p>
            <a:r>
              <a:rPr lang="en-US" dirty="0"/>
              <a:t>Constant in C</a:t>
            </a:r>
            <a:endParaRPr lang="en-IN" dirty="0"/>
          </a:p>
        </p:txBody>
      </p:sp>
      <p:sp>
        <p:nvSpPr>
          <p:cNvPr id="3" name="Content Placeholder 2">
            <a:extLst>
              <a:ext uri="{FF2B5EF4-FFF2-40B4-BE49-F238E27FC236}">
                <a16:creationId xmlns:a16="http://schemas.microsoft.com/office/drawing/2014/main" id="{3632B5C9-A2AF-DEBC-D412-43C4D08EE65B}"/>
              </a:ext>
            </a:extLst>
          </p:cNvPr>
          <p:cNvSpPr>
            <a:spLocks noGrp="1"/>
          </p:cNvSpPr>
          <p:nvPr>
            <p:ph idx="1"/>
          </p:nvPr>
        </p:nvSpPr>
        <p:spPr/>
        <p:txBody>
          <a:bodyPr/>
          <a:lstStyle/>
          <a:p>
            <a:r>
              <a:rPr lang="en-US" dirty="0"/>
              <a:t>When you don't want others (or yourself) to override existing variable values. We use “const” keyword.</a:t>
            </a:r>
          </a:p>
          <a:p>
            <a:r>
              <a:rPr lang="en-US" dirty="0"/>
              <a:t>When you declare a variable which is constant you must assign value to it.</a:t>
            </a:r>
          </a:p>
          <a:p>
            <a:r>
              <a:rPr lang="en-US" dirty="0"/>
              <a:t>Another good practice is to write then in UPPER case.</a:t>
            </a:r>
          </a:p>
          <a:p>
            <a:pPr marL="0" indent="0">
              <a:buNone/>
            </a:pPr>
            <a:endParaRPr lang="en-IN" dirty="0"/>
          </a:p>
        </p:txBody>
      </p:sp>
      <p:sp>
        <p:nvSpPr>
          <p:cNvPr id="6" name="Slide Number Placeholder 5">
            <a:extLst>
              <a:ext uri="{FF2B5EF4-FFF2-40B4-BE49-F238E27FC236}">
                <a16:creationId xmlns:a16="http://schemas.microsoft.com/office/drawing/2014/main" id="{2F68AFB0-AB54-458A-81E0-D7CDDA8F9E0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Tree>
    <p:extLst>
      <p:ext uri="{BB962C8B-B14F-4D97-AF65-F5344CB8AC3E}">
        <p14:creationId xmlns:p14="http://schemas.microsoft.com/office/powerpoint/2010/main" val="4115924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6BCF-E13B-91D7-3B1F-224D7C7A997B}"/>
              </a:ext>
            </a:extLst>
          </p:cNvPr>
          <p:cNvSpPr>
            <a:spLocks noGrp="1"/>
          </p:cNvSpPr>
          <p:nvPr>
            <p:ph type="title"/>
          </p:nvPr>
        </p:nvSpPr>
        <p:spPr/>
        <p:txBody>
          <a:bodyPr/>
          <a:lstStyle/>
          <a:p>
            <a:r>
              <a:rPr lang="en-US" dirty="0"/>
              <a:t>Code 3: </a:t>
            </a:r>
            <a:br>
              <a:rPr lang="en-US" dirty="0"/>
            </a:br>
            <a:r>
              <a:rPr lang="en-US" dirty="0"/>
              <a:t>To Demonstrate Variable, Data Type &amp; Format Specifiers</a:t>
            </a:r>
            <a:endParaRPr lang="en-IN" dirty="0"/>
          </a:p>
        </p:txBody>
      </p:sp>
      <p:sp>
        <p:nvSpPr>
          <p:cNvPr id="6" name="Slide Number Placeholder 5">
            <a:extLst>
              <a:ext uri="{FF2B5EF4-FFF2-40B4-BE49-F238E27FC236}">
                <a16:creationId xmlns:a16="http://schemas.microsoft.com/office/drawing/2014/main" id="{E2BCFFEF-B211-7EF0-60FA-76436DE04186}"/>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spTree>
    <p:extLst>
      <p:ext uri="{BB962C8B-B14F-4D97-AF65-F5344CB8AC3E}">
        <p14:creationId xmlns:p14="http://schemas.microsoft.com/office/powerpoint/2010/main" val="35182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5346A1-35EF-6D63-D127-60E5F2A573B3}"/>
              </a:ext>
            </a:extLst>
          </p:cNvPr>
          <p:cNvSpPr>
            <a:spLocks noGrp="1"/>
          </p:cNvSpPr>
          <p:nvPr>
            <p:ph type="title"/>
          </p:nvPr>
        </p:nvSpPr>
        <p:spPr/>
        <p:txBody>
          <a:bodyPr/>
          <a:lstStyle/>
          <a:p>
            <a:r>
              <a:rPr lang="en-US" dirty="0"/>
              <a:t>End of Session I</a:t>
            </a:r>
            <a:endParaRPr lang="en-IN" dirty="0"/>
          </a:p>
        </p:txBody>
      </p:sp>
      <p:sp>
        <p:nvSpPr>
          <p:cNvPr id="4" name="Date Placeholder 3">
            <a:extLst>
              <a:ext uri="{FF2B5EF4-FFF2-40B4-BE49-F238E27FC236}">
                <a16:creationId xmlns:a16="http://schemas.microsoft.com/office/drawing/2014/main" id="{E95A3122-EAB4-583F-0DB5-2EAD3D765719}"/>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0F48928-6899-4145-1180-263639E216BA}"/>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91E688C-AB23-7FD7-6F2A-1B3204862A1C}"/>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spTree>
    <p:extLst>
      <p:ext uri="{BB962C8B-B14F-4D97-AF65-F5344CB8AC3E}">
        <p14:creationId xmlns:p14="http://schemas.microsoft.com/office/powerpoint/2010/main" val="78679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3A6D-0753-84C2-771C-FDC19B366589}"/>
              </a:ext>
            </a:extLst>
          </p:cNvPr>
          <p:cNvSpPr>
            <a:spLocks noGrp="1"/>
          </p:cNvSpPr>
          <p:nvPr>
            <p:ph type="title"/>
          </p:nvPr>
        </p:nvSpPr>
        <p:spPr/>
        <p:txBody>
          <a:bodyPr/>
          <a:lstStyle/>
          <a:p>
            <a:r>
              <a:rPr lang="en-US" dirty="0"/>
              <a:t>Start of Session II</a:t>
            </a:r>
            <a:endParaRPr lang="en-IN" dirty="0"/>
          </a:p>
        </p:txBody>
      </p:sp>
    </p:spTree>
    <p:extLst>
      <p:ext uri="{BB962C8B-B14F-4D97-AF65-F5344CB8AC3E}">
        <p14:creationId xmlns:p14="http://schemas.microsoft.com/office/powerpoint/2010/main" val="474596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Session II</a:t>
            </a:r>
            <a:br>
              <a:rPr lang="en-US" dirty="0">
                <a:solidFill>
                  <a:srgbClr val="FFFFFF"/>
                </a:solidFill>
              </a:rPr>
            </a:br>
            <a:r>
              <a:rPr lang="en-US" dirty="0">
                <a:solidFill>
                  <a:srgbClr val="FFFFFF"/>
                </a:solidFill>
              </a:rPr>
              <a:t>28 Sept</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ormAutofit fontScale="92500" lnSpcReduction="20000"/>
          </a:bodyPr>
          <a:lstStyle/>
          <a:p>
            <a:r>
              <a:rPr lang="en-US" dirty="0"/>
              <a:t>Operators in C</a:t>
            </a:r>
          </a:p>
          <a:p>
            <a:r>
              <a:rPr lang="en-US" dirty="0"/>
              <a:t>Looping &amp; Condition Control</a:t>
            </a:r>
          </a:p>
          <a:p>
            <a:pPr marL="0" indent="0">
              <a:buNone/>
            </a:pPr>
            <a:r>
              <a:rPr lang="en-US" dirty="0"/>
              <a:t>Array’s &amp; String</a:t>
            </a:r>
          </a:p>
          <a:p>
            <a:pPr marL="0" indent="0">
              <a:buNone/>
            </a:pPr>
            <a:r>
              <a:rPr lang="en-US" dirty="0"/>
              <a:t>Accepting User Input</a:t>
            </a:r>
          </a:p>
          <a:p>
            <a:pPr marL="0" indent="0">
              <a:buNone/>
            </a:pPr>
            <a:r>
              <a:rPr lang="en-US" dirty="0"/>
              <a:t>Memory Address &amp; Pointers</a:t>
            </a:r>
          </a:p>
          <a:p>
            <a:pPr marL="0" indent="0">
              <a:buNone/>
            </a:pPr>
            <a:r>
              <a:rPr lang="en-US" dirty="0"/>
              <a:t>Predefined Functions</a:t>
            </a:r>
          </a:p>
          <a:p>
            <a:pPr marL="0" indent="0">
              <a:buNone/>
            </a:pPr>
            <a:r>
              <a:rPr lang="en-US" dirty="0"/>
              <a:t>User defined Functions</a:t>
            </a:r>
          </a:p>
          <a:p>
            <a:pPr marL="0" indent="0">
              <a:buNone/>
            </a:pPr>
            <a:r>
              <a:rPr lang="en-US" dirty="0"/>
              <a:t>Types of User Defined Functions</a:t>
            </a:r>
          </a:p>
          <a:p>
            <a:pPr marL="0" indent="0">
              <a:buNone/>
            </a:pPr>
            <a:r>
              <a:rPr lang="en-US" dirty="0"/>
              <a:t>Function Declaration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0128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469DCF-F019-EB41-D592-E133C84D6D4A}"/>
              </a:ext>
            </a:extLst>
          </p:cNvPr>
          <p:cNvSpPr>
            <a:spLocks noGrp="1"/>
          </p:cNvSpPr>
          <p:nvPr>
            <p:ph type="title"/>
          </p:nvPr>
        </p:nvSpPr>
        <p:spPr/>
        <p:txBody>
          <a:bodyPr/>
          <a:lstStyle/>
          <a:p>
            <a:r>
              <a:rPr lang="en-US" dirty="0"/>
              <a:t>Operators in C</a:t>
            </a:r>
            <a:endParaRPr lang="en-IN" dirty="0"/>
          </a:p>
        </p:txBody>
      </p:sp>
      <p:sp>
        <p:nvSpPr>
          <p:cNvPr id="8" name="Content Placeholder 7">
            <a:extLst>
              <a:ext uri="{FF2B5EF4-FFF2-40B4-BE49-F238E27FC236}">
                <a16:creationId xmlns:a16="http://schemas.microsoft.com/office/drawing/2014/main" id="{B8F28E07-75E1-AD32-B8AD-36B099116CCA}"/>
              </a:ext>
            </a:extLst>
          </p:cNvPr>
          <p:cNvSpPr>
            <a:spLocks noGrp="1"/>
          </p:cNvSpPr>
          <p:nvPr>
            <p:ph idx="1"/>
          </p:nvPr>
        </p:nvSpPr>
        <p:spPr/>
        <p:txBody>
          <a:bodyPr>
            <a:normAutofit lnSpcReduction="10000"/>
          </a:bodyPr>
          <a:lstStyle/>
          <a:p>
            <a:r>
              <a:rPr lang="en-US" dirty="0"/>
              <a:t>Operators are used to perform operations on variables and values.</a:t>
            </a:r>
          </a:p>
          <a:p>
            <a:r>
              <a:rPr lang="en-US" dirty="0"/>
              <a:t>C divides the operators into the following groups:</a:t>
            </a:r>
          </a:p>
          <a:p>
            <a:pPr marL="0" indent="0">
              <a:buNone/>
            </a:pPr>
            <a:r>
              <a:rPr lang="en-US" dirty="0"/>
              <a:t>	Arithmetic operators</a:t>
            </a:r>
          </a:p>
          <a:p>
            <a:pPr marL="0" indent="0">
              <a:buNone/>
            </a:pPr>
            <a:r>
              <a:rPr lang="en-US" dirty="0"/>
              <a:t>	Assignment operators</a:t>
            </a:r>
          </a:p>
          <a:p>
            <a:pPr marL="0" indent="0">
              <a:buNone/>
            </a:pPr>
            <a:r>
              <a:rPr lang="en-US" dirty="0"/>
              <a:t>	Comparison operators</a:t>
            </a:r>
          </a:p>
          <a:p>
            <a:pPr marL="0" indent="0">
              <a:buNone/>
            </a:pPr>
            <a:r>
              <a:rPr lang="en-US" dirty="0"/>
              <a:t>	Logical operators</a:t>
            </a:r>
          </a:p>
          <a:p>
            <a:pPr marL="0" indent="0">
              <a:buNone/>
            </a:pPr>
            <a:r>
              <a:rPr lang="en-US" dirty="0"/>
              <a:t>	Bitwise operators</a:t>
            </a:r>
            <a:endParaRPr lang="en-IN" dirty="0"/>
          </a:p>
        </p:txBody>
      </p:sp>
      <p:sp>
        <p:nvSpPr>
          <p:cNvPr id="6" name="Slide Number Placeholder 5">
            <a:extLst>
              <a:ext uri="{FF2B5EF4-FFF2-40B4-BE49-F238E27FC236}">
                <a16:creationId xmlns:a16="http://schemas.microsoft.com/office/drawing/2014/main" id="{C4BB7153-AF46-8127-AAF5-C2E7441EB7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26</a:t>
            </a:fld>
            <a:endParaRPr lang="en-US" dirty="0">
              <a:solidFill>
                <a:prstClr val="black">
                  <a:tint val="75000"/>
                </a:prstClr>
              </a:solidFill>
            </a:endParaRPr>
          </a:p>
        </p:txBody>
      </p:sp>
    </p:spTree>
    <p:extLst>
      <p:ext uri="{BB962C8B-B14F-4D97-AF65-F5344CB8AC3E}">
        <p14:creationId xmlns:p14="http://schemas.microsoft.com/office/powerpoint/2010/main" val="352823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F840-9233-ACEE-1584-70A2AAF77B83}"/>
              </a:ext>
            </a:extLst>
          </p:cNvPr>
          <p:cNvSpPr>
            <a:spLocks noGrp="1"/>
          </p:cNvSpPr>
          <p:nvPr>
            <p:ph type="title"/>
          </p:nvPr>
        </p:nvSpPr>
        <p:spPr/>
        <p:txBody>
          <a:bodyPr/>
          <a:lstStyle/>
          <a:p>
            <a:r>
              <a:rPr lang="en-US" dirty="0"/>
              <a:t>Arithmetic Operators</a:t>
            </a:r>
          </a:p>
        </p:txBody>
      </p:sp>
      <p:graphicFrame>
        <p:nvGraphicFramePr>
          <p:cNvPr id="8" name="Table 8">
            <a:extLst>
              <a:ext uri="{FF2B5EF4-FFF2-40B4-BE49-F238E27FC236}">
                <a16:creationId xmlns:a16="http://schemas.microsoft.com/office/drawing/2014/main" id="{FF3BB014-7C10-1A96-B1D9-238F03841CC6}"/>
              </a:ext>
            </a:extLst>
          </p:cNvPr>
          <p:cNvGraphicFramePr>
            <a:graphicFrameLocks noGrp="1"/>
          </p:cNvGraphicFramePr>
          <p:nvPr>
            <p:ph idx="1"/>
            <p:extLst>
              <p:ext uri="{D42A27DB-BD31-4B8C-83A1-F6EECF244321}">
                <p14:modId xmlns:p14="http://schemas.microsoft.com/office/powerpoint/2010/main" val="2689069734"/>
              </p:ext>
            </p:extLst>
          </p:nvPr>
        </p:nvGraphicFramePr>
        <p:xfrm>
          <a:off x="1179513" y="1911350"/>
          <a:ext cx="9829800" cy="4058920"/>
        </p:xfrm>
        <a:graphic>
          <a:graphicData uri="http://schemas.openxmlformats.org/drawingml/2006/table">
            <a:tbl>
              <a:tblPr firstRow="1" bandRow="1">
                <a:tableStyleId>{5C22544A-7EE6-4342-B048-85BDC9FD1C3A}</a:tableStyleId>
              </a:tblPr>
              <a:tblGrid>
                <a:gridCol w="1377198">
                  <a:extLst>
                    <a:ext uri="{9D8B030D-6E8A-4147-A177-3AD203B41FA5}">
                      <a16:colId xmlns:a16="http://schemas.microsoft.com/office/drawing/2014/main" val="1234514223"/>
                    </a:ext>
                  </a:extLst>
                </a:gridCol>
                <a:gridCol w="1949115">
                  <a:extLst>
                    <a:ext uri="{9D8B030D-6E8A-4147-A177-3AD203B41FA5}">
                      <a16:colId xmlns:a16="http://schemas.microsoft.com/office/drawing/2014/main" val="1581186691"/>
                    </a:ext>
                  </a:extLst>
                </a:gridCol>
                <a:gridCol w="4046037">
                  <a:extLst>
                    <a:ext uri="{9D8B030D-6E8A-4147-A177-3AD203B41FA5}">
                      <a16:colId xmlns:a16="http://schemas.microsoft.com/office/drawing/2014/main" val="3164632393"/>
                    </a:ext>
                  </a:extLst>
                </a:gridCol>
                <a:gridCol w="2457450">
                  <a:extLst>
                    <a:ext uri="{9D8B030D-6E8A-4147-A177-3AD203B41FA5}">
                      <a16:colId xmlns:a16="http://schemas.microsoft.com/office/drawing/2014/main" val="1901093959"/>
                    </a:ext>
                  </a:extLst>
                </a:gridCol>
              </a:tblGrid>
              <a:tr h="370840">
                <a:tc>
                  <a:txBody>
                    <a:bodyPr/>
                    <a:lstStyle/>
                    <a:p>
                      <a:r>
                        <a:rPr lang="en-IN" dirty="0"/>
                        <a:t>Operator</a:t>
                      </a:r>
                    </a:p>
                  </a:txBody>
                  <a:tcPr/>
                </a:tc>
                <a:tc>
                  <a:txBody>
                    <a:bodyPr/>
                    <a:lstStyle/>
                    <a:p>
                      <a:r>
                        <a:rPr lang="en-US" dirty="0"/>
                        <a:t>Name</a:t>
                      </a:r>
                      <a:endParaRPr lang="en-IN" dirty="0"/>
                    </a:p>
                  </a:txBody>
                  <a:tcPr/>
                </a:tc>
                <a:tc>
                  <a:txBody>
                    <a:bodyPr/>
                    <a:lstStyle/>
                    <a:p>
                      <a:r>
                        <a:rPr lang="en-US" dirty="0"/>
                        <a:t>Description</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4272988579"/>
                  </a:ext>
                </a:extLst>
              </a:tr>
              <a:tr h="370840">
                <a:tc>
                  <a:txBody>
                    <a:bodyPr/>
                    <a:lstStyle/>
                    <a:p>
                      <a:pPr algn="l" fontAlgn="t"/>
                      <a:r>
                        <a:rPr lang="en-IN">
                          <a:effectLst/>
                        </a:rPr>
                        <a:t>+</a:t>
                      </a:r>
                    </a:p>
                  </a:txBody>
                  <a:tcPr marL="152400" marR="76200" marT="76200" marB="76200"/>
                </a:tc>
                <a:tc>
                  <a:txBody>
                    <a:bodyPr/>
                    <a:lstStyle/>
                    <a:p>
                      <a:pPr algn="l" fontAlgn="t"/>
                      <a:r>
                        <a:rPr lang="en-IN">
                          <a:effectLst/>
                        </a:rPr>
                        <a:t>Addition</a:t>
                      </a:r>
                    </a:p>
                  </a:txBody>
                  <a:tcPr marL="76200" marR="76200" marT="76200" marB="76200"/>
                </a:tc>
                <a:tc>
                  <a:txBody>
                    <a:bodyPr/>
                    <a:lstStyle/>
                    <a:p>
                      <a:pPr algn="l" fontAlgn="t"/>
                      <a:r>
                        <a:rPr lang="en-IN">
                          <a:effectLst/>
                        </a:rPr>
                        <a:t>Adds together two values</a:t>
                      </a:r>
                    </a:p>
                  </a:txBody>
                  <a:tcPr marL="76200" marR="76200" marT="76200" marB="76200"/>
                </a:tc>
                <a:tc>
                  <a:txBody>
                    <a:bodyPr/>
                    <a:lstStyle/>
                    <a:p>
                      <a:pPr algn="l" fontAlgn="t"/>
                      <a:r>
                        <a:rPr lang="en-IN" dirty="0">
                          <a:effectLst/>
                        </a:rPr>
                        <a:t>x + y</a:t>
                      </a:r>
                    </a:p>
                  </a:txBody>
                  <a:tcPr marL="76200" marR="76200" marT="76200" marB="76200"/>
                </a:tc>
                <a:extLst>
                  <a:ext uri="{0D108BD9-81ED-4DB2-BD59-A6C34878D82A}">
                    <a16:rowId xmlns:a16="http://schemas.microsoft.com/office/drawing/2014/main" val="351830482"/>
                  </a:ext>
                </a:extLst>
              </a:tr>
              <a:tr h="370840">
                <a:tc>
                  <a:txBody>
                    <a:bodyPr/>
                    <a:lstStyle/>
                    <a:p>
                      <a:pPr algn="l" fontAlgn="t"/>
                      <a:r>
                        <a:rPr lang="en-IN">
                          <a:effectLst/>
                        </a:rPr>
                        <a:t>-</a:t>
                      </a:r>
                    </a:p>
                  </a:txBody>
                  <a:tcPr marL="152400" marR="76200" marT="76200" marB="76200"/>
                </a:tc>
                <a:tc>
                  <a:txBody>
                    <a:bodyPr/>
                    <a:lstStyle/>
                    <a:p>
                      <a:pPr algn="l" fontAlgn="t"/>
                      <a:r>
                        <a:rPr lang="en-IN">
                          <a:effectLst/>
                        </a:rPr>
                        <a:t>Subtraction</a:t>
                      </a:r>
                    </a:p>
                  </a:txBody>
                  <a:tcPr marL="76200" marR="76200" marT="76200" marB="76200"/>
                </a:tc>
                <a:tc>
                  <a:txBody>
                    <a:bodyPr/>
                    <a:lstStyle/>
                    <a:p>
                      <a:pPr algn="l" fontAlgn="t"/>
                      <a:r>
                        <a:rPr lang="en-US">
                          <a:effectLst/>
                        </a:rPr>
                        <a:t>Subtracts one value from another</a:t>
                      </a:r>
                    </a:p>
                  </a:txBody>
                  <a:tcPr marL="76200" marR="76200" marT="76200" marB="76200"/>
                </a:tc>
                <a:tc>
                  <a:txBody>
                    <a:bodyPr/>
                    <a:lstStyle/>
                    <a:p>
                      <a:pPr algn="l" fontAlgn="t"/>
                      <a:r>
                        <a:rPr lang="en-IN" dirty="0">
                          <a:effectLst/>
                        </a:rPr>
                        <a:t>x - y</a:t>
                      </a:r>
                    </a:p>
                  </a:txBody>
                  <a:tcPr marL="76200" marR="76200" marT="76200" marB="76200"/>
                </a:tc>
                <a:extLst>
                  <a:ext uri="{0D108BD9-81ED-4DB2-BD59-A6C34878D82A}">
                    <a16:rowId xmlns:a16="http://schemas.microsoft.com/office/drawing/2014/main" val="2978440357"/>
                  </a:ext>
                </a:extLst>
              </a:tr>
              <a:tr h="370840">
                <a:tc>
                  <a:txBody>
                    <a:bodyPr/>
                    <a:lstStyle/>
                    <a:p>
                      <a:pPr algn="l" fontAlgn="t"/>
                      <a:r>
                        <a:rPr lang="en-IN">
                          <a:effectLst/>
                        </a:rPr>
                        <a:t>*</a:t>
                      </a:r>
                    </a:p>
                  </a:txBody>
                  <a:tcPr marL="152400" marR="76200" marT="76200" marB="76200"/>
                </a:tc>
                <a:tc>
                  <a:txBody>
                    <a:bodyPr/>
                    <a:lstStyle/>
                    <a:p>
                      <a:pPr algn="l" fontAlgn="t"/>
                      <a:r>
                        <a:rPr lang="en-IN">
                          <a:effectLst/>
                        </a:rPr>
                        <a:t>Multiplication</a:t>
                      </a:r>
                    </a:p>
                  </a:txBody>
                  <a:tcPr marL="76200" marR="76200" marT="76200" marB="76200"/>
                </a:tc>
                <a:tc>
                  <a:txBody>
                    <a:bodyPr/>
                    <a:lstStyle/>
                    <a:p>
                      <a:pPr algn="l" fontAlgn="t"/>
                      <a:r>
                        <a:rPr lang="en-IN">
                          <a:effectLst/>
                        </a:rPr>
                        <a:t>Multiplies two values</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505236130"/>
                  </a:ext>
                </a:extLst>
              </a:tr>
              <a:tr h="370840">
                <a:tc>
                  <a:txBody>
                    <a:bodyPr/>
                    <a:lstStyle/>
                    <a:p>
                      <a:pPr algn="l" fontAlgn="t"/>
                      <a:r>
                        <a:rPr lang="en-IN">
                          <a:effectLst/>
                        </a:rPr>
                        <a:t>/</a:t>
                      </a:r>
                    </a:p>
                  </a:txBody>
                  <a:tcPr marL="152400" marR="76200" marT="76200" marB="76200"/>
                </a:tc>
                <a:tc>
                  <a:txBody>
                    <a:bodyPr/>
                    <a:lstStyle/>
                    <a:p>
                      <a:pPr algn="l" fontAlgn="t"/>
                      <a:r>
                        <a:rPr lang="en-IN">
                          <a:effectLst/>
                        </a:rPr>
                        <a:t>Division</a:t>
                      </a:r>
                    </a:p>
                  </a:txBody>
                  <a:tcPr marL="76200" marR="76200" marT="76200" marB="76200"/>
                </a:tc>
                <a:tc>
                  <a:txBody>
                    <a:bodyPr/>
                    <a:lstStyle/>
                    <a:p>
                      <a:pPr algn="l" fontAlgn="t"/>
                      <a:r>
                        <a:rPr lang="en-US">
                          <a:effectLst/>
                        </a:rPr>
                        <a:t>Divides one value by another</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4196774387"/>
                  </a:ext>
                </a:extLst>
              </a:tr>
              <a:tr h="370840">
                <a:tc>
                  <a:txBody>
                    <a:bodyPr/>
                    <a:lstStyle/>
                    <a:p>
                      <a:pPr algn="l" fontAlgn="t"/>
                      <a:r>
                        <a:rPr lang="en-IN">
                          <a:effectLst/>
                        </a:rPr>
                        <a:t>%</a:t>
                      </a:r>
                    </a:p>
                  </a:txBody>
                  <a:tcPr marL="152400" marR="76200" marT="76200" marB="76200"/>
                </a:tc>
                <a:tc>
                  <a:txBody>
                    <a:bodyPr/>
                    <a:lstStyle/>
                    <a:p>
                      <a:pPr algn="l" fontAlgn="t"/>
                      <a:r>
                        <a:rPr lang="en-IN">
                          <a:effectLst/>
                        </a:rPr>
                        <a:t>Modulus</a:t>
                      </a:r>
                    </a:p>
                  </a:txBody>
                  <a:tcPr marL="76200" marR="76200" marT="76200" marB="76200"/>
                </a:tc>
                <a:tc>
                  <a:txBody>
                    <a:bodyPr/>
                    <a:lstStyle/>
                    <a:p>
                      <a:pPr algn="l" fontAlgn="t"/>
                      <a:r>
                        <a:rPr lang="en-IN">
                          <a:effectLst/>
                        </a:rPr>
                        <a:t>Returns the division remainder</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1193676965"/>
                  </a:ext>
                </a:extLst>
              </a:tr>
              <a:tr h="370840">
                <a:tc>
                  <a:txBody>
                    <a:bodyPr/>
                    <a:lstStyle/>
                    <a:p>
                      <a:pPr algn="l" fontAlgn="t"/>
                      <a:r>
                        <a:rPr lang="en-IN">
                          <a:effectLst/>
                        </a:rPr>
                        <a:t>++</a:t>
                      </a:r>
                    </a:p>
                  </a:txBody>
                  <a:tcPr marL="152400" marR="76200" marT="76200" marB="76200"/>
                </a:tc>
                <a:tc>
                  <a:txBody>
                    <a:bodyPr/>
                    <a:lstStyle/>
                    <a:p>
                      <a:pPr algn="l" fontAlgn="t"/>
                      <a:r>
                        <a:rPr lang="en-IN">
                          <a:effectLst/>
                        </a:rPr>
                        <a:t>Increment</a:t>
                      </a:r>
                    </a:p>
                  </a:txBody>
                  <a:tcPr marL="76200" marR="76200" marT="76200" marB="76200"/>
                </a:tc>
                <a:tc>
                  <a:txBody>
                    <a:bodyPr/>
                    <a:lstStyle/>
                    <a:p>
                      <a:pPr algn="l" fontAlgn="t"/>
                      <a:r>
                        <a:rPr lang="en-US">
                          <a:effectLst/>
                        </a:rPr>
                        <a:t>Increases the value of a variable by 1</a:t>
                      </a:r>
                    </a:p>
                  </a:txBody>
                  <a:tcPr marL="76200" marR="76200" marT="76200" marB="76200"/>
                </a:tc>
                <a:tc>
                  <a:txBody>
                    <a:bodyPr/>
                    <a:lstStyle/>
                    <a:p>
                      <a:pPr algn="l" fontAlgn="t"/>
                      <a:r>
                        <a:rPr lang="en-IN">
                          <a:effectLst/>
                        </a:rPr>
                        <a:t>++x</a:t>
                      </a:r>
                    </a:p>
                  </a:txBody>
                  <a:tcPr marL="76200" marR="76200" marT="76200" marB="76200"/>
                </a:tc>
                <a:extLst>
                  <a:ext uri="{0D108BD9-81ED-4DB2-BD59-A6C34878D82A}">
                    <a16:rowId xmlns:a16="http://schemas.microsoft.com/office/drawing/2014/main" val="4084399678"/>
                  </a:ext>
                </a:extLst>
              </a:tr>
              <a:tr h="370840">
                <a:tc>
                  <a:txBody>
                    <a:bodyPr/>
                    <a:lstStyle/>
                    <a:p>
                      <a:pPr algn="l" fontAlgn="t"/>
                      <a:r>
                        <a:rPr lang="en-IN">
                          <a:effectLst/>
                        </a:rPr>
                        <a:t>--</a:t>
                      </a:r>
                    </a:p>
                  </a:txBody>
                  <a:tcPr marL="152400" marR="76200" marT="76200" marB="76200"/>
                </a:tc>
                <a:tc>
                  <a:txBody>
                    <a:bodyPr/>
                    <a:lstStyle/>
                    <a:p>
                      <a:pPr algn="l" fontAlgn="t"/>
                      <a:r>
                        <a:rPr lang="en-IN">
                          <a:effectLst/>
                        </a:rPr>
                        <a:t>Decrement</a:t>
                      </a:r>
                    </a:p>
                  </a:txBody>
                  <a:tcPr marL="76200" marR="76200" marT="76200" marB="76200"/>
                </a:tc>
                <a:tc>
                  <a:txBody>
                    <a:bodyPr/>
                    <a:lstStyle/>
                    <a:p>
                      <a:pPr algn="l" fontAlgn="t"/>
                      <a:r>
                        <a:rPr lang="en-US">
                          <a:effectLst/>
                        </a:rPr>
                        <a:t>Decreases the value of a variable by 1</a:t>
                      </a:r>
                    </a:p>
                  </a:txBody>
                  <a:tcPr marL="76200" marR="76200" marT="76200" marB="76200"/>
                </a:tc>
                <a:tc>
                  <a:txBody>
                    <a:bodyPr/>
                    <a:lstStyle/>
                    <a:p>
                      <a:pPr algn="l" fontAlgn="t"/>
                      <a:r>
                        <a:rPr lang="en-IN">
                          <a:effectLst/>
                        </a:rPr>
                        <a:t>--x</a:t>
                      </a:r>
                    </a:p>
                  </a:txBody>
                  <a:tcPr marL="76200" marR="76200" marT="76200" marB="76200"/>
                </a:tc>
                <a:extLst>
                  <a:ext uri="{0D108BD9-81ED-4DB2-BD59-A6C34878D82A}">
                    <a16:rowId xmlns:a16="http://schemas.microsoft.com/office/drawing/2014/main" val="1668285161"/>
                  </a:ext>
                </a:extLst>
              </a:tr>
              <a:tr h="370840">
                <a:tc>
                  <a:txBody>
                    <a:bodyPr/>
                    <a:lstStyle/>
                    <a:p>
                      <a:pPr algn="l" fontAlgn="t"/>
                      <a:r>
                        <a:rPr lang="en-IN">
                          <a:effectLst/>
                        </a:rPr>
                        <a:t>*</a:t>
                      </a:r>
                    </a:p>
                  </a:txBody>
                  <a:tcPr marL="152400" marR="76200" marT="76200" marB="76200"/>
                </a:tc>
                <a:tc>
                  <a:txBody>
                    <a:bodyPr/>
                    <a:lstStyle/>
                    <a:p>
                      <a:pPr algn="l" fontAlgn="t"/>
                      <a:r>
                        <a:rPr lang="en-IN" dirty="0">
                          <a:effectLst/>
                        </a:rPr>
                        <a:t>Multiplication</a:t>
                      </a:r>
                    </a:p>
                  </a:txBody>
                  <a:tcPr marL="76200" marR="76200" marT="76200" marB="76200"/>
                </a:tc>
                <a:tc>
                  <a:txBody>
                    <a:bodyPr/>
                    <a:lstStyle/>
                    <a:p>
                      <a:pPr algn="l" fontAlgn="t"/>
                      <a:r>
                        <a:rPr lang="en-IN">
                          <a:effectLst/>
                        </a:rPr>
                        <a:t>Multiplies two values</a:t>
                      </a:r>
                    </a:p>
                  </a:txBody>
                  <a:tcPr marL="76200" marR="76200" marT="76200" marB="76200"/>
                </a:tc>
                <a:tc>
                  <a:txBody>
                    <a:bodyPr/>
                    <a:lstStyle/>
                    <a:p>
                      <a:pPr algn="l" fontAlgn="t"/>
                      <a:r>
                        <a:rPr lang="en-IN" dirty="0">
                          <a:effectLst/>
                        </a:rPr>
                        <a:t>x * y</a:t>
                      </a:r>
                    </a:p>
                  </a:txBody>
                  <a:tcPr marL="76200" marR="76200" marT="76200" marB="76200"/>
                </a:tc>
                <a:extLst>
                  <a:ext uri="{0D108BD9-81ED-4DB2-BD59-A6C34878D82A}">
                    <a16:rowId xmlns:a16="http://schemas.microsoft.com/office/drawing/2014/main" val="2286361938"/>
                  </a:ext>
                </a:extLst>
              </a:tr>
            </a:tbl>
          </a:graphicData>
        </a:graphic>
      </p:graphicFrame>
      <p:sp>
        <p:nvSpPr>
          <p:cNvPr id="6" name="Slide Number Placeholder 5">
            <a:extLst>
              <a:ext uri="{FF2B5EF4-FFF2-40B4-BE49-F238E27FC236}">
                <a16:creationId xmlns:a16="http://schemas.microsoft.com/office/drawing/2014/main" id="{0447C6CB-A5DC-D4FF-4196-3A1C66A54C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spTree>
    <p:extLst>
      <p:ext uri="{BB962C8B-B14F-4D97-AF65-F5344CB8AC3E}">
        <p14:creationId xmlns:p14="http://schemas.microsoft.com/office/powerpoint/2010/main" val="101626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F840-9233-ACEE-1584-70A2AAF77B83}"/>
              </a:ext>
            </a:extLst>
          </p:cNvPr>
          <p:cNvSpPr>
            <a:spLocks noGrp="1"/>
          </p:cNvSpPr>
          <p:nvPr>
            <p:ph type="title"/>
          </p:nvPr>
        </p:nvSpPr>
        <p:spPr/>
        <p:txBody>
          <a:bodyPr/>
          <a:lstStyle/>
          <a:p>
            <a:r>
              <a:rPr lang="en-US" dirty="0"/>
              <a:t>Assignment Operators</a:t>
            </a:r>
          </a:p>
        </p:txBody>
      </p:sp>
      <p:graphicFrame>
        <p:nvGraphicFramePr>
          <p:cNvPr id="8" name="Table 8">
            <a:extLst>
              <a:ext uri="{FF2B5EF4-FFF2-40B4-BE49-F238E27FC236}">
                <a16:creationId xmlns:a16="http://schemas.microsoft.com/office/drawing/2014/main" id="{FF3BB014-7C10-1A96-B1D9-238F03841CC6}"/>
              </a:ext>
            </a:extLst>
          </p:cNvPr>
          <p:cNvGraphicFramePr>
            <a:graphicFrameLocks noGrp="1"/>
          </p:cNvGraphicFramePr>
          <p:nvPr>
            <p:ph idx="1"/>
            <p:extLst>
              <p:ext uri="{D42A27DB-BD31-4B8C-83A1-F6EECF244321}">
                <p14:modId xmlns:p14="http://schemas.microsoft.com/office/powerpoint/2010/main" val="3871637828"/>
              </p:ext>
            </p:extLst>
          </p:nvPr>
        </p:nvGraphicFramePr>
        <p:xfrm>
          <a:off x="2717001" y="1485374"/>
          <a:ext cx="6160590" cy="5064760"/>
        </p:xfrm>
        <a:graphic>
          <a:graphicData uri="http://schemas.openxmlformats.org/drawingml/2006/table">
            <a:tbl>
              <a:tblPr firstRow="1" bandRow="1">
                <a:tableStyleId>{5C22544A-7EE6-4342-B048-85BDC9FD1C3A}</a:tableStyleId>
              </a:tblPr>
              <a:tblGrid>
                <a:gridCol w="1630700">
                  <a:extLst>
                    <a:ext uri="{9D8B030D-6E8A-4147-A177-3AD203B41FA5}">
                      <a16:colId xmlns:a16="http://schemas.microsoft.com/office/drawing/2014/main" val="1234514223"/>
                    </a:ext>
                  </a:extLst>
                </a:gridCol>
                <a:gridCol w="1985211">
                  <a:extLst>
                    <a:ext uri="{9D8B030D-6E8A-4147-A177-3AD203B41FA5}">
                      <a16:colId xmlns:a16="http://schemas.microsoft.com/office/drawing/2014/main" val="1581186691"/>
                    </a:ext>
                  </a:extLst>
                </a:gridCol>
                <a:gridCol w="2544679">
                  <a:extLst>
                    <a:ext uri="{9D8B030D-6E8A-4147-A177-3AD203B41FA5}">
                      <a16:colId xmlns:a16="http://schemas.microsoft.com/office/drawing/2014/main" val="3164632393"/>
                    </a:ext>
                  </a:extLst>
                </a:gridCol>
              </a:tblGrid>
              <a:tr h="370840">
                <a:tc>
                  <a:txBody>
                    <a:bodyPr/>
                    <a:lstStyle/>
                    <a:p>
                      <a:r>
                        <a:rPr lang="en-IN" dirty="0"/>
                        <a:t>Operator</a:t>
                      </a:r>
                    </a:p>
                  </a:txBody>
                  <a:tcPr/>
                </a:tc>
                <a:tc>
                  <a:txBody>
                    <a:bodyPr/>
                    <a:lstStyle/>
                    <a:p>
                      <a:r>
                        <a:rPr lang="en-US" dirty="0"/>
                        <a:t>Example</a:t>
                      </a:r>
                      <a:endParaRPr lang="en-IN" dirty="0"/>
                    </a:p>
                  </a:txBody>
                  <a:tcPr/>
                </a:tc>
                <a:tc>
                  <a:txBody>
                    <a:bodyPr/>
                    <a:lstStyle/>
                    <a:p>
                      <a:r>
                        <a:rPr lang="en-US" dirty="0"/>
                        <a:t>Same As</a:t>
                      </a:r>
                      <a:endParaRPr lang="en-IN" dirty="0"/>
                    </a:p>
                  </a:txBody>
                  <a:tcPr/>
                </a:tc>
                <a:extLst>
                  <a:ext uri="{0D108BD9-81ED-4DB2-BD59-A6C34878D82A}">
                    <a16:rowId xmlns:a16="http://schemas.microsoft.com/office/drawing/2014/main" val="4272988579"/>
                  </a:ext>
                </a:extLst>
              </a:tr>
              <a:tr h="370840">
                <a:tc>
                  <a:txBody>
                    <a:bodyPr/>
                    <a:lstStyle/>
                    <a:p>
                      <a:pPr algn="l" fontAlgn="t"/>
                      <a:r>
                        <a:rPr lang="en-IN">
                          <a:effectLst/>
                        </a:rPr>
                        <a:t>=</a:t>
                      </a:r>
                    </a:p>
                  </a:txBody>
                  <a:tcPr marL="152400" marR="76200" marT="76200" marB="76200"/>
                </a:tc>
                <a:tc>
                  <a:txBody>
                    <a:bodyPr/>
                    <a:lstStyle/>
                    <a:p>
                      <a:pPr algn="l" fontAlgn="t"/>
                      <a:r>
                        <a:rPr lang="en-IN">
                          <a:effectLst/>
                        </a:rPr>
                        <a:t>x = 5</a:t>
                      </a:r>
                    </a:p>
                  </a:txBody>
                  <a:tcPr marL="76200" marR="76200" marT="76200" marB="76200"/>
                </a:tc>
                <a:tc>
                  <a:txBody>
                    <a:bodyPr/>
                    <a:lstStyle/>
                    <a:p>
                      <a:pPr algn="l" fontAlgn="t"/>
                      <a:r>
                        <a:rPr lang="en-IN">
                          <a:effectLst/>
                        </a:rPr>
                        <a:t>x = 5</a:t>
                      </a:r>
                    </a:p>
                  </a:txBody>
                  <a:tcPr marL="76200" marR="76200" marT="76200" marB="76200"/>
                </a:tc>
                <a:extLst>
                  <a:ext uri="{0D108BD9-81ED-4DB2-BD59-A6C34878D82A}">
                    <a16:rowId xmlns:a16="http://schemas.microsoft.com/office/drawing/2014/main" val="351830482"/>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2978440357"/>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505236130"/>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4196774387"/>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1193676965"/>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4084399678"/>
                  </a:ext>
                </a:extLst>
              </a:tr>
              <a:tr h="370840">
                <a:tc>
                  <a:txBody>
                    <a:bodyPr/>
                    <a:lstStyle/>
                    <a:p>
                      <a:pPr algn="l" fontAlgn="t"/>
                      <a:r>
                        <a:rPr lang="en-IN">
                          <a:effectLst/>
                        </a:rPr>
                        <a:t>&amp;=</a:t>
                      </a:r>
                    </a:p>
                  </a:txBody>
                  <a:tcPr marL="152400" marR="76200" marT="76200" marB="76200"/>
                </a:tc>
                <a:tc>
                  <a:txBody>
                    <a:bodyPr/>
                    <a:lstStyle/>
                    <a:p>
                      <a:pPr algn="l" fontAlgn="t"/>
                      <a:r>
                        <a:rPr lang="en-IN">
                          <a:effectLst/>
                        </a:rPr>
                        <a:t>x &amp;= 3</a:t>
                      </a:r>
                    </a:p>
                  </a:txBody>
                  <a:tcPr marL="76200" marR="76200" marT="76200" marB="76200"/>
                </a:tc>
                <a:tc>
                  <a:txBody>
                    <a:bodyPr/>
                    <a:lstStyle/>
                    <a:p>
                      <a:pPr algn="l" fontAlgn="t"/>
                      <a:r>
                        <a:rPr lang="en-IN">
                          <a:effectLst/>
                        </a:rPr>
                        <a:t>x = x &amp; 3</a:t>
                      </a:r>
                    </a:p>
                  </a:txBody>
                  <a:tcPr marL="76200" marR="76200" marT="76200" marB="76200"/>
                </a:tc>
                <a:extLst>
                  <a:ext uri="{0D108BD9-81ED-4DB2-BD59-A6C34878D82A}">
                    <a16:rowId xmlns:a16="http://schemas.microsoft.com/office/drawing/2014/main" val="1668285161"/>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2286361938"/>
                  </a:ext>
                </a:extLst>
              </a:tr>
              <a:tr h="370840">
                <a:tc>
                  <a:txBody>
                    <a:bodyPr/>
                    <a:lstStyle/>
                    <a:p>
                      <a:pPr algn="l" fontAlgn="t"/>
                      <a:r>
                        <a:rPr lang="en-IN">
                          <a:effectLst/>
                        </a:rPr>
                        <a:t>^=</a:t>
                      </a:r>
                    </a:p>
                  </a:txBody>
                  <a:tcPr marL="152400" marR="76200" marT="76200" marB="76200"/>
                </a:tc>
                <a:tc>
                  <a:txBody>
                    <a:bodyPr/>
                    <a:lstStyle/>
                    <a:p>
                      <a:pPr algn="l" fontAlgn="t"/>
                      <a:r>
                        <a:rPr lang="en-IN">
                          <a:effectLst/>
                        </a:rPr>
                        <a:t>x ^= 3</a:t>
                      </a:r>
                    </a:p>
                  </a:txBody>
                  <a:tcPr marL="76200" marR="76200" marT="76200" marB="76200"/>
                </a:tc>
                <a:tc>
                  <a:txBody>
                    <a:bodyPr/>
                    <a:lstStyle/>
                    <a:p>
                      <a:pPr algn="l" fontAlgn="t"/>
                      <a:r>
                        <a:rPr lang="en-IN">
                          <a:effectLst/>
                        </a:rPr>
                        <a:t>x = x ^ 3</a:t>
                      </a:r>
                    </a:p>
                  </a:txBody>
                  <a:tcPr marL="76200" marR="76200" marT="76200" marB="76200"/>
                </a:tc>
                <a:extLst>
                  <a:ext uri="{0D108BD9-81ED-4DB2-BD59-A6C34878D82A}">
                    <a16:rowId xmlns:a16="http://schemas.microsoft.com/office/drawing/2014/main" val="3534772861"/>
                  </a:ext>
                </a:extLst>
              </a:tr>
              <a:tr h="370840">
                <a:tc>
                  <a:txBody>
                    <a:bodyPr/>
                    <a:lstStyle/>
                    <a:p>
                      <a:pPr algn="l" fontAlgn="t"/>
                      <a:r>
                        <a:rPr lang="en-IN">
                          <a:effectLst/>
                        </a:rPr>
                        <a:t>&gt;&gt;=</a:t>
                      </a:r>
                    </a:p>
                  </a:txBody>
                  <a:tcPr marL="152400" marR="76200" marT="76200" marB="76200"/>
                </a:tc>
                <a:tc>
                  <a:txBody>
                    <a:bodyPr/>
                    <a:lstStyle/>
                    <a:p>
                      <a:pPr algn="l" fontAlgn="t"/>
                      <a:r>
                        <a:rPr lang="en-IN">
                          <a:effectLst/>
                        </a:rPr>
                        <a:t>x &gt;&gt;= 3</a:t>
                      </a:r>
                    </a:p>
                  </a:txBody>
                  <a:tcPr marL="76200" marR="76200" marT="76200" marB="76200"/>
                </a:tc>
                <a:tc>
                  <a:txBody>
                    <a:bodyPr/>
                    <a:lstStyle/>
                    <a:p>
                      <a:pPr algn="l" fontAlgn="t"/>
                      <a:r>
                        <a:rPr lang="en-IN">
                          <a:effectLst/>
                        </a:rPr>
                        <a:t>x = x &gt;&gt; 3</a:t>
                      </a:r>
                    </a:p>
                  </a:txBody>
                  <a:tcPr marL="76200" marR="76200" marT="76200" marB="76200"/>
                </a:tc>
                <a:extLst>
                  <a:ext uri="{0D108BD9-81ED-4DB2-BD59-A6C34878D82A}">
                    <a16:rowId xmlns:a16="http://schemas.microsoft.com/office/drawing/2014/main" val="436657055"/>
                  </a:ext>
                </a:extLst>
              </a:tr>
              <a:tr h="370840">
                <a:tc>
                  <a:txBody>
                    <a:bodyPr/>
                    <a:lstStyle/>
                    <a:p>
                      <a:pPr algn="l" fontAlgn="t"/>
                      <a:r>
                        <a:rPr lang="en-IN">
                          <a:effectLst/>
                        </a:rPr>
                        <a:t>&lt;&lt;=</a:t>
                      </a:r>
                    </a:p>
                  </a:txBody>
                  <a:tcPr marL="152400" marR="76200" marT="76200" marB="76200"/>
                </a:tc>
                <a:tc>
                  <a:txBody>
                    <a:bodyPr/>
                    <a:lstStyle/>
                    <a:p>
                      <a:pPr algn="l" fontAlgn="t"/>
                      <a:r>
                        <a:rPr lang="en-IN">
                          <a:effectLst/>
                        </a:rPr>
                        <a:t>x &lt;&lt;= 3</a:t>
                      </a:r>
                    </a:p>
                  </a:txBody>
                  <a:tcPr marL="76200" marR="76200" marT="76200" marB="76200"/>
                </a:tc>
                <a:tc>
                  <a:txBody>
                    <a:bodyPr/>
                    <a:lstStyle/>
                    <a:p>
                      <a:pPr algn="l" fontAlgn="t"/>
                      <a:r>
                        <a:rPr lang="en-IN" dirty="0">
                          <a:effectLst/>
                        </a:rPr>
                        <a:t>x = x &lt;&lt; 3</a:t>
                      </a:r>
                    </a:p>
                  </a:txBody>
                  <a:tcPr marL="76200" marR="76200" marT="76200" marB="76200"/>
                </a:tc>
                <a:extLst>
                  <a:ext uri="{0D108BD9-81ED-4DB2-BD59-A6C34878D82A}">
                    <a16:rowId xmlns:a16="http://schemas.microsoft.com/office/drawing/2014/main" val="2950055367"/>
                  </a:ext>
                </a:extLst>
              </a:tr>
            </a:tbl>
          </a:graphicData>
        </a:graphic>
      </p:graphicFrame>
      <p:sp>
        <p:nvSpPr>
          <p:cNvPr id="6" name="Slide Number Placeholder 5">
            <a:extLst>
              <a:ext uri="{FF2B5EF4-FFF2-40B4-BE49-F238E27FC236}">
                <a16:creationId xmlns:a16="http://schemas.microsoft.com/office/drawing/2014/main" id="{0447C6CB-A5DC-D4FF-4196-3A1C66A54C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28</a:t>
            </a:fld>
            <a:endParaRPr lang="en-US" dirty="0">
              <a:solidFill>
                <a:prstClr val="black">
                  <a:tint val="75000"/>
                </a:prstClr>
              </a:solidFill>
            </a:endParaRPr>
          </a:p>
        </p:txBody>
      </p:sp>
    </p:spTree>
    <p:extLst>
      <p:ext uri="{BB962C8B-B14F-4D97-AF65-F5344CB8AC3E}">
        <p14:creationId xmlns:p14="http://schemas.microsoft.com/office/powerpoint/2010/main" val="3428012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F840-9233-ACEE-1584-70A2AAF77B83}"/>
              </a:ext>
            </a:extLst>
          </p:cNvPr>
          <p:cNvSpPr>
            <a:spLocks noGrp="1"/>
          </p:cNvSpPr>
          <p:nvPr>
            <p:ph type="title"/>
          </p:nvPr>
        </p:nvSpPr>
        <p:spPr/>
        <p:txBody>
          <a:bodyPr/>
          <a:lstStyle/>
          <a:p>
            <a:r>
              <a:rPr lang="en-US" dirty="0"/>
              <a:t>Comparison Operators</a:t>
            </a:r>
          </a:p>
        </p:txBody>
      </p:sp>
      <p:graphicFrame>
        <p:nvGraphicFramePr>
          <p:cNvPr id="8" name="Table 8">
            <a:extLst>
              <a:ext uri="{FF2B5EF4-FFF2-40B4-BE49-F238E27FC236}">
                <a16:creationId xmlns:a16="http://schemas.microsoft.com/office/drawing/2014/main" id="{FF3BB014-7C10-1A96-B1D9-238F03841CC6}"/>
              </a:ext>
            </a:extLst>
          </p:cNvPr>
          <p:cNvGraphicFramePr>
            <a:graphicFrameLocks noGrp="1"/>
          </p:cNvGraphicFramePr>
          <p:nvPr>
            <p:ph idx="1"/>
            <p:extLst>
              <p:ext uri="{D42A27DB-BD31-4B8C-83A1-F6EECF244321}">
                <p14:modId xmlns:p14="http://schemas.microsoft.com/office/powerpoint/2010/main" val="3632840542"/>
              </p:ext>
            </p:extLst>
          </p:nvPr>
        </p:nvGraphicFramePr>
        <p:xfrm>
          <a:off x="2717001" y="1485374"/>
          <a:ext cx="6160590" cy="3479800"/>
        </p:xfrm>
        <a:graphic>
          <a:graphicData uri="http://schemas.openxmlformats.org/drawingml/2006/table">
            <a:tbl>
              <a:tblPr firstRow="1" bandRow="1">
                <a:tableStyleId>{5C22544A-7EE6-4342-B048-85BDC9FD1C3A}</a:tableStyleId>
              </a:tblPr>
              <a:tblGrid>
                <a:gridCol w="1630700">
                  <a:extLst>
                    <a:ext uri="{9D8B030D-6E8A-4147-A177-3AD203B41FA5}">
                      <a16:colId xmlns:a16="http://schemas.microsoft.com/office/drawing/2014/main" val="1234514223"/>
                    </a:ext>
                  </a:extLst>
                </a:gridCol>
                <a:gridCol w="1985211">
                  <a:extLst>
                    <a:ext uri="{9D8B030D-6E8A-4147-A177-3AD203B41FA5}">
                      <a16:colId xmlns:a16="http://schemas.microsoft.com/office/drawing/2014/main" val="1581186691"/>
                    </a:ext>
                  </a:extLst>
                </a:gridCol>
                <a:gridCol w="2544679">
                  <a:extLst>
                    <a:ext uri="{9D8B030D-6E8A-4147-A177-3AD203B41FA5}">
                      <a16:colId xmlns:a16="http://schemas.microsoft.com/office/drawing/2014/main" val="3164632393"/>
                    </a:ext>
                  </a:extLst>
                </a:gridCol>
              </a:tblGrid>
              <a:tr h="370840">
                <a:tc>
                  <a:txBody>
                    <a:bodyPr/>
                    <a:lstStyle/>
                    <a:p>
                      <a:r>
                        <a:rPr lang="en-IN" dirty="0"/>
                        <a:t>Operator</a:t>
                      </a:r>
                    </a:p>
                  </a:txBody>
                  <a:tcPr/>
                </a:tc>
                <a:tc>
                  <a:txBody>
                    <a:bodyPr/>
                    <a:lstStyle/>
                    <a:p>
                      <a:r>
                        <a:rPr lang="en-US" dirty="0"/>
                        <a:t>Name</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4272988579"/>
                  </a:ext>
                </a:extLst>
              </a:tr>
              <a:tr h="370840">
                <a:tc>
                  <a:txBody>
                    <a:bodyPr/>
                    <a:lstStyle/>
                    <a:p>
                      <a:pPr algn="l" fontAlgn="t"/>
                      <a:r>
                        <a:rPr lang="en-IN">
                          <a:effectLst/>
                        </a:rPr>
                        <a:t>==</a:t>
                      </a:r>
                    </a:p>
                  </a:txBody>
                  <a:tcPr marL="152400" marR="76200" marT="76200" marB="76200"/>
                </a:tc>
                <a:tc>
                  <a:txBody>
                    <a:bodyPr/>
                    <a:lstStyle/>
                    <a:p>
                      <a:pPr algn="l" fontAlgn="t"/>
                      <a:r>
                        <a:rPr lang="en-IN">
                          <a:effectLst/>
                        </a:rPr>
                        <a:t>Equal to</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351830482"/>
                  </a:ext>
                </a:extLst>
              </a:tr>
              <a:tr h="370840">
                <a:tc>
                  <a:txBody>
                    <a:bodyPr/>
                    <a:lstStyle/>
                    <a:p>
                      <a:pPr algn="l" fontAlgn="t"/>
                      <a:r>
                        <a:rPr lang="en-IN">
                          <a:effectLst/>
                        </a:rPr>
                        <a:t>!=</a:t>
                      </a:r>
                    </a:p>
                  </a:txBody>
                  <a:tcPr marL="152400" marR="76200" marT="76200" marB="76200"/>
                </a:tc>
                <a:tc>
                  <a:txBody>
                    <a:bodyPr/>
                    <a:lstStyle/>
                    <a:p>
                      <a:pPr algn="l" fontAlgn="t"/>
                      <a:r>
                        <a:rPr lang="en-IN">
                          <a:effectLst/>
                        </a:rPr>
                        <a:t>Not equal</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2978440357"/>
                  </a:ext>
                </a:extLst>
              </a:tr>
              <a:tr h="370840">
                <a:tc>
                  <a:txBody>
                    <a:bodyPr/>
                    <a:lstStyle/>
                    <a:p>
                      <a:pPr algn="l" fontAlgn="t"/>
                      <a:r>
                        <a:rPr lang="en-IN">
                          <a:effectLst/>
                        </a:rPr>
                        <a:t>&gt;</a:t>
                      </a:r>
                    </a:p>
                  </a:txBody>
                  <a:tcPr marL="152400" marR="76200" marT="76200" marB="76200"/>
                </a:tc>
                <a:tc>
                  <a:txBody>
                    <a:bodyPr/>
                    <a:lstStyle/>
                    <a:p>
                      <a:pPr algn="l" fontAlgn="t"/>
                      <a:r>
                        <a:rPr lang="en-IN">
                          <a:effectLst/>
                        </a:rPr>
                        <a:t>Greater than</a:t>
                      </a:r>
                    </a:p>
                  </a:txBody>
                  <a:tcPr marL="76200" marR="76200" marT="76200" marB="76200"/>
                </a:tc>
                <a:tc>
                  <a:txBody>
                    <a:bodyPr/>
                    <a:lstStyle/>
                    <a:p>
                      <a:pPr algn="l" fontAlgn="t"/>
                      <a:r>
                        <a:rPr lang="en-IN">
                          <a:effectLst/>
                        </a:rPr>
                        <a:t>x &gt; y</a:t>
                      </a:r>
                    </a:p>
                  </a:txBody>
                  <a:tcPr marL="76200" marR="76200" marT="76200" marB="76200"/>
                </a:tc>
                <a:extLst>
                  <a:ext uri="{0D108BD9-81ED-4DB2-BD59-A6C34878D82A}">
                    <a16:rowId xmlns:a16="http://schemas.microsoft.com/office/drawing/2014/main" val="505236130"/>
                  </a:ext>
                </a:extLst>
              </a:tr>
              <a:tr h="370840">
                <a:tc>
                  <a:txBody>
                    <a:bodyPr/>
                    <a:lstStyle/>
                    <a:p>
                      <a:pPr algn="l" fontAlgn="t"/>
                      <a:r>
                        <a:rPr lang="en-IN">
                          <a:effectLst/>
                        </a:rPr>
                        <a:t>&lt;</a:t>
                      </a:r>
                    </a:p>
                  </a:txBody>
                  <a:tcPr marL="152400" marR="76200" marT="76200" marB="76200"/>
                </a:tc>
                <a:tc>
                  <a:txBody>
                    <a:bodyPr/>
                    <a:lstStyle/>
                    <a:p>
                      <a:pPr algn="l" fontAlgn="t"/>
                      <a:r>
                        <a:rPr lang="en-IN">
                          <a:effectLst/>
                        </a:rPr>
                        <a:t>Less than</a:t>
                      </a:r>
                    </a:p>
                  </a:txBody>
                  <a:tcPr marL="76200" marR="76200" marT="76200" marB="76200"/>
                </a:tc>
                <a:tc>
                  <a:txBody>
                    <a:bodyPr/>
                    <a:lstStyle/>
                    <a:p>
                      <a:pPr algn="l" fontAlgn="t"/>
                      <a:r>
                        <a:rPr lang="en-IN">
                          <a:effectLst/>
                        </a:rPr>
                        <a:t>x &lt; y</a:t>
                      </a:r>
                    </a:p>
                  </a:txBody>
                  <a:tcPr marL="76200" marR="76200" marT="76200" marB="76200"/>
                </a:tc>
                <a:extLst>
                  <a:ext uri="{0D108BD9-81ED-4DB2-BD59-A6C34878D82A}">
                    <a16:rowId xmlns:a16="http://schemas.microsoft.com/office/drawing/2014/main" val="4196774387"/>
                  </a:ext>
                </a:extLst>
              </a:tr>
              <a:tr h="370840">
                <a:tc>
                  <a:txBody>
                    <a:bodyPr/>
                    <a:lstStyle/>
                    <a:p>
                      <a:pPr algn="l" fontAlgn="t"/>
                      <a:r>
                        <a:rPr lang="en-IN">
                          <a:effectLst/>
                        </a:rPr>
                        <a:t>&gt;=</a:t>
                      </a:r>
                    </a:p>
                  </a:txBody>
                  <a:tcPr marL="152400" marR="76200" marT="76200" marB="76200"/>
                </a:tc>
                <a:tc>
                  <a:txBody>
                    <a:bodyPr/>
                    <a:lstStyle/>
                    <a:p>
                      <a:pPr algn="l" fontAlgn="t"/>
                      <a:r>
                        <a:rPr lang="en-US">
                          <a:effectLst/>
                        </a:rPr>
                        <a:t>Greater than or equal to</a:t>
                      </a:r>
                    </a:p>
                  </a:txBody>
                  <a:tcPr marL="76200" marR="76200" marT="76200" marB="76200"/>
                </a:tc>
                <a:tc>
                  <a:txBody>
                    <a:bodyPr/>
                    <a:lstStyle/>
                    <a:p>
                      <a:pPr algn="l" fontAlgn="t"/>
                      <a:r>
                        <a:rPr lang="en-IN">
                          <a:effectLst/>
                        </a:rPr>
                        <a:t>x &gt;= y</a:t>
                      </a:r>
                    </a:p>
                  </a:txBody>
                  <a:tcPr marL="76200" marR="76200" marT="76200" marB="76200"/>
                </a:tc>
                <a:extLst>
                  <a:ext uri="{0D108BD9-81ED-4DB2-BD59-A6C34878D82A}">
                    <a16:rowId xmlns:a16="http://schemas.microsoft.com/office/drawing/2014/main" val="1193676965"/>
                  </a:ext>
                </a:extLst>
              </a:tr>
              <a:tr h="370840">
                <a:tc>
                  <a:txBody>
                    <a:bodyPr/>
                    <a:lstStyle/>
                    <a:p>
                      <a:pPr algn="l" fontAlgn="t"/>
                      <a:r>
                        <a:rPr lang="en-IN">
                          <a:effectLst/>
                        </a:rPr>
                        <a:t>&lt;=</a:t>
                      </a:r>
                    </a:p>
                  </a:txBody>
                  <a:tcPr marL="152400" marR="76200" marT="76200" marB="76200"/>
                </a:tc>
                <a:tc>
                  <a:txBody>
                    <a:bodyPr/>
                    <a:lstStyle/>
                    <a:p>
                      <a:pPr algn="l" fontAlgn="t"/>
                      <a:r>
                        <a:rPr lang="en-US">
                          <a:effectLst/>
                        </a:rPr>
                        <a:t>Less than or equal to</a:t>
                      </a:r>
                    </a:p>
                  </a:txBody>
                  <a:tcPr marL="76200" marR="76200" marT="76200" marB="76200"/>
                </a:tc>
                <a:tc>
                  <a:txBody>
                    <a:bodyPr/>
                    <a:lstStyle/>
                    <a:p>
                      <a:pPr algn="l" fontAlgn="t"/>
                      <a:r>
                        <a:rPr lang="en-IN" dirty="0">
                          <a:effectLst/>
                        </a:rPr>
                        <a:t>x &lt;= y</a:t>
                      </a:r>
                    </a:p>
                  </a:txBody>
                  <a:tcPr marL="76200" marR="76200" marT="76200" marB="76200"/>
                </a:tc>
                <a:extLst>
                  <a:ext uri="{0D108BD9-81ED-4DB2-BD59-A6C34878D82A}">
                    <a16:rowId xmlns:a16="http://schemas.microsoft.com/office/drawing/2014/main" val="4084399678"/>
                  </a:ext>
                </a:extLst>
              </a:tr>
            </a:tbl>
          </a:graphicData>
        </a:graphic>
      </p:graphicFrame>
      <p:sp>
        <p:nvSpPr>
          <p:cNvPr id="6" name="Slide Number Placeholder 5">
            <a:extLst>
              <a:ext uri="{FF2B5EF4-FFF2-40B4-BE49-F238E27FC236}">
                <a16:creationId xmlns:a16="http://schemas.microsoft.com/office/drawing/2014/main" id="{0447C6CB-A5DC-D4FF-4196-3A1C66A54C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29</a:t>
            </a:fld>
            <a:endParaRPr lang="en-US" dirty="0">
              <a:solidFill>
                <a:prstClr val="black">
                  <a:tint val="75000"/>
                </a:prstClr>
              </a:solidFill>
            </a:endParaRPr>
          </a:p>
        </p:txBody>
      </p:sp>
    </p:spTree>
    <p:extLst>
      <p:ext uri="{BB962C8B-B14F-4D97-AF65-F5344CB8AC3E}">
        <p14:creationId xmlns:p14="http://schemas.microsoft.com/office/powerpoint/2010/main" val="307765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3A6D-0753-84C2-771C-FDC19B366589}"/>
              </a:ext>
            </a:extLst>
          </p:cNvPr>
          <p:cNvSpPr>
            <a:spLocks noGrp="1"/>
          </p:cNvSpPr>
          <p:nvPr>
            <p:ph type="title"/>
          </p:nvPr>
        </p:nvSpPr>
        <p:spPr/>
        <p:txBody>
          <a:bodyPr/>
          <a:lstStyle/>
          <a:p>
            <a:r>
              <a:rPr lang="en-US" dirty="0"/>
              <a:t>Start of Session I</a:t>
            </a:r>
            <a:endParaRPr lang="en-IN" dirty="0"/>
          </a:p>
        </p:txBody>
      </p:sp>
    </p:spTree>
    <p:extLst>
      <p:ext uri="{BB962C8B-B14F-4D97-AF65-F5344CB8AC3E}">
        <p14:creationId xmlns:p14="http://schemas.microsoft.com/office/powerpoint/2010/main" val="3573052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F840-9233-ACEE-1584-70A2AAF77B83}"/>
              </a:ext>
            </a:extLst>
          </p:cNvPr>
          <p:cNvSpPr>
            <a:spLocks noGrp="1"/>
          </p:cNvSpPr>
          <p:nvPr>
            <p:ph type="title"/>
          </p:nvPr>
        </p:nvSpPr>
        <p:spPr/>
        <p:txBody>
          <a:bodyPr/>
          <a:lstStyle/>
          <a:p>
            <a:r>
              <a:rPr lang="en-US" dirty="0"/>
              <a:t>Logical Operators</a:t>
            </a:r>
          </a:p>
        </p:txBody>
      </p:sp>
      <p:graphicFrame>
        <p:nvGraphicFramePr>
          <p:cNvPr id="8" name="Table 8">
            <a:extLst>
              <a:ext uri="{FF2B5EF4-FFF2-40B4-BE49-F238E27FC236}">
                <a16:creationId xmlns:a16="http://schemas.microsoft.com/office/drawing/2014/main" id="{FF3BB014-7C10-1A96-B1D9-238F03841CC6}"/>
              </a:ext>
            </a:extLst>
          </p:cNvPr>
          <p:cNvGraphicFramePr>
            <a:graphicFrameLocks noGrp="1"/>
          </p:cNvGraphicFramePr>
          <p:nvPr>
            <p:ph idx="1"/>
            <p:extLst>
              <p:ext uri="{D42A27DB-BD31-4B8C-83A1-F6EECF244321}">
                <p14:modId xmlns:p14="http://schemas.microsoft.com/office/powerpoint/2010/main" val="2790205197"/>
              </p:ext>
            </p:extLst>
          </p:nvPr>
        </p:nvGraphicFramePr>
        <p:xfrm>
          <a:off x="2090341" y="1690688"/>
          <a:ext cx="8011317" cy="3170572"/>
        </p:xfrm>
        <a:graphic>
          <a:graphicData uri="http://schemas.openxmlformats.org/drawingml/2006/table">
            <a:tbl>
              <a:tblPr firstRow="1" bandRow="1">
                <a:tableStyleId>{5C22544A-7EE6-4342-B048-85BDC9FD1C3A}</a:tableStyleId>
              </a:tblPr>
              <a:tblGrid>
                <a:gridCol w="1500706">
                  <a:extLst>
                    <a:ext uri="{9D8B030D-6E8A-4147-A177-3AD203B41FA5}">
                      <a16:colId xmlns:a16="http://schemas.microsoft.com/office/drawing/2014/main" val="1234514223"/>
                    </a:ext>
                  </a:extLst>
                </a:gridCol>
                <a:gridCol w="1826957">
                  <a:extLst>
                    <a:ext uri="{9D8B030D-6E8A-4147-A177-3AD203B41FA5}">
                      <a16:colId xmlns:a16="http://schemas.microsoft.com/office/drawing/2014/main" val="1581186691"/>
                    </a:ext>
                  </a:extLst>
                </a:gridCol>
                <a:gridCol w="2341827">
                  <a:extLst>
                    <a:ext uri="{9D8B030D-6E8A-4147-A177-3AD203B41FA5}">
                      <a16:colId xmlns:a16="http://schemas.microsoft.com/office/drawing/2014/main" val="3164632393"/>
                    </a:ext>
                  </a:extLst>
                </a:gridCol>
                <a:gridCol w="2341827">
                  <a:extLst>
                    <a:ext uri="{9D8B030D-6E8A-4147-A177-3AD203B41FA5}">
                      <a16:colId xmlns:a16="http://schemas.microsoft.com/office/drawing/2014/main" val="1766948198"/>
                    </a:ext>
                  </a:extLst>
                </a:gridCol>
              </a:tblGrid>
              <a:tr h="487028">
                <a:tc>
                  <a:txBody>
                    <a:bodyPr/>
                    <a:lstStyle/>
                    <a:p>
                      <a:r>
                        <a:rPr lang="en-IN" dirty="0"/>
                        <a:t>Operator</a:t>
                      </a:r>
                    </a:p>
                  </a:txBody>
                  <a:tcPr/>
                </a:tc>
                <a:tc>
                  <a:txBody>
                    <a:bodyPr/>
                    <a:lstStyle/>
                    <a:p>
                      <a:r>
                        <a:rPr lang="en-US" dirty="0"/>
                        <a:t>Name</a:t>
                      </a:r>
                      <a:endParaRPr lang="en-IN" dirty="0"/>
                    </a:p>
                  </a:txBody>
                  <a:tcPr/>
                </a:tc>
                <a:tc>
                  <a:txBody>
                    <a:bodyPr/>
                    <a:lstStyle/>
                    <a:p>
                      <a:r>
                        <a:rPr lang="en-US" dirty="0"/>
                        <a:t>Description</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4272988579"/>
                  </a:ext>
                </a:extLst>
              </a:tr>
              <a:tr h="613044">
                <a:tc>
                  <a:txBody>
                    <a:bodyPr/>
                    <a:lstStyle/>
                    <a:p>
                      <a:pPr algn="l" fontAlgn="t"/>
                      <a:r>
                        <a:rPr lang="en-IN">
                          <a:effectLst/>
                        </a:rPr>
                        <a:t>&amp;&amp; </a:t>
                      </a:r>
                    </a:p>
                  </a:txBody>
                  <a:tcPr marL="152400" marR="76200" marT="76200" marB="76200"/>
                </a:tc>
                <a:tc>
                  <a:txBody>
                    <a:bodyPr/>
                    <a:lstStyle/>
                    <a:p>
                      <a:pPr algn="l" fontAlgn="t"/>
                      <a:r>
                        <a:rPr lang="en-IN">
                          <a:effectLst/>
                        </a:rPr>
                        <a:t>Logical and</a:t>
                      </a:r>
                    </a:p>
                  </a:txBody>
                  <a:tcPr marL="76200" marR="76200" marT="76200" marB="76200"/>
                </a:tc>
                <a:tc>
                  <a:txBody>
                    <a:bodyPr/>
                    <a:lstStyle/>
                    <a:p>
                      <a:pPr algn="l" fontAlgn="t"/>
                      <a:r>
                        <a:rPr lang="en-US">
                          <a:effectLst/>
                        </a:rPr>
                        <a:t>Returns true if both statements are true</a:t>
                      </a:r>
                    </a:p>
                  </a:txBody>
                  <a:tcPr marL="76200" marR="76200" marT="76200" marB="76200"/>
                </a:tc>
                <a:tc>
                  <a:txBody>
                    <a:bodyPr/>
                    <a:lstStyle/>
                    <a:p>
                      <a:pPr algn="l" fontAlgn="t"/>
                      <a:r>
                        <a:rPr lang="en-IN">
                          <a:effectLst/>
                        </a:rPr>
                        <a:t>x &lt; 5 &amp;&amp;  x &lt; 10</a:t>
                      </a:r>
                    </a:p>
                  </a:txBody>
                  <a:tcPr marL="76200" marR="76200" marT="76200" marB="76200"/>
                </a:tc>
                <a:extLst>
                  <a:ext uri="{0D108BD9-81ED-4DB2-BD59-A6C34878D82A}">
                    <a16:rowId xmlns:a16="http://schemas.microsoft.com/office/drawing/2014/main" val="351830482"/>
                  </a:ext>
                </a:extLst>
              </a:tr>
              <a:tr h="613044">
                <a:tc>
                  <a:txBody>
                    <a:bodyPr/>
                    <a:lstStyle/>
                    <a:p>
                      <a:pPr algn="l" fontAlgn="t"/>
                      <a:r>
                        <a:rPr lang="en-IN">
                          <a:effectLst/>
                        </a:rPr>
                        <a:t>|| </a:t>
                      </a:r>
                    </a:p>
                  </a:txBody>
                  <a:tcPr marL="152400" marR="76200" marT="76200" marB="76200"/>
                </a:tc>
                <a:tc>
                  <a:txBody>
                    <a:bodyPr/>
                    <a:lstStyle/>
                    <a:p>
                      <a:pPr algn="l" fontAlgn="t"/>
                      <a:r>
                        <a:rPr lang="en-IN">
                          <a:effectLst/>
                        </a:rPr>
                        <a:t>Logical or</a:t>
                      </a:r>
                    </a:p>
                  </a:txBody>
                  <a:tcPr marL="76200" marR="76200" marT="76200" marB="76200"/>
                </a:tc>
                <a:tc>
                  <a:txBody>
                    <a:bodyPr/>
                    <a:lstStyle/>
                    <a:p>
                      <a:pPr algn="l" fontAlgn="t"/>
                      <a:r>
                        <a:rPr lang="en-US">
                          <a:effectLst/>
                        </a:rPr>
                        <a:t>Returns true if one of the statements is true</a:t>
                      </a:r>
                    </a:p>
                  </a:txBody>
                  <a:tcPr marL="76200" marR="76200" marT="76200" marB="76200"/>
                </a:tc>
                <a:tc>
                  <a:txBody>
                    <a:bodyPr/>
                    <a:lstStyle/>
                    <a:p>
                      <a:pPr algn="l" fontAlgn="t"/>
                      <a:r>
                        <a:rPr lang="en-IN">
                          <a:effectLst/>
                        </a:rPr>
                        <a:t>x &lt; 5 || x &lt; 4</a:t>
                      </a:r>
                    </a:p>
                  </a:txBody>
                  <a:tcPr marL="76200" marR="76200" marT="76200" marB="76200"/>
                </a:tc>
                <a:extLst>
                  <a:ext uri="{0D108BD9-81ED-4DB2-BD59-A6C34878D82A}">
                    <a16:rowId xmlns:a16="http://schemas.microsoft.com/office/drawing/2014/main" val="2978440357"/>
                  </a:ext>
                </a:extLst>
              </a:tr>
              <a:tr h="1007144">
                <a:tc>
                  <a:txBody>
                    <a:bodyPr/>
                    <a:lstStyle/>
                    <a:p>
                      <a:pPr algn="l" fontAlgn="t"/>
                      <a:r>
                        <a:rPr lang="en-IN">
                          <a:effectLst/>
                        </a:rPr>
                        <a:t>!</a:t>
                      </a:r>
                    </a:p>
                  </a:txBody>
                  <a:tcPr marL="152400" marR="76200" marT="76200" marB="76200"/>
                </a:tc>
                <a:tc>
                  <a:txBody>
                    <a:bodyPr/>
                    <a:lstStyle/>
                    <a:p>
                      <a:pPr algn="l" fontAlgn="t"/>
                      <a:r>
                        <a:rPr lang="en-IN">
                          <a:effectLst/>
                        </a:rPr>
                        <a:t>Logical not</a:t>
                      </a:r>
                    </a:p>
                  </a:txBody>
                  <a:tcPr marL="76200" marR="76200" marT="76200" marB="76200"/>
                </a:tc>
                <a:tc>
                  <a:txBody>
                    <a:bodyPr/>
                    <a:lstStyle/>
                    <a:p>
                      <a:pPr algn="l" fontAlgn="t"/>
                      <a:r>
                        <a:rPr lang="en-US">
                          <a:effectLst/>
                        </a:rPr>
                        <a:t>Reverse the result, returns false if the result is true</a:t>
                      </a:r>
                    </a:p>
                  </a:txBody>
                  <a:tcPr marL="76200" marR="76200" marT="76200" marB="76200"/>
                </a:tc>
                <a:tc>
                  <a:txBody>
                    <a:bodyPr/>
                    <a:lstStyle/>
                    <a:p>
                      <a:pPr algn="l" fontAlgn="t"/>
                      <a:r>
                        <a:rPr lang="en-IN" dirty="0">
                          <a:effectLst/>
                        </a:rPr>
                        <a:t>!(x &lt; 5 &amp;&amp; x &lt; 10)</a:t>
                      </a:r>
                    </a:p>
                  </a:txBody>
                  <a:tcPr marL="76200" marR="76200" marT="76200" marB="76200"/>
                </a:tc>
                <a:extLst>
                  <a:ext uri="{0D108BD9-81ED-4DB2-BD59-A6C34878D82A}">
                    <a16:rowId xmlns:a16="http://schemas.microsoft.com/office/drawing/2014/main" val="505236130"/>
                  </a:ext>
                </a:extLst>
              </a:tr>
            </a:tbl>
          </a:graphicData>
        </a:graphic>
      </p:graphicFrame>
      <p:sp>
        <p:nvSpPr>
          <p:cNvPr id="6" name="Slide Number Placeholder 5">
            <a:extLst>
              <a:ext uri="{FF2B5EF4-FFF2-40B4-BE49-F238E27FC236}">
                <a16:creationId xmlns:a16="http://schemas.microsoft.com/office/drawing/2014/main" id="{0447C6CB-A5DC-D4FF-4196-3A1C66A54C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30</a:t>
            </a:fld>
            <a:endParaRPr lang="en-US" dirty="0">
              <a:solidFill>
                <a:prstClr val="black">
                  <a:tint val="75000"/>
                </a:prstClr>
              </a:solidFill>
            </a:endParaRPr>
          </a:p>
        </p:txBody>
      </p:sp>
    </p:spTree>
    <p:extLst>
      <p:ext uri="{BB962C8B-B14F-4D97-AF65-F5344CB8AC3E}">
        <p14:creationId xmlns:p14="http://schemas.microsoft.com/office/powerpoint/2010/main" val="310740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469DCF-F019-EB41-D592-E133C84D6D4A}"/>
              </a:ext>
            </a:extLst>
          </p:cNvPr>
          <p:cNvSpPr>
            <a:spLocks noGrp="1"/>
          </p:cNvSpPr>
          <p:nvPr>
            <p:ph type="title"/>
          </p:nvPr>
        </p:nvSpPr>
        <p:spPr/>
        <p:txBody>
          <a:bodyPr/>
          <a:lstStyle/>
          <a:p>
            <a:r>
              <a:rPr lang="en-US" dirty="0"/>
              <a:t>Looping &amp; Condition Control</a:t>
            </a:r>
            <a:endParaRPr lang="en-IN" dirty="0"/>
          </a:p>
        </p:txBody>
      </p:sp>
      <p:sp>
        <p:nvSpPr>
          <p:cNvPr id="8" name="Content Placeholder 7">
            <a:extLst>
              <a:ext uri="{FF2B5EF4-FFF2-40B4-BE49-F238E27FC236}">
                <a16:creationId xmlns:a16="http://schemas.microsoft.com/office/drawing/2014/main" id="{B8F28E07-75E1-AD32-B8AD-36B099116CCA}"/>
              </a:ext>
            </a:extLst>
          </p:cNvPr>
          <p:cNvSpPr>
            <a:spLocks noGrp="1"/>
          </p:cNvSpPr>
          <p:nvPr>
            <p:ph idx="1"/>
          </p:nvPr>
        </p:nvSpPr>
        <p:spPr/>
        <p:txBody>
          <a:bodyPr>
            <a:normAutofit lnSpcReduction="10000"/>
          </a:bodyPr>
          <a:lstStyle/>
          <a:p>
            <a:r>
              <a:rPr lang="en-US" dirty="0"/>
              <a:t>We learned comparison operators from previous slide</a:t>
            </a:r>
          </a:p>
          <a:p>
            <a:r>
              <a:rPr lang="en-US" dirty="0"/>
              <a:t>C supports the usual logical conditions from mathematics:</a:t>
            </a:r>
          </a:p>
          <a:p>
            <a:r>
              <a:rPr lang="en-US" dirty="0"/>
              <a:t>Less than: a &lt; b</a:t>
            </a:r>
          </a:p>
          <a:p>
            <a:r>
              <a:rPr lang="en-US" dirty="0"/>
              <a:t>Less than or equal to: a &lt;= b</a:t>
            </a:r>
          </a:p>
          <a:p>
            <a:r>
              <a:rPr lang="en-US" dirty="0"/>
              <a:t>Greater than: a &gt; b</a:t>
            </a:r>
          </a:p>
          <a:p>
            <a:r>
              <a:rPr lang="en-US" dirty="0"/>
              <a:t>Greater than or equal to: a &gt;= b</a:t>
            </a:r>
          </a:p>
          <a:p>
            <a:r>
              <a:rPr lang="en-US" dirty="0"/>
              <a:t>Equal to a == b</a:t>
            </a:r>
          </a:p>
          <a:p>
            <a:r>
              <a:rPr lang="en-US" dirty="0"/>
              <a:t>Not Equal to: a != b</a:t>
            </a:r>
          </a:p>
          <a:p>
            <a:endParaRPr lang="en-IN" dirty="0"/>
          </a:p>
        </p:txBody>
      </p:sp>
      <p:sp>
        <p:nvSpPr>
          <p:cNvPr id="6" name="Slide Number Placeholder 5">
            <a:extLst>
              <a:ext uri="{FF2B5EF4-FFF2-40B4-BE49-F238E27FC236}">
                <a16:creationId xmlns:a16="http://schemas.microsoft.com/office/drawing/2014/main" id="{C4BB7153-AF46-8127-AAF5-C2E7441EB7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31</a:t>
            </a:fld>
            <a:endParaRPr lang="en-US" dirty="0">
              <a:solidFill>
                <a:prstClr val="black">
                  <a:tint val="75000"/>
                </a:prstClr>
              </a:solidFill>
            </a:endParaRPr>
          </a:p>
        </p:txBody>
      </p:sp>
    </p:spTree>
    <p:extLst>
      <p:ext uri="{BB962C8B-B14F-4D97-AF65-F5344CB8AC3E}">
        <p14:creationId xmlns:p14="http://schemas.microsoft.com/office/powerpoint/2010/main" val="1322379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469DCF-F019-EB41-D592-E133C84D6D4A}"/>
              </a:ext>
            </a:extLst>
          </p:cNvPr>
          <p:cNvSpPr>
            <a:spLocks noGrp="1"/>
          </p:cNvSpPr>
          <p:nvPr>
            <p:ph type="title"/>
          </p:nvPr>
        </p:nvSpPr>
        <p:spPr/>
        <p:txBody>
          <a:bodyPr/>
          <a:lstStyle/>
          <a:p>
            <a:r>
              <a:rPr lang="en-US" dirty="0"/>
              <a:t>Looping &amp; Condition Control</a:t>
            </a:r>
            <a:endParaRPr lang="en-IN" dirty="0"/>
          </a:p>
        </p:txBody>
      </p:sp>
      <p:sp>
        <p:nvSpPr>
          <p:cNvPr id="8" name="Content Placeholder 7">
            <a:extLst>
              <a:ext uri="{FF2B5EF4-FFF2-40B4-BE49-F238E27FC236}">
                <a16:creationId xmlns:a16="http://schemas.microsoft.com/office/drawing/2014/main" id="{B8F28E07-75E1-AD32-B8AD-36B099116CCA}"/>
              </a:ext>
            </a:extLst>
          </p:cNvPr>
          <p:cNvSpPr>
            <a:spLocks noGrp="1"/>
          </p:cNvSpPr>
          <p:nvPr>
            <p:ph idx="1"/>
          </p:nvPr>
        </p:nvSpPr>
        <p:spPr/>
        <p:txBody>
          <a:bodyPr>
            <a:normAutofit fontScale="92500" lnSpcReduction="20000"/>
          </a:bodyPr>
          <a:lstStyle/>
          <a:p>
            <a:r>
              <a:rPr lang="en-US" dirty="0"/>
              <a:t>You can use these conditions to perform different actions for different decisions.</a:t>
            </a:r>
          </a:p>
          <a:p>
            <a:r>
              <a:rPr lang="en-US" dirty="0"/>
              <a:t>C has the following conditional statements:</a:t>
            </a:r>
          </a:p>
          <a:p>
            <a:r>
              <a:rPr lang="en-US" dirty="0"/>
              <a:t>Use if to specify a block of code to be executed, if a specified condition is true</a:t>
            </a:r>
          </a:p>
          <a:p>
            <a:r>
              <a:rPr lang="en-US" dirty="0"/>
              <a:t>Use else to specify a block of code to be executed, if the same condition is false</a:t>
            </a:r>
          </a:p>
          <a:p>
            <a:r>
              <a:rPr lang="en-US" dirty="0"/>
              <a:t>Use else if to specify a new condition to test, if the first condition is false</a:t>
            </a:r>
          </a:p>
          <a:p>
            <a:r>
              <a:rPr lang="en-US" dirty="0"/>
              <a:t>Use switch to specify many alternative blocks of code to be executed</a:t>
            </a:r>
          </a:p>
          <a:p>
            <a:endParaRPr lang="en-US" dirty="0"/>
          </a:p>
          <a:p>
            <a:endParaRPr lang="en-IN" dirty="0"/>
          </a:p>
        </p:txBody>
      </p:sp>
      <p:sp>
        <p:nvSpPr>
          <p:cNvPr id="6" name="Slide Number Placeholder 5">
            <a:extLst>
              <a:ext uri="{FF2B5EF4-FFF2-40B4-BE49-F238E27FC236}">
                <a16:creationId xmlns:a16="http://schemas.microsoft.com/office/drawing/2014/main" id="{C4BB7153-AF46-8127-AAF5-C2E7441EB7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32</a:t>
            </a:fld>
            <a:endParaRPr lang="en-US" dirty="0">
              <a:solidFill>
                <a:prstClr val="black">
                  <a:tint val="75000"/>
                </a:prstClr>
              </a:solidFill>
            </a:endParaRPr>
          </a:p>
        </p:txBody>
      </p:sp>
    </p:spTree>
    <p:extLst>
      <p:ext uri="{BB962C8B-B14F-4D97-AF65-F5344CB8AC3E}">
        <p14:creationId xmlns:p14="http://schemas.microsoft.com/office/powerpoint/2010/main" val="1295471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4DCF-535B-BD83-F0C5-52452B0B64D3}"/>
              </a:ext>
            </a:extLst>
          </p:cNvPr>
          <p:cNvSpPr>
            <a:spLocks noGrp="1"/>
          </p:cNvSpPr>
          <p:nvPr>
            <p:ph type="title"/>
          </p:nvPr>
        </p:nvSpPr>
        <p:spPr/>
        <p:txBody>
          <a:bodyPr/>
          <a:lstStyle/>
          <a:p>
            <a:r>
              <a:rPr lang="en-US" dirty="0"/>
              <a:t>If, Else and Else If</a:t>
            </a:r>
            <a:endParaRPr lang="en-IN" dirty="0"/>
          </a:p>
        </p:txBody>
      </p:sp>
      <p:sp>
        <p:nvSpPr>
          <p:cNvPr id="3" name="Content Placeholder 2">
            <a:extLst>
              <a:ext uri="{FF2B5EF4-FFF2-40B4-BE49-F238E27FC236}">
                <a16:creationId xmlns:a16="http://schemas.microsoft.com/office/drawing/2014/main" id="{89E68D40-24F4-2BFB-551F-57A5724E7BC0}"/>
              </a:ext>
            </a:extLst>
          </p:cNvPr>
          <p:cNvSpPr>
            <a:spLocks noGrp="1"/>
          </p:cNvSpPr>
          <p:nvPr>
            <p:ph idx="1"/>
          </p:nvPr>
        </p:nvSpPr>
        <p:spPr/>
        <p:txBody>
          <a:bodyPr/>
          <a:lstStyle/>
          <a:p>
            <a:r>
              <a:rPr lang="en-US" dirty="0"/>
              <a:t>Use the </a:t>
            </a:r>
            <a:r>
              <a:rPr lang="en-US" b="1" dirty="0"/>
              <a:t>if</a:t>
            </a:r>
            <a:r>
              <a:rPr lang="en-US" dirty="0"/>
              <a:t> statement to specify a block of C code to be executed if a condition is true.</a:t>
            </a:r>
          </a:p>
          <a:p>
            <a:r>
              <a:rPr lang="en-US" dirty="0"/>
              <a:t>Use the </a:t>
            </a:r>
            <a:r>
              <a:rPr lang="en-US" b="1" dirty="0"/>
              <a:t>else</a:t>
            </a:r>
            <a:r>
              <a:rPr lang="en-US" dirty="0"/>
              <a:t> statement to specify a block of code to be executed if the condition is false. </a:t>
            </a:r>
          </a:p>
          <a:p>
            <a:r>
              <a:rPr lang="en-US" dirty="0"/>
              <a:t>Use the </a:t>
            </a:r>
            <a:r>
              <a:rPr lang="en-US" b="1" dirty="0"/>
              <a:t>else if </a:t>
            </a:r>
            <a:r>
              <a:rPr lang="en-US" dirty="0"/>
              <a:t>statement to specify a new condition if the first condition is false </a:t>
            </a:r>
          </a:p>
          <a:p>
            <a:endParaRPr lang="en-IN" dirty="0"/>
          </a:p>
        </p:txBody>
      </p:sp>
      <p:sp>
        <p:nvSpPr>
          <p:cNvPr id="6" name="Slide Number Placeholder 5">
            <a:extLst>
              <a:ext uri="{FF2B5EF4-FFF2-40B4-BE49-F238E27FC236}">
                <a16:creationId xmlns:a16="http://schemas.microsoft.com/office/drawing/2014/main" id="{482503E3-5350-EE4C-4D57-F0DE873F509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33</a:t>
            </a:fld>
            <a:endParaRPr lang="en-US" dirty="0">
              <a:solidFill>
                <a:prstClr val="black">
                  <a:tint val="75000"/>
                </a:prstClr>
              </a:solidFill>
            </a:endParaRPr>
          </a:p>
        </p:txBody>
      </p:sp>
    </p:spTree>
    <p:extLst>
      <p:ext uri="{BB962C8B-B14F-4D97-AF65-F5344CB8AC3E}">
        <p14:creationId xmlns:p14="http://schemas.microsoft.com/office/powerpoint/2010/main" val="3499435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8BE8-00F7-4F8A-F5D4-36751BB9519A}"/>
              </a:ext>
            </a:extLst>
          </p:cNvPr>
          <p:cNvSpPr>
            <a:spLocks noGrp="1"/>
          </p:cNvSpPr>
          <p:nvPr>
            <p:ph type="title"/>
          </p:nvPr>
        </p:nvSpPr>
        <p:spPr/>
        <p:txBody>
          <a:bodyPr/>
          <a:lstStyle/>
          <a:p>
            <a:r>
              <a:rPr lang="en-US" dirty="0"/>
              <a:t>Code 4:</a:t>
            </a:r>
            <a:br>
              <a:rPr lang="en-US" dirty="0"/>
            </a:br>
            <a:r>
              <a:rPr lang="en-US" dirty="0"/>
              <a:t>If-Else If- Else Demo</a:t>
            </a:r>
            <a:endParaRPr lang="en-IN" dirty="0"/>
          </a:p>
        </p:txBody>
      </p:sp>
      <p:sp>
        <p:nvSpPr>
          <p:cNvPr id="6" name="Slide Number Placeholder 5">
            <a:extLst>
              <a:ext uri="{FF2B5EF4-FFF2-40B4-BE49-F238E27FC236}">
                <a16:creationId xmlns:a16="http://schemas.microsoft.com/office/drawing/2014/main" id="{44183F6B-3F3D-39FC-3AFD-0B35636A16D2}"/>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34</a:t>
            </a:fld>
            <a:endParaRPr lang="en-US" dirty="0">
              <a:solidFill>
                <a:prstClr val="black">
                  <a:tint val="75000"/>
                </a:prstClr>
              </a:solidFill>
            </a:endParaRPr>
          </a:p>
        </p:txBody>
      </p:sp>
    </p:spTree>
    <p:extLst>
      <p:ext uri="{BB962C8B-B14F-4D97-AF65-F5344CB8AC3E}">
        <p14:creationId xmlns:p14="http://schemas.microsoft.com/office/powerpoint/2010/main" val="1515600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AB44-6034-B44A-4B16-AB560CBBB662}"/>
              </a:ext>
            </a:extLst>
          </p:cNvPr>
          <p:cNvSpPr>
            <a:spLocks noGrp="1"/>
          </p:cNvSpPr>
          <p:nvPr>
            <p:ph type="title"/>
          </p:nvPr>
        </p:nvSpPr>
        <p:spPr/>
        <p:txBody>
          <a:bodyPr/>
          <a:lstStyle/>
          <a:p>
            <a:r>
              <a:rPr lang="en-US" dirty="0"/>
              <a:t>C Switch Case</a:t>
            </a:r>
            <a:endParaRPr lang="en-IN" dirty="0"/>
          </a:p>
        </p:txBody>
      </p:sp>
      <p:sp>
        <p:nvSpPr>
          <p:cNvPr id="3" name="Content Placeholder 2">
            <a:extLst>
              <a:ext uri="{FF2B5EF4-FFF2-40B4-BE49-F238E27FC236}">
                <a16:creationId xmlns:a16="http://schemas.microsoft.com/office/drawing/2014/main" id="{4B1B1504-7DAF-82D0-B317-B75CCE846806}"/>
              </a:ext>
            </a:extLst>
          </p:cNvPr>
          <p:cNvSpPr>
            <a:spLocks noGrp="1"/>
          </p:cNvSpPr>
          <p:nvPr>
            <p:ph idx="1"/>
          </p:nvPr>
        </p:nvSpPr>
        <p:spPr/>
        <p:txBody>
          <a:bodyPr>
            <a:normAutofit/>
          </a:bodyPr>
          <a:lstStyle/>
          <a:p>
            <a:r>
              <a:rPr lang="en-US" dirty="0"/>
              <a:t>Instead of writing many </a:t>
            </a:r>
            <a:r>
              <a:rPr lang="en-US" dirty="0" err="1"/>
              <a:t>if..else</a:t>
            </a:r>
            <a:r>
              <a:rPr lang="en-US" dirty="0"/>
              <a:t> statements, you can use the switch statement.</a:t>
            </a:r>
          </a:p>
          <a:p>
            <a:r>
              <a:rPr lang="en-US" dirty="0"/>
              <a:t>The switch statement selects one of many code blocks to be executed:</a:t>
            </a:r>
          </a:p>
          <a:p>
            <a:pPr marL="0" indent="0">
              <a:buNone/>
            </a:pPr>
            <a:endParaRPr lang="en-US" dirty="0"/>
          </a:p>
          <a:p>
            <a:endParaRPr lang="en-IN" dirty="0"/>
          </a:p>
        </p:txBody>
      </p:sp>
      <p:sp>
        <p:nvSpPr>
          <p:cNvPr id="6" name="Slide Number Placeholder 5">
            <a:extLst>
              <a:ext uri="{FF2B5EF4-FFF2-40B4-BE49-F238E27FC236}">
                <a16:creationId xmlns:a16="http://schemas.microsoft.com/office/drawing/2014/main" id="{56D12C9F-6B9C-5D48-E22D-DEDEE4E08A1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35</a:t>
            </a:fld>
            <a:endParaRPr lang="en-US" dirty="0">
              <a:solidFill>
                <a:prstClr val="black">
                  <a:tint val="75000"/>
                </a:prstClr>
              </a:solidFill>
            </a:endParaRPr>
          </a:p>
        </p:txBody>
      </p:sp>
      <p:sp>
        <p:nvSpPr>
          <p:cNvPr id="8" name="Rectangle 2">
            <a:extLst>
              <a:ext uri="{FF2B5EF4-FFF2-40B4-BE49-F238E27FC236}">
                <a16:creationId xmlns:a16="http://schemas.microsoft.com/office/drawing/2014/main" id="{5E9E9A00-5FA9-66E4-6CF2-134B702F1DA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ACFCB2DE-E6CF-F97F-2D61-BE449DA1453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6605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199C-D881-1B31-804B-F15E5A142FCC}"/>
              </a:ext>
            </a:extLst>
          </p:cNvPr>
          <p:cNvSpPr>
            <a:spLocks noGrp="1"/>
          </p:cNvSpPr>
          <p:nvPr>
            <p:ph type="title"/>
          </p:nvPr>
        </p:nvSpPr>
        <p:spPr/>
        <p:txBody>
          <a:bodyPr/>
          <a:lstStyle/>
          <a:p>
            <a:r>
              <a:rPr lang="en-US" dirty="0"/>
              <a:t>Break &amp; Default Keyword</a:t>
            </a:r>
            <a:endParaRPr lang="en-IN" dirty="0"/>
          </a:p>
        </p:txBody>
      </p:sp>
      <p:sp>
        <p:nvSpPr>
          <p:cNvPr id="3" name="Content Placeholder 2">
            <a:extLst>
              <a:ext uri="{FF2B5EF4-FFF2-40B4-BE49-F238E27FC236}">
                <a16:creationId xmlns:a16="http://schemas.microsoft.com/office/drawing/2014/main" id="{499295C5-4AF0-8E66-892E-DD7C4E5A9FB3}"/>
              </a:ext>
            </a:extLst>
          </p:cNvPr>
          <p:cNvSpPr>
            <a:spLocks noGrp="1"/>
          </p:cNvSpPr>
          <p:nvPr>
            <p:ph idx="1"/>
          </p:nvPr>
        </p:nvSpPr>
        <p:spPr/>
        <p:txBody>
          <a:bodyPr>
            <a:normAutofit lnSpcReduction="10000"/>
          </a:bodyPr>
          <a:lstStyle/>
          <a:p>
            <a:r>
              <a:rPr lang="en-US" dirty="0"/>
              <a:t>The break Keyword</a:t>
            </a:r>
          </a:p>
          <a:p>
            <a:r>
              <a:rPr lang="en-US" dirty="0"/>
              <a:t>When C reaches a break keyword, it breaks out of the switch block.</a:t>
            </a:r>
          </a:p>
          <a:p>
            <a:r>
              <a:rPr lang="en-US" dirty="0"/>
              <a:t>This will stop the execution of more code and case testing inside the block.</a:t>
            </a:r>
          </a:p>
          <a:p>
            <a:endParaRPr lang="en-IN" dirty="0"/>
          </a:p>
          <a:p>
            <a:r>
              <a:rPr lang="en-US" dirty="0"/>
              <a:t>The default Keyword</a:t>
            </a:r>
          </a:p>
          <a:p>
            <a:r>
              <a:rPr lang="en-US" dirty="0"/>
              <a:t>The default keyword specifies some code to run if there is no case match:</a:t>
            </a:r>
          </a:p>
          <a:p>
            <a:endParaRPr lang="en-IN" dirty="0"/>
          </a:p>
        </p:txBody>
      </p:sp>
      <p:sp>
        <p:nvSpPr>
          <p:cNvPr id="6" name="Slide Number Placeholder 5">
            <a:extLst>
              <a:ext uri="{FF2B5EF4-FFF2-40B4-BE49-F238E27FC236}">
                <a16:creationId xmlns:a16="http://schemas.microsoft.com/office/drawing/2014/main" id="{E1FBAB30-4FBB-87F6-14CC-37A60D750FA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36</a:t>
            </a:fld>
            <a:endParaRPr lang="en-US" dirty="0">
              <a:solidFill>
                <a:prstClr val="black">
                  <a:tint val="75000"/>
                </a:prstClr>
              </a:solidFill>
            </a:endParaRPr>
          </a:p>
        </p:txBody>
      </p:sp>
      <p:sp>
        <p:nvSpPr>
          <p:cNvPr id="7" name="Rectangle 1">
            <a:extLst>
              <a:ext uri="{FF2B5EF4-FFF2-40B4-BE49-F238E27FC236}">
                <a16:creationId xmlns:a16="http://schemas.microsoft.com/office/drawing/2014/main" id="{EA4644A9-349F-C19E-F460-FED18121E2FA}"/>
              </a:ext>
            </a:extLst>
          </p:cNvPr>
          <p:cNvSpPr>
            <a:spLocks noChangeArrowheads="1"/>
          </p:cNvSpPr>
          <p:nvPr/>
        </p:nvSpPr>
        <p:spPr bwMode="auto">
          <a:xfrm>
            <a:off x="0" y="42025"/>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731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r>
              <a:rPr lang="en-US" dirty="0"/>
              <a:t>Code 5:</a:t>
            </a:r>
            <a:br>
              <a:rPr lang="en-US" dirty="0"/>
            </a:br>
            <a:r>
              <a:rPr lang="en-US" dirty="0"/>
              <a:t>C Switch Case Demo</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37</a:t>
            </a:fld>
            <a:endParaRPr lang="en-US" dirty="0">
              <a:solidFill>
                <a:prstClr val="black">
                  <a:tint val="75000"/>
                </a:prstClr>
              </a:solidFill>
            </a:endParaRPr>
          </a:p>
        </p:txBody>
      </p:sp>
    </p:spTree>
    <p:extLst>
      <p:ext uri="{BB962C8B-B14F-4D97-AF65-F5344CB8AC3E}">
        <p14:creationId xmlns:p14="http://schemas.microsoft.com/office/powerpoint/2010/main" val="3957052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9169-D696-ED92-0533-3E16ADA6884F}"/>
              </a:ext>
            </a:extLst>
          </p:cNvPr>
          <p:cNvSpPr>
            <a:spLocks noGrp="1"/>
          </p:cNvSpPr>
          <p:nvPr>
            <p:ph type="title"/>
          </p:nvPr>
        </p:nvSpPr>
        <p:spPr/>
        <p:txBody>
          <a:bodyPr/>
          <a:lstStyle/>
          <a:p>
            <a:r>
              <a:rPr lang="en-US" dirty="0"/>
              <a:t>Loops</a:t>
            </a:r>
            <a:endParaRPr lang="en-IN" dirty="0"/>
          </a:p>
        </p:txBody>
      </p:sp>
      <p:sp>
        <p:nvSpPr>
          <p:cNvPr id="3" name="Content Placeholder 2">
            <a:extLst>
              <a:ext uri="{FF2B5EF4-FFF2-40B4-BE49-F238E27FC236}">
                <a16:creationId xmlns:a16="http://schemas.microsoft.com/office/drawing/2014/main" id="{7E5DFE10-1975-CC62-A744-2598F9EB09A3}"/>
              </a:ext>
            </a:extLst>
          </p:cNvPr>
          <p:cNvSpPr>
            <a:spLocks noGrp="1"/>
          </p:cNvSpPr>
          <p:nvPr>
            <p:ph idx="1"/>
          </p:nvPr>
        </p:nvSpPr>
        <p:spPr/>
        <p:txBody>
          <a:bodyPr/>
          <a:lstStyle/>
          <a:p>
            <a:r>
              <a:rPr lang="en-US" dirty="0"/>
              <a:t>Loops can execute a block of code as long as a specified condition is reached.</a:t>
            </a:r>
          </a:p>
          <a:p>
            <a:r>
              <a:rPr lang="en-US" dirty="0"/>
              <a:t>Loops are handy because they save time, reduce errors, and they make code more readable.</a:t>
            </a:r>
            <a:endParaRPr lang="en-IN" dirty="0"/>
          </a:p>
        </p:txBody>
      </p:sp>
      <p:sp>
        <p:nvSpPr>
          <p:cNvPr id="4" name="Date Placeholder 3">
            <a:extLst>
              <a:ext uri="{FF2B5EF4-FFF2-40B4-BE49-F238E27FC236}">
                <a16:creationId xmlns:a16="http://schemas.microsoft.com/office/drawing/2014/main" id="{8E4450A8-7BBA-DB54-B1B2-08B66B0CE11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567A57E7-A3FD-6E80-88F9-6CEB62F49E52}"/>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CCE6F53-2FF1-8071-DCAE-A2743307B77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38</a:t>
            </a:fld>
            <a:endParaRPr lang="en-US" dirty="0">
              <a:solidFill>
                <a:prstClr val="black">
                  <a:tint val="75000"/>
                </a:prstClr>
              </a:solidFill>
            </a:endParaRPr>
          </a:p>
        </p:txBody>
      </p:sp>
    </p:spTree>
    <p:extLst>
      <p:ext uri="{BB962C8B-B14F-4D97-AF65-F5344CB8AC3E}">
        <p14:creationId xmlns:p14="http://schemas.microsoft.com/office/powerpoint/2010/main" val="2260272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691F-0641-344F-F406-BFB05B9DC9BA}"/>
              </a:ext>
            </a:extLst>
          </p:cNvPr>
          <p:cNvSpPr>
            <a:spLocks noGrp="1"/>
          </p:cNvSpPr>
          <p:nvPr>
            <p:ph type="title"/>
          </p:nvPr>
        </p:nvSpPr>
        <p:spPr/>
        <p:txBody>
          <a:bodyPr/>
          <a:lstStyle/>
          <a:p>
            <a:r>
              <a:rPr lang="en-US" dirty="0"/>
              <a:t>While Loop</a:t>
            </a:r>
            <a:endParaRPr lang="en-IN" dirty="0"/>
          </a:p>
        </p:txBody>
      </p:sp>
      <p:sp>
        <p:nvSpPr>
          <p:cNvPr id="6" name="Slide Number Placeholder 5">
            <a:extLst>
              <a:ext uri="{FF2B5EF4-FFF2-40B4-BE49-F238E27FC236}">
                <a16:creationId xmlns:a16="http://schemas.microsoft.com/office/drawing/2014/main" id="{0E850F39-E110-7DB1-525F-FD995A84F26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39</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E9DBF44A-EBC5-718B-19B0-D0442AEA4FFA}"/>
              </a:ext>
            </a:extLst>
          </p:cNvPr>
          <p:cNvSpPr>
            <a:spLocks noGrp="1"/>
          </p:cNvSpPr>
          <p:nvPr>
            <p:ph idx="1"/>
          </p:nvPr>
        </p:nvSpPr>
        <p:spPr/>
        <p:txBody>
          <a:bodyPr/>
          <a:lstStyle/>
          <a:p>
            <a:r>
              <a:rPr lang="en-US" dirty="0"/>
              <a:t>The while loop loops through a block of code as long as a specified condition is true:</a:t>
            </a:r>
            <a:endParaRPr lang="en-IN" dirty="0"/>
          </a:p>
        </p:txBody>
      </p:sp>
    </p:spTree>
    <p:extLst>
      <p:ext uri="{BB962C8B-B14F-4D97-AF65-F5344CB8AC3E}">
        <p14:creationId xmlns:p14="http://schemas.microsoft.com/office/powerpoint/2010/main" val="263326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0C75A95D-60BF-C95D-E925-0598DEBD87D9}"/>
              </a:ext>
            </a:extLst>
          </p:cNvPr>
          <p:cNvPicPr>
            <a:picLocks noGrp="1" noChangeAspect="1"/>
          </p:cNvPicPr>
          <p:nvPr>
            <p:ph type="pic" sz="quarter" idx="13"/>
          </p:nvPr>
        </p:nvPicPr>
        <p:blipFill>
          <a:blip r:embed="rId2"/>
          <a:srcRect l="13573" r="13573"/>
          <a:stretch>
            <a:fillRect/>
          </a:stretch>
        </p:blipFill>
        <p:spPr/>
      </p:pic>
      <p:pic>
        <p:nvPicPr>
          <p:cNvPr id="18" name="Picture Placeholder 17">
            <a:extLst>
              <a:ext uri="{FF2B5EF4-FFF2-40B4-BE49-F238E27FC236}">
                <a16:creationId xmlns:a16="http://schemas.microsoft.com/office/drawing/2014/main" id="{51F674A7-70BD-1DE9-7C61-DA57C987640B}"/>
              </a:ext>
            </a:extLst>
          </p:cNvPr>
          <p:cNvPicPr>
            <a:picLocks noGrp="1" noChangeAspect="1"/>
          </p:cNvPicPr>
          <p:nvPr>
            <p:ph type="pic" sz="quarter" idx="14"/>
          </p:nvPr>
        </p:nvPicPr>
        <p:blipFill>
          <a:blip r:embed="rId3"/>
          <a:srcRect l="10317" r="10317"/>
          <a:stretch>
            <a:fillRect/>
          </a:stretch>
        </p:blipFill>
        <p:spPr/>
      </p:pic>
      <p:sp>
        <p:nvSpPr>
          <p:cNvPr id="7" name="Title 6">
            <a:extLst>
              <a:ext uri="{FF2B5EF4-FFF2-40B4-BE49-F238E27FC236}">
                <a16:creationId xmlns:a16="http://schemas.microsoft.com/office/drawing/2014/main" id="{B6AC9150-2024-35E5-AA77-4B363AFA5EE7}"/>
              </a:ext>
            </a:extLst>
          </p:cNvPr>
          <p:cNvSpPr>
            <a:spLocks noGrp="1"/>
          </p:cNvSpPr>
          <p:nvPr>
            <p:ph type="title"/>
          </p:nvPr>
        </p:nvSpPr>
        <p:spPr/>
        <p:txBody>
          <a:bodyPr/>
          <a:lstStyle/>
          <a:p>
            <a:r>
              <a:rPr lang="en-US" dirty="0"/>
              <a:t>Introduction to C</a:t>
            </a:r>
            <a:endParaRPr lang="en-IN" dirty="0"/>
          </a:p>
        </p:txBody>
      </p:sp>
      <p:sp>
        <p:nvSpPr>
          <p:cNvPr id="8" name="Content Placeholder 7">
            <a:extLst>
              <a:ext uri="{FF2B5EF4-FFF2-40B4-BE49-F238E27FC236}">
                <a16:creationId xmlns:a16="http://schemas.microsoft.com/office/drawing/2014/main" id="{CA475D3C-FF82-F15E-DBD4-D3A8B9E8E182}"/>
              </a:ext>
            </a:extLst>
          </p:cNvPr>
          <p:cNvSpPr>
            <a:spLocks noGrp="1"/>
          </p:cNvSpPr>
          <p:nvPr>
            <p:ph idx="1"/>
          </p:nvPr>
        </p:nvSpPr>
        <p:spPr/>
        <p:txBody>
          <a:bodyPr/>
          <a:lstStyle/>
          <a:p>
            <a:pPr marL="457200" indent="-457200">
              <a:buAutoNum type="arabicPeriod"/>
            </a:pPr>
            <a:r>
              <a:rPr lang="en-US" dirty="0"/>
              <a:t>Developed by Dennis Ritchie at the Bell Laboratories in 1972.</a:t>
            </a:r>
          </a:p>
          <a:p>
            <a:pPr marL="457200" indent="-457200">
              <a:buAutoNum type="arabicPeriod"/>
            </a:pPr>
            <a:r>
              <a:rPr lang="en-US" dirty="0"/>
              <a:t>Very Popular Language Despite Being Old</a:t>
            </a:r>
          </a:p>
          <a:p>
            <a:pPr marL="457200" indent="-457200">
              <a:buAutoNum type="arabicPeriod"/>
            </a:pPr>
            <a:r>
              <a:rPr lang="en-US" dirty="0"/>
              <a:t>Still used for development</a:t>
            </a:r>
          </a:p>
          <a:p>
            <a:pPr marL="457200" indent="-457200">
              <a:buAutoNum type="arabicPeriod"/>
            </a:pPr>
            <a:r>
              <a:rPr lang="en-US" dirty="0"/>
              <a:t>Unreal &amp; Other Game Engine Still need C++ for development</a:t>
            </a:r>
          </a:p>
          <a:p>
            <a:pPr marL="457200" indent="-457200">
              <a:buAutoNum type="arabicPeriod"/>
            </a:pPr>
            <a:r>
              <a:rPr lang="en-US" dirty="0"/>
              <a:t>C is strongly associated with UNIX</a:t>
            </a:r>
            <a:endParaRPr lang="en-IN" dirty="0"/>
          </a:p>
        </p:txBody>
      </p:sp>
      <p:sp>
        <p:nvSpPr>
          <p:cNvPr id="6" name="Slide Number Placeholder 5">
            <a:extLst>
              <a:ext uri="{FF2B5EF4-FFF2-40B4-BE49-F238E27FC236}">
                <a16:creationId xmlns:a16="http://schemas.microsoft.com/office/drawing/2014/main" id="{B2A2A807-DA99-D47E-C3EA-9D9BB3DBF43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Tree>
    <p:extLst>
      <p:ext uri="{BB962C8B-B14F-4D97-AF65-F5344CB8AC3E}">
        <p14:creationId xmlns:p14="http://schemas.microsoft.com/office/powerpoint/2010/main" val="1808929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20F9-BC3F-F39B-9B92-CF23AEF1DED5}"/>
              </a:ext>
            </a:extLst>
          </p:cNvPr>
          <p:cNvSpPr>
            <a:spLocks noGrp="1"/>
          </p:cNvSpPr>
          <p:nvPr>
            <p:ph type="title"/>
          </p:nvPr>
        </p:nvSpPr>
        <p:spPr/>
        <p:txBody>
          <a:bodyPr/>
          <a:lstStyle/>
          <a:p>
            <a:r>
              <a:rPr lang="en-IN" dirty="0"/>
              <a:t>The Do/While Loop</a:t>
            </a:r>
          </a:p>
        </p:txBody>
      </p:sp>
      <p:sp>
        <p:nvSpPr>
          <p:cNvPr id="5" name="Slide Number Placeholder 4">
            <a:extLst>
              <a:ext uri="{FF2B5EF4-FFF2-40B4-BE49-F238E27FC236}">
                <a16:creationId xmlns:a16="http://schemas.microsoft.com/office/drawing/2014/main" id="{116EE4C5-45C8-33D1-097B-A7B2BF4064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4176DD4-A927-158E-D76D-B9844EEA5A23}"/>
              </a:ext>
            </a:extLst>
          </p:cNvPr>
          <p:cNvSpPr>
            <a:spLocks noGrp="1"/>
          </p:cNvSpPr>
          <p:nvPr>
            <p:ph idx="1"/>
          </p:nvPr>
        </p:nvSpPr>
        <p:spPr/>
        <p:txBody>
          <a:bodyPr>
            <a:normAutofit fontScale="92500" lnSpcReduction="10000"/>
          </a:bodyPr>
          <a:lstStyle/>
          <a:p>
            <a:r>
              <a:rPr lang="en-US" dirty="0"/>
              <a:t>The do/while loop is a variant of the while loop. This loop will execute the code block once, before checking if the condition is true, then it will repeat the loop as long as the condition is true.</a:t>
            </a:r>
            <a:endParaRPr lang="en-IN" dirty="0"/>
          </a:p>
        </p:txBody>
      </p:sp>
    </p:spTree>
    <p:extLst>
      <p:ext uri="{BB962C8B-B14F-4D97-AF65-F5344CB8AC3E}">
        <p14:creationId xmlns:p14="http://schemas.microsoft.com/office/powerpoint/2010/main" val="3919465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6:</a:t>
            </a:r>
            <a:br>
              <a:rPr lang="en-US" dirty="0"/>
            </a:br>
            <a:r>
              <a:rPr lang="en-US" dirty="0"/>
              <a:t>While Loop Demo</a:t>
            </a:r>
            <a:br>
              <a:rPr lang="en-US" dirty="0"/>
            </a:br>
            <a:br>
              <a:rPr lang="en-US" dirty="0"/>
            </a:br>
            <a:r>
              <a:rPr lang="en-US" dirty="0"/>
              <a:t>Code 7:</a:t>
            </a:r>
            <a:br>
              <a:rPr lang="en-US" dirty="0"/>
            </a:br>
            <a:r>
              <a:rPr lang="en-US" dirty="0"/>
              <a:t>Do While Loop</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41</a:t>
            </a:fld>
            <a:endParaRPr lang="en-US" dirty="0">
              <a:solidFill>
                <a:prstClr val="black">
                  <a:tint val="75000"/>
                </a:prstClr>
              </a:solidFill>
            </a:endParaRPr>
          </a:p>
        </p:txBody>
      </p:sp>
    </p:spTree>
    <p:extLst>
      <p:ext uri="{BB962C8B-B14F-4D97-AF65-F5344CB8AC3E}">
        <p14:creationId xmlns:p14="http://schemas.microsoft.com/office/powerpoint/2010/main" val="3095710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20F9-BC3F-F39B-9B92-CF23AEF1DED5}"/>
              </a:ext>
            </a:extLst>
          </p:cNvPr>
          <p:cNvSpPr>
            <a:spLocks noGrp="1"/>
          </p:cNvSpPr>
          <p:nvPr>
            <p:ph type="title"/>
          </p:nvPr>
        </p:nvSpPr>
        <p:spPr/>
        <p:txBody>
          <a:bodyPr/>
          <a:lstStyle/>
          <a:p>
            <a:r>
              <a:rPr lang="en-IN" dirty="0"/>
              <a:t>The For Loop</a:t>
            </a:r>
          </a:p>
        </p:txBody>
      </p:sp>
      <p:sp>
        <p:nvSpPr>
          <p:cNvPr id="5" name="Slide Number Placeholder 4">
            <a:extLst>
              <a:ext uri="{FF2B5EF4-FFF2-40B4-BE49-F238E27FC236}">
                <a16:creationId xmlns:a16="http://schemas.microsoft.com/office/drawing/2014/main" id="{116EE4C5-45C8-33D1-097B-A7B2BF4064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4176DD4-A927-158E-D76D-B9844EEA5A23}"/>
              </a:ext>
            </a:extLst>
          </p:cNvPr>
          <p:cNvSpPr>
            <a:spLocks noGrp="1"/>
          </p:cNvSpPr>
          <p:nvPr>
            <p:ph idx="1"/>
          </p:nvPr>
        </p:nvSpPr>
        <p:spPr/>
        <p:txBody>
          <a:bodyPr>
            <a:normAutofit/>
          </a:bodyPr>
          <a:lstStyle/>
          <a:p>
            <a:r>
              <a:rPr lang="en-US" dirty="0"/>
              <a:t>When you know exactly how many times you want to loop through a block of code, use the for loop instead of a while loop</a:t>
            </a:r>
          </a:p>
        </p:txBody>
      </p:sp>
    </p:spTree>
    <p:extLst>
      <p:ext uri="{BB962C8B-B14F-4D97-AF65-F5344CB8AC3E}">
        <p14:creationId xmlns:p14="http://schemas.microsoft.com/office/powerpoint/2010/main" val="408075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8:</a:t>
            </a:r>
            <a:br>
              <a:rPr lang="en-US" dirty="0"/>
            </a:br>
            <a:r>
              <a:rPr lang="en-US" dirty="0"/>
              <a:t>For Loop Demo</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43</a:t>
            </a:fld>
            <a:endParaRPr lang="en-US" dirty="0">
              <a:solidFill>
                <a:prstClr val="black">
                  <a:tint val="75000"/>
                </a:prstClr>
              </a:solidFill>
            </a:endParaRPr>
          </a:p>
        </p:txBody>
      </p:sp>
    </p:spTree>
    <p:extLst>
      <p:ext uri="{BB962C8B-B14F-4D97-AF65-F5344CB8AC3E}">
        <p14:creationId xmlns:p14="http://schemas.microsoft.com/office/powerpoint/2010/main" val="3203766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20F9-BC3F-F39B-9B92-CF23AEF1DED5}"/>
              </a:ext>
            </a:extLst>
          </p:cNvPr>
          <p:cNvSpPr>
            <a:spLocks noGrp="1"/>
          </p:cNvSpPr>
          <p:nvPr>
            <p:ph type="title"/>
          </p:nvPr>
        </p:nvSpPr>
        <p:spPr/>
        <p:txBody>
          <a:bodyPr/>
          <a:lstStyle/>
          <a:p>
            <a:r>
              <a:rPr lang="en-IN" dirty="0"/>
              <a:t>Break</a:t>
            </a:r>
            <a:br>
              <a:rPr lang="en-IN" dirty="0"/>
            </a:br>
            <a:r>
              <a:rPr lang="en-IN" dirty="0"/>
              <a:t>Keyword</a:t>
            </a:r>
          </a:p>
        </p:txBody>
      </p:sp>
      <p:sp>
        <p:nvSpPr>
          <p:cNvPr id="5" name="Slide Number Placeholder 4">
            <a:extLst>
              <a:ext uri="{FF2B5EF4-FFF2-40B4-BE49-F238E27FC236}">
                <a16:creationId xmlns:a16="http://schemas.microsoft.com/office/drawing/2014/main" id="{116EE4C5-45C8-33D1-097B-A7B2BF4064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4176DD4-A927-158E-D76D-B9844EEA5A23}"/>
              </a:ext>
            </a:extLst>
          </p:cNvPr>
          <p:cNvSpPr>
            <a:spLocks noGrp="1"/>
          </p:cNvSpPr>
          <p:nvPr>
            <p:ph idx="1"/>
          </p:nvPr>
        </p:nvSpPr>
        <p:spPr/>
        <p:txBody>
          <a:bodyPr>
            <a:normAutofit/>
          </a:bodyPr>
          <a:lstStyle/>
          <a:p>
            <a:r>
              <a:rPr lang="en-US" dirty="0"/>
              <a:t>The break statement can also be used to jump out of a loop. </a:t>
            </a:r>
          </a:p>
        </p:txBody>
      </p:sp>
      <p:sp>
        <p:nvSpPr>
          <p:cNvPr id="3" name="Rectangle 1">
            <a:extLst>
              <a:ext uri="{FF2B5EF4-FFF2-40B4-BE49-F238E27FC236}">
                <a16:creationId xmlns:a16="http://schemas.microsoft.com/office/drawing/2014/main" id="{7670B7B0-B5E3-BAB7-DE4C-6A14B0C4485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2862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20F9-BC3F-F39B-9B92-CF23AEF1DED5}"/>
              </a:ext>
            </a:extLst>
          </p:cNvPr>
          <p:cNvSpPr>
            <a:spLocks noGrp="1"/>
          </p:cNvSpPr>
          <p:nvPr>
            <p:ph type="title"/>
          </p:nvPr>
        </p:nvSpPr>
        <p:spPr/>
        <p:txBody>
          <a:bodyPr/>
          <a:lstStyle/>
          <a:p>
            <a:r>
              <a:rPr lang="en-IN" dirty="0"/>
              <a:t>Continue</a:t>
            </a:r>
            <a:br>
              <a:rPr lang="en-IN" dirty="0"/>
            </a:br>
            <a:r>
              <a:rPr lang="en-IN" dirty="0"/>
              <a:t>Keyword</a:t>
            </a:r>
          </a:p>
        </p:txBody>
      </p:sp>
      <p:sp>
        <p:nvSpPr>
          <p:cNvPr id="5" name="Slide Number Placeholder 4">
            <a:extLst>
              <a:ext uri="{FF2B5EF4-FFF2-40B4-BE49-F238E27FC236}">
                <a16:creationId xmlns:a16="http://schemas.microsoft.com/office/drawing/2014/main" id="{116EE4C5-45C8-33D1-097B-A7B2BF4064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4176DD4-A927-158E-D76D-B9844EEA5A23}"/>
              </a:ext>
            </a:extLst>
          </p:cNvPr>
          <p:cNvSpPr>
            <a:spLocks noGrp="1"/>
          </p:cNvSpPr>
          <p:nvPr>
            <p:ph idx="1"/>
          </p:nvPr>
        </p:nvSpPr>
        <p:spPr/>
        <p:txBody>
          <a:bodyPr>
            <a:normAutofit/>
          </a:bodyPr>
          <a:lstStyle/>
          <a:p>
            <a:r>
              <a:rPr lang="en-US" dirty="0"/>
              <a:t>The continue statement breaks one iteration (in the loop), if a specified condition occurs, and continues with the next iteration in the loop.</a:t>
            </a:r>
          </a:p>
        </p:txBody>
      </p:sp>
      <p:sp>
        <p:nvSpPr>
          <p:cNvPr id="3" name="Rectangle 1">
            <a:extLst>
              <a:ext uri="{FF2B5EF4-FFF2-40B4-BE49-F238E27FC236}">
                <a16:creationId xmlns:a16="http://schemas.microsoft.com/office/drawing/2014/main" id="{7670B7B0-B5E3-BAB7-DE4C-6A14B0C4485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B255554-C18E-EB34-3495-DFCFD24BF288}"/>
              </a:ext>
            </a:extLst>
          </p:cNvPr>
          <p:cNvSpPr>
            <a:spLocks noChangeArrowheads="1"/>
          </p:cNvSpPr>
          <p:nvPr/>
        </p:nvSpPr>
        <p:spPr bwMode="auto">
          <a:xfrm>
            <a:off x="0" y="-945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186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029B3B-2F68-6A65-1D0A-E92E5F44AA74}"/>
              </a:ext>
            </a:extLst>
          </p:cNvPr>
          <p:cNvSpPr>
            <a:spLocks noGrp="1"/>
          </p:cNvSpPr>
          <p:nvPr>
            <p:ph type="title"/>
          </p:nvPr>
        </p:nvSpPr>
        <p:spPr/>
        <p:txBody>
          <a:bodyPr/>
          <a:lstStyle/>
          <a:p>
            <a:r>
              <a:rPr lang="en-US" dirty="0"/>
              <a:t>Array</a:t>
            </a:r>
            <a:endParaRPr lang="en-IN" dirty="0"/>
          </a:p>
        </p:txBody>
      </p:sp>
      <p:sp>
        <p:nvSpPr>
          <p:cNvPr id="6" name="Slide Number Placeholder 5">
            <a:extLst>
              <a:ext uri="{FF2B5EF4-FFF2-40B4-BE49-F238E27FC236}">
                <a16:creationId xmlns:a16="http://schemas.microsoft.com/office/drawing/2014/main" id="{98E5AA66-DDDC-79D0-26CB-1ABDF9FAFB5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46</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38B28E33-1129-28C8-B594-CDBA281D5BC7}"/>
              </a:ext>
            </a:extLst>
          </p:cNvPr>
          <p:cNvSpPr>
            <a:spLocks noGrp="1"/>
          </p:cNvSpPr>
          <p:nvPr>
            <p:ph idx="1"/>
          </p:nvPr>
        </p:nvSpPr>
        <p:spPr/>
        <p:txBody>
          <a:bodyPr/>
          <a:lstStyle/>
          <a:p>
            <a:r>
              <a:rPr lang="en-US" dirty="0"/>
              <a:t>Arrays are used to store multiple values in a single variable, instead of declaring separate variables for each value.</a:t>
            </a:r>
          </a:p>
          <a:p>
            <a:r>
              <a:rPr lang="en-US" dirty="0"/>
              <a:t>To create an array, define the data type (like int) and specify the name of the array followed by square brackets []. </a:t>
            </a:r>
          </a:p>
          <a:p>
            <a:r>
              <a:rPr lang="en-US" dirty="0"/>
              <a:t>To insert values to it, use a comma-separated list, inside curly braces:</a:t>
            </a:r>
          </a:p>
          <a:p>
            <a:pPr marL="0" indent="0">
              <a:buNone/>
            </a:pPr>
            <a:endParaRPr lang="en-US" dirty="0"/>
          </a:p>
          <a:p>
            <a:endParaRPr lang="en-IN" dirty="0"/>
          </a:p>
        </p:txBody>
      </p:sp>
    </p:spTree>
    <p:extLst>
      <p:ext uri="{BB962C8B-B14F-4D97-AF65-F5344CB8AC3E}">
        <p14:creationId xmlns:p14="http://schemas.microsoft.com/office/powerpoint/2010/main" val="708805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AB3A41-CC1F-85F0-4486-9DCAA207DAA5}"/>
              </a:ext>
            </a:extLst>
          </p:cNvPr>
          <p:cNvSpPr>
            <a:spLocks noGrp="1"/>
          </p:cNvSpPr>
          <p:nvPr>
            <p:ph type="title"/>
          </p:nvPr>
        </p:nvSpPr>
        <p:spPr/>
        <p:txBody>
          <a:bodyPr/>
          <a:lstStyle/>
          <a:p>
            <a:r>
              <a:rPr lang="en-US" dirty="0"/>
              <a:t>String</a:t>
            </a:r>
            <a:endParaRPr lang="en-IN" dirty="0"/>
          </a:p>
        </p:txBody>
      </p:sp>
      <p:sp>
        <p:nvSpPr>
          <p:cNvPr id="6" name="Slide Number Placeholder 5">
            <a:extLst>
              <a:ext uri="{FF2B5EF4-FFF2-40B4-BE49-F238E27FC236}">
                <a16:creationId xmlns:a16="http://schemas.microsoft.com/office/drawing/2014/main" id="{464D1246-ADA0-80E0-F24E-955BFCAB652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47</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D965D9C4-D159-E0D2-C13D-2BC6DDFF1BC8}"/>
              </a:ext>
            </a:extLst>
          </p:cNvPr>
          <p:cNvSpPr>
            <a:spLocks noGrp="1"/>
          </p:cNvSpPr>
          <p:nvPr>
            <p:ph idx="1"/>
          </p:nvPr>
        </p:nvSpPr>
        <p:spPr/>
        <p:txBody>
          <a:bodyPr/>
          <a:lstStyle/>
          <a:p>
            <a:r>
              <a:rPr lang="en-US" dirty="0"/>
              <a:t>Strings are used for storing text/characters.</a:t>
            </a:r>
          </a:p>
          <a:p>
            <a:r>
              <a:rPr lang="en-US" dirty="0"/>
              <a:t>For example, "Hello World" is a string of characters.</a:t>
            </a:r>
          </a:p>
          <a:p>
            <a:r>
              <a:rPr lang="en-US" dirty="0"/>
              <a:t>Unlike many other programming languages, C does not have a String type to easily create string variables. However, you can use the char type and create an array of characters to make a string in C: </a:t>
            </a:r>
          </a:p>
          <a:p>
            <a:endParaRPr lang="en-US" dirty="0"/>
          </a:p>
          <a:p>
            <a:endParaRPr lang="en-IN" dirty="0"/>
          </a:p>
        </p:txBody>
      </p:sp>
      <p:sp>
        <p:nvSpPr>
          <p:cNvPr id="9" name="Rectangle 1">
            <a:extLst>
              <a:ext uri="{FF2B5EF4-FFF2-40B4-BE49-F238E27FC236}">
                <a16:creationId xmlns:a16="http://schemas.microsoft.com/office/drawing/2014/main" id="{2C037ACC-A11D-37A6-8ADB-8E418911B9F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1249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C267-8E41-1880-2B8D-702170735661}"/>
              </a:ext>
            </a:extLst>
          </p:cNvPr>
          <p:cNvSpPr>
            <a:spLocks noGrp="1"/>
          </p:cNvSpPr>
          <p:nvPr>
            <p:ph type="title"/>
          </p:nvPr>
        </p:nvSpPr>
        <p:spPr/>
        <p:txBody>
          <a:bodyPr/>
          <a:lstStyle/>
          <a:p>
            <a:r>
              <a:rPr lang="en-IN" dirty="0"/>
              <a:t>C User Input</a:t>
            </a:r>
          </a:p>
        </p:txBody>
      </p:sp>
      <p:sp>
        <p:nvSpPr>
          <p:cNvPr id="3" name="Date Placeholder 2">
            <a:extLst>
              <a:ext uri="{FF2B5EF4-FFF2-40B4-BE49-F238E27FC236}">
                <a16:creationId xmlns:a16="http://schemas.microsoft.com/office/drawing/2014/main" id="{5FA6A1AC-CC74-9029-4131-C9899B74753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484AAA7-47D4-02E5-7929-1ED0AF9F4C1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E7070BF1-8794-A143-1B63-47464A16823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F7A7218C-3FC8-79D0-104B-B10480002C03}"/>
              </a:ext>
            </a:extLst>
          </p:cNvPr>
          <p:cNvSpPr>
            <a:spLocks noGrp="1"/>
          </p:cNvSpPr>
          <p:nvPr>
            <p:ph idx="1"/>
          </p:nvPr>
        </p:nvSpPr>
        <p:spPr/>
        <p:txBody>
          <a:bodyPr/>
          <a:lstStyle/>
          <a:p>
            <a:r>
              <a:rPr lang="en-US" dirty="0"/>
              <a:t>You have already learned that </a:t>
            </a:r>
            <a:r>
              <a:rPr lang="en-US" dirty="0" err="1"/>
              <a:t>printf</a:t>
            </a:r>
            <a:r>
              <a:rPr lang="en-US" dirty="0"/>
              <a:t>() is used to output values in C.</a:t>
            </a:r>
          </a:p>
          <a:p>
            <a:r>
              <a:rPr lang="en-US" dirty="0"/>
              <a:t>To get user input, you can use the </a:t>
            </a:r>
            <a:r>
              <a:rPr lang="en-US" dirty="0" err="1"/>
              <a:t>scanf</a:t>
            </a:r>
            <a:r>
              <a:rPr lang="en-US" dirty="0"/>
              <a:t>() function:</a:t>
            </a:r>
          </a:p>
          <a:p>
            <a:endParaRPr lang="en-IN" dirty="0"/>
          </a:p>
        </p:txBody>
      </p:sp>
      <p:sp>
        <p:nvSpPr>
          <p:cNvPr id="8" name="Rectangle 2">
            <a:extLst>
              <a:ext uri="{FF2B5EF4-FFF2-40B4-BE49-F238E27FC236}">
                <a16:creationId xmlns:a16="http://schemas.microsoft.com/office/drawing/2014/main" id="{42D7FFD5-0669-256B-4EFE-9FDF1581E7E1}"/>
              </a:ext>
            </a:extLst>
          </p:cNvPr>
          <p:cNvSpPr>
            <a:spLocks noChangeArrowheads="1"/>
          </p:cNvSpPr>
          <p:nvPr/>
        </p:nvSpPr>
        <p:spPr bwMode="auto">
          <a:xfrm>
            <a:off x="0" y="-40704"/>
            <a:ext cx="184731" cy="53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Verdana" panose="020B060403050404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674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9:</a:t>
            </a:r>
            <a:br>
              <a:rPr lang="en-US" dirty="0"/>
            </a:br>
            <a:r>
              <a:rPr lang="en-US" dirty="0"/>
              <a:t>Array, String and User Input Demo.</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49</a:t>
            </a:fld>
            <a:endParaRPr lang="en-US" dirty="0">
              <a:solidFill>
                <a:prstClr val="black">
                  <a:tint val="75000"/>
                </a:prstClr>
              </a:solidFill>
            </a:endParaRPr>
          </a:p>
        </p:txBody>
      </p:sp>
    </p:spTree>
    <p:extLst>
      <p:ext uri="{BB962C8B-B14F-4D97-AF65-F5344CB8AC3E}">
        <p14:creationId xmlns:p14="http://schemas.microsoft.com/office/powerpoint/2010/main" val="331243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7804C3-8518-8EF6-CF9B-01C02BB6FB59}"/>
              </a:ext>
            </a:extLst>
          </p:cNvPr>
          <p:cNvSpPr>
            <a:spLocks noGrp="1"/>
          </p:cNvSpPr>
          <p:nvPr>
            <p:ph type="title"/>
          </p:nvPr>
        </p:nvSpPr>
        <p:spPr/>
        <p:txBody>
          <a:bodyPr/>
          <a:lstStyle/>
          <a:p>
            <a:r>
              <a:rPr lang="en-US" dirty="0"/>
              <a:t>C Program Code Flow</a:t>
            </a:r>
            <a:endParaRPr lang="en-IN" dirty="0"/>
          </a:p>
        </p:txBody>
      </p:sp>
      <p:sp>
        <p:nvSpPr>
          <p:cNvPr id="9" name="Content Placeholder 8">
            <a:extLst>
              <a:ext uri="{FF2B5EF4-FFF2-40B4-BE49-F238E27FC236}">
                <a16:creationId xmlns:a16="http://schemas.microsoft.com/office/drawing/2014/main" id="{571960E4-DB35-11BD-7ACC-B1578C21CFE6}"/>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Avenir Next LT Pro (Body)"/>
              </a:rPr>
              <a:t>C program (source code) is sent to preprocessor first. The preprocessor is responsible to convert preprocessor directives into their respective values. The preprocessor generates an expanded source code.</a:t>
            </a:r>
          </a:p>
          <a:p>
            <a:pPr algn="just"/>
            <a:r>
              <a:rPr lang="en-US" b="0" i="0" dirty="0">
                <a:solidFill>
                  <a:srgbClr val="333333"/>
                </a:solidFill>
                <a:effectLst/>
                <a:latin typeface="Avenir Next LT Pro (Body)"/>
              </a:rPr>
              <a:t>Expanded source code is sent to compiler which compiles the code and converts it into assembly code.</a:t>
            </a:r>
          </a:p>
          <a:p>
            <a:pPr algn="just"/>
            <a:r>
              <a:rPr lang="en-US" b="0" i="0" dirty="0">
                <a:solidFill>
                  <a:srgbClr val="333333"/>
                </a:solidFill>
                <a:effectLst/>
                <a:latin typeface="Avenir Next LT Pro (Body)"/>
              </a:rPr>
              <a:t>The assembly code is sent to assembler which assembles the code and converts it into object code. Now a simple.obj file is generated.</a:t>
            </a:r>
          </a:p>
          <a:p>
            <a:pPr algn="just"/>
            <a:r>
              <a:rPr lang="en-US" b="0" i="0" dirty="0">
                <a:solidFill>
                  <a:srgbClr val="333333"/>
                </a:solidFill>
                <a:effectLst/>
                <a:latin typeface="Avenir Next LT Pro (Body)"/>
              </a:rPr>
              <a:t>The object code is sent to linker which links it to the library such as header files. Then it is converted into executable code. A simple.exe file is generated.</a:t>
            </a:r>
          </a:p>
          <a:p>
            <a:pPr algn="just"/>
            <a:r>
              <a:rPr lang="en-US" b="0" i="0" dirty="0">
                <a:solidFill>
                  <a:srgbClr val="333333"/>
                </a:solidFill>
                <a:effectLst/>
                <a:latin typeface="Avenir Next LT Pro (Body)"/>
              </a:rPr>
              <a:t>The executable code is sent to loader which loads it into memory and then it is executed. After execution, output is sent to console</a:t>
            </a:r>
          </a:p>
          <a:p>
            <a:endParaRPr lang="en-IN" dirty="0">
              <a:latin typeface="Avenir Next LT Pro (Body)"/>
            </a:endParaRPr>
          </a:p>
        </p:txBody>
      </p:sp>
      <p:sp>
        <p:nvSpPr>
          <p:cNvPr id="8" name="Slide Number Placeholder 7">
            <a:extLst>
              <a:ext uri="{FF2B5EF4-FFF2-40B4-BE49-F238E27FC236}">
                <a16:creationId xmlns:a16="http://schemas.microsoft.com/office/drawing/2014/main" id="{92380CB6-702B-4DBE-3ACD-D3E5DC4B059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Tree>
    <p:extLst>
      <p:ext uri="{BB962C8B-B14F-4D97-AF65-F5344CB8AC3E}">
        <p14:creationId xmlns:p14="http://schemas.microsoft.com/office/powerpoint/2010/main" val="3961486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F61DB3-9715-C0FC-4E7E-17C8F525FC99}"/>
              </a:ext>
            </a:extLst>
          </p:cNvPr>
          <p:cNvSpPr>
            <a:spLocks noGrp="1"/>
          </p:cNvSpPr>
          <p:nvPr>
            <p:ph type="title"/>
          </p:nvPr>
        </p:nvSpPr>
        <p:spPr/>
        <p:txBody>
          <a:bodyPr/>
          <a:lstStyle/>
          <a:p>
            <a:r>
              <a:rPr lang="en-IN" dirty="0"/>
              <a:t>C Functions</a:t>
            </a:r>
          </a:p>
        </p:txBody>
      </p:sp>
      <p:sp>
        <p:nvSpPr>
          <p:cNvPr id="7" name="Slide Number Placeholder 6">
            <a:extLst>
              <a:ext uri="{FF2B5EF4-FFF2-40B4-BE49-F238E27FC236}">
                <a16:creationId xmlns:a16="http://schemas.microsoft.com/office/drawing/2014/main" id="{3B964F4B-1A80-917C-92FA-48E6CCB4D55C}"/>
              </a:ext>
            </a:extLst>
          </p:cNvPr>
          <p:cNvSpPr>
            <a:spLocks noGrp="1"/>
          </p:cNvSpPr>
          <p:nvPr>
            <p:ph type="sldNum" sz="quarter" idx="12"/>
          </p:nvPr>
        </p:nvSpPr>
        <p:spPr/>
        <p:txBody>
          <a:bodyPr/>
          <a:lstStyle/>
          <a:p>
            <a:pPr>
              <a:defRPr/>
            </a:pPr>
            <a:fld id="{D76B855D-E9CC-4FF8-AD85-6CDC7B89A0DE}" type="slidenum">
              <a:rPr lang="en-US" smtClean="0"/>
              <a:pPr>
                <a:defRPr/>
              </a:pPr>
              <a:t>50</a:t>
            </a:fld>
            <a:endParaRPr lang="en-US" dirty="0"/>
          </a:p>
        </p:txBody>
      </p:sp>
      <p:sp>
        <p:nvSpPr>
          <p:cNvPr id="9" name="Content Placeholder 8">
            <a:extLst>
              <a:ext uri="{FF2B5EF4-FFF2-40B4-BE49-F238E27FC236}">
                <a16:creationId xmlns:a16="http://schemas.microsoft.com/office/drawing/2014/main" id="{B36956B3-F884-6BED-CEA2-936E3D22421D}"/>
              </a:ext>
            </a:extLst>
          </p:cNvPr>
          <p:cNvSpPr>
            <a:spLocks noGrp="1"/>
          </p:cNvSpPr>
          <p:nvPr>
            <p:ph idx="1"/>
          </p:nvPr>
        </p:nvSpPr>
        <p:spPr/>
        <p:txBody>
          <a:bodyPr>
            <a:normAutofit/>
          </a:bodyPr>
          <a:lstStyle/>
          <a:p>
            <a:r>
              <a:rPr lang="en-US" dirty="0"/>
              <a:t>A function is a block of code that performs a specific task.</a:t>
            </a:r>
          </a:p>
          <a:p>
            <a:r>
              <a:rPr lang="en-US" dirty="0"/>
              <a:t>Suppose, you need to create a program to create a circle and color it. You can create two functions to solve this problem:</a:t>
            </a:r>
          </a:p>
          <a:p>
            <a:r>
              <a:rPr lang="en-US" dirty="0"/>
              <a:t>create a circle function</a:t>
            </a:r>
          </a:p>
          <a:p>
            <a:r>
              <a:rPr lang="en-US" dirty="0"/>
              <a:t>create a color function</a:t>
            </a:r>
          </a:p>
          <a:p>
            <a:r>
              <a:rPr lang="en-US" dirty="0"/>
              <a:t>Dividing a complex problem into smaller chunks makes our program easy to understand and reuse.</a:t>
            </a:r>
          </a:p>
          <a:p>
            <a:endParaRPr lang="en-US" dirty="0"/>
          </a:p>
          <a:p>
            <a:endParaRPr lang="en-IN" dirty="0"/>
          </a:p>
        </p:txBody>
      </p:sp>
    </p:spTree>
    <p:extLst>
      <p:ext uri="{BB962C8B-B14F-4D97-AF65-F5344CB8AC3E}">
        <p14:creationId xmlns:p14="http://schemas.microsoft.com/office/powerpoint/2010/main" val="1967638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FD0D-3185-7267-3ED1-ACC380133329}"/>
              </a:ext>
            </a:extLst>
          </p:cNvPr>
          <p:cNvSpPr>
            <a:spLocks noGrp="1"/>
          </p:cNvSpPr>
          <p:nvPr>
            <p:ph type="title"/>
          </p:nvPr>
        </p:nvSpPr>
        <p:spPr/>
        <p:txBody>
          <a:bodyPr/>
          <a:lstStyle/>
          <a:p>
            <a:r>
              <a:rPr lang="en-US" dirty="0"/>
              <a:t>Predefined or Standard Library Functions</a:t>
            </a:r>
            <a:endParaRPr lang="en-IN" dirty="0"/>
          </a:p>
        </p:txBody>
      </p:sp>
      <p:sp>
        <p:nvSpPr>
          <p:cNvPr id="3" name="Date Placeholder 2">
            <a:extLst>
              <a:ext uri="{FF2B5EF4-FFF2-40B4-BE49-F238E27FC236}">
                <a16:creationId xmlns:a16="http://schemas.microsoft.com/office/drawing/2014/main" id="{8DCE0317-EDB8-A054-63D2-C64D78E750E3}"/>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23276D8-ED6A-89C2-7AAC-C6C316025E9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E8CE198A-4447-E3BC-80CB-9E7E7EC20D4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51</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A681B94A-3CE8-158B-B231-CE5385321048}"/>
              </a:ext>
            </a:extLst>
          </p:cNvPr>
          <p:cNvSpPr>
            <a:spLocks noGrp="1"/>
          </p:cNvSpPr>
          <p:nvPr>
            <p:ph idx="1"/>
          </p:nvPr>
        </p:nvSpPr>
        <p:spPr/>
        <p:txBody>
          <a:bodyPr>
            <a:normAutofit/>
          </a:bodyPr>
          <a:lstStyle/>
          <a:p>
            <a:r>
              <a:rPr lang="en-US" sz="2000" dirty="0"/>
              <a:t>Standard library functions</a:t>
            </a:r>
          </a:p>
          <a:p>
            <a:r>
              <a:rPr lang="en-US" sz="2000" dirty="0"/>
              <a:t>The standard library functions are built-in functions in C programming.</a:t>
            </a:r>
          </a:p>
          <a:p>
            <a:r>
              <a:rPr lang="en-US" sz="2000" dirty="0"/>
              <a:t>These functions are defined in header files. For example,			</a:t>
            </a:r>
          </a:p>
          <a:p>
            <a:pPr marL="0" indent="0">
              <a:buNone/>
            </a:pPr>
            <a:r>
              <a:rPr lang="en-US" sz="2000" dirty="0"/>
              <a:t>	The </a:t>
            </a:r>
            <a:r>
              <a:rPr lang="en-US" sz="2000" dirty="0" err="1"/>
              <a:t>printf</a:t>
            </a:r>
            <a:r>
              <a:rPr lang="en-US" sz="2000" dirty="0"/>
              <a:t>() is a standard library function to send formatted output to the screen 	(display output on the screen). This function is defined in the </a:t>
            </a:r>
            <a:r>
              <a:rPr lang="en-US" sz="2000" dirty="0" err="1"/>
              <a:t>stdio.h</a:t>
            </a:r>
            <a:r>
              <a:rPr lang="en-US" sz="2000" dirty="0"/>
              <a:t> header file.	Hence, to use the </a:t>
            </a:r>
            <a:r>
              <a:rPr lang="en-US" sz="2000" dirty="0" err="1"/>
              <a:t>printf</a:t>
            </a:r>
            <a:r>
              <a:rPr lang="en-US" sz="2000" dirty="0"/>
              <a:t>()function, we need to include the </a:t>
            </a:r>
            <a:r>
              <a:rPr lang="en-US" sz="2000" dirty="0" err="1"/>
              <a:t>stdio.h</a:t>
            </a:r>
            <a:r>
              <a:rPr lang="en-US" sz="2000" dirty="0"/>
              <a:t> header file using 	#include &lt;</a:t>
            </a:r>
            <a:r>
              <a:rPr lang="en-US" sz="2000" dirty="0" err="1"/>
              <a:t>stdio.h</a:t>
            </a:r>
            <a:r>
              <a:rPr lang="en-US" sz="2000" dirty="0"/>
              <a:t>&gt;.</a:t>
            </a:r>
          </a:p>
          <a:p>
            <a:r>
              <a:rPr lang="en-US" sz="2000" dirty="0"/>
              <a:t>The sqrt() function calculates the square root of a number. The function is defined in the </a:t>
            </a:r>
            <a:r>
              <a:rPr lang="en-US" sz="2000" dirty="0" err="1"/>
              <a:t>math.h</a:t>
            </a:r>
            <a:r>
              <a:rPr lang="en-US" sz="2000" dirty="0"/>
              <a:t> header file. </a:t>
            </a:r>
            <a:endParaRPr lang="en-IN" sz="2000" dirty="0"/>
          </a:p>
        </p:txBody>
      </p:sp>
    </p:spTree>
    <p:extLst>
      <p:ext uri="{BB962C8B-B14F-4D97-AF65-F5344CB8AC3E}">
        <p14:creationId xmlns:p14="http://schemas.microsoft.com/office/powerpoint/2010/main" val="3609399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FED5-0032-D902-1A58-DF513B3C1787}"/>
              </a:ext>
            </a:extLst>
          </p:cNvPr>
          <p:cNvSpPr>
            <a:spLocks noGrp="1"/>
          </p:cNvSpPr>
          <p:nvPr>
            <p:ph type="title"/>
          </p:nvPr>
        </p:nvSpPr>
        <p:spPr/>
        <p:txBody>
          <a:bodyPr/>
          <a:lstStyle/>
          <a:p>
            <a:r>
              <a:rPr lang="en-US" dirty="0"/>
              <a:t>User Defined Functions</a:t>
            </a:r>
            <a:endParaRPr lang="en-IN" dirty="0"/>
          </a:p>
        </p:txBody>
      </p:sp>
      <p:sp>
        <p:nvSpPr>
          <p:cNvPr id="3" name="Date Placeholder 2">
            <a:extLst>
              <a:ext uri="{FF2B5EF4-FFF2-40B4-BE49-F238E27FC236}">
                <a16:creationId xmlns:a16="http://schemas.microsoft.com/office/drawing/2014/main" id="{F6F0E0BA-88AE-C2F4-2C30-B4B5855FE4B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E1024F2-09D4-9DCF-04C3-2D28A077C67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1A344431-F2A8-37F1-1FF0-8F0D8D27BA9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A137104-F5F3-3DC0-41F4-716D47201EAF}"/>
              </a:ext>
            </a:extLst>
          </p:cNvPr>
          <p:cNvSpPr>
            <a:spLocks noGrp="1"/>
          </p:cNvSpPr>
          <p:nvPr>
            <p:ph idx="1"/>
          </p:nvPr>
        </p:nvSpPr>
        <p:spPr/>
        <p:txBody>
          <a:bodyPr>
            <a:normAutofit/>
          </a:bodyPr>
          <a:lstStyle/>
          <a:p>
            <a:r>
              <a:rPr lang="en-US" dirty="0"/>
              <a:t>You can also create functions as per your need. Such functions created by the user are known as user-defined functions.</a:t>
            </a:r>
          </a:p>
          <a:p>
            <a:r>
              <a:rPr lang="en-US" dirty="0"/>
              <a:t>The execution of a C program begins from the main() function.</a:t>
            </a:r>
          </a:p>
          <a:p>
            <a:r>
              <a:rPr lang="en-US" dirty="0"/>
              <a:t>When the compiler encounters </a:t>
            </a:r>
            <a:r>
              <a:rPr lang="en-US" dirty="0" err="1"/>
              <a:t>functionName</a:t>
            </a:r>
            <a:r>
              <a:rPr lang="en-US" dirty="0"/>
              <a:t>();, control of the program jumps to function and the execution starts.</a:t>
            </a:r>
          </a:p>
          <a:p>
            <a:r>
              <a:rPr lang="en-US" dirty="0"/>
              <a:t>The control of the program jumps back to the main() function once code inside the function definition is executed. </a:t>
            </a:r>
          </a:p>
          <a:p>
            <a:endParaRPr lang="en-IN" dirty="0"/>
          </a:p>
        </p:txBody>
      </p:sp>
      <p:sp>
        <p:nvSpPr>
          <p:cNvPr id="7" name="Rectangle 1">
            <a:extLst>
              <a:ext uri="{FF2B5EF4-FFF2-40B4-BE49-F238E27FC236}">
                <a16:creationId xmlns:a16="http://schemas.microsoft.com/office/drawing/2014/main" id="{8AF9AF93-B5C7-90B4-728A-7128A58F37FD}"/>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2497BF9C-55BB-0E63-7957-DBEB9AF3791A}"/>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8566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D7C2-C2C4-8CD3-54EF-A69F304EC62B}"/>
              </a:ext>
            </a:extLst>
          </p:cNvPr>
          <p:cNvSpPr>
            <a:spLocks noGrp="1"/>
          </p:cNvSpPr>
          <p:nvPr>
            <p:ph type="title"/>
          </p:nvPr>
        </p:nvSpPr>
        <p:spPr/>
        <p:txBody>
          <a:bodyPr/>
          <a:lstStyle/>
          <a:p>
            <a:r>
              <a:rPr lang="en-US" dirty="0"/>
              <a:t>Advantages of User Defined Function</a:t>
            </a:r>
            <a:endParaRPr lang="en-IN" dirty="0"/>
          </a:p>
        </p:txBody>
      </p:sp>
      <p:sp>
        <p:nvSpPr>
          <p:cNvPr id="3" name="Date Placeholder 2">
            <a:extLst>
              <a:ext uri="{FF2B5EF4-FFF2-40B4-BE49-F238E27FC236}">
                <a16:creationId xmlns:a16="http://schemas.microsoft.com/office/drawing/2014/main" id="{3A7C5152-8FB5-B940-116F-3EB87D0DA28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25F5CF7-2208-A2DF-0C4F-9EC63CD9E6B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0E524942-FA95-7D60-3057-BE273C4D87C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53</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01B9375-1091-F1EF-1D94-33DF38A744F8}"/>
              </a:ext>
            </a:extLst>
          </p:cNvPr>
          <p:cNvSpPr>
            <a:spLocks noGrp="1"/>
          </p:cNvSpPr>
          <p:nvPr>
            <p:ph idx="1"/>
          </p:nvPr>
        </p:nvSpPr>
        <p:spPr/>
        <p:txBody>
          <a:bodyPr/>
          <a:lstStyle/>
          <a:p>
            <a:r>
              <a:rPr lang="en-US" dirty="0"/>
              <a:t>Advantages of user-defined function</a:t>
            </a:r>
          </a:p>
          <a:p>
            <a:r>
              <a:rPr lang="en-US" dirty="0"/>
              <a:t>The program will be easier to understand, maintain and debug.</a:t>
            </a:r>
          </a:p>
          <a:p>
            <a:r>
              <a:rPr lang="en-US" dirty="0"/>
              <a:t>Reusable codes that can be used in other programs</a:t>
            </a:r>
          </a:p>
          <a:p>
            <a:r>
              <a:rPr lang="en-US" dirty="0"/>
              <a:t>A large program can be divided into smaller modules. Hence, a large project can be divided among many programmers.	</a:t>
            </a:r>
            <a:endParaRPr lang="en-IN" dirty="0"/>
          </a:p>
        </p:txBody>
      </p:sp>
    </p:spTree>
    <p:extLst>
      <p:ext uri="{BB962C8B-B14F-4D97-AF65-F5344CB8AC3E}">
        <p14:creationId xmlns:p14="http://schemas.microsoft.com/office/powerpoint/2010/main" val="9836274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10:</a:t>
            </a:r>
            <a:br>
              <a:rPr lang="en-US" dirty="0"/>
            </a:br>
            <a:r>
              <a:rPr lang="en-US" dirty="0"/>
              <a:t>User Defined Function</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54</a:t>
            </a:fld>
            <a:endParaRPr lang="en-US" dirty="0">
              <a:solidFill>
                <a:prstClr val="black">
                  <a:tint val="75000"/>
                </a:prstClr>
              </a:solidFill>
            </a:endParaRPr>
          </a:p>
        </p:txBody>
      </p:sp>
    </p:spTree>
    <p:extLst>
      <p:ext uri="{BB962C8B-B14F-4D97-AF65-F5344CB8AC3E}">
        <p14:creationId xmlns:p14="http://schemas.microsoft.com/office/powerpoint/2010/main" val="2822382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D7C2-C2C4-8CD3-54EF-A69F304EC62B}"/>
              </a:ext>
            </a:extLst>
          </p:cNvPr>
          <p:cNvSpPr>
            <a:spLocks noGrp="1"/>
          </p:cNvSpPr>
          <p:nvPr>
            <p:ph type="title"/>
          </p:nvPr>
        </p:nvSpPr>
        <p:spPr/>
        <p:txBody>
          <a:bodyPr/>
          <a:lstStyle/>
          <a:p>
            <a:r>
              <a:rPr lang="en-US" dirty="0"/>
              <a:t>Types of User Defined Function</a:t>
            </a:r>
            <a:endParaRPr lang="en-IN" dirty="0"/>
          </a:p>
        </p:txBody>
      </p:sp>
      <p:sp>
        <p:nvSpPr>
          <p:cNvPr id="5" name="Slide Number Placeholder 4">
            <a:extLst>
              <a:ext uri="{FF2B5EF4-FFF2-40B4-BE49-F238E27FC236}">
                <a16:creationId xmlns:a16="http://schemas.microsoft.com/office/drawing/2014/main" id="{0E524942-FA95-7D60-3057-BE273C4D87C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01B9375-1091-F1EF-1D94-33DF38A744F8}"/>
              </a:ext>
            </a:extLst>
          </p:cNvPr>
          <p:cNvSpPr>
            <a:spLocks noGrp="1"/>
          </p:cNvSpPr>
          <p:nvPr>
            <p:ph idx="1"/>
          </p:nvPr>
        </p:nvSpPr>
        <p:spPr/>
        <p:txBody>
          <a:bodyPr/>
          <a:lstStyle/>
          <a:p>
            <a:pPr marL="514350" indent="-514350">
              <a:buAutoNum type="arabicPeriod"/>
            </a:pPr>
            <a:r>
              <a:rPr lang="en-US" dirty="0"/>
              <a:t>No Argument Passed and No Return Value</a:t>
            </a:r>
          </a:p>
          <a:p>
            <a:pPr marL="514350" indent="-514350">
              <a:buAutoNum type="arabicPeriod"/>
            </a:pPr>
            <a:r>
              <a:rPr lang="en-US" dirty="0"/>
              <a:t>No Arguments Passed But Returns a Value	</a:t>
            </a:r>
          </a:p>
          <a:p>
            <a:pPr marL="514350" indent="-514350">
              <a:buAutoNum type="arabicPeriod"/>
            </a:pPr>
            <a:r>
              <a:rPr lang="en-US" dirty="0"/>
              <a:t>Argument Passed But No Return Value</a:t>
            </a:r>
          </a:p>
          <a:p>
            <a:pPr marL="514350" indent="-514350">
              <a:buAutoNum type="arabicPeriod"/>
            </a:pPr>
            <a:r>
              <a:rPr lang="en-US" dirty="0"/>
              <a:t> Argument Passed and Returns a Value</a:t>
            </a:r>
            <a:endParaRPr lang="en-IN" dirty="0"/>
          </a:p>
        </p:txBody>
      </p:sp>
    </p:spTree>
    <p:extLst>
      <p:ext uri="{BB962C8B-B14F-4D97-AF65-F5344CB8AC3E}">
        <p14:creationId xmlns:p14="http://schemas.microsoft.com/office/powerpoint/2010/main" val="3078401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E9D-5C64-FEF7-0A98-60B24623452B}"/>
              </a:ext>
            </a:extLst>
          </p:cNvPr>
          <p:cNvSpPr>
            <a:spLocks noGrp="1"/>
          </p:cNvSpPr>
          <p:nvPr>
            <p:ph type="title"/>
          </p:nvPr>
        </p:nvSpPr>
        <p:spPr/>
        <p:txBody>
          <a:bodyPr/>
          <a:lstStyle/>
          <a:p>
            <a:r>
              <a:rPr lang="en-US" dirty="0"/>
              <a:t>No Argument Passed and No Return Value</a:t>
            </a:r>
            <a:br>
              <a:rPr lang="en-US" dirty="0"/>
            </a:br>
            <a:endParaRPr lang="en-IN" dirty="0"/>
          </a:p>
        </p:txBody>
      </p:sp>
      <p:sp>
        <p:nvSpPr>
          <p:cNvPr id="5" name="Slide Number Placeholder 4">
            <a:extLst>
              <a:ext uri="{FF2B5EF4-FFF2-40B4-BE49-F238E27FC236}">
                <a16:creationId xmlns:a16="http://schemas.microsoft.com/office/drawing/2014/main" id="{4C57FEBC-6891-8407-BDF8-A61350A359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7AF15F0-251A-78B0-26A2-F95CF1EFC1D0}"/>
              </a:ext>
            </a:extLst>
          </p:cNvPr>
          <p:cNvSpPr>
            <a:spLocks noGrp="1"/>
          </p:cNvSpPr>
          <p:nvPr>
            <p:ph idx="1"/>
          </p:nvPr>
        </p:nvSpPr>
        <p:spPr/>
        <p:txBody>
          <a:bodyPr/>
          <a:lstStyle/>
          <a:p>
            <a:r>
              <a:rPr lang="en-US" dirty="0"/>
              <a:t>Void </a:t>
            </a:r>
            <a:r>
              <a:rPr lang="en-US" dirty="0" err="1"/>
              <a:t>userfunction</a:t>
            </a:r>
            <a:r>
              <a:rPr lang="en-US" dirty="0"/>
              <a:t>()</a:t>
            </a:r>
            <a:endParaRPr lang="en-IN" dirty="0"/>
          </a:p>
          <a:p>
            <a:r>
              <a:rPr lang="en-IN" dirty="0"/>
              <a:t>{</a:t>
            </a:r>
          </a:p>
          <a:p>
            <a:r>
              <a:rPr lang="en-IN" dirty="0"/>
              <a:t>}</a:t>
            </a:r>
            <a:endParaRPr lang="en-US" dirty="0"/>
          </a:p>
        </p:txBody>
      </p:sp>
    </p:spTree>
    <p:extLst>
      <p:ext uri="{BB962C8B-B14F-4D97-AF65-F5344CB8AC3E}">
        <p14:creationId xmlns:p14="http://schemas.microsoft.com/office/powerpoint/2010/main" val="390965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E9D-5C64-FEF7-0A98-60B24623452B}"/>
              </a:ext>
            </a:extLst>
          </p:cNvPr>
          <p:cNvSpPr>
            <a:spLocks noGrp="1"/>
          </p:cNvSpPr>
          <p:nvPr>
            <p:ph type="title"/>
          </p:nvPr>
        </p:nvSpPr>
        <p:spPr/>
        <p:txBody>
          <a:bodyPr/>
          <a:lstStyle/>
          <a:p>
            <a:r>
              <a:rPr lang="en-US" dirty="0"/>
              <a:t>No Argument Passed But Returns a Value</a:t>
            </a:r>
            <a:br>
              <a:rPr lang="en-US" dirty="0"/>
            </a:br>
            <a:endParaRPr lang="en-IN" dirty="0"/>
          </a:p>
        </p:txBody>
      </p:sp>
      <p:sp>
        <p:nvSpPr>
          <p:cNvPr id="5" name="Slide Number Placeholder 4">
            <a:extLst>
              <a:ext uri="{FF2B5EF4-FFF2-40B4-BE49-F238E27FC236}">
                <a16:creationId xmlns:a16="http://schemas.microsoft.com/office/drawing/2014/main" id="{4C57FEBC-6891-8407-BDF8-A61350A359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7AF15F0-251A-78B0-26A2-F95CF1EFC1D0}"/>
              </a:ext>
            </a:extLst>
          </p:cNvPr>
          <p:cNvSpPr>
            <a:spLocks noGrp="1"/>
          </p:cNvSpPr>
          <p:nvPr>
            <p:ph idx="1"/>
          </p:nvPr>
        </p:nvSpPr>
        <p:spPr/>
        <p:txBody>
          <a:bodyPr/>
          <a:lstStyle/>
          <a:p>
            <a:r>
              <a:rPr lang="en-US" dirty="0"/>
              <a:t>Void </a:t>
            </a:r>
            <a:r>
              <a:rPr lang="en-US" dirty="0" err="1"/>
              <a:t>userfunction</a:t>
            </a:r>
            <a:r>
              <a:rPr lang="en-US" dirty="0"/>
              <a:t>()</a:t>
            </a:r>
            <a:endParaRPr lang="en-IN" dirty="0"/>
          </a:p>
          <a:p>
            <a:r>
              <a:rPr lang="en-IN" dirty="0"/>
              <a:t>{</a:t>
            </a:r>
          </a:p>
          <a:p>
            <a:r>
              <a:rPr lang="en-IN" dirty="0"/>
              <a:t>return 0;</a:t>
            </a:r>
          </a:p>
          <a:p>
            <a:r>
              <a:rPr lang="en-IN" dirty="0"/>
              <a:t>}</a:t>
            </a:r>
            <a:endParaRPr lang="en-US" dirty="0"/>
          </a:p>
        </p:txBody>
      </p:sp>
    </p:spTree>
    <p:extLst>
      <p:ext uri="{BB962C8B-B14F-4D97-AF65-F5344CB8AC3E}">
        <p14:creationId xmlns:p14="http://schemas.microsoft.com/office/powerpoint/2010/main" val="353911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E9D-5C64-FEF7-0A98-60B24623452B}"/>
              </a:ext>
            </a:extLst>
          </p:cNvPr>
          <p:cNvSpPr>
            <a:spLocks noGrp="1"/>
          </p:cNvSpPr>
          <p:nvPr>
            <p:ph type="title"/>
          </p:nvPr>
        </p:nvSpPr>
        <p:spPr/>
        <p:txBody>
          <a:bodyPr/>
          <a:lstStyle/>
          <a:p>
            <a:r>
              <a:rPr lang="en-US" dirty="0"/>
              <a:t>Argument Passed But No Return Value</a:t>
            </a:r>
            <a:br>
              <a:rPr lang="en-US" dirty="0"/>
            </a:br>
            <a:endParaRPr lang="en-IN" dirty="0"/>
          </a:p>
        </p:txBody>
      </p:sp>
      <p:sp>
        <p:nvSpPr>
          <p:cNvPr id="5" name="Slide Number Placeholder 4">
            <a:extLst>
              <a:ext uri="{FF2B5EF4-FFF2-40B4-BE49-F238E27FC236}">
                <a16:creationId xmlns:a16="http://schemas.microsoft.com/office/drawing/2014/main" id="{4C57FEBC-6891-8407-BDF8-A61350A359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7AF15F0-251A-78B0-26A2-F95CF1EFC1D0}"/>
              </a:ext>
            </a:extLst>
          </p:cNvPr>
          <p:cNvSpPr>
            <a:spLocks noGrp="1"/>
          </p:cNvSpPr>
          <p:nvPr>
            <p:ph idx="1"/>
          </p:nvPr>
        </p:nvSpPr>
        <p:spPr/>
        <p:txBody>
          <a:bodyPr/>
          <a:lstStyle/>
          <a:p>
            <a:r>
              <a:rPr lang="en-US" dirty="0"/>
              <a:t>Void </a:t>
            </a:r>
            <a:r>
              <a:rPr lang="en-US" dirty="0" err="1"/>
              <a:t>userfunction</a:t>
            </a:r>
            <a:r>
              <a:rPr lang="en-US" dirty="0"/>
              <a:t>(datatype variable name)</a:t>
            </a:r>
            <a:endParaRPr lang="en-IN" dirty="0"/>
          </a:p>
          <a:p>
            <a:r>
              <a:rPr lang="en-IN" dirty="0"/>
              <a:t>{</a:t>
            </a:r>
          </a:p>
          <a:p>
            <a:r>
              <a:rPr lang="en-IN" dirty="0"/>
              <a:t>}</a:t>
            </a:r>
            <a:endParaRPr lang="en-US" dirty="0"/>
          </a:p>
        </p:txBody>
      </p:sp>
    </p:spTree>
    <p:extLst>
      <p:ext uri="{BB962C8B-B14F-4D97-AF65-F5344CB8AC3E}">
        <p14:creationId xmlns:p14="http://schemas.microsoft.com/office/powerpoint/2010/main" val="3673449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E9D-5C64-FEF7-0A98-60B24623452B}"/>
              </a:ext>
            </a:extLst>
          </p:cNvPr>
          <p:cNvSpPr>
            <a:spLocks noGrp="1"/>
          </p:cNvSpPr>
          <p:nvPr>
            <p:ph type="title"/>
          </p:nvPr>
        </p:nvSpPr>
        <p:spPr/>
        <p:txBody>
          <a:bodyPr/>
          <a:lstStyle/>
          <a:p>
            <a:r>
              <a:rPr lang="en-US" dirty="0"/>
              <a:t>Argument Passed And a Returns Value</a:t>
            </a:r>
            <a:br>
              <a:rPr lang="en-US" dirty="0"/>
            </a:br>
            <a:endParaRPr lang="en-IN" dirty="0"/>
          </a:p>
        </p:txBody>
      </p:sp>
      <p:sp>
        <p:nvSpPr>
          <p:cNvPr id="5" name="Slide Number Placeholder 4">
            <a:extLst>
              <a:ext uri="{FF2B5EF4-FFF2-40B4-BE49-F238E27FC236}">
                <a16:creationId xmlns:a16="http://schemas.microsoft.com/office/drawing/2014/main" id="{4C57FEBC-6891-8407-BDF8-A61350A359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7AF15F0-251A-78B0-26A2-F95CF1EFC1D0}"/>
              </a:ext>
            </a:extLst>
          </p:cNvPr>
          <p:cNvSpPr>
            <a:spLocks noGrp="1"/>
          </p:cNvSpPr>
          <p:nvPr>
            <p:ph idx="1"/>
          </p:nvPr>
        </p:nvSpPr>
        <p:spPr/>
        <p:txBody>
          <a:bodyPr/>
          <a:lstStyle/>
          <a:p>
            <a:r>
              <a:rPr lang="en-US" dirty="0"/>
              <a:t>Void </a:t>
            </a:r>
            <a:r>
              <a:rPr lang="en-US" dirty="0" err="1"/>
              <a:t>userfunction</a:t>
            </a:r>
            <a:r>
              <a:rPr lang="en-US" dirty="0"/>
              <a:t>(datatype variable name)</a:t>
            </a:r>
            <a:endParaRPr lang="en-IN" dirty="0"/>
          </a:p>
          <a:p>
            <a:r>
              <a:rPr lang="en-IN" dirty="0"/>
              <a:t>{</a:t>
            </a:r>
          </a:p>
          <a:p>
            <a:r>
              <a:rPr lang="en-IN" dirty="0"/>
              <a:t>Return </a:t>
            </a:r>
            <a:r>
              <a:rPr lang="en-IN" dirty="0" err="1"/>
              <a:t>variablename</a:t>
            </a:r>
            <a:r>
              <a:rPr lang="en-IN" dirty="0"/>
              <a:t>;</a:t>
            </a:r>
          </a:p>
          <a:p>
            <a:r>
              <a:rPr lang="en-IN" dirty="0"/>
              <a:t>}</a:t>
            </a:r>
            <a:endParaRPr lang="en-US" dirty="0"/>
          </a:p>
        </p:txBody>
      </p:sp>
    </p:spTree>
    <p:extLst>
      <p:ext uri="{BB962C8B-B14F-4D97-AF65-F5344CB8AC3E}">
        <p14:creationId xmlns:p14="http://schemas.microsoft.com/office/powerpoint/2010/main" val="372450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988C-7F4C-9A6A-D068-7C0A570BCB31}"/>
              </a:ext>
            </a:extLst>
          </p:cNvPr>
          <p:cNvSpPr>
            <a:spLocks noGrp="1"/>
          </p:cNvSpPr>
          <p:nvPr>
            <p:ph type="title"/>
          </p:nvPr>
        </p:nvSpPr>
        <p:spPr/>
        <p:txBody>
          <a:bodyPr/>
          <a:lstStyle/>
          <a:p>
            <a:r>
              <a:rPr lang="en-US" dirty="0"/>
              <a:t>C Program Code Flow</a:t>
            </a:r>
            <a:endParaRPr lang="en-IN" dirty="0"/>
          </a:p>
        </p:txBody>
      </p:sp>
      <p:sp>
        <p:nvSpPr>
          <p:cNvPr id="6" name="Slide Number Placeholder 5">
            <a:extLst>
              <a:ext uri="{FF2B5EF4-FFF2-40B4-BE49-F238E27FC236}">
                <a16:creationId xmlns:a16="http://schemas.microsoft.com/office/drawing/2014/main" id="{6174AB51-A9DF-6688-A585-70AB28163C5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pic>
        <p:nvPicPr>
          <p:cNvPr id="2050" name="Picture 2">
            <a:extLst>
              <a:ext uri="{FF2B5EF4-FFF2-40B4-BE49-F238E27FC236}">
                <a16:creationId xmlns:a16="http://schemas.microsoft.com/office/drawing/2014/main" id="{146FAD56-5EEB-8EF5-6A3C-F4E50D7A62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2570" y="1690688"/>
            <a:ext cx="7036971" cy="424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22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0A6B-D597-0A84-BB97-13EDC870CCDF}"/>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Code 11:</a:t>
            </a:r>
            <a:br>
              <a:rPr lang="en-US" dirty="0"/>
            </a:br>
            <a:r>
              <a:rPr lang="en-US" dirty="0"/>
              <a:t>Types of User Defined Function</a:t>
            </a:r>
            <a:endParaRPr lang="en-IN" dirty="0"/>
          </a:p>
        </p:txBody>
      </p:sp>
      <p:sp>
        <p:nvSpPr>
          <p:cNvPr id="6" name="Slide Number Placeholder 5">
            <a:extLst>
              <a:ext uri="{FF2B5EF4-FFF2-40B4-BE49-F238E27FC236}">
                <a16:creationId xmlns:a16="http://schemas.microsoft.com/office/drawing/2014/main" id="{0DB071F7-DCE3-72A0-7333-054BB6CDF561}"/>
              </a:ext>
            </a:extLst>
          </p:cNvPr>
          <p:cNvSpPr>
            <a:spLocks noGrp="1"/>
          </p:cNvSpPr>
          <p:nvPr>
            <p:ph type="sldNum" sz="quarter" idx="13"/>
          </p:nvPr>
        </p:nvSpPr>
        <p:spPr/>
        <p:txBody>
          <a:bodyPr/>
          <a:lstStyle/>
          <a:p>
            <a:pPr>
              <a:defRPr/>
            </a:pPr>
            <a:fld id="{D76B855D-E9CC-4FF8-AD85-6CDC7B89A0DE}" type="slidenum">
              <a:rPr lang="en-US" smtClean="0">
                <a:solidFill>
                  <a:prstClr val="black">
                    <a:tint val="75000"/>
                  </a:prstClr>
                </a:solidFill>
              </a:rPr>
              <a:pPr>
                <a:defRPr/>
              </a:pPr>
              <a:t>60</a:t>
            </a:fld>
            <a:endParaRPr lang="en-US" dirty="0">
              <a:solidFill>
                <a:prstClr val="black">
                  <a:tint val="75000"/>
                </a:prstClr>
              </a:solidFill>
            </a:endParaRPr>
          </a:p>
        </p:txBody>
      </p:sp>
    </p:spTree>
    <p:extLst>
      <p:ext uri="{BB962C8B-B14F-4D97-AF65-F5344CB8AC3E}">
        <p14:creationId xmlns:p14="http://schemas.microsoft.com/office/powerpoint/2010/main" val="22333315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8B4C09F-8C53-5F35-115C-3CF007050DE3}"/>
              </a:ext>
            </a:extLst>
          </p:cNvPr>
          <p:cNvSpPr>
            <a:spLocks noGrp="1"/>
          </p:cNvSpPr>
          <p:nvPr>
            <p:ph type="title"/>
          </p:nvPr>
        </p:nvSpPr>
        <p:spPr/>
        <p:txBody>
          <a:bodyPr/>
          <a:lstStyle/>
          <a:p>
            <a:r>
              <a:rPr lang="en-US" dirty="0"/>
              <a:t>Any Questions?</a:t>
            </a:r>
            <a:br>
              <a:rPr lang="en-US" dirty="0"/>
            </a:br>
            <a:endParaRPr lang="en-IN" dirty="0"/>
          </a:p>
        </p:txBody>
      </p:sp>
      <p:sp>
        <p:nvSpPr>
          <p:cNvPr id="9" name="Text Placeholder 8">
            <a:extLst>
              <a:ext uri="{FF2B5EF4-FFF2-40B4-BE49-F238E27FC236}">
                <a16:creationId xmlns:a16="http://schemas.microsoft.com/office/drawing/2014/main" id="{A5A445F7-9609-7586-F848-D73436C29E0A}"/>
              </a:ext>
            </a:extLst>
          </p:cNvPr>
          <p:cNvSpPr>
            <a:spLocks noGrp="1"/>
          </p:cNvSpPr>
          <p:nvPr>
            <p:ph type="body" idx="1"/>
          </p:nvPr>
        </p:nvSpPr>
        <p:spPr/>
        <p:txBody>
          <a:bodyPr/>
          <a:lstStyle/>
          <a:p>
            <a:r>
              <a:rPr lang="en-US" dirty="0"/>
              <a:t>So, Its Wrapped for the Day</a:t>
            </a:r>
            <a:endParaRPr lang="en-IN" dirty="0"/>
          </a:p>
        </p:txBody>
      </p:sp>
      <p:sp>
        <p:nvSpPr>
          <p:cNvPr id="7" name="Slide Number Placeholder 6">
            <a:extLst>
              <a:ext uri="{FF2B5EF4-FFF2-40B4-BE49-F238E27FC236}">
                <a16:creationId xmlns:a16="http://schemas.microsoft.com/office/drawing/2014/main" id="{25C77CB5-1F74-DB8D-F317-DDEC05076BD0}"/>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pPr>
                <a:defRPr/>
              </a:pPr>
              <a:t>61</a:t>
            </a:fld>
            <a:endParaRPr lang="en-US" dirty="0"/>
          </a:p>
        </p:txBody>
      </p:sp>
    </p:spTree>
    <p:extLst>
      <p:ext uri="{BB962C8B-B14F-4D97-AF65-F5344CB8AC3E}">
        <p14:creationId xmlns:p14="http://schemas.microsoft.com/office/powerpoint/2010/main" val="2177455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Session 3</a:t>
            </a:r>
            <a:br>
              <a:rPr lang="en-US" dirty="0">
                <a:solidFill>
                  <a:srgbClr val="FFFFFF"/>
                </a:solidFill>
              </a:rPr>
            </a:br>
            <a:r>
              <a:rPr lang="en-US" dirty="0">
                <a:solidFill>
                  <a:srgbClr val="FFFFFF"/>
                </a:solidFill>
              </a:rPr>
              <a:t>11AM-1PM</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465064" cy="3941064"/>
          </a:xfrm>
        </p:spPr>
        <p:txBody>
          <a:bodyPr>
            <a:normAutofit/>
          </a:bodyPr>
          <a:lstStyle/>
          <a:p>
            <a:pPr marL="0" indent="0">
              <a:buNone/>
            </a:pPr>
            <a:r>
              <a:rPr lang="en-US" dirty="0"/>
              <a:t>Recursion</a:t>
            </a:r>
          </a:p>
          <a:p>
            <a:pPr marL="0" indent="0">
              <a:buNone/>
            </a:pPr>
            <a:r>
              <a:rPr lang="en-US" dirty="0"/>
              <a:t>Mathematical Functions</a:t>
            </a:r>
          </a:p>
          <a:p>
            <a:pPr marL="0" indent="0">
              <a:buNone/>
            </a:pPr>
            <a:r>
              <a:rPr lang="en-US" dirty="0"/>
              <a:t>Structures in C</a:t>
            </a:r>
          </a:p>
          <a:p>
            <a:pPr marL="0" indent="0">
              <a:buNone/>
            </a:pPr>
            <a:r>
              <a:rPr lang="en-US" dirty="0"/>
              <a:t>Union in C</a:t>
            </a:r>
          </a:p>
          <a:p>
            <a:pPr marL="0" indent="0">
              <a:buNone/>
            </a:pPr>
            <a:r>
              <a:rPr lang="en-US" dirty="0"/>
              <a:t>Introduction to C++</a:t>
            </a:r>
          </a:p>
          <a:p>
            <a:pPr marL="0" indent="0">
              <a:buNone/>
            </a:pPr>
            <a:r>
              <a:rPr lang="en-US" dirty="0"/>
              <a:t>Comparison between C &amp; C++</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1073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63</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Scan the below QR for my social media handles</a:t>
            </a:r>
            <a:endParaRPr lang="en-US" sz="1800" dirty="0"/>
          </a:p>
          <a:p>
            <a:endParaRPr lang="en-US" dirty="0"/>
          </a:p>
        </p:txBody>
      </p:sp>
      <p:pic>
        <p:nvPicPr>
          <p:cNvPr id="8" name="Picture 7">
            <a:extLst>
              <a:ext uri="{FF2B5EF4-FFF2-40B4-BE49-F238E27FC236}">
                <a16:creationId xmlns:a16="http://schemas.microsoft.com/office/drawing/2014/main" id="{D8344F0C-A58F-B9D0-FD41-BD6C8280705A}"/>
              </a:ext>
            </a:extLst>
          </p:cNvPr>
          <p:cNvPicPr>
            <a:picLocks noChangeAspect="1"/>
          </p:cNvPicPr>
          <p:nvPr/>
        </p:nvPicPr>
        <p:blipFill>
          <a:blip r:embed="rId2"/>
          <a:stretch>
            <a:fillRect/>
          </a:stretch>
        </p:blipFill>
        <p:spPr>
          <a:xfrm>
            <a:off x="7290449" y="3718500"/>
            <a:ext cx="2148325" cy="2474154"/>
          </a:xfrm>
          <a:prstGeom prst="rect">
            <a:avLst/>
          </a:prstGeom>
        </p:spPr>
      </p:pic>
    </p:spTree>
    <p:extLst>
      <p:ext uri="{BB962C8B-B14F-4D97-AF65-F5344CB8AC3E}">
        <p14:creationId xmlns:p14="http://schemas.microsoft.com/office/powerpoint/2010/main" val="96225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2B4D-BD49-B6BB-7929-D9E94DB3625E}"/>
              </a:ext>
            </a:extLst>
          </p:cNvPr>
          <p:cNvSpPr>
            <a:spLocks noGrp="1"/>
          </p:cNvSpPr>
          <p:nvPr>
            <p:ph type="title"/>
          </p:nvPr>
        </p:nvSpPr>
        <p:spPr/>
        <p:txBody>
          <a:bodyPr/>
          <a:lstStyle/>
          <a:p>
            <a:r>
              <a:rPr lang="en-US" dirty="0"/>
              <a:t>Structure of C Code</a:t>
            </a:r>
            <a:endParaRPr lang="en-IN" dirty="0"/>
          </a:p>
        </p:txBody>
      </p:sp>
      <p:graphicFrame>
        <p:nvGraphicFramePr>
          <p:cNvPr id="7" name="Table 7">
            <a:extLst>
              <a:ext uri="{FF2B5EF4-FFF2-40B4-BE49-F238E27FC236}">
                <a16:creationId xmlns:a16="http://schemas.microsoft.com/office/drawing/2014/main" id="{812CF1A4-E1B9-D458-4AC6-E38DE0381693}"/>
              </a:ext>
            </a:extLst>
          </p:cNvPr>
          <p:cNvGraphicFramePr>
            <a:graphicFrameLocks noGrp="1"/>
          </p:cNvGraphicFramePr>
          <p:nvPr>
            <p:ph idx="1"/>
            <p:extLst>
              <p:ext uri="{D42A27DB-BD31-4B8C-83A1-F6EECF244321}">
                <p14:modId xmlns:p14="http://schemas.microsoft.com/office/powerpoint/2010/main" val="1986332137"/>
              </p:ext>
            </p:extLst>
          </p:nvPr>
        </p:nvGraphicFramePr>
        <p:xfrm>
          <a:off x="1179513" y="1911350"/>
          <a:ext cx="9829800" cy="2763520"/>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230106648"/>
                    </a:ext>
                  </a:extLst>
                </a:gridCol>
                <a:gridCol w="4914900">
                  <a:extLst>
                    <a:ext uri="{9D8B030D-6E8A-4147-A177-3AD203B41FA5}">
                      <a16:colId xmlns:a16="http://schemas.microsoft.com/office/drawing/2014/main" val="2907659241"/>
                    </a:ext>
                  </a:extLst>
                </a:gridCol>
              </a:tblGrid>
              <a:tr h="370840">
                <a:tc>
                  <a:txBody>
                    <a:bodyPr/>
                    <a:lstStyle/>
                    <a:p>
                      <a:r>
                        <a:rPr lang="en-US" dirty="0"/>
                        <a:t>Part</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980512171"/>
                  </a:ext>
                </a:extLst>
              </a:tr>
              <a:tr h="370840">
                <a:tc>
                  <a:txBody>
                    <a:bodyPr/>
                    <a:lstStyle/>
                    <a:p>
                      <a:r>
                        <a:rPr lang="en-US" dirty="0"/>
                        <a:t>Header</a:t>
                      </a:r>
                      <a:endParaRPr lang="en-IN" dirty="0"/>
                    </a:p>
                  </a:txBody>
                  <a:tcPr/>
                </a:tc>
                <a:tc>
                  <a:txBody>
                    <a:bodyPr/>
                    <a:lstStyle/>
                    <a:p>
                      <a:r>
                        <a:rPr lang="en-US" dirty="0"/>
                        <a:t>#include&lt;stdio.h</a:t>
                      </a:r>
                      <a:endParaRPr lang="en-IN" dirty="0"/>
                    </a:p>
                  </a:txBody>
                  <a:tcPr/>
                </a:tc>
                <a:extLst>
                  <a:ext uri="{0D108BD9-81ED-4DB2-BD59-A6C34878D82A}">
                    <a16:rowId xmlns:a16="http://schemas.microsoft.com/office/drawing/2014/main" val="1358133503"/>
                  </a:ext>
                </a:extLst>
              </a:tr>
              <a:tr h="370840">
                <a:tc>
                  <a:txBody>
                    <a:bodyPr/>
                    <a:lstStyle/>
                    <a:p>
                      <a:r>
                        <a:rPr lang="en-US" dirty="0"/>
                        <a:t>Main()</a:t>
                      </a:r>
                      <a:endParaRPr lang="en-IN" dirty="0"/>
                    </a:p>
                  </a:txBody>
                  <a:tcPr/>
                </a:tc>
                <a:tc>
                  <a:txBody>
                    <a:bodyPr/>
                    <a:lstStyle/>
                    <a:p>
                      <a:r>
                        <a:rPr lang="en-US" dirty="0"/>
                        <a:t>Int main() </a:t>
                      </a:r>
                    </a:p>
                    <a:p>
                      <a:r>
                        <a:rPr lang="en-US" dirty="0"/>
                        <a:t>{</a:t>
                      </a:r>
                    </a:p>
                  </a:txBody>
                  <a:tcPr/>
                </a:tc>
                <a:extLst>
                  <a:ext uri="{0D108BD9-81ED-4DB2-BD59-A6C34878D82A}">
                    <a16:rowId xmlns:a16="http://schemas.microsoft.com/office/drawing/2014/main" val="3168867131"/>
                  </a:ext>
                </a:extLst>
              </a:tr>
              <a:tr h="370840">
                <a:tc>
                  <a:txBody>
                    <a:bodyPr/>
                    <a:lstStyle/>
                    <a:p>
                      <a:r>
                        <a:rPr lang="en-US" dirty="0"/>
                        <a:t>Variable Declaration</a:t>
                      </a:r>
                      <a:endParaRPr lang="en-IN" dirty="0"/>
                    </a:p>
                  </a:txBody>
                  <a:tcPr/>
                </a:tc>
                <a:tc>
                  <a:txBody>
                    <a:bodyPr/>
                    <a:lstStyle/>
                    <a:p>
                      <a:r>
                        <a:rPr lang="en-US" dirty="0"/>
                        <a:t>Int a=10;</a:t>
                      </a:r>
                      <a:endParaRPr lang="en-IN" dirty="0"/>
                    </a:p>
                  </a:txBody>
                  <a:tcPr/>
                </a:tc>
                <a:extLst>
                  <a:ext uri="{0D108BD9-81ED-4DB2-BD59-A6C34878D82A}">
                    <a16:rowId xmlns:a16="http://schemas.microsoft.com/office/drawing/2014/main" val="774974034"/>
                  </a:ext>
                </a:extLst>
              </a:tr>
              <a:tr h="370840">
                <a:tc>
                  <a:txBody>
                    <a:bodyPr/>
                    <a:lstStyle/>
                    <a:p>
                      <a:r>
                        <a:rPr lang="en-US" dirty="0"/>
                        <a:t>Body</a:t>
                      </a:r>
                      <a:endParaRPr lang="en-IN" dirty="0"/>
                    </a:p>
                  </a:txBody>
                  <a:tcPr/>
                </a:tc>
                <a:tc>
                  <a:txBody>
                    <a:bodyPr/>
                    <a:lstStyle/>
                    <a:p>
                      <a:r>
                        <a:rPr lang="en-US" dirty="0" err="1"/>
                        <a:t>Printf</a:t>
                      </a:r>
                      <a:r>
                        <a:rPr lang="en-US" dirty="0"/>
                        <a:t>(“%</a:t>
                      </a:r>
                      <a:r>
                        <a:rPr lang="en-US" dirty="0" err="1"/>
                        <a:t>d”,&amp;a</a:t>
                      </a:r>
                      <a:r>
                        <a:rPr lang="en-US" dirty="0"/>
                        <a:t>);</a:t>
                      </a:r>
                      <a:endParaRPr lang="en-IN" dirty="0"/>
                    </a:p>
                  </a:txBody>
                  <a:tcPr/>
                </a:tc>
                <a:extLst>
                  <a:ext uri="{0D108BD9-81ED-4DB2-BD59-A6C34878D82A}">
                    <a16:rowId xmlns:a16="http://schemas.microsoft.com/office/drawing/2014/main" val="1543372058"/>
                  </a:ext>
                </a:extLst>
              </a:tr>
              <a:tr h="370840">
                <a:tc>
                  <a:txBody>
                    <a:bodyPr/>
                    <a:lstStyle/>
                    <a:p>
                      <a:r>
                        <a:rPr lang="en-US" dirty="0"/>
                        <a:t>Return</a:t>
                      </a:r>
                      <a:endParaRPr lang="en-IN" dirty="0"/>
                    </a:p>
                  </a:txBody>
                  <a:tcPr/>
                </a:tc>
                <a:tc>
                  <a:txBody>
                    <a:bodyPr/>
                    <a:lstStyle/>
                    <a:p>
                      <a:r>
                        <a:rPr lang="en-US" dirty="0"/>
                        <a:t>Return 0;</a:t>
                      </a:r>
                    </a:p>
                    <a:p>
                      <a:r>
                        <a:rPr lang="en-US" dirty="0"/>
                        <a:t>}</a:t>
                      </a:r>
                      <a:endParaRPr lang="en-IN" dirty="0"/>
                    </a:p>
                  </a:txBody>
                  <a:tcPr/>
                </a:tc>
                <a:extLst>
                  <a:ext uri="{0D108BD9-81ED-4DB2-BD59-A6C34878D82A}">
                    <a16:rowId xmlns:a16="http://schemas.microsoft.com/office/drawing/2014/main" val="1523732069"/>
                  </a:ext>
                </a:extLst>
              </a:tr>
            </a:tbl>
          </a:graphicData>
        </a:graphic>
      </p:graphicFrame>
      <p:sp>
        <p:nvSpPr>
          <p:cNvPr id="6" name="Slide Number Placeholder 5">
            <a:extLst>
              <a:ext uri="{FF2B5EF4-FFF2-40B4-BE49-F238E27FC236}">
                <a16:creationId xmlns:a16="http://schemas.microsoft.com/office/drawing/2014/main" id="{4046C352-F13F-CCA6-51AC-C7F12218C1C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423445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576C-8A1D-2B3F-A1DE-AF751CA4D4CA}"/>
              </a:ext>
            </a:extLst>
          </p:cNvPr>
          <p:cNvSpPr>
            <a:spLocks noGrp="1"/>
          </p:cNvSpPr>
          <p:nvPr>
            <p:ph type="title"/>
          </p:nvPr>
        </p:nvSpPr>
        <p:spPr/>
        <p:txBody>
          <a:bodyPr/>
          <a:lstStyle/>
          <a:p>
            <a:r>
              <a:rPr lang="en-US" dirty="0"/>
              <a:t>Your First C Code	</a:t>
            </a:r>
            <a:endParaRPr lang="en-IN" dirty="0"/>
          </a:p>
        </p:txBody>
      </p:sp>
      <p:sp>
        <p:nvSpPr>
          <p:cNvPr id="3" name="Content Placeholder 2">
            <a:extLst>
              <a:ext uri="{FF2B5EF4-FFF2-40B4-BE49-F238E27FC236}">
                <a16:creationId xmlns:a16="http://schemas.microsoft.com/office/drawing/2014/main" id="{9F2CA06F-2ECA-3CB9-B13A-71ED4112B7F4}"/>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4" name="Date Placeholder 3">
            <a:extLst>
              <a:ext uri="{FF2B5EF4-FFF2-40B4-BE49-F238E27FC236}">
                <a16:creationId xmlns:a16="http://schemas.microsoft.com/office/drawing/2014/main" id="{DB1F7592-8207-6C3A-8C56-0D0BB218886D}"/>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DD3EFEE-0CAE-C4F1-DD3D-62F03ED8C5F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F3564DC-6A62-01E9-FA45-E7A6F77054E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252324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8725-5E38-04D6-08F4-9FD6B72E420A}"/>
              </a:ext>
            </a:extLst>
          </p:cNvPr>
          <p:cNvSpPr>
            <a:spLocks noGrp="1"/>
          </p:cNvSpPr>
          <p:nvPr>
            <p:ph type="title"/>
          </p:nvPr>
        </p:nvSpPr>
        <p:spPr/>
        <p:txBody>
          <a:bodyPr/>
          <a:lstStyle/>
          <a:p>
            <a:r>
              <a:rPr lang="en-US" dirty="0"/>
              <a:t>Output Statements</a:t>
            </a:r>
            <a:endParaRPr lang="en-IN" dirty="0"/>
          </a:p>
        </p:txBody>
      </p:sp>
      <p:sp>
        <p:nvSpPr>
          <p:cNvPr id="3" name="Content Placeholder 2">
            <a:extLst>
              <a:ext uri="{FF2B5EF4-FFF2-40B4-BE49-F238E27FC236}">
                <a16:creationId xmlns:a16="http://schemas.microsoft.com/office/drawing/2014/main" id="{F59033BB-715B-B4C9-B9E1-D5E17051165F}"/>
              </a:ext>
            </a:extLst>
          </p:cNvPr>
          <p:cNvSpPr>
            <a:spLocks noGrp="1"/>
          </p:cNvSpPr>
          <p:nvPr>
            <p:ph idx="1"/>
          </p:nvPr>
        </p:nvSpPr>
        <p:spPr/>
        <p:txBody>
          <a:bodyPr/>
          <a:lstStyle/>
          <a:p>
            <a:r>
              <a:rPr lang="en-US" dirty="0"/>
              <a:t>So as we can see </a:t>
            </a:r>
            <a:r>
              <a:rPr lang="en-US" dirty="0" err="1"/>
              <a:t>printf</a:t>
            </a:r>
            <a:r>
              <a:rPr lang="en-US" dirty="0"/>
              <a:t>() doesn't add new lines on output console.</a:t>
            </a:r>
          </a:p>
          <a:p>
            <a:r>
              <a:rPr lang="en-US" dirty="0"/>
              <a:t>So we need to use “\n” in order to get output on next line</a:t>
            </a:r>
          </a:p>
          <a:p>
            <a:r>
              <a:rPr lang="en-US" dirty="0"/>
              <a:t>Basically the “\n” is called escape sequence.</a:t>
            </a:r>
          </a:p>
          <a:p>
            <a:r>
              <a:rPr lang="en-US" dirty="0"/>
              <a:t>Apart from “\n” there are other “\t” which adds horizontal tab between output statements.</a:t>
            </a:r>
          </a:p>
          <a:p>
            <a:r>
              <a:rPr lang="en-US" dirty="0"/>
              <a:t>“\\” will add single backslash while \” will add quotes.</a:t>
            </a:r>
          </a:p>
          <a:p>
            <a:endParaRPr lang="en-IN" dirty="0"/>
          </a:p>
        </p:txBody>
      </p:sp>
      <p:sp>
        <p:nvSpPr>
          <p:cNvPr id="6" name="Slide Number Placeholder 5">
            <a:extLst>
              <a:ext uri="{FF2B5EF4-FFF2-40B4-BE49-F238E27FC236}">
                <a16:creationId xmlns:a16="http://schemas.microsoft.com/office/drawing/2014/main" id="{D8A40CE0-87FC-0628-5D68-D8B9585036A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288700406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128</TotalTime>
  <Words>2573</Words>
  <Application>Microsoft Office PowerPoint</Application>
  <PresentationFormat>Widescreen</PresentationFormat>
  <Paragraphs>425</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Avenir Next LT Pro</vt:lpstr>
      <vt:lpstr>Avenir Next LT Pro (Body)</vt:lpstr>
      <vt:lpstr>Calibri</vt:lpstr>
      <vt:lpstr>Consolas</vt:lpstr>
      <vt:lpstr>Tw Cen MT</vt:lpstr>
      <vt:lpstr>Verdana</vt:lpstr>
      <vt:lpstr>ShapesVTI</vt:lpstr>
      <vt:lpstr>C Programming Workshop</vt:lpstr>
      <vt:lpstr>Session I 11AM-1 PM 28 Sept</vt:lpstr>
      <vt:lpstr>Start of Session I</vt:lpstr>
      <vt:lpstr>Introduction to C</vt:lpstr>
      <vt:lpstr>C Program Code Flow</vt:lpstr>
      <vt:lpstr>C Program Code Flow</vt:lpstr>
      <vt:lpstr>Structure of C Code</vt:lpstr>
      <vt:lpstr>Your First C Code </vt:lpstr>
      <vt:lpstr>Output Statements</vt:lpstr>
      <vt:lpstr>Output continued.</vt:lpstr>
      <vt:lpstr>Comments in C</vt:lpstr>
      <vt:lpstr>Code 2: To Demonstrate Newline &amp; Comments</vt:lpstr>
      <vt:lpstr>Variables in C</vt:lpstr>
      <vt:lpstr>Declaring a Variable</vt:lpstr>
      <vt:lpstr>Data Types in C</vt:lpstr>
      <vt:lpstr>Data Types in C</vt:lpstr>
      <vt:lpstr>Data Types in C</vt:lpstr>
      <vt:lpstr>Printing a variable</vt:lpstr>
      <vt:lpstr>Format Specifiers</vt:lpstr>
      <vt:lpstr>Format Specifiers</vt:lpstr>
      <vt:lpstr>Constant in C</vt:lpstr>
      <vt:lpstr>Code 3:  To Demonstrate Variable, Data Type &amp; Format Specifiers</vt:lpstr>
      <vt:lpstr>End of Session I</vt:lpstr>
      <vt:lpstr>Start of Session II</vt:lpstr>
      <vt:lpstr>Session II 28 Sept</vt:lpstr>
      <vt:lpstr>Operators in C</vt:lpstr>
      <vt:lpstr>Arithmetic Operators</vt:lpstr>
      <vt:lpstr>Assignment Operators</vt:lpstr>
      <vt:lpstr>Comparison Operators</vt:lpstr>
      <vt:lpstr>Logical Operators</vt:lpstr>
      <vt:lpstr>Looping &amp; Condition Control</vt:lpstr>
      <vt:lpstr>Looping &amp; Condition Control</vt:lpstr>
      <vt:lpstr>If, Else and Else If</vt:lpstr>
      <vt:lpstr>Code 4: If-Else If- Else Demo</vt:lpstr>
      <vt:lpstr>C Switch Case</vt:lpstr>
      <vt:lpstr>Break &amp; Default Keyword</vt:lpstr>
      <vt:lpstr>Code 5: C Switch Case Demo</vt:lpstr>
      <vt:lpstr>Loops</vt:lpstr>
      <vt:lpstr>While Loop</vt:lpstr>
      <vt:lpstr>The Do/While Loop</vt:lpstr>
      <vt:lpstr>        Code 6: While Loop Demo  Code 7: Do While Loop</vt:lpstr>
      <vt:lpstr>The For Loop</vt:lpstr>
      <vt:lpstr>        Code 8: For Loop Demo</vt:lpstr>
      <vt:lpstr>Break Keyword</vt:lpstr>
      <vt:lpstr>Continue Keyword</vt:lpstr>
      <vt:lpstr>Array</vt:lpstr>
      <vt:lpstr>String</vt:lpstr>
      <vt:lpstr>C User Input</vt:lpstr>
      <vt:lpstr>        Code 9: Array, String and User Input Demo.</vt:lpstr>
      <vt:lpstr>C Functions</vt:lpstr>
      <vt:lpstr>Predefined or Standard Library Functions</vt:lpstr>
      <vt:lpstr>User Defined Functions</vt:lpstr>
      <vt:lpstr>Advantages of User Defined Function</vt:lpstr>
      <vt:lpstr>        Code 10: User Defined Function</vt:lpstr>
      <vt:lpstr>Types of User Defined Function</vt:lpstr>
      <vt:lpstr>No Argument Passed and No Return Value </vt:lpstr>
      <vt:lpstr>No Argument Passed But Returns a Value </vt:lpstr>
      <vt:lpstr>Argument Passed But No Return Value </vt:lpstr>
      <vt:lpstr>Argument Passed And a Returns Value </vt:lpstr>
      <vt:lpstr>        Code 11: Types of User Defined Function</vt:lpstr>
      <vt:lpstr>Any Questions? </vt:lpstr>
      <vt:lpstr>Session 3 11AM-1PM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Workshop</dc:title>
  <dc:creator>Rushikesh Tanksale</dc:creator>
  <cp:lastModifiedBy>Rushikesh Tanksale</cp:lastModifiedBy>
  <cp:revision>216</cp:revision>
  <dcterms:created xsi:type="dcterms:W3CDTF">2022-09-27T16:01:11Z</dcterms:created>
  <dcterms:modified xsi:type="dcterms:W3CDTF">2022-09-27T18:09:21Z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