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256" r:id="rId5"/>
    <p:sldId id="497" r:id="rId6"/>
    <p:sldId id="493" r:id="rId7"/>
    <p:sldId id="494" r:id="rId8"/>
    <p:sldId id="495" r:id="rId9"/>
    <p:sldId id="496" r:id="rId10"/>
    <p:sldId id="481" r:id="rId11"/>
    <p:sldId id="483" r:id="rId12"/>
    <p:sldId id="491" r:id="rId13"/>
    <p:sldId id="498" r:id="rId14"/>
    <p:sldId id="480" r:id="rId15"/>
    <p:sldId id="428" r:id="rId16"/>
    <p:sldId id="437" r:id="rId17"/>
    <p:sldId id="429" r:id="rId18"/>
    <p:sldId id="464" r:id="rId19"/>
    <p:sldId id="499" r:id="rId20"/>
    <p:sldId id="465" r:id="rId21"/>
    <p:sldId id="500" r:id="rId22"/>
    <p:sldId id="476" r:id="rId23"/>
    <p:sldId id="472" r:id="rId24"/>
    <p:sldId id="473" r:id="rId25"/>
    <p:sldId id="474" r:id="rId26"/>
    <p:sldId id="477" r:id="rId27"/>
    <p:sldId id="485" r:id="rId28"/>
    <p:sldId id="503" r:id="rId29"/>
    <p:sldId id="502" r:id="rId30"/>
    <p:sldId id="501" r:id="rId31"/>
    <p:sldId id="504" r:id="rId32"/>
    <p:sldId id="488" r:id="rId33"/>
    <p:sldId id="486" r:id="rId34"/>
    <p:sldId id="487" r:id="rId35"/>
    <p:sldId id="489" r:id="rId36"/>
    <p:sldId id="490" r:id="rId37"/>
    <p:sldId id="484" r:id="rId38"/>
    <p:sldId id="454" r:id="rId39"/>
    <p:sldId id="461" r:id="rId40"/>
    <p:sldId id="505" r:id="rId4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E285"/>
    <a:srgbClr val="FFD54F"/>
    <a:srgbClr val="94C6A0"/>
    <a:srgbClr val="C0C0C0"/>
    <a:srgbClr val="969696"/>
    <a:srgbClr val="59B4BB"/>
    <a:srgbClr val="77C1C7"/>
    <a:srgbClr val="92CDD2"/>
    <a:srgbClr val="6AB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AA5176-B405-434F-9EB5-BD90E887C1EA}" v="4" dt="2022-12-20T05:51:53.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98789" autoAdjust="0"/>
  </p:normalViewPr>
  <p:slideViewPr>
    <p:cSldViewPr>
      <p:cViewPr varScale="1">
        <p:scale>
          <a:sx n="67" d="100"/>
          <a:sy n="67" d="100"/>
        </p:scale>
        <p:origin x="1136"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182A4-39CB-4088-91A2-F0D065BCF098}" type="doc">
      <dgm:prSet loTypeId="urn:microsoft.com/office/officeart/2005/8/layout/hChevron3" loCatId="process" qsTypeId="urn:microsoft.com/office/officeart/2005/8/quickstyle/simple1" qsCatId="simple" csTypeId="urn:microsoft.com/office/officeart/2005/8/colors/accent1_2" csCatId="accent1" phldr="1"/>
      <dgm:spPr/>
    </dgm:pt>
    <dgm:pt modelId="{C98F88E7-8EB7-49FA-8966-2A2884F3E1CE}">
      <dgm:prSet phldrT="[Text]" custT="1"/>
      <dgm:spPr>
        <a:solidFill>
          <a:schemeClr val="accent6">
            <a:lumMod val="75000"/>
          </a:schemeClr>
        </a:solidFill>
        <a:ln>
          <a:noFill/>
        </a:ln>
        <a:effectLst>
          <a:glow rad="101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500" dirty="0"/>
            <a:t>Initiation &amp; Planning</a:t>
          </a:r>
        </a:p>
      </dgm:t>
    </dgm:pt>
    <dgm:pt modelId="{2813659A-C57D-4882-940E-687984A6C9C6}" type="parTrans" cxnId="{A0E914BF-CA02-48C1-B2EF-7422B2269164}">
      <dgm:prSet/>
      <dgm:spPr/>
      <dgm:t>
        <a:bodyPr/>
        <a:lstStyle/>
        <a:p>
          <a:endParaRPr lang="en-US" sz="1600"/>
        </a:p>
      </dgm:t>
    </dgm:pt>
    <dgm:pt modelId="{B6DAAF75-E14D-4B7E-B895-08FCC925E094}" type="sibTrans" cxnId="{A0E914BF-CA02-48C1-B2EF-7422B2269164}">
      <dgm:prSet/>
      <dgm:spPr/>
      <dgm:t>
        <a:bodyPr/>
        <a:lstStyle/>
        <a:p>
          <a:endParaRPr lang="en-US" sz="1600"/>
        </a:p>
      </dgm:t>
    </dgm:pt>
    <dgm:pt modelId="{88D10ABF-CD64-43C7-9B08-CB3F222B560C}">
      <dgm:prSet phldrT="[Text]" custT="1"/>
      <dgm:spPr>
        <a:solidFill>
          <a:schemeClr val="accent6">
            <a:lumMod val="60000"/>
            <a:lumOff val="40000"/>
          </a:schemeClr>
        </a:solidFill>
        <a:ln>
          <a:noFill/>
        </a:ln>
        <a:effectLst>
          <a:glow rad="101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500" dirty="0"/>
            <a:t>Automation Assessment</a:t>
          </a:r>
        </a:p>
      </dgm:t>
    </dgm:pt>
    <dgm:pt modelId="{03B2E38B-4EBD-4EF4-9775-F59446DF057A}" type="parTrans" cxnId="{725A47DF-6889-47DC-AC97-5B4CCC076E21}">
      <dgm:prSet/>
      <dgm:spPr/>
      <dgm:t>
        <a:bodyPr/>
        <a:lstStyle/>
        <a:p>
          <a:endParaRPr lang="en-US" sz="1600"/>
        </a:p>
      </dgm:t>
    </dgm:pt>
    <dgm:pt modelId="{1E4A1FD1-5893-4D31-8773-90A4E3FE916D}" type="sibTrans" cxnId="{725A47DF-6889-47DC-AC97-5B4CCC076E21}">
      <dgm:prSet/>
      <dgm:spPr/>
      <dgm:t>
        <a:bodyPr/>
        <a:lstStyle/>
        <a:p>
          <a:endParaRPr lang="en-US" sz="1600"/>
        </a:p>
      </dgm:t>
    </dgm:pt>
    <dgm:pt modelId="{9BC502B1-60AB-4F35-9485-A9458ADA2C4F}">
      <dgm:prSet phldrT="[Text]" custT="1"/>
      <dgm:spPr>
        <a:solidFill>
          <a:schemeClr val="accent6">
            <a:lumMod val="40000"/>
            <a:lumOff val="60000"/>
          </a:schemeClr>
        </a:solidFill>
        <a:ln>
          <a:noFill/>
        </a:ln>
        <a:effectLst>
          <a:glow rad="101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500" dirty="0"/>
            <a:t>Design &amp; Development</a:t>
          </a:r>
        </a:p>
      </dgm:t>
    </dgm:pt>
    <dgm:pt modelId="{223F3519-28EE-444E-9BAC-EE6DA92621F8}" type="parTrans" cxnId="{F2167598-0469-47FB-B2EC-6C01B6CF9F6F}">
      <dgm:prSet/>
      <dgm:spPr/>
      <dgm:t>
        <a:bodyPr/>
        <a:lstStyle/>
        <a:p>
          <a:endParaRPr lang="en-US" sz="1600"/>
        </a:p>
      </dgm:t>
    </dgm:pt>
    <dgm:pt modelId="{A812B29D-1C89-4D30-8941-10004135E4D3}" type="sibTrans" cxnId="{F2167598-0469-47FB-B2EC-6C01B6CF9F6F}">
      <dgm:prSet/>
      <dgm:spPr/>
      <dgm:t>
        <a:bodyPr/>
        <a:lstStyle/>
        <a:p>
          <a:endParaRPr lang="en-US" sz="1600"/>
        </a:p>
      </dgm:t>
    </dgm:pt>
    <dgm:pt modelId="{6D8A3F7F-4D60-4F93-9853-403B7BE411EB}">
      <dgm:prSet phldrT="[Text]" custT="1"/>
      <dgm:spPr>
        <a:solidFill>
          <a:schemeClr val="accent6">
            <a:lumMod val="40000"/>
            <a:lumOff val="60000"/>
          </a:schemeClr>
        </a:solidFill>
        <a:ln>
          <a:noFill/>
        </a:ln>
        <a:effectLst>
          <a:glow rad="101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500" dirty="0"/>
            <a:t>Tool Launch</a:t>
          </a:r>
        </a:p>
      </dgm:t>
    </dgm:pt>
    <dgm:pt modelId="{97C90C5C-DC34-46CE-AA40-6E30D74498B6}" type="parTrans" cxnId="{79B88F7F-E636-4874-806D-340C71357C32}">
      <dgm:prSet/>
      <dgm:spPr/>
      <dgm:t>
        <a:bodyPr/>
        <a:lstStyle/>
        <a:p>
          <a:endParaRPr lang="en-US" sz="1600"/>
        </a:p>
      </dgm:t>
    </dgm:pt>
    <dgm:pt modelId="{0E76759A-657D-47A7-BAE6-200C6E22E682}" type="sibTrans" cxnId="{79B88F7F-E636-4874-806D-340C71357C32}">
      <dgm:prSet/>
      <dgm:spPr/>
      <dgm:t>
        <a:bodyPr/>
        <a:lstStyle/>
        <a:p>
          <a:endParaRPr lang="en-US" sz="1600"/>
        </a:p>
      </dgm:t>
    </dgm:pt>
    <dgm:pt modelId="{63B17618-2CAE-4012-BABF-31FA4154D7D9}">
      <dgm:prSet phldrT="[Text]" custT="1"/>
      <dgm:spPr>
        <a:solidFill>
          <a:schemeClr val="accent6">
            <a:lumMod val="20000"/>
            <a:lumOff val="80000"/>
          </a:schemeClr>
        </a:solidFill>
        <a:ln>
          <a:noFill/>
        </a:ln>
        <a:effectLst>
          <a:glow rad="101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500" dirty="0">
              <a:solidFill>
                <a:schemeClr val="tx1"/>
              </a:solidFill>
            </a:rPr>
            <a:t>Automation Sign off and closure</a:t>
          </a:r>
        </a:p>
      </dgm:t>
    </dgm:pt>
    <dgm:pt modelId="{B9025739-9DE1-4EFF-9CA0-939F0DC5F02C}" type="parTrans" cxnId="{15C48C3C-2AB8-41E4-A9C3-CF6027F4313B}">
      <dgm:prSet/>
      <dgm:spPr/>
      <dgm:t>
        <a:bodyPr/>
        <a:lstStyle/>
        <a:p>
          <a:endParaRPr lang="en-US" sz="1600"/>
        </a:p>
      </dgm:t>
    </dgm:pt>
    <dgm:pt modelId="{0DD2074F-52C0-4523-B734-3D919BFFB9D2}" type="sibTrans" cxnId="{15C48C3C-2AB8-41E4-A9C3-CF6027F4313B}">
      <dgm:prSet/>
      <dgm:spPr/>
      <dgm:t>
        <a:bodyPr/>
        <a:lstStyle/>
        <a:p>
          <a:endParaRPr lang="en-US" sz="1600"/>
        </a:p>
      </dgm:t>
    </dgm:pt>
    <dgm:pt modelId="{F2DA78DD-53E6-412A-B8DD-F1C181EAA25D}" type="pres">
      <dgm:prSet presAssocID="{DD7182A4-39CB-4088-91A2-F0D065BCF098}" presName="Name0" presStyleCnt="0">
        <dgm:presLayoutVars>
          <dgm:dir/>
          <dgm:resizeHandles val="exact"/>
        </dgm:presLayoutVars>
      </dgm:prSet>
      <dgm:spPr/>
    </dgm:pt>
    <dgm:pt modelId="{8719F910-2AF1-4631-9505-FB36007D84FC}" type="pres">
      <dgm:prSet presAssocID="{C98F88E7-8EB7-49FA-8966-2A2884F3E1CE}" presName="parTxOnly" presStyleLbl="node1" presStyleIdx="0" presStyleCnt="5" custLinFactNeighborX="-3817">
        <dgm:presLayoutVars>
          <dgm:bulletEnabled val="1"/>
        </dgm:presLayoutVars>
      </dgm:prSet>
      <dgm:spPr/>
    </dgm:pt>
    <dgm:pt modelId="{649DE9D5-8A70-4D38-A0F7-40DDCAD21B90}" type="pres">
      <dgm:prSet presAssocID="{B6DAAF75-E14D-4B7E-B895-08FCC925E094}" presName="parSpace" presStyleCnt="0"/>
      <dgm:spPr/>
    </dgm:pt>
    <dgm:pt modelId="{A442DAA5-1998-4714-9C52-2A0D817EC953}" type="pres">
      <dgm:prSet presAssocID="{88D10ABF-CD64-43C7-9B08-CB3F222B560C}" presName="parTxOnly" presStyleLbl="node1" presStyleIdx="1" presStyleCnt="5">
        <dgm:presLayoutVars>
          <dgm:bulletEnabled val="1"/>
        </dgm:presLayoutVars>
      </dgm:prSet>
      <dgm:spPr/>
    </dgm:pt>
    <dgm:pt modelId="{1B3B3696-E7C8-4FF3-8D1A-AB65148F52DB}" type="pres">
      <dgm:prSet presAssocID="{1E4A1FD1-5893-4D31-8773-90A4E3FE916D}" presName="parSpace" presStyleCnt="0"/>
      <dgm:spPr/>
    </dgm:pt>
    <dgm:pt modelId="{B14AA3C8-B778-43D5-8FB3-F23D06261942}" type="pres">
      <dgm:prSet presAssocID="{9BC502B1-60AB-4F35-9485-A9458ADA2C4F}" presName="parTxOnly" presStyleLbl="node1" presStyleIdx="2" presStyleCnt="5">
        <dgm:presLayoutVars>
          <dgm:bulletEnabled val="1"/>
        </dgm:presLayoutVars>
      </dgm:prSet>
      <dgm:spPr/>
    </dgm:pt>
    <dgm:pt modelId="{4BAB3C76-4B66-432A-B99E-E0098C0874C7}" type="pres">
      <dgm:prSet presAssocID="{A812B29D-1C89-4D30-8941-10004135E4D3}" presName="parSpace" presStyleCnt="0"/>
      <dgm:spPr/>
    </dgm:pt>
    <dgm:pt modelId="{F462AC9D-D0C7-43DC-85BC-DBD79289D516}" type="pres">
      <dgm:prSet presAssocID="{6D8A3F7F-4D60-4F93-9853-403B7BE411EB}" presName="parTxOnly" presStyleLbl="node1" presStyleIdx="3" presStyleCnt="5">
        <dgm:presLayoutVars>
          <dgm:bulletEnabled val="1"/>
        </dgm:presLayoutVars>
      </dgm:prSet>
      <dgm:spPr/>
    </dgm:pt>
    <dgm:pt modelId="{9CBBE5F1-68F3-483C-A610-7F464EAC677C}" type="pres">
      <dgm:prSet presAssocID="{0E76759A-657D-47A7-BAE6-200C6E22E682}" presName="parSpace" presStyleCnt="0"/>
      <dgm:spPr/>
    </dgm:pt>
    <dgm:pt modelId="{7E9DB34C-06E3-4783-9FC1-BE9C87751E73}" type="pres">
      <dgm:prSet presAssocID="{63B17618-2CAE-4012-BABF-31FA4154D7D9}" presName="parTxOnly" presStyleLbl="node1" presStyleIdx="4" presStyleCnt="5">
        <dgm:presLayoutVars>
          <dgm:bulletEnabled val="1"/>
        </dgm:presLayoutVars>
      </dgm:prSet>
      <dgm:spPr/>
    </dgm:pt>
  </dgm:ptLst>
  <dgm:cxnLst>
    <dgm:cxn modelId="{3F3E881B-07E0-4920-B102-6CC7041E7177}" type="presOf" srcId="{C98F88E7-8EB7-49FA-8966-2A2884F3E1CE}" destId="{8719F910-2AF1-4631-9505-FB36007D84FC}" srcOrd="0" destOrd="0" presId="urn:microsoft.com/office/officeart/2005/8/layout/hChevron3"/>
    <dgm:cxn modelId="{7793921B-0641-44F9-A0A0-335F7A61A2E5}" type="presOf" srcId="{6D8A3F7F-4D60-4F93-9853-403B7BE411EB}" destId="{F462AC9D-D0C7-43DC-85BC-DBD79289D516}" srcOrd="0" destOrd="0" presId="urn:microsoft.com/office/officeart/2005/8/layout/hChevron3"/>
    <dgm:cxn modelId="{FFFD681C-800E-4660-B359-B3D8306D2EF8}" type="presOf" srcId="{DD7182A4-39CB-4088-91A2-F0D065BCF098}" destId="{F2DA78DD-53E6-412A-B8DD-F1C181EAA25D}" srcOrd="0" destOrd="0" presId="urn:microsoft.com/office/officeart/2005/8/layout/hChevron3"/>
    <dgm:cxn modelId="{15C48C3C-2AB8-41E4-A9C3-CF6027F4313B}" srcId="{DD7182A4-39CB-4088-91A2-F0D065BCF098}" destId="{63B17618-2CAE-4012-BABF-31FA4154D7D9}" srcOrd="4" destOrd="0" parTransId="{B9025739-9DE1-4EFF-9CA0-939F0DC5F02C}" sibTransId="{0DD2074F-52C0-4523-B734-3D919BFFB9D2}"/>
    <dgm:cxn modelId="{79B88F7F-E636-4874-806D-340C71357C32}" srcId="{DD7182A4-39CB-4088-91A2-F0D065BCF098}" destId="{6D8A3F7F-4D60-4F93-9853-403B7BE411EB}" srcOrd="3" destOrd="0" parTransId="{97C90C5C-DC34-46CE-AA40-6E30D74498B6}" sibTransId="{0E76759A-657D-47A7-BAE6-200C6E22E682}"/>
    <dgm:cxn modelId="{80BC7185-BBBF-470E-A9ED-7B9F2A1C7234}" type="presOf" srcId="{63B17618-2CAE-4012-BABF-31FA4154D7D9}" destId="{7E9DB34C-06E3-4783-9FC1-BE9C87751E73}" srcOrd="0" destOrd="0" presId="urn:microsoft.com/office/officeart/2005/8/layout/hChevron3"/>
    <dgm:cxn modelId="{F2167598-0469-47FB-B2EC-6C01B6CF9F6F}" srcId="{DD7182A4-39CB-4088-91A2-F0D065BCF098}" destId="{9BC502B1-60AB-4F35-9485-A9458ADA2C4F}" srcOrd="2" destOrd="0" parTransId="{223F3519-28EE-444E-9BAC-EE6DA92621F8}" sibTransId="{A812B29D-1C89-4D30-8941-10004135E4D3}"/>
    <dgm:cxn modelId="{A0E914BF-CA02-48C1-B2EF-7422B2269164}" srcId="{DD7182A4-39CB-4088-91A2-F0D065BCF098}" destId="{C98F88E7-8EB7-49FA-8966-2A2884F3E1CE}" srcOrd="0" destOrd="0" parTransId="{2813659A-C57D-4882-940E-687984A6C9C6}" sibTransId="{B6DAAF75-E14D-4B7E-B895-08FCC925E094}"/>
    <dgm:cxn modelId="{725A47DF-6889-47DC-AC97-5B4CCC076E21}" srcId="{DD7182A4-39CB-4088-91A2-F0D065BCF098}" destId="{88D10ABF-CD64-43C7-9B08-CB3F222B560C}" srcOrd="1" destOrd="0" parTransId="{03B2E38B-4EBD-4EF4-9775-F59446DF057A}" sibTransId="{1E4A1FD1-5893-4D31-8773-90A4E3FE916D}"/>
    <dgm:cxn modelId="{063B24EF-9CE7-4F02-95DD-F5CAD4337AEF}" type="presOf" srcId="{9BC502B1-60AB-4F35-9485-A9458ADA2C4F}" destId="{B14AA3C8-B778-43D5-8FB3-F23D06261942}" srcOrd="0" destOrd="0" presId="urn:microsoft.com/office/officeart/2005/8/layout/hChevron3"/>
    <dgm:cxn modelId="{B56E8AF1-AE57-438B-B6E2-628A70ABDD62}" type="presOf" srcId="{88D10ABF-CD64-43C7-9B08-CB3F222B560C}" destId="{A442DAA5-1998-4714-9C52-2A0D817EC953}" srcOrd="0" destOrd="0" presId="urn:microsoft.com/office/officeart/2005/8/layout/hChevron3"/>
    <dgm:cxn modelId="{5C87F6E6-454E-47CA-AF2A-B0248EE699A7}" type="presParOf" srcId="{F2DA78DD-53E6-412A-B8DD-F1C181EAA25D}" destId="{8719F910-2AF1-4631-9505-FB36007D84FC}" srcOrd="0" destOrd="0" presId="urn:microsoft.com/office/officeart/2005/8/layout/hChevron3"/>
    <dgm:cxn modelId="{5A967A90-31D3-4306-8B20-C8887A6B37CE}" type="presParOf" srcId="{F2DA78DD-53E6-412A-B8DD-F1C181EAA25D}" destId="{649DE9D5-8A70-4D38-A0F7-40DDCAD21B90}" srcOrd="1" destOrd="0" presId="urn:microsoft.com/office/officeart/2005/8/layout/hChevron3"/>
    <dgm:cxn modelId="{26C50324-007C-48AF-ABE5-45C2EB3DCA1D}" type="presParOf" srcId="{F2DA78DD-53E6-412A-B8DD-F1C181EAA25D}" destId="{A442DAA5-1998-4714-9C52-2A0D817EC953}" srcOrd="2" destOrd="0" presId="urn:microsoft.com/office/officeart/2005/8/layout/hChevron3"/>
    <dgm:cxn modelId="{3D095880-7B15-4809-B56F-57276324DC59}" type="presParOf" srcId="{F2DA78DD-53E6-412A-B8DD-F1C181EAA25D}" destId="{1B3B3696-E7C8-4FF3-8D1A-AB65148F52DB}" srcOrd="3" destOrd="0" presId="urn:microsoft.com/office/officeart/2005/8/layout/hChevron3"/>
    <dgm:cxn modelId="{90DCB614-F0D8-449E-B6BF-BE9CD3473BDF}" type="presParOf" srcId="{F2DA78DD-53E6-412A-B8DD-F1C181EAA25D}" destId="{B14AA3C8-B778-43D5-8FB3-F23D06261942}" srcOrd="4" destOrd="0" presId="urn:microsoft.com/office/officeart/2005/8/layout/hChevron3"/>
    <dgm:cxn modelId="{586F2F9A-85F3-49B3-8A5A-299FB99C22D9}" type="presParOf" srcId="{F2DA78DD-53E6-412A-B8DD-F1C181EAA25D}" destId="{4BAB3C76-4B66-432A-B99E-E0098C0874C7}" srcOrd="5" destOrd="0" presId="urn:microsoft.com/office/officeart/2005/8/layout/hChevron3"/>
    <dgm:cxn modelId="{7D1D291A-E283-4287-9F4C-BD848B059D6C}" type="presParOf" srcId="{F2DA78DD-53E6-412A-B8DD-F1C181EAA25D}" destId="{F462AC9D-D0C7-43DC-85BC-DBD79289D516}" srcOrd="6" destOrd="0" presId="urn:microsoft.com/office/officeart/2005/8/layout/hChevron3"/>
    <dgm:cxn modelId="{0B13E612-748E-403B-A007-80F3CBEE3D4D}" type="presParOf" srcId="{F2DA78DD-53E6-412A-B8DD-F1C181EAA25D}" destId="{9CBBE5F1-68F3-483C-A610-7F464EAC677C}" srcOrd="7" destOrd="0" presId="urn:microsoft.com/office/officeart/2005/8/layout/hChevron3"/>
    <dgm:cxn modelId="{860EC6C3-C4B5-4A58-A584-97F61F4408A8}" type="presParOf" srcId="{F2DA78DD-53E6-412A-B8DD-F1C181EAA25D}" destId="{7E9DB34C-06E3-4783-9FC1-BE9C87751E73}"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F910-2AF1-4631-9505-FB36007D84FC}">
      <dsp:nvSpPr>
        <dsp:cNvPr id="0" name=""/>
        <dsp:cNvSpPr/>
      </dsp:nvSpPr>
      <dsp:spPr>
        <a:xfrm>
          <a:off x="0" y="1379907"/>
          <a:ext cx="2038413" cy="815365"/>
        </a:xfrm>
        <a:prstGeom prst="homePlate">
          <a:avLst/>
        </a:prstGeom>
        <a:solidFill>
          <a:schemeClr val="accent6">
            <a:lumMod val="75000"/>
          </a:schemeClr>
        </a:solidFill>
        <a:ln w="25400" cap="flat" cmpd="sng" algn="ctr">
          <a:noFill/>
          <a:prstDash val="solid"/>
        </a:ln>
        <a:effectLst>
          <a:glow rad="101600">
            <a:schemeClr val="accent4">
              <a:satMod val="175000"/>
              <a:alpha val="40000"/>
            </a:schemeClr>
          </a:glow>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Initiation &amp; Planning</a:t>
          </a:r>
        </a:p>
      </dsp:txBody>
      <dsp:txXfrm>
        <a:off x="0" y="1379907"/>
        <a:ext cx="1834572" cy="815365"/>
      </dsp:txXfrm>
    </dsp:sp>
    <dsp:sp modelId="{A442DAA5-1998-4714-9C52-2A0D817EC953}">
      <dsp:nvSpPr>
        <dsp:cNvPr id="0" name=""/>
        <dsp:cNvSpPr/>
      </dsp:nvSpPr>
      <dsp:spPr>
        <a:xfrm>
          <a:off x="1631776" y="1379907"/>
          <a:ext cx="2038413" cy="815365"/>
        </a:xfrm>
        <a:prstGeom prst="chevron">
          <a:avLst/>
        </a:prstGeom>
        <a:solidFill>
          <a:schemeClr val="accent6">
            <a:lumMod val="60000"/>
            <a:lumOff val="40000"/>
          </a:schemeClr>
        </a:solidFill>
        <a:ln w="25400" cap="flat" cmpd="sng" algn="ctr">
          <a:noFill/>
          <a:prstDash val="solid"/>
        </a:ln>
        <a:effectLst>
          <a:glow rad="101600">
            <a:schemeClr val="accent4">
              <a:satMod val="175000"/>
              <a:alpha val="40000"/>
            </a:schemeClr>
          </a:glow>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Automation Assessment</a:t>
          </a:r>
        </a:p>
      </dsp:txBody>
      <dsp:txXfrm>
        <a:off x="2039459" y="1379907"/>
        <a:ext cx="1223048" cy="815365"/>
      </dsp:txXfrm>
    </dsp:sp>
    <dsp:sp modelId="{B14AA3C8-B778-43D5-8FB3-F23D06261942}">
      <dsp:nvSpPr>
        <dsp:cNvPr id="0" name=""/>
        <dsp:cNvSpPr/>
      </dsp:nvSpPr>
      <dsp:spPr>
        <a:xfrm>
          <a:off x="3262507" y="1379907"/>
          <a:ext cx="2038413" cy="815365"/>
        </a:xfrm>
        <a:prstGeom prst="chevron">
          <a:avLst/>
        </a:prstGeom>
        <a:solidFill>
          <a:schemeClr val="accent6">
            <a:lumMod val="40000"/>
            <a:lumOff val="60000"/>
          </a:schemeClr>
        </a:solidFill>
        <a:ln w="25400" cap="flat" cmpd="sng" algn="ctr">
          <a:noFill/>
          <a:prstDash val="solid"/>
        </a:ln>
        <a:effectLst>
          <a:glow rad="101600">
            <a:schemeClr val="accent4">
              <a:satMod val="175000"/>
              <a:alpha val="40000"/>
            </a:schemeClr>
          </a:glow>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Design &amp; Development</a:t>
          </a:r>
        </a:p>
      </dsp:txBody>
      <dsp:txXfrm>
        <a:off x="3670190" y="1379907"/>
        <a:ext cx="1223048" cy="815365"/>
      </dsp:txXfrm>
    </dsp:sp>
    <dsp:sp modelId="{F462AC9D-D0C7-43DC-85BC-DBD79289D516}">
      <dsp:nvSpPr>
        <dsp:cNvPr id="0" name=""/>
        <dsp:cNvSpPr/>
      </dsp:nvSpPr>
      <dsp:spPr>
        <a:xfrm>
          <a:off x="4893238" y="1379907"/>
          <a:ext cx="2038413" cy="815365"/>
        </a:xfrm>
        <a:prstGeom prst="chevron">
          <a:avLst/>
        </a:prstGeom>
        <a:solidFill>
          <a:schemeClr val="accent6">
            <a:lumMod val="40000"/>
            <a:lumOff val="60000"/>
          </a:schemeClr>
        </a:solidFill>
        <a:ln w="25400" cap="flat" cmpd="sng" algn="ctr">
          <a:noFill/>
          <a:prstDash val="solid"/>
        </a:ln>
        <a:effectLst>
          <a:glow rad="101600">
            <a:schemeClr val="accent4">
              <a:satMod val="175000"/>
              <a:alpha val="40000"/>
            </a:schemeClr>
          </a:glow>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Tool Launch</a:t>
          </a:r>
        </a:p>
      </dsp:txBody>
      <dsp:txXfrm>
        <a:off x="5300921" y="1379907"/>
        <a:ext cx="1223048" cy="815365"/>
      </dsp:txXfrm>
    </dsp:sp>
    <dsp:sp modelId="{7E9DB34C-06E3-4783-9FC1-BE9C87751E73}">
      <dsp:nvSpPr>
        <dsp:cNvPr id="0" name=""/>
        <dsp:cNvSpPr/>
      </dsp:nvSpPr>
      <dsp:spPr>
        <a:xfrm>
          <a:off x="6523969" y="1379907"/>
          <a:ext cx="2038413" cy="815365"/>
        </a:xfrm>
        <a:prstGeom prst="chevron">
          <a:avLst/>
        </a:prstGeom>
        <a:solidFill>
          <a:schemeClr val="accent6">
            <a:lumMod val="20000"/>
            <a:lumOff val="80000"/>
          </a:schemeClr>
        </a:solidFill>
        <a:ln w="25400" cap="flat" cmpd="sng" algn="ctr">
          <a:noFill/>
          <a:prstDash val="solid"/>
        </a:ln>
        <a:effectLst>
          <a:glow rad="101600">
            <a:schemeClr val="accent4">
              <a:satMod val="175000"/>
              <a:alpha val="40000"/>
            </a:schemeClr>
          </a:glow>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Automation Sign off and closure</a:t>
          </a:r>
        </a:p>
      </dsp:txBody>
      <dsp:txXfrm>
        <a:off x="6931652" y="1379907"/>
        <a:ext cx="1223048" cy="81536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C6092A23-33CC-472F-82D1-B8F52EEB378C}" type="slidenum">
              <a:rPr lang="en-US"/>
              <a:pPr>
                <a:defRPr/>
              </a:pPr>
              <a:t>‹#›</a:t>
            </a:fld>
            <a:endParaRPr lang="en-US" dirty="0"/>
          </a:p>
        </p:txBody>
      </p:sp>
    </p:spTree>
    <p:extLst>
      <p:ext uri="{BB962C8B-B14F-4D97-AF65-F5344CB8AC3E}">
        <p14:creationId xmlns:p14="http://schemas.microsoft.com/office/powerpoint/2010/main" val="3841863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991EB604-C2A5-446A-A3A3-7B0A8A4EAF91}" type="slidenum">
              <a:rPr lang="en-US"/>
              <a:pPr>
                <a:defRPr/>
              </a:pPr>
              <a:t>‹#›</a:t>
            </a:fld>
            <a:endParaRPr lang="en-US" dirty="0"/>
          </a:p>
        </p:txBody>
      </p:sp>
    </p:spTree>
    <p:extLst>
      <p:ext uri="{BB962C8B-B14F-4D97-AF65-F5344CB8AC3E}">
        <p14:creationId xmlns:p14="http://schemas.microsoft.com/office/powerpoint/2010/main" val="3653952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1106488" y="696913"/>
            <a:ext cx="4646612" cy="3486150"/>
          </a:xfrm>
          <a:ln/>
        </p:spPr>
      </p:sp>
      <p:sp>
        <p:nvSpPr>
          <p:cNvPr id="158723" name="Rectangle 3"/>
          <p:cNvSpPr>
            <a:spLocks noGrp="1" noChangeArrowheads="1"/>
          </p:cNvSpPr>
          <p:nvPr>
            <p:ph type="body" idx="1"/>
          </p:nvPr>
        </p:nvSpPr>
        <p:spPr>
          <a:xfrm>
            <a:off x="686421" y="4416510"/>
            <a:ext cx="5485158" cy="41832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8453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352550" y="766763"/>
            <a:ext cx="4533900" cy="3400425"/>
          </a:xfrm>
          <a:ln/>
        </p:spPr>
      </p:sp>
      <p:sp>
        <p:nvSpPr>
          <p:cNvPr id="3" name="Notes Placeholder 2"/>
          <p:cNvSpPr>
            <a:spLocks noGrp="1"/>
          </p:cNvSpPr>
          <p:nvPr>
            <p:ph type="body" idx="1"/>
          </p:nvPr>
        </p:nvSpPr>
        <p:spPr/>
        <p:txBody>
          <a:bodyPr>
            <a:normAutofit/>
          </a:bodyPr>
          <a:lstStyle/>
          <a:p>
            <a:pPr>
              <a:defRPr/>
            </a:pPr>
            <a:endParaRPr lang="en-US"/>
          </a:p>
        </p:txBody>
      </p:sp>
      <p:sp>
        <p:nvSpPr>
          <p:cNvPr id="161796" name="Slide Number Placeholder 3"/>
          <p:cNvSpPr txBox="1">
            <a:spLocks noGrp="1"/>
          </p:cNvSpPr>
          <p:nvPr/>
        </p:nvSpPr>
        <p:spPr bwMode="auto">
          <a:xfrm>
            <a:off x="6106354" y="8930489"/>
            <a:ext cx="545100" cy="18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06463" eaLnBrk="0" hangingPunct="0">
              <a:defRPr sz="1000" b="1">
                <a:solidFill>
                  <a:schemeClr val="tx1"/>
                </a:solidFill>
                <a:latin typeface="Trebuchet MS" pitchFamily="34" charset="0"/>
              </a:defRPr>
            </a:lvl1pPr>
            <a:lvl2pPr marL="742950" indent="-285750" defTabSz="906463" eaLnBrk="0" hangingPunct="0">
              <a:defRPr sz="1000" b="1">
                <a:solidFill>
                  <a:schemeClr val="tx1"/>
                </a:solidFill>
                <a:latin typeface="Trebuchet MS" pitchFamily="34" charset="0"/>
              </a:defRPr>
            </a:lvl2pPr>
            <a:lvl3pPr marL="1143000" indent="-228600" defTabSz="906463" eaLnBrk="0" hangingPunct="0">
              <a:defRPr sz="1000" b="1">
                <a:solidFill>
                  <a:schemeClr val="tx1"/>
                </a:solidFill>
                <a:latin typeface="Trebuchet MS" pitchFamily="34" charset="0"/>
              </a:defRPr>
            </a:lvl3pPr>
            <a:lvl4pPr marL="1600200" indent="-228600" defTabSz="906463" eaLnBrk="0" hangingPunct="0">
              <a:defRPr sz="1000" b="1">
                <a:solidFill>
                  <a:schemeClr val="tx1"/>
                </a:solidFill>
                <a:latin typeface="Trebuchet MS" pitchFamily="34" charset="0"/>
              </a:defRPr>
            </a:lvl4pPr>
            <a:lvl5pPr marL="2055813" indent="-227013" defTabSz="906463" eaLnBrk="0" hangingPunct="0">
              <a:defRPr sz="1000" b="1">
                <a:solidFill>
                  <a:schemeClr val="tx1"/>
                </a:solidFill>
                <a:latin typeface="Trebuchet MS" pitchFamily="34" charset="0"/>
              </a:defRPr>
            </a:lvl5pPr>
            <a:lvl6pPr marL="2513013" indent="-227013" defTabSz="906463"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0213" indent="-227013" defTabSz="906463"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7413" indent="-227013" defTabSz="906463"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4613" indent="-227013" defTabSz="906463"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algn="r" eaLnBrk="1" hangingPunct="1">
              <a:lnSpc>
                <a:spcPct val="100000"/>
              </a:lnSpc>
              <a:buFontTx/>
              <a:buNone/>
            </a:pPr>
            <a:fld id="{B8D7FE3A-9E09-41AA-BE39-DF7514F861EF}" type="slidenum">
              <a:rPr lang="en-US" sz="1200" b="0"/>
              <a:pPr algn="r" eaLnBrk="1" hangingPunct="1">
                <a:lnSpc>
                  <a:spcPct val="100000"/>
                </a:lnSpc>
                <a:buFontTx/>
                <a:buNone/>
              </a:pPr>
              <a:t>11</a:t>
            </a:fld>
            <a:endParaRPr lang="en-US" sz="1200" b="0"/>
          </a:p>
        </p:txBody>
      </p:sp>
    </p:spTree>
    <p:extLst>
      <p:ext uri="{BB962C8B-B14F-4D97-AF65-F5344CB8AC3E}">
        <p14:creationId xmlns:p14="http://schemas.microsoft.com/office/powerpoint/2010/main" val="95068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a:xfrm>
            <a:off x="685800" y="4415790"/>
            <a:ext cx="5486400" cy="4183380"/>
          </a:xfrm>
          <a:prstGeom prst="rect">
            <a:avLst/>
          </a:prstGeom>
        </p:spPr>
        <p:txBody>
          <a:bodyPr/>
          <a:lstStyle/>
          <a:p>
            <a:r>
              <a:rPr lang="en-US" dirty="0"/>
              <a:t>The slide introduces</a:t>
            </a:r>
            <a:r>
              <a:rPr lang="en-US" baseline="0" dirty="0"/>
              <a:t> Opalis to the System Center Family and also introduces the terms ITPA and RBA which are used interchangeably here. </a:t>
            </a:r>
          </a:p>
          <a:p>
            <a:r>
              <a:rPr lang="en-US" baseline="0" dirty="0"/>
              <a:t>ITPA meets strategic IT goals by improving service delivery, replacing manual resource-intensive activities. ITPA typically crosses multiple IP silos and disciplines. The more complex a process is, in this respect, the larger the value ITPA can impart on it.</a:t>
            </a:r>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solidFill>
                  <a:prstClr val="black"/>
                </a:solidFill>
                <a:latin typeface="Segoe" pitchFamily="34" charset="0"/>
              </a:rPr>
              <a:pPr/>
              <a:t>12</a:t>
            </a:fld>
            <a:endParaRPr lang="en-US">
              <a:solidFill>
                <a:prstClr val="black"/>
              </a:solidFill>
              <a:latin typeface="Segoe" pitchFamily="34" charset="0"/>
            </a:endParaRPr>
          </a:p>
        </p:txBody>
      </p:sp>
    </p:spTree>
    <p:extLst>
      <p:ext uri="{BB962C8B-B14F-4D97-AF65-F5344CB8AC3E}">
        <p14:creationId xmlns:p14="http://schemas.microsoft.com/office/powerpoint/2010/main" val="263228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62518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a:xfrm>
            <a:off x="1008063" y="684213"/>
            <a:ext cx="5178425" cy="3884612"/>
          </a:xfrm>
          <a:ln/>
        </p:spPr>
      </p:sp>
      <p:sp>
        <p:nvSpPr>
          <p:cNvPr id="1340419" name="Rectangle 3"/>
          <p:cNvSpPr>
            <a:spLocks noGrp="1" noChangeArrowheads="1"/>
          </p:cNvSpPr>
          <p:nvPr>
            <p:ph type="body" idx="1"/>
          </p:nvPr>
        </p:nvSpPr>
        <p:spPr/>
        <p:txBody>
          <a:bodyPr/>
          <a:lstStyle/>
          <a:p>
            <a:endParaRPr lang="en-GB" dirty="0"/>
          </a:p>
        </p:txBody>
      </p:sp>
      <p:sp>
        <p:nvSpPr>
          <p:cNvPr id="5" name="Slide Number Placeholder 3"/>
          <p:cNvSpPr>
            <a:spLocks noGrp="1"/>
          </p:cNvSpPr>
          <p:nvPr>
            <p:ph type="sldNum" sz="quarter" idx="5"/>
          </p:nvPr>
        </p:nvSpPr>
        <p:spPr>
          <a:xfrm>
            <a:off x="455614" y="9112251"/>
            <a:ext cx="382587" cy="365125"/>
          </a:xfrm>
        </p:spPr>
        <p:txBody>
          <a:bodyPr/>
          <a:lstStyle/>
          <a:p>
            <a:fld id="{3B9AF2BD-C0F0-4AE3-AD05-1C7DB60CFEA4}" type="slidenum">
              <a:rPr lang="en-US" smtClean="0">
                <a:solidFill>
                  <a:schemeClr val="tx1"/>
                </a:solidFill>
              </a:rPr>
              <a:pPr/>
              <a:t>29</a:t>
            </a:fld>
            <a:endParaRPr lang="en-US" dirty="0">
              <a:solidFill>
                <a:schemeClr val="tx1"/>
              </a:solidFill>
            </a:endParaRPr>
          </a:p>
        </p:txBody>
      </p:sp>
      <p:sp>
        <p:nvSpPr>
          <p:cNvPr id="6" name="Footer Placeholder 4"/>
          <p:cNvSpPr>
            <a:spLocks noGrp="1"/>
          </p:cNvSpPr>
          <p:nvPr>
            <p:ph type="ftr" sz="quarter" idx="4"/>
          </p:nvPr>
        </p:nvSpPr>
        <p:spPr>
          <a:xfrm>
            <a:off x="838201" y="9112251"/>
            <a:ext cx="5105400" cy="365125"/>
          </a:xfrm>
        </p:spPr>
        <p:txBody>
          <a:bodyPr/>
          <a:lstStyle/>
          <a:p>
            <a:r>
              <a:rPr lang="en-US" dirty="0">
                <a:solidFill>
                  <a:schemeClr val="tx1"/>
                </a:solidFill>
              </a:rPr>
              <a:t>Copyright © 2012 CA. All rights reserved.</a:t>
            </a:r>
          </a:p>
        </p:txBody>
      </p:sp>
    </p:spTree>
    <p:extLst>
      <p:ext uri="{BB962C8B-B14F-4D97-AF65-F5344CB8AC3E}">
        <p14:creationId xmlns:p14="http://schemas.microsoft.com/office/powerpoint/2010/main" val="3107437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a:xfrm>
            <a:off x="1008063" y="684213"/>
            <a:ext cx="5178425" cy="3884612"/>
          </a:xfrm>
          <a:ln/>
        </p:spPr>
      </p:sp>
      <p:sp>
        <p:nvSpPr>
          <p:cNvPr id="1340419" name="Rectangle 3"/>
          <p:cNvSpPr>
            <a:spLocks noGrp="1" noChangeArrowheads="1"/>
          </p:cNvSpPr>
          <p:nvPr>
            <p:ph type="body" idx="1"/>
          </p:nvPr>
        </p:nvSpPr>
        <p:spPr/>
        <p:txBody>
          <a:bodyPr/>
          <a:lstStyle/>
          <a:p>
            <a:endParaRPr lang="en-GB" dirty="0"/>
          </a:p>
        </p:txBody>
      </p:sp>
      <p:sp>
        <p:nvSpPr>
          <p:cNvPr id="5" name="Slide Number Placeholder 3"/>
          <p:cNvSpPr>
            <a:spLocks noGrp="1"/>
          </p:cNvSpPr>
          <p:nvPr>
            <p:ph type="sldNum" sz="quarter" idx="5"/>
          </p:nvPr>
        </p:nvSpPr>
        <p:spPr>
          <a:xfrm>
            <a:off x="455614" y="9112251"/>
            <a:ext cx="382587" cy="365125"/>
          </a:xfrm>
        </p:spPr>
        <p:txBody>
          <a:bodyPr/>
          <a:lstStyle/>
          <a:p>
            <a:fld id="{3B9AF2BD-C0F0-4AE3-AD05-1C7DB60CFEA4}" type="slidenum">
              <a:rPr lang="en-US" smtClean="0">
                <a:solidFill>
                  <a:schemeClr val="tx1"/>
                </a:solidFill>
              </a:rPr>
              <a:pPr/>
              <a:t>30</a:t>
            </a:fld>
            <a:endParaRPr lang="en-US" dirty="0">
              <a:solidFill>
                <a:schemeClr val="tx1"/>
              </a:solidFill>
            </a:endParaRPr>
          </a:p>
        </p:txBody>
      </p:sp>
      <p:sp>
        <p:nvSpPr>
          <p:cNvPr id="6" name="Footer Placeholder 4"/>
          <p:cNvSpPr>
            <a:spLocks noGrp="1"/>
          </p:cNvSpPr>
          <p:nvPr>
            <p:ph type="ftr" sz="quarter" idx="4"/>
          </p:nvPr>
        </p:nvSpPr>
        <p:spPr>
          <a:xfrm>
            <a:off x="838201" y="9112251"/>
            <a:ext cx="5105400" cy="365125"/>
          </a:xfrm>
        </p:spPr>
        <p:txBody>
          <a:bodyPr/>
          <a:lstStyle/>
          <a:p>
            <a:r>
              <a:rPr lang="en-US" dirty="0">
                <a:solidFill>
                  <a:schemeClr val="tx1"/>
                </a:solidFill>
              </a:rPr>
              <a:t>Copyright © 2012 CA. All rights reserved.</a:t>
            </a:r>
          </a:p>
        </p:txBody>
      </p:sp>
    </p:spTree>
    <p:extLst>
      <p:ext uri="{BB962C8B-B14F-4D97-AF65-F5344CB8AC3E}">
        <p14:creationId xmlns:p14="http://schemas.microsoft.com/office/powerpoint/2010/main" val="384203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a:xfrm>
            <a:off x="1008063" y="684213"/>
            <a:ext cx="5178425" cy="3884612"/>
          </a:xfrm>
          <a:ln/>
        </p:spPr>
      </p:sp>
      <p:sp>
        <p:nvSpPr>
          <p:cNvPr id="1340419" name="Rectangle 3"/>
          <p:cNvSpPr>
            <a:spLocks noGrp="1" noChangeArrowheads="1"/>
          </p:cNvSpPr>
          <p:nvPr>
            <p:ph type="body" idx="1"/>
          </p:nvPr>
        </p:nvSpPr>
        <p:spPr/>
        <p:txBody>
          <a:bodyPr/>
          <a:lstStyle/>
          <a:p>
            <a:endParaRPr lang="en-GB" dirty="0"/>
          </a:p>
        </p:txBody>
      </p:sp>
      <p:sp>
        <p:nvSpPr>
          <p:cNvPr id="5" name="Slide Number Placeholder 3"/>
          <p:cNvSpPr>
            <a:spLocks noGrp="1"/>
          </p:cNvSpPr>
          <p:nvPr>
            <p:ph type="sldNum" sz="quarter" idx="5"/>
          </p:nvPr>
        </p:nvSpPr>
        <p:spPr>
          <a:xfrm>
            <a:off x="455614" y="9112251"/>
            <a:ext cx="382587" cy="365125"/>
          </a:xfrm>
        </p:spPr>
        <p:txBody>
          <a:bodyPr/>
          <a:lstStyle/>
          <a:p>
            <a:fld id="{3B9AF2BD-C0F0-4AE3-AD05-1C7DB60CFEA4}" type="slidenum">
              <a:rPr lang="en-US" smtClean="0">
                <a:solidFill>
                  <a:schemeClr val="tx1"/>
                </a:solidFill>
              </a:rPr>
              <a:pPr/>
              <a:t>31</a:t>
            </a:fld>
            <a:endParaRPr lang="en-US" dirty="0">
              <a:solidFill>
                <a:schemeClr val="tx1"/>
              </a:solidFill>
            </a:endParaRPr>
          </a:p>
        </p:txBody>
      </p:sp>
      <p:sp>
        <p:nvSpPr>
          <p:cNvPr id="6" name="Footer Placeholder 4"/>
          <p:cNvSpPr>
            <a:spLocks noGrp="1"/>
          </p:cNvSpPr>
          <p:nvPr>
            <p:ph type="ftr" sz="quarter" idx="4"/>
          </p:nvPr>
        </p:nvSpPr>
        <p:spPr>
          <a:xfrm>
            <a:off x="838201" y="9112251"/>
            <a:ext cx="5105400" cy="365125"/>
          </a:xfrm>
        </p:spPr>
        <p:txBody>
          <a:bodyPr/>
          <a:lstStyle/>
          <a:p>
            <a:r>
              <a:rPr lang="en-US" dirty="0">
                <a:solidFill>
                  <a:schemeClr val="tx1"/>
                </a:solidFill>
              </a:rPr>
              <a:t>Copyright © 2012 CA. All rights reserved.</a:t>
            </a:r>
          </a:p>
        </p:txBody>
      </p:sp>
    </p:spTree>
    <p:extLst>
      <p:ext uri="{BB962C8B-B14F-4D97-AF65-F5344CB8AC3E}">
        <p14:creationId xmlns:p14="http://schemas.microsoft.com/office/powerpoint/2010/main" val="3680740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a:xfrm>
            <a:off x="1008063" y="684213"/>
            <a:ext cx="5178425" cy="3884612"/>
          </a:xfrm>
          <a:ln/>
        </p:spPr>
      </p:sp>
      <p:sp>
        <p:nvSpPr>
          <p:cNvPr id="1340419" name="Rectangle 3"/>
          <p:cNvSpPr>
            <a:spLocks noGrp="1" noChangeArrowheads="1"/>
          </p:cNvSpPr>
          <p:nvPr>
            <p:ph type="body" idx="1"/>
          </p:nvPr>
        </p:nvSpPr>
        <p:spPr/>
        <p:txBody>
          <a:bodyPr/>
          <a:lstStyle/>
          <a:p>
            <a:endParaRPr lang="en-GB" dirty="0"/>
          </a:p>
        </p:txBody>
      </p:sp>
      <p:sp>
        <p:nvSpPr>
          <p:cNvPr id="5" name="Slide Number Placeholder 3"/>
          <p:cNvSpPr>
            <a:spLocks noGrp="1"/>
          </p:cNvSpPr>
          <p:nvPr>
            <p:ph type="sldNum" sz="quarter" idx="5"/>
          </p:nvPr>
        </p:nvSpPr>
        <p:spPr>
          <a:xfrm>
            <a:off x="455614" y="9112251"/>
            <a:ext cx="382587" cy="365125"/>
          </a:xfrm>
        </p:spPr>
        <p:txBody>
          <a:bodyPr/>
          <a:lstStyle/>
          <a:p>
            <a:fld id="{3B9AF2BD-C0F0-4AE3-AD05-1C7DB60CFEA4}" type="slidenum">
              <a:rPr lang="en-US" smtClean="0">
                <a:solidFill>
                  <a:schemeClr val="tx1"/>
                </a:solidFill>
              </a:rPr>
              <a:pPr/>
              <a:t>32</a:t>
            </a:fld>
            <a:endParaRPr lang="en-US" dirty="0">
              <a:solidFill>
                <a:schemeClr val="tx1"/>
              </a:solidFill>
            </a:endParaRPr>
          </a:p>
        </p:txBody>
      </p:sp>
      <p:sp>
        <p:nvSpPr>
          <p:cNvPr id="6" name="Footer Placeholder 4"/>
          <p:cNvSpPr>
            <a:spLocks noGrp="1"/>
          </p:cNvSpPr>
          <p:nvPr>
            <p:ph type="ftr" sz="quarter" idx="4"/>
          </p:nvPr>
        </p:nvSpPr>
        <p:spPr>
          <a:xfrm>
            <a:off x="838201" y="9112251"/>
            <a:ext cx="5105400" cy="365125"/>
          </a:xfrm>
        </p:spPr>
        <p:txBody>
          <a:bodyPr/>
          <a:lstStyle/>
          <a:p>
            <a:r>
              <a:rPr lang="en-US" dirty="0">
                <a:solidFill>
                  <a:schemeClr val="tx1"/>
                </a:solidFill>
              </a:rPr>
              <a:t>Copyright © 2012 CA. All rights reserved.</a:t>
            </a:r>
          </a:p>
        </p:txBody>
      </p:sp>
    </p:spTree>
    <p:extLst>
      <p:ext uri="{BB962C8B-B14F-4D97-AF65-F5344CB8AC3E}">
        <p14:creationId xmlns:p14="http://schemas.microsoft.com/office/powerpoint/2010/main" val="159061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a:xfrm>
            <a:off x="1008063" y="684213"/>
            <a:ext cx="5178425" cy="3884612"/>
          </a:xfrm>
          <a:ln/>
        </p:spPr>
      </p:sp>
      <p:sp>
        <p:nvSpPr>
          <p:cNvPr id="1340419" name="Rectangle 3"/>
          <p:cNvSpPr>
            <a:spLocks noGrp="1" noChangeArrowheads="1"/>
          </p:cNvSpPr>
          <p:nvPr>
            <p:ph type="body" idx="1"/>
          </p:nvPr>
        </p:nvSpPr>
        <p:spPr/>
        <p:txBody>
          <a:bodyPr/>
          <a:lstStyle/>
          <a:p>
            <a:endParaRPr lang="en-GB" dirty="0"/>
          </a:p>
        </p:txBody>
      </p:sp>
      <p:sp>
        <p:nvSpPr>
          <p:cNvPr id="5" name="Slide Number Placeholder 3"/>
          <p:cNvSpPr>
            <a:spLocks noGrp="1"/>
          </p:cNvSpPr>
          <p:nvPr>
            <p:ph type="sldNum" sz="quarter" idx="5"/>
          </p:nvPr>
        </p:nvSpPr>
        <p:spPr>
          <a:xfrm>
            <a:off x="455614" y="9112251"/>
            <a:ext cx="382587" cy="365125"/>
          </a:xfrm>
        </p:spPr>
        <p:txBody>
          <a:bodyPr/>
          <a:lstStyle/>
          <a:p>
            <a:fld id="{3B9AF2BD-C0F0-4AE3-AD05-1C7DB60CFEA4}" type="slidenum">
              <a:rPr lang="en-US" smtClean="0">
                <a:solidFill>
                  <a:schemeClr val="tx1"/>
                </a:solidFill>
              </a:rPr>
              <a:pPr/>
              <a:t>33</a:t>
            </a:fld>
            <a:endParaRPr lang="en-US" dirty="0">
              <a:solidFill>
                <a:schemeClr val="tx1"/>
              </a:solidFill>
            </a:endParaRPr>
          </a:p>
        </p:txBody>
      </p:sp>
      <p:sp>
        <p:nvSpPr>
          <p:cNvPr id="6" name="Footer Placeholder 4"/>
          <p:cNvSpPr>
            <a:spLocks noGrp="1"/>
          </p:cNvSpPr>
          <p:nvPr>
            <p:ph type="ftr" sz="quarter" idx="4"/>
          </p:nvPr>
        </p:nvSpPr>
        <p:spPr>
          <a:xfrm>
            <a:off x="838201" y="9112251"/>
            <a:ext cx="5105400" cy="365125"/>
          </a:xfrm>
        </p:spPr>
        <p:txBody>
          <a:bodyPr/>
          <a:lstStyle/>
          <a:p>
            <a:r>
              <a:rPr lang="en-US" dirty="0">
                <a:solidFill>
                  <a:schemeClr val="tx1"/>
                </a:solidFill>
              </a:rPr>
              <a:t>Copyright © 2012 CA. All rights reserved.</a:t>
            </a:r>
          </a:p>
        </p:txBody>
      </p:sp>
    </p:spTree>
    <p:extLst>
      <p:ext uri="{BB962C8B-B14F-4D97-AF65-F5344CB8AC3E}">
        <p14:creationId xmlns:p14="http://schemas.microsoft.com/office/powerpoint/2010/main" val="2362921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6980" b="18791"/>
          <a:stretch>
            <a:fillRect/>
          </a:stretch>
        </p:blipFill>
        <p:spPr bwMode="auto">
          <a:xfrm>
            <a:off x="0" y="-76200"/>
            <a:ext cx="9124950" cy="38862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6A3FDAFA-14B5-4E26-96F1-E78B51CC889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F61076C5-04C5-47C3-9943-63AD51536A2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dirty="0"/>
              <a:t>Click to edit Master title style</a:t>
            </a:r>
          </a:p>
        </p:txBody>
      </p:sp>
      <p:sp>
        <p:nvSpPr>
          <p:cNvPr id="5" name="Text Placeholder 4"/>
          <p:cNvSpPr>
            <a:spLocks noGrp="1"/>
          </p:cNvSpPr>
          <p:nvPr>
            <p:ph type="body" sz="quarter" idx="10"/>
          </p:nvPr>
        </p:nvSpPr>
        <p:spPr>
          <a:xfrm>
            <a:off x="389436" y="1447801"/>
            <a:ext cx="8363938" cy="20005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60402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lstStyle>
            <a:lvl1pPr>
              <a:defRPr/>
            </a:lvl1pPr>
          </a:lstStyle>
          <a:p>
            <a:r>
              <a:rPr lang="en-US"/>
              <a:t>Click to edit Master title style</a:t>
            </a:r>
            <a:endParaRPr lang="en-US" dirty="0"/>
          </a:p>
        </p:txBody>
      </p:sp>
      <p:sp>
        <p:nvSpPr>
          <p:cNvPr id="3" name="Slide Number Placeholder 6"/>
          <p:cNvSpPr>
            <a:spLocks noGrp="1"/>
          </p:cNvSpPr>
          <p:nvPr>
            <p:ph type="sldNum" sz="quarter" idx="10"/>
          </p:nvPr>
        </p:nvSpPr>
        <p:spPr bwMode="black">
          <a:xfrm>
            <a:off x="469901" y="6472240"/>
            <a:ext cx="382588" cy="365125"/>
          </a:xfrm>
          <a:prstGeom prst="rect">
            <a:avLst/>
          </a:prstGeom>
        </p:spPr>
        <p:txBody>
          <a:bodyPr/>
          <a:lstStyle>
            <a:lvl1pPr>
              <a:defRPr/>
            </a:lvl1pPr>
          </a:lstStyle>
          <a:p>
            <a:pPr>
              <a:defRPr/>
            </a:pPr>
            <a:fld id="{5DDA8F92-8EA6-470D-B357-E8536A2CA827}" type="slidenum">
              <a:rPr lang="en-US"/>
              <a:pPr>
                <a:defRPr/>
              </a:pPr>
              <a:t>‹#›</a:t>
            </a:fld>
            <a:endParaRPr lang="en-US" dirty="0"/>
          </a:p>
        </p:txBody>
      </p:sp>
      <p:sp>
        <p:nvSpPr>
          <p:cNvPr id="4" name="Footer Placeholder 7"/>
          <p:cNvSpPr>
            <a:spLocks noGrp="1"/>
          </p:cNvSpPr>
          <p:nvPr>
            <p:ph type="ftr" sz="quarter" idx="11"/>
          </p:nvPr>
        </p:nvSpPr>
        <p:spPr bwMode="black">
          <a:xfrm>
            <a:off x="2133600" y="6472240"/>
            <a:ext cx="5760720" cy="365125"/>
          </a:xfrm>
          <a:prstGeom prst="rect">
            <a:avLst/>
          </a:prstGeom>
        </p:spPr>
        <p:txBody>
          <a:bodyPr/>
          <a:lstStyle>
            <a:lvl1pPr>
              <a:defRPr/>
            </a:lvl1pPr>
          </a:lstStyle>
          <a:p>
            <a:pPr>
              <a:defRPr/>
            </a:pPr>
            <a:r>
              <a:rPr lang="en-US"/>
              <a:t>Copyright © 2012 CA. All rights reserved.</a:t>
            </a:r>
            <a:endParaRPr lang="en-US" dirty="0"/>
          </a:p>
        </p:txBody>
      </p:sp>
    </p:spTree>
    <p:extLst>
      <p:ext uri="{BB962C8B-B14F-4D97-AF65-F5344CB8AC3E}">
        <p14:creationId xmlns:p14="http://schemas.microsoft.com/office/powerpoint/2010/main" val="18481328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53F21E6-6D58-4E5A-AE3F-C223BA28871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D76D168C-EB4D-40F3-8F7B-CF97B7C61B3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A8ADFE9C-D88D-47F7-9CD4-E8EBF35FFDA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3E6EEB0A-4B50-471F-B65A-D2CBFA9ECF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7E3A7E7A-BE2F-487D-BEF8-E82F1B44DD1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7FF882CC-9195-455F-84B7-499AF224111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3439583-1CF3-42D1-9A05-07C4D59D40A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58243A0A-2A49-4272-85E7-DD3A126A447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051" name="Picture 10" descr="all three"/>
          <p:cNvPicPr>
            <a:picLocks noChangeAspect="1" noChangeArrowheads="1"/>
          </p:cNvPicPr>
          <p:nvPr userDrawn="1"/>
        </p:nvPicPr>
        <p:blipFill>
          <a:blip r:embed="rId15" cstate="print"/>
          <a:srcRect t="71950" b="17998"/>
          <a:stretch>
            <a:fillRect/>
          </a:stretch>
        </p:blipFill>
        <p:spPr bwMode="auto">
          <a:xfrm>
            <a:off x="0" y="0"/>
            <a:ext cx="9144000" cy="1143000"/>
          </a:xfrm>
          <a:prstGeom prst="rect">
            <a:avLst/>
          </a:prstGeom>
          <a:noFill/>
          <a:ln w="9525">
            <a:noFill/>
            <a:miter lim="800000"/>
            <a:headEnd/>
            <a:tailEnd/>
          </a:ln>
        </p:spPr>
      </p:pic>
      <p:pic>
        <p:nvPicPr>
          <p:cNvPr id="2052" name="Picture 7" descr="HCL Logo"/>
          <p:cNvPicPr>
            <a:picLocks noChangeAspect="1" noChangeArrowheads="1"/>
          </p:cNvPicPr>
          <p:nvPr userDrawn="1"/>
        </p:nvPicPr>
        <p:blipFill>
          <a:blip r:embed="rId16"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FBA12898-A6DF-4F6B-99CB-24348753124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2" r:id="rId12"/>
    <p:sldLayoutId id="2147483773" r:id="rId13"/>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tpdocs.broadcom.com/phpdocs/0/common/impcd/r11/Catalyst/doc/ITPAM_Quick_Start_Guide.pdf" TargetMode="External"/><Relationship Id="rId2" Type="http://schemas.openxmlformats.org/officeDocument/2006/relationships/hyperlink" Target="https://vdocument.in/itpam-quick-start-guide.html?page=5" TargetMode="External"/><Relationship Id="rId1" Type="http://schemas.openxmlformats.org/officeDocument/2006/relationships/slideLayout" Target="../slideLayouts/slideLayout2.xml"/><Relationship Id="rId6" Type="http://schemas.openxmlformats.org/officeDocument/2006/relationships/hyperlink" Target="https://ftpdocs.broadcom.com/phpdocs/0/common/impcd/r11/Catalyst/doc/GP_Scalability.pdf" TargetMode="External"/><Relationship Id="rId5" Type="http://schemas.openxmlformats.org/officeDocument/2006/relationships/hyperlink" Target="https://ftpdocs.broadcom.com/phpdocs/0/common/impcd/r11/Catalyst/ITPAM_sum_sc_old.htm" TargetMode="External"/><Relationship Id="rId4" Type="http://schemas.openxmlformats.org/officeDocument/2006/relationships/hyperlink" Target="https://ftpdocs.broadcom.com/phpdocs/0/common/impcd/r11/Catalyst/doc/ITPAM_End_User_Interaction_Tutorial.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66800" y="762000"/>
            <a:ext cx="6858000" cy="1676400"/>
          </a:xfrm>
        </p:spPr>
        <p:txBody>
          <a:bodyPr/>
          <a:lstStyle/>
          <a:p>
            <a:pPr algn="ctr" eaLnBrk="1" hangingPunct="1"/>
            <a:r>
              <a:rPr lang="en-US" dirty="0"/>
              <a:t>HCL Orchestration Capabilities</a:t>
            </a:r>
          </a:p>
        </p:txBody>
      </p:sp>
      <p:sp>
        <p:nvSpPr>
          <p:cNvPr id="2" name="TextBox 1"/>
          <p:cNvSpPr txBox="1"/>
          <p:nvPr/>
        </p:nvSpPr>
        <p:spPr>
          <a:xfrm>
            <a:off x="3429000" y="4050269"/>
            <a:ext cx="5972725" cy="369332"/>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Broadcom IT Process Automation (ITPAM Orchestrator)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1F8E-3D40-039F-731B-2AB2DB9700A2}"/>
              </a:ext>
            </a:extLst>
          </p:cNvPr>
          <p:cNvSpPr>
            <a:spLocks noGrp="1"/>
          </p:cNvSpPr>
          <p:nvPr>
            <p:ph type="title"/>
          </p:nvPr>
        </p:nvSpPr>
        <p:spPr/>
        <p:txBody>
          <a:bodyPr/>
          <a:lstStyle/>
          <a:p>
            <a:r>
              <a:rPr lang="en-US" dirty="0"/>
              <a:t>Revision 	</a:t>
            </a:r>
          </a:p>
        </p:txBody>
      </p:sp>
      <p:sp>
        <p:nvSpPr>
          <p:cNvPr id="3" name="Content Placeholder 2">
            <a:extLst>
              <a:ext uri="{FF2B5EF4-FFF2-40B4-BE49-F238E27FC236}">
                <a16:creationId xmlns:a16="http://schemas.microsoft.com/office/drawing/2014/main" id="{C24048AA-BD0E-E267-D85D-0A67B78C9367}"/>
              </a:ext>
            </a:extLst>
          </p:cNvPr>
          <p:cNvSpPr>
            <a:spLocks noGrp="1"/>
          </p:cNvSpPr>
          <p:nvPr>
            <p:ph idx="1"/>
          </p:nvPr>
        </p:nvSpPr>
        <p:spPr>
          <a:xfrm>
            <a:off x="457200" y="1219200"/>
            <a:ext cx="8229600" cy="4906963"/>
          </a:xfrm>
        </p:spPr>
        <p:txBody>
          <a:bodyPr/>
          <a:lstStyle/>
          <a:p>
            <a:r>
              <a:rPr lang="en-US" sz="1600" dirty="0"/>
              <a:t>Introduction to automation </a:t>
            </a:r>
          </a:p>
          <a:p>
            <a:r>
              <a:rPr lang="en-US" sz="1600" dirty="0"/>
              <a:t>Types of tools we need for automation </a:t>
            </a:r>
          </a:p>
          <a:p>
            <a:r>
              <a:rPr lang="en-US" sz="1600" dirty="0"/>
              <a:t>Project assignation </a:t>
            </a:r>
          </a:p>
          <a:p>
            <a:r>
              <a:rPr lang="en-US" sz="1600" dirty="0"/>
              <a:t>SOP – Standard operating procedure  - manual step by step doc. </a:t>
            </a:r>
          </a:p>
          <a:p>
            <a:r>
              <a:rPr lang="en-US" sz="1600" dirty="0"/>
              <a:t>Feasibility Analysis </a:t>
            </a:r>
          </a:p>
          <a:p>
            <a:r>
              <a:rPr lang="en-US" sz="1600" dirty="0"/>
              <a:t>Solution design</a:t>
            </a:r>
          </a:p>
          <a:p>
            <a:r>
              <a:rPr lang="en-US" sz="1600" dirty="0"/>
              <a:t>Development in dev env</a:t>
            </a:r>
          </a:p>
          <a:p>
            <a:r>
              <a:rPr lang="en-US" sz="1600" dirty="0"/>
              <a:t>Testing </a:t>
            </a:r>
          </a:p>
          <a:p>
            <a:r>
              <a:rPr lang="en-US" sz="1600" dirty="0"/>
              <a:t>UAT </a:t>
            </a:r>
          </a:p>
          <a:p>
            <a:r>
              <a:rPr lang="en-US" sz="1600" dirty="0"/>
              <a:t>Delivery </a:t>
            </a:r>
          </a:p>
          <a:p>
            <a:r>
              <a:rPr lang="en-US" sz="1600" dirty="0"/>
              <a:t>Sign off </a:t>
            </a:r>
          </a:p>
          <a:p>
            <a:endParaRPr lang="en-US" sz="1600" dirty="0"/>
          </a:p>
        </p:txBody>
      </p:sp>
      <p:sp>
        <p:nvSpPr>
          <p:cNvPr id="4" name="Slide Number Placeholder 3">
            <a:extLst>
              <a:ext uri="{FF2B5EF4-FFF2-40B4-BE49-F238E27FC236}">
                <a16:creationId xmlns:a16="http://schemas.microsoft.com/office/drawing/2014/main" id="{CFB62F5F-A8DE-AB4B-EEE4-0B5C814E9B5D}"/>
              </a:ext>
            </a:extLst>
          </p:cNvPr>
          <p:cNvSpPr>
            <a:spLocks noGrp="1"/>
          </p:cNvSpPr>
          <p:nvPr>
            <p:ph type="sldNum" sz="quarter" idx="10"/>
          </p:nvPr>
        </p:nvSpPr>
        <p:spPr/>
        <p:txBody>
          <a:bodyPr/>
          <a:lstStyle/>
          <a:p>
            <a:pPr>
              <a:defRPr/>
            </a:pPr>
            <a:fld id="{353F21E6-6D58-4E5A-AE3F-C223BA28871D}" type="slidenum">
              <a:rPr lang="en-US" smtClean="0"/>
              <a:pPr>
                <a:defRPr/>
              </a:pPr>
              <a:t>10</a:t>
            </a:fld>
            <a:endParaRPr lang="en-US" dirty="0"/>
          </a:p>
        </p:txBody>
      </p:sp>
    </p:spTree>
    <p:extLst>
      <p:ext uri="{BB962C8B-B14F-4D97-AF65-F5344CB8AC3E}">
        <p14:creationId xmlns:p14="http://schemas.microsoft.com/office/powerpoint/2010/main" val="242408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78954" y="2078755"/>
            <a:ext cx="1556874" cy="3770128"/>
          </a:xfrm>
          <a:prstGeom prst="rect">
            <a:avLst/>
          </a:prstGeom>
          <a:solidFill>
            <a:schemeClr val="accent3">
              <a:alpha val="90000"/>
            </a:schemeClr>
          </a:solidFill>
          <a:ln>
            <a:noFill/>
          </a:ln>
          <a:effectLst>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50" dirty="0"/>
          </a:p>
        </p:txBody>
      </p:sp>
      <p:sp>
        <p:nvSpPr>
          <p:cNvPr id="8" name="Rectangle 7"/>
          <p:cNvSpPr/>
          <p:nvPr/>
        </p:nvSpPr>
        <p:spPr>
          <a:xfrm>
            <a:off x="388041" y="2078755"/>
            <a:ext cx="1556874" cy="3770128"/>
          </a:xfrm>
          <a:prstGeom prst="rect">
            <a:avLst/>
          </a:prstGeom>
          <a:solidFill>
            <a:schemeClr val="accent3">
              <a:alpha val="90000"/>
            </a:schemeClr>
          </a:solidFill>
          <a:ln>
            <a:noFill/>
          </a:ln>
          <a:effectLst>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50" dirty="0"/>
          </a:p>
        </p:txBody>
      </p:sp>
      <p:sp>
        <p:nvSpPr>
          <p:cNvPr id="9" name="Rectangle 8"/>
          <p:cNvSpPr/>
          <p:nvPr/>
        </p:nvSpPr>
        <p:spPr>
          <a:xfrm>
            <a:off x="5460780" y="2219914"/>
            <a:ext cx="1556874" cy="3628969"/>
          </a:xfrm>
          <a:prstGeom prst="rect">
            <a:avLst/>
          </a:prstGeom>
          <a:solidFill>
            <a:schemeClr val="accent3">
              <a:alpha val="90000"/>
            </a:schemeClr>
          </a:solidFill>
          <a:ln>
            <a:noFill/>
          </a:ln>
          <a:effectLst>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50" dirty="0"/>
          </a:p>
        </p:txBody>
      </p:sp>
      <p:sp>
        <p:nvSpPr>
          <p:cNvPr id="10" name="Rectangle 9"/>
          <p:cNvSpPr/>
          <p:nvPr/>
        </p:nvSpPr>
        <p:spPr>
          <a:xfrm>
            <a:off x="3798895" y="2078755"/>
            <a:ext cx="1556874" cy="3777616"/>
          </a:xfrm>
          <a:prstGeom prst="rect">
            <a:avLst/>
          </a:prstGeom>
          <a:solidFill>
            <a:schemeClr val="accent3">
              <a:alpha val="90000"/>
            </a:schemeClr>
          </a:solidFill>
          <a:ln>
            <a:noFill/>
          </a:ln>
          <a:effectLst>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50" dirty="0"/>
          </a:p>
        </p:txBody>
      </p:sp>
      <p:sp>
        <p:nvSpPr>
          <p:cNvPr id="11" name="Rectangle 10"/>
          <p:cNvSpPr/>
          <p:nvPr/>
        </p:nvSpPr>
        <p:spPr>
          <a:xfrm>
            <a:off x="7151693" y="2078755"/>
            <a:ext cx="1556874" cy="3770128"/>
          </a:xfrm>
          <a:prstGeom prst="rect">
            <a:avLst/>
          </a:prstGeom>
          <a:solidFill>
            <a:schemeClr val="accent3">
              <a:alpha val="90000"/>
            </a:schemeClr>
          </a:solidFill>
          <a:ln>
            <a:noFill/>
          </a:ln>
          <a:effectLst>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50" dirty="0"/>
          </a:p>
        </p:txBody>
      </p:sp>
      <p:graphicFrame>
        <p:nvGraphicFramePr>
          <p:cNvPr id="5" name="Diagram 4"/>
          <p:cNvGraphicFramePr/>
          <p:nvPr>
            <p:extLst>
              <p:ext uri="{D42A27DB-BD31-4B8C-83A1-F6EECF244321}">
                <p14:modId xmlns:p14="http://schemas.microsoft.com/office/powerpoint/2010/main" val="2996520938"/>
              </p:ext>
            </p:extLst>
          </p:nvPr>
        </p:nvGraphicFramePr>
        <p:xfrm>
          <a:off x="449945" y="76200"/>
          <a:ext cx="8563429" cy="3575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0787" name="Rectangle 4"/>
          <p:cNvSpPr>
            <a:spLocks noChangeArrowheads="1"/>
          </p:cNvSpPr>
          <p:nvPr/>
        </p:nvSpPr>
        <p:spPr bwMode="auto">
          <a:xfrm>
            <a:off x="363538" y="2294065"/>
            <a:ext cx="16002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71450" indent="-171450">
              <a:lnSpc>
                <a:spcPct val="150000"/>
              </a:lnSpc>
              <a:buClr>
                <a:srgbClr val="7D002A"/>
              </a:buClr>
              <a:buFont typeface="Arial" pitchFamily="34" charset="0"/>
              <a:buChar char="•"/>
            </a:pPr>
            <a:r>
              <a:rPr lang="en-US" sz="1000" dirty="0">
                <a:solidFill>
                  <a:srgbClr val="3F3F3F"/>
                </a:solidFill>
              </a:rPr>
              <a:t>Assign Project Manager</a:t>
            </a:r>
          </a:p>
          <a:p>
            <a:pPr marL="171450" indent="-171450">
              <a:lnSpc>
                <a:spcPct val="150000"/>
              </a:lnSpc>
              <a:buClr>
                <a:srgbClr val="7D002A"/>
              </a:buClr>
              <a:buFont typeface="Arial" pitchFamily="34" charset="0"/>
              <a:buChar char="•"/>
            </a:pPr>
            <a:r>
              <a:rPr lang="en-US" sz="1000" dirty="0">
                <a:solidFill>
                  <a:srgbClr val="3F3F3F"/>
                </a:solidFill>
              </a:rPr>
              <a:t>Create Project Team </a:t>
            </a:r>
          </a:p>
          <a:p>
            <a:pPr marL="171450" indent="-171450">
              <a:lnSpc>
                <a:spcPct val="150000"/>
              </a:lnSpc>
              <a:buClr>
                <a:srgbClr val="7D002A"/>
              </a:buClr>
              <a:buFont typeface="Arial" pitchFamily="34" charset="0"/>
              <a:buChar char="•"/>
            </a:pPr>
            <a:r>
              <a:rPr lang="en-US" sz="1000" dirty="0">
                <a:solidFill>
                  <a:srgbClr val="3F3F3F"/>
                </a:solidFill>
              </a:rPr>
              <a:t>Identification of Clients/OMC for automation</a:t>
            </a:r>
          </a:p>
          <a:p>
            <a:pPr marL="171450" indent="-171450">
              <a:lnSpc>
                <a:spcPct val="150000"/>
              </a:lnSpc>
              <a:buClr>
                <a:srgbClr val="7D002A"/>
              </a:buClr>
              <a:buFont typeface="Arial" pitchFamily="34" charset="0"/>
              <a:buChar char="•"/>
            </a:pPr>
            <a:r>
              <a:rPr lang="en-US" sz="1000" dirty="0">
                <a:solidFill>
                  <a:srgbClr val="3F3F3F"/>
                </a:solidFill>
              </a:rPr>
              <a:t>Expectation setting with Client/OMCs on automation</a:t>
            </a:r>
          </a:p>
          <a:p>
            <a:pPr marL="171450" indent="-171450">
              <a:lnSpc>
                <a:spcPct val="150000"/>
              </a:lnSpc>
              <a:buClr>
                <a:srgbClr val="7D002A"/>
              </a:buClr>
              <a:buFont typeface="Arial" pitchFamily="34" charset="0"/>
              <a:buChar char="•"/>
            </a:pPr>
            <a:r>
              <a:rPr lang="en-US" sz="1000" dirty="0">
                <a:solidFill>
                  <a:srgbClr val="3F3F3F"/>
                </a:solidFill>
              </a:rPr>
              <a:t>Communication Plan</a:t>
            </a:r>
          </a:p>
        </p:txBody>
      </p:sp>
      <p:sp>
        <p:nvSpPr>
          <p:cNvPr id="160788" name="Rectangle 4"/>
          <p:cNvSpPr>
            <a:spLocks noChangeArrowheads="1"/>
          </p:cNvSpPr>
          <p:nvPr/>
        </p:nvSpPr>
        <p:spPr bwMode="auto">
          <a:xfrm>
            <a:off x="2009775" y="2300415"/>
            <a:ext cx="1600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71450" indent="-171450">
              <a:lnSpc>
                <a:spcPct val="150000"/>
              </a:lnSpc>
              <a:buClr>
                <a:srgbClr val="7D002A"/>
              </a:buClr>
              <a:buFont typeface="Arial" pitchFamily="34" charset="0"/>
              <a:buChar char="•"/>
            </a:pPr>
            <a:r>
              <a:rPr lang="en-US" sz="1000" dirty="0">
                <a:solidFill>
                  <a:srgbClr val="3F3F3F"/>
                </a:solidFill>
              </a:rPr>
              <a:t>Data collection</a:t>
            </a:r>
          </a:p>
          <a:p>
            <a:pPr marL="171450" indent="-171450">
              <a:lnSpc>
                <a:spcPct val="150000"/>
              </a:lnSpc>
              <a:buClr>
                <a:srgbClr val="7D002A"/>
              </a:buClr>
              <a:buFont typeface="Arial" pitchFamily="34" charset="0"/>
              <a:buChar char="•"/>
            </a:pPr>
            <a:r>
              <a:rPr lang="en-US" sz="1000" dirty="0">
                <a:solidFill>
                  <a:srgbClr val="3F3F3F"/>
                </a:solidFill>
              </a:rPr>
              <a:t>Map ‘As-is’ Process</a:t>
            </a:r>
          </a:p>
          <a:p>
            <a:pPr marL="171450" indent="-171450">
              <a:lnSpc>
                <a:spcPct val="150000"/>
              </a:lnSpc>
              <a:buClr>
                <a:srgbClr val="7D002A"/>
              </a:buClr>
              <a:buFont typeface="Arial" pitchFamily="34" charset="0"/>
              <a:buChar char="•"/>
            </a:pPr>
            <a:r>
              <a:rPr lang="en-US" sz="1000" dirty="0">
                <a:solidFill>
                  <a:srgbClr val="3F3F3F"/>
                </a:solidFill>
              </a:rPr>
              <a:t>Activity Analysis</a:t>
            </a:r>
          </a:p>
          <a:p>
            <a:pPr marL="171450" indent="-171450">
              <a:lnSpc>
                <a:spcPct val="150000"/>
              </a:lnSpc>
              <a:buClr>
                <a:srgbClr val="7D002A"/>
              </a:buClr>
              <a:buFont typeface="Arial" pitchFamily="34" charset="0"/>
              <a:buChar char="•"/>
            </a:pPr>
            <a:r>
              <a:rPr lang="en-US" sz="1000" dirty="0">
                <a:solidFill>
                  <a:srgbClr val="3F3F3F"/>
                </a:solidFill>
              </a:rPr>
              <a:t>Volume Analysis</a:t>
            </a:r>
          </a:p>
          <a:p>
            <a:pPr marL="171450" indent="-171450">
              <a:lnSpc>
                <a:spcPct val="150000"/>
              </a:lnSpc>
              <a:buClr>
                <a:srgbClr val="7D002A"/>
              </a:buClr>
              <a:buFont typeface="Arial" pitchFamily="34" charset="0"/>
              <a:buChar char="•"/>
            </a:pPr>
            <a:r>
              <a:rPr lang="en-US" sz="1000" dirty="0">
                <a:solidFill>
                  <a:srgbClr val="3F3F3F"/>
                </a:solidFill>
              </a:rPr>
              <a:t>Current Process Performance</a:t>
            </a:r>
          </a:p>
          <a:p>
            <a:pPr marL="171450" indent="-171450">
              <a:lnSpc>
                <a:spcPct val="150000"/>
              </a:lnSpc>
              <a:buClr>
                <a:srgbClr val="7D002A"/>
              </a:buClr>
              <a:buFont typeface="Arial" pitchFamily="34" charset="0"/>
              <a:buChar char="•"/>
            </a:pPr>
            <a:r>
              <a:rPr lang="en-US" sz="1000" dirty="0">
                <a:solidFill>
                  <a:srgbClr val="3F3F3F"/>
                </a:solidFill>
              </a:rPr>
              <a:t>High level process Optimization &amp; automation opportunity</a:t>
            </a:r>
          </a:p>
          <a:p>
            <a:pPr marL="171450" indent="-171450">
              <a:lnSpc>
                <a:spcPct val="150000"/>
              </a:lnSpc>
              <a:buClr>
                <a:srgbClr val="7D002A"/>
              </a:buClr>
              <a:buFont typeface="Arial" pitchFamily="34" charset="0"/>
              <a:buChar char="•"/>
            </a:pPr>
            <a:r>
              <a:rPr lang="en-US" sz="1000" dirty="0">
                <a:solidFill>
                  <a:srgbClr val="3F3F3F"/>
                </a:solidFill>
              </a:rPr>
              <a:t>Automation team Identification</a:t>
            </a:r>
          </a:p>
          <a:p>
            <a:pPr marL="171450" indent="-171450">
              <a:lnSpc>
                <a:spcPct val="150000"/>
              </a:lnSpc>
              <a:buClr>
                <a:srgbClr val="7D002A"/>
              </a:buClr>
              <a:buFont typeface="Arial" pitchFamily="34" charset="0"/>
              <a:buChar char="•"/>
            </a:pPr>
            <a:r>
              <a:rPr lang="en-US" sz="1000" dirty="0">
                <a:solidFill>
                  <a:srgbClr val="3F3F3F"/>
                </a:solidFill>
              </a:rPr>
              <a:t>Detailed Project Plan/Business case</a:t>
            </a:r>
          </a:p>
        </p:txBody>
      </p:sp>
      <p:sp>
        <p:nvSpPr>
          <p:cNvPr id="160789" name="Rectangle 4"/>
          <p:cNvSpPr>
            <a:spLocks noChangeArrowheads="1"/>
          </p:cNvSpPr>
          <p:nvPr/>
        </p:nvSpPr>
        <p:spPr bwMode="auto">
          <a:xfrm>
            <a:off x="3773488" y="2312581"/>
            <a:ext cx="1582281"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171450" indent="-171450">
              <a:lnSpc>
                <a:spcPct val="150000"/>
              </a:lnSpc>
              <a:buClr>
                <a:srgbClr val="7D002A"/>
              </a:buClr>
              <a:buFont typeface="Arial" pitchFamily="34" charset="0"/>
              <a:buChar char="•"/>
            </a:pPr>
            <a:r>
              <a:rPr lang="en-US" sz="1000" dirty="0">
                <a:solidFill>
                  <a:srgbClr val="3F3F3F"/>
                </a:solidFill>
              </a:rPr>
              <a:t>Feasibility &amp; Risk assessment</a:t>
            </a:r>
          </a:p>
          <a:p>
            <a:pPr marL="171450" indent="-171450">
              <a:lnSpc>
                <a:spcPct val="150000"/>
              </a:lnSpc>
              <a:buClr>
                <a:srgbClr val="7D002A"/>
              </a:buClr>
              <a:buFont typeface="Arial" pitchFamily="34" charset="0"/>
              <a:buChar char="•"/>
            </a:pPr>
            <a:r>
              <a:rPr lang="en-US" sz="1000" dirty="0">
                <a:solidFill>
                  <a:srgbClr val="3F3F3F"/>
                </a:solidFill>
              </a:rPr>
              <a:t>Fit/Gap Analysis</a:t>
            </a:r>
          </a:p>
          <a:p>
            <a:pPr marL="171450" indent="-171450">
              <a:lnSpc>
                <a:spcPct val="150000"/>
              </a:lnSpc>
              <a:buClr>
                <a:srgbClr val="7D002A"/>
              </a:buClr>
              <a:buFont typeface="Arial" pitchFamily="34" charset="0"/>
              <a:buChar char="•"/>
            </a:pPr>
            <a:r>
              <a:rPr lang="en-US" sz="1000" dirty="0">
                <a:solidFill>
                  <a:srgbClr val="3F3F3F"/>
                </a:solidFill>
              </a:rPr>
              <a:t>Architecture assessment and review</a:t>
            </a:r>
          </a:p>
          <a:p>
            <a:pPr marL="171450" indent="-171450">
              <a:lnSpc>
                <a:spcPct val="150000"/>
              </a:lnSpc>
              <a:buClr>
                <a:srgbClr val="7D002A"/>
              </a:buClr>
              <a:buFont typeface="Arial" pitchFamily="34" charset="0"/>
              <a:buChar char="•"/>
            </a:pPr>
            <a:r>
              <a:rPr lang="en-US" sz="1000" dirty="0">
                <a:solidFill>
                  <a:srgbClr val="3F3F3F"/>
                </a:solidFill>
              </a:rPr>
              <a:t>High level Tool Design &amp; Deploy</a:t>
            </a:r>
          </a:p>
          <a:p>
            <a:pPr marL="171450" indent="-171450">
              <a:lnSpc>
                <a:spcPct val="150000"/>
              </a:lnSpc>
              <a:buClr>
                <a:srgbClr val="7D002A"/>
              </a:buClr>
              <a:buFont typeface="Arial" pitchFamily="34" charset="0"/>
              <a:buChar char="•"/>
            </a:pPr>
            <a:r>
              <a:rPr lang="en-US" sz="1000" dirty="0">
                <a:solidFill>
                  <a:srgbClr val="3F3F3F"/>
                </a:solidFill>
              </a:rPr>
              <a:t>Reconfirm all design elements</a:t>
            </a:r>
          </a:p>
          <a:p>
            <a:pPr marL="171450" indent="-171450">
              <a:lnSpc>
                <a:spcPct val="150000"/>
              </a:lnSpc>
              <a:buClr>
                <a:srgbClr val="7D002A"/>
              </a:buClr>
              <a:buFont typeface="Arial" pitchFamily="34" charset="0"/>
              <a:buChar char="•"/>
            </a:pPr>
            <a:r>
              <a:rPr lang="en-US" sz="1000" dirty="0">
                <a:solidFill>
                  <a:srgbClr val="3F3F3F"/>
                </a:solidFill>
              </a:rPr>
              <a:t>Tool Testing (Unit, Integration)</a:t>
            </a:r>
          </a:p>
          <a:p>
            <a:pPr marL="171450" indent="-171450">
              <a:lnSpc>
                <a:spcPct val="150000"/>
              </a:lnSpc>
              <a:buClr>
                <a:srgbClr val="7D002A"/>
              </a:buClr>
              <a:buFont typeface="Arial" pitchFamily="34" charset="0"/>
              <a:buChar char="•"/>
            </a:pPr>
            <a:r>
              <a:rPr lang="en-US" sz="1000" dirty="0" err="1">
                <a:solidFill>
                  <a:srgbClr val="3F3F3F"/>
                </a:solidFill>
              </a:rPr>
              <a:t>Runbook</a:t>
            </a:r>
            <a:r>
              <a:rPr lang="en-US" sz="1000" dirty="0">
                <a:solidFill>
                  <a:srgbClr val="3F3F3F"/>
                </a:solidFill>
              </a:rPr>
              <a:t> development of identified use case</a:t>
            </a:r>
          </a:p>
        </p:txBody>
      </p:sp>
      <p:sp>
        <p:nvSpPr>
          <p:cNvPr id="160790" name="Rectangle 4"/>
          <p:cNvSpPr>
            <a:spLocks noChangeArrowheads="1"/>
          </p:cNvSpPr>
          <p:nvPr/>
        </p:nvSpPr>
        <p:spPr bwMode="auto">
          <a:xfrm>
            <a:off x="5435600" y="2300415"/>
            <a:ext cx="16002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71450" indent="-171450">
              <a:lnSpc>
                <a:spcPct val="150000"/>
              </a:lnSpc>
              <a:buClr>
                <a:srgbClr val="7D002A"/>
              </a:buClr>
              <a:buFont typeface="Arial" pitchFamily="34" charset="0"/>
              <a:buChar char="•"/>
            </a:pPr>
            <a:r>
              <a:rPr lang="en-US" sz="1000" dirty="0">
                <a:solidFill>
                  <a:srgbClr val="3F3F3F"/>
                </a:solidFill>
              </a:rPr>
              <a:t>Tool Readiness</a:t>
            </a:r>
          </a:p>
          <a:p>
            <a:pPr marL="171450" indent="-171450">
              <a:lnSpc>
                <a:spcPct val="150000"/>
              </a:lnSpc>
              <a:buClr>
                <a:srgbClr val="7D002A"/>
              </a:buClr>
              <a:buFont typeface="Arial" pitchFamily="34" charset="0"/>
              <a:buChar char="•"/>
            </a:pPr>
            <a:r>
              <a:rPr lang="en-US" sz="1000" dirty="0">
                <a:solidFill>
                  <a:srgbClr val="3F3F3F"/>
                </a:solidFill>
              </a:rPr>
              <a:t>Production Readiness assessment (Comprehensive Testing)</a:t>
            </a:r>
          </a:p>
          <a:p>
            <a:pPr marL="171450" indent="-171450">
              <a:lnSpc>
                <a:spcPct val="150000"/>
              </a:lnSpc>
              <a:buClr>
                <a:srgbClr val="7D002A"/>
              </a:buClr>
              <a:buFont typeface="Arial" pitchFamily="34" charset="0"/>
              <a:buChar char="•"/>
            </a:pPr>
            <a:r>
              <a:rPr lang="en-US" sz="1000" dirty="0">
                <a:solidFill>
                  <a:srgbClr val="3F3F3F"/>
                </a:solidFill>
              </a:rPr>
              <a:t>‘Pilot’ Run</a:t>
            </a:r>
          </a:p>
          <a:p>
            <a:pPr marL="171450" indent="-171450">
              <a:lnSpc>
                <a:spcPct val="150000"/>
              </a:lnSpc>
              <a:buClr>
                <a:srgbClr val="7D002A"/>
              </a:buClr>
              <a:buFont typeface="Arial" pitchFamily="34" charset="0"/>
              <a:buChar char="•"/>
            </a:pPr>
            <a:r>
              <a:rPr lang="en-US" sz="1000" dirty="0">
                <a:solidFill>
                  <a:srgbClr val="3F3F3F"/>
                </a:solidFill>
              </a:rPr>
              <a:t>Performance &amp; QA monitoring of tool (UAT &amp; Review)</a:t>
            </a:r>
          </a:p>
          <a:p>
            <a:pPr marL="171450" indent="-171450">
              <a:lnSpc>
                <a:spcPct val="150000"/>
              </a:lnSpc>
              <a:buClr>
                <a:srgbClr val="7D002A"/>
              </a:buClr>
              <a:buFont typeface="Arial" pitchFamily="34" charset="0"/>
              <a:buChar char="•"/>
            </a:pPr>
            <a:r>
              <a:rPr lang="en-US" sz="1000" dirty="0">
                <a:solidFill>
                  <a:srgbClr val="3F3F3F"/>
                </a:solidFill>
              </a:rPr>
              <a:t>Final Validation of Tool</a:t>
            </a:r>
          </a:p>
          <a:p>
            <a:pPr marL="171450" indent="-171450">
              <a:lnSpc>
                <a:spcPct val="150000"/>
              </a:lnSpc>
              <a:buClr>
                <a:srgbClr val="7D002A"/>
              </a:buClr>
              <a:buFont typeface="Arial" pitchFamily="34" charset="0"/>
              <a:buChar char="•"/>
            </a:pPr>
            <a:r>
              <a:rPr lang="en-US" sz="1000" dirty="0">
                <a:solidFill>
                  <a:srgbClr val="3F3F3F"/>
                </a:solidFill>
              </a:rPr>
              <a:t>Knowledge Transfer &amp; Documentation</a:t>
            </a:r>
          </a:p>
        </p:txBody>
      </p:sp>
      <p:sp>
        <p:nvSpPr>
          <p:cNvPr id="160791" name="Rectangle 4"/>
          <p:cNvSpPr>
            <a:spLocks noChangeArrowheads="1"/>
          </p:cNvSpPr>
          <p:nvPr/>
        </p:nvSpPr>
        <p:spPr bwMode="auto">
          <a:xfrm>
            <a:off x="7126288" y="2294065"/>
            <a:ext cx="1600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71450" indent="-171450">
              <a:lnSpc>
                <a:spcPct val="150000"/>
              </a:lnSpc>
              <a:buClr>
                <a:srgbClr val="7D002A"/>
              </a:buClr>
              <a:buFont typeface="Arial" pitchFamily="34" charset="0"/>
              <a:buChar char="•"/>
            </a:pPr>
            <a:r>
              <a:rPr lang="en-US" sz="1000" dirty="0">
                <a:solidFill>
                  <a:srgbClr val="3F3F3F"/>
                </a:solidFill>
              </a:rPr>
              <a:t>Review Post Production performance</a:t>
            </a:r>
          </a:p>
          <a:p>
            <a:pPr marL="171450" indent="-171450">
              <a:lnSpc>
                <a:spcPct val="150000"/>
              </a:lnSpc>
              <a:buClr>
                <a:srgbClr val="7D002A"/>
              </a:buClr>
              <a:buFont typeface="Arial" pitchFamily="34" charset="0"/>
              <a:buChar char="•"/>
            </a:pPr>
            <a:r>
              <a:rPr lang="en-US" sz="1000" dirty="0">
                <a:solidFill>
                  <a:srgbClr val="3F3F3F"/>
                </a:solidFill>
              </a:rPr>
              <a:t>Take corrective/ Preventive measures if necessary</a:t>
            </a:r>
          </a:p>
          <a:p>
            <a:pPr marL="171450" indent="-171450">
              <a:lnSpc>
                <a:spcPct val="150000"/>
              </a:lnSpc>
              <a:buClr>
                <a:srgbClr val="7D002A"/>
              </a:buClr>
              <a:buFont typeface="Arial" pitchFamily="34" charset="0"/>
              <a:buChar char="•"/>
            </a:pPr>
            <a:r>
              <a:rPr lang="en-US" sz="1000" dirty="0">
                <a:solidFill>
                  <a:srgbClr val="3F3F3F"/>
                </a:solidFill>
              </a:rPr>
              <a:t>Client Sign-off</a:t>
            </a:r>
          </a:p>
          <a:p>
            <a:pPr marL="171450" indent="-171450">
              <a:lnSpc>
                <a:spcPct val="150000"/>
              </a:lnSpc>
              <a:buClr>
                <a:srgbClr val="7D002A"/>
              </a:buClr>
              <a:buFont typeface="Arial" pitchFamily="34" charset="0"/>
              <a:buChar char="•"/>
            </a:pPr>
            <a:r>
              <a:rPr lang="en-US" sz="1000" dirty="0">
                <a:solidFill>
                  <a:srgbClr val="3F3F3F"/>
                </a:solidFill>
              </a:rPr>
              <a:t>Project Closure</a:t>
            </a:r>
          </a:p>
        </p:txBody>
      </p:sp>
      <p:sp>
        <p:nvSpPr>
          <p:cNvPr id="16" name="Curved Up Arrow 15"/>
          <p:cNvSpPr/>
          <p:nvPr/>
        </p:nvSpPr>
        <p:spPr>
          <a:xfrm>
            <a:off x="1698173" y="5856371"/>
            <a:ext cx="827313" cy="304799"/>
          </a:xfrm>
          <a:prstGeom prst="curvedUpArrow">
            <a:avLst/>
          </a:prstGeom>
          <a:solidFill>
            <a:schemeClr val="tx1">
              <a:lumMod val="85000"/>
              <a:lumOff val="15000"/>
            </a:schemeClr>
          </a:solidFill>
          <a:ln>
            <a:noFill/>
          </a:ln>
          <a:effectLst>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Up Arrow 16"/>
          <p:cNvSpPr/>
          <p:nvPr/>
        </p:nvSpPr>
        <p:spPr>
          <a:xfrm>
            <a:off x="3338288" y="5874515"/>
            <a:ext cx="827313" cy="304799"/>
          </a:xfrm>
          <a:prstGeom prst="curvedUpArrow">
            <a:avLst/>
          </a:prstGeom>
          <a:solidFill>
            <a:schemeClr val="tx1">
              <a:lumMod val="85000"/>
              <a:lumOff val="15000"/>
            </a:schemeClr>
          </a:solidFill>
          <a:ln>
            <a:noFill/>
          </a:ln>
          <a:effectLst>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8" name="Curved Up Arrow 17"/>
          <p:cNvSpPr/>
          <p:nvPr/>
        </p:nvSpPr>
        <p:spPr>
          <a:xfrm>
            <a:off x="5021945" y="5874515"/>
            <a:ext cx="827313" cy="304799"/>
          </a:xfrm>
          <a:prstGeom prst="curvedUpArrow">
            <a:avLst/>
          </a:prstGeom>
          <a:solidFill>
            <a:schemeClr val="tx1">
              <a:lumMod val="85000"/>
              <a:lumOff val="15000"/>
            </a:schemeClr>
          </a:solidFill>
          <a:ln>
            <a:noFill/>
          </a:ln>
          <a:effectLst>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9" name="Curved Up Arrow 18"/>
          <p:cNvSpPr/>
          <p:nvPr/>
        </p:nvSpPr>
        <p:spPr>
          <a:xfrm>
            <a:off x="6705602" y="5874515"/>
            <a:ext cx="827313" cy="304799"/>
          </a:xfrm>
          <a:prstGeom prst="curvedUpArrow">
            <a:avLst/>
          </a:prstGeom>
          <a:solidFill>
            <a:schemeClr val="tx1">
              <a:lumMod val="85000"/>
              <a:lumOff val="15000"/>
            </a:schemeClr>
          </a:solidFill>
          <a:ln>
            <a:noFill/>
          </a:ln>
          <a:effectLst>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0" name="TextBox 19"/>
          <p:cNvSpPr txBox="1"/>
          <p:nvPr/>
        </p:nvSpPr>
        <p:spPr>
          <a:xfrm>
            <a:off x="1684338" y="6527884"/>
            <a:ext cx="1047082" cy="253916"/>
          </a:xfrm>
          <a:prstGeom prst="rect">
            <a:avLst/>
          </a:prstGeom>
          <a:noFill/>
        </p:spPr>
        <p:txBody>
          <a:bodyPr wrap="none">
            <a:spAutoFit/>
          </a:bodyPr>
          <a:lstStyle/>
          <a:p>
            <a:pPr>
              <a:buFontTx/>
              <a:buNone/>
              <a:defRPr/>
            </a:pPr>
            <a:r>
              <a:rPr lang="en-US" sz="1050" dirty="0"/>
              <a:t>Status Review</a:t>
            </a:r>
          </a:p>
        </p:txBody>
      </p:sp>
      <p:sp>
        <p:nvSpPr>
          <p:cNvPr id="21" name="TextBox 20"/>
          <p:cNvSpPr txBox="1"/>
          <p:nvPr/>
        </p:nvSpPr>
        <p:spPr>
          <a:xfrm>
            <a:off x="3362325" y="6527884"/>
            <a:ext cx="1047082" cy="253916"/>
          </a:xfrm>
          <a:prstGeom prst="rect">
            <a:avLst/>
          </a:prstGeom>
          <a:noFill/>
        </p:spPr>
        <p:txBody>
          <a:bodyPr wrap="none">
            <a:spAutoFit/>
          </a:bodyPr>
          <a:lstStyle/>
          <a:p>
            <a:pPr>
              <a:buFontTx/>
              <a:buNone/>
              <a:defRPr/>
            </a:pPr>
            <a:r>
              <a:rPr lang="en-US" sz="1050" dirty="0"/>
              <a:t>Status Review</a:t>
            </a:r>
          </a:p>
        </p:txBody>
      </p:sp>
      <p:sp>
        <p:nvSpPr>
          <p:cNvPr id="22" name="TextBox 21"/>
          <p:cNvSpPr txBox="1"/>
          <p:nvPr/>
        </p:nvSpPr>
        <p:spPr>
          <a:xfrm>
            <a:off x="5041900" y="6527884"/>
            <a:ext cx="1047082" cy="253916"/>
          </a:xfrm>
          <a:prstGeom prst="rect">
            <a:avLst/>
          </a:prstGeom>
          <a:noFill/>
        </p:spPr>
        <p:txBody>
          <a:bodyPr wrap="none">
            <a:spAutoFit/>
          </a:bodyPr>
          <a:lstStyle/>
          <a:p>
            <a:pPr>
              <a:buFontTx/>
              <a:buNone/>
              <a:defRPr/>
            </a:pPr>
            <a:r>
              <a:rPr lang="en-US" sz="1050" dirty="0"/>
              <a:t>Status Review</a:t>
            </a:r>
          </a:p>
        </p:txBody>
      </p:sp>
      <p:sp>
        <p:nvSpPr>
          <p:cNvPr id="23" name="TextBox 22"/>
          <p:cNvSpPr txBox="1"/>
          <p:nvPr/>
        </p:nvSpPr>
        <p:spPr>
          <a:xfrm>
            <a:off x="6719888" y="6527884"/>
            <a:ext cx="1047082" cy="253916"/>
          </a:xfrm>
          <a:prstGeom prst="rect">
            <a:avLst/>
          </a:prstGeom>
          <a:noFill/>
        </p:spPr>
        <p:txBody>
          <a:bodyPr wrap="none">
            <a:spAutoFit/>
          </a:bodyPr>
          <a:lstStyle/>
          <a:p>
            <a:pPr>
              <a:buFontTx/>
              <a:buNone/>
              <a:defRPr/>
            </a:pPr>
            <a:r>
              <a:rPr lang="en-US" sz="1050" dirty="0"/>
              <a:t>Status Review</a:t>
            </a:r>
          </a:p>
        </p:txBody>
      </p:sp>
      <p:sp>
        <p:nvSpPr>
          <p:cNvPr id="24" name="TextBox 23"/>
          <p:cNvSpPr txBox="1"/>
          <p:nvPr/>
        </p:nvSpPr>
        <p:spPr>
          <a:xfrm>
            <a:off x="624114" y="979726"/>
            <a:ext cx="729687" cy="348813"/>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FontTx/>
              <a:buNone/>
              <a:defRPr/>
            </a:pPr>
            <a:r>
              <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Define</a:t>
            </a:r>
          </a:p>
        </p:txBody>
      </p:sp>
      <p:sp>
        <p:nvSpPr>
          <p:cNvPr id="25" name="TextBox 24"/>
          <p:cNvSpPr txBox="1"/>
          <p:nvPr/>
        </p:nvSpPr>
        <p:spPr>
          <a:xfrm>
            <a:off x="2212982" y="979726"/>
            <a:ext cx="878767" cy="348813"/>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FontTx/>
              <a:buNone/>
              <a:defRPr/>
            </a:pPr>
            <a:r>
              <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Measure</a:t>
            </a:r>
          </a:p>
        </p:txBody>
      </p:sp>
      <p:sp>
        <p:nvSpPr>
          <p:cNvPr id="26" name="TextBox 25"/>
          <p:cNvSpPr txBox="1"/>
          <p:nvPr/>
        </p:nvSpPr>
        <p:spPr>
          <a:xfrm>
            <a:off x="4023797" y="990600"/>
            <a:ext cx="1005403" cy="369332"/>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FontTx/>
              <a:buNone/>
              <a:defRPr/>
            </a:pPr>
            <a:r>
              <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Analyze</a:t>
            </a:r>
          </a:p>
        </p:txBody>
      </p:sp>
      <p:sp>
        <p:nvSpPr>
          <p:cNvPr id="27" name="TextBox 26"/>
          <p:cNvSpPr txBox="1"/>
          <p:nvPr/>
        </p:nvSpPr>
        <p:spPr>
          <a:xfrm>
            <a:off x="5486400" y="979726"/>
            <a:ext cx="1018227" cy="369332"/>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FontTx/>
              <a:buNone/>
              <a:defRPr/>
            </a:pPr>
            <a:r>
              <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Improve</a:t>
            </a:r>
          </a:p>
        </p:txBody>
      </p:sp>
      <p:sp>
        <p:nvSpPr>
          <p:cNvPr id="28" name="TextBox 27"/>
          <p:cNvSpPr txBox="1"/>
          <p:nvPr/>
        </p:nvSpPr>
        <p:spPr>
          <a:xfrm>
            <a:off x="7239000" y="979726"/>
            <a:ext cx="928459" cy="369332"/>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FontTx/>
              <a:buNone/>
              <a:defRPr/>
            </a:pPr>
            <a:r>
              <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Control</a:t>
            </a:r>
          </a:p>
        </p:txBody>
      </p:sp>
      <p:sp>
        <p:nvSpPr>
          <p:cNvPr id="160805" name="Title 2"/>
          <p:cNvSpPr>
            <a:spLocks/>
          </p:cNvSpPr>
          <p:nvPr/>
        </p:nvSpPr>
        <p:spPr bwMode="auto">
          <a:xfrm>
            <a:off x="152400" y="152400"/>
            <a:ext cx="86264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nchor="ctr"/>
          <a:lstStyle/>
          <a:p>
            <a:pPr defTabSz="957263" eaLnBrk="0" hangingPunct="0">
              <a:lnSpc>
                <a:spcPct val="100000"/>
              </a:lnSpc>
              <a:buFontTx/>
              <a:buNone/>
            </a:pPr>
            <a:r>
              <a:rPr lang="en-US" sz="3200" b="1" dirty="0">
                <a:solidFill>
                  <a:schemeClr val="bg1"/>
                </a:solidFill>
                <a:latin typeface="+mj-lt"/>
              </a:rPr>
              <a:t>HCL Automation Methodology</a:t>
            </a:r>
          </a:p>
        </p:txBody>
      </p:sp>
    </p:spTree>
    <p:extLst>
      <p:ext uri="{BB962C8B-B14F-4D97-AF65-F5344CB8AC3E}">
        <p14:creationId xmlns:p14="http://schemas.microsoft.com/office/powerpoint/2010/main" val="148275750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90031" y="95613"/>
            <a:ext cx="8363938" cy="666387"/>
          </a:xfrm>
        </p:spPr>
        <p:txBody>
          <a:bodyPr>
            <a:noAutofit/>
          </a:bodyPr>
          <a:lstStyle/>
          <a:p>
            <a:r>
              <a:rPr lang="en-US" sz="3300" dirty="0"/>
              <a:t>What is Orchestration ?</a:t>
            </a:r>
            <a:endParaRPr lang="en-US" sz="3300" strike="sngStrike" dirty="0"/>
          </a:p>
        </p:txBody>
      </p:sp>
      <p:sp>
        <p:nvSpPr>
          <p:cNvPr id="4" name="Rectangle 3"/>
          <p:cNvSpPr/>
          <p:nvPr/>
        </p:nvSpPr>
        <p:spPr>
          <a:xfrm>
            <a:off x="533400" y="1600200"/>
            <a:ext cx="8077200" cy="4216539"/>
          </a:xfrm>
          <a:prstGeom prst="rect">
            <a:avLst/>
          </a:prstGeom>
        </p:spPr>
        <p:txBody>
          <a:bodyPr wrap="square">
            <a:spAutoFit/>
          </a:bodyPr>
          <a:lstStyle/>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Orchestration is an IT process automation platform that automates tasks across multiple functional areas, systems, and geographic locations.</a:t>
            </a:r>
          </a:p>
          <a:p>
            <a:pPr marL="342900" lvl="1" indent="-342900" defTabSz="685862" eaLnBrk="0" hangingPunct="0">
              <a:lnSpc>
                <a:spcPct val="140000"/>
              </a:lnSpc>
              <a:spcBef>
                <a:spcPct val="20000"/>
              </a:spcBef>
              <a:buClr>
                <a:schemeClr val="accent2"/>
              </a:buClr>
              <a:buSzPct val="125000"/>
              <a:buFont typeface="Wingdings" pitchFamily="2" charset="2"/>
              <a:buChar char="§"/>
              <a:defRPr/>
            </a:pPr>
            <a:r>
              <a:rPr lang="en-US" sz="2000" dirty="0">
                <a:solidFill>
                  <a:srgbClr val="5F5F5F"/>
                </a:solidFill>
                <a:latin typeface="+mn-lt"/>
              </a:rPr>
              <a:t>Helps meet strategic IT goals through improving service delivery</a:t>
            </a:r>
          </a:p>
          <a:p>
            <a:pPr marL="342900" lvl="1" indent="-342900" defTabSz="685862" eaLnBrk="0" hangingPunct="0">
              <a:lnSpc>
                <a:spcPct val="140000"/>
              </a:lnSpc>
              <a:spcBef>
                <a:spcPct val="20000"/>
              </a:spcBef>
              <a:buClr>
                <a:schemeClr val="accent2"/>
              </a:buClr>
              <a:buSzPct val="125000"/>
              <a:buFont typeface="Wingdings" pitchFamily="2" charset="2"/>
              <a:buChar char="§"/>
              <a:defRPr/>
            </a:pPr>
            <a:r>
              <a:rPr lang="en-US" sz="2000" dirty="0">
                <a:solidFill>
                  <a:srgbClr val="5F5F5F"/>
                </a:solidFill>
                <a:latin typeface="+mn-lt"/>
              </a:rPr>
              <a:t>Replaces manual, resource-intensive, and error-prone activities</a:t>
            </a:r>
          </a:p>
          <a:p>
            <a:pPr marL="342900" lvl="1" indent="-342900" defTabSz="685862" eaLnBrk="0" hangingPunct="0">
              <a:lnSpc>
                <a:spcPct val="140000"/>
              </a:lnSpc>
              <a:spcBef>
                <a:spcPct val="20000"/>
              </a:spcBef>
              <a:buClr>
                <a:schemeClr val="accent2"/>
              </a:buClr>
              <a:buSzPct val="125000"/>
              <a:buFont typeface="Wingdings" pitchFamily="2" charset="2"/>
              <a:buChar char="§"/>
              <a:defRPr/>
            </a:pPr>
            <a:r>
              <a:rPr lang="en-US" sz="2000" dirty="0">
                <a:solidFill>
                  <a:srgbClr val="5F5F5F"/>
                </a:solidFill>
                <a:latin typeface="+mn-lt"/>
              </a:rPr>
              <a:t>Accelerating routine tasks, such as provisioning and decommissioning physical and virtual assets and IT services</a:t>
            </a:r>
          </a:p>
          <a:p>
            <a:pPr marL="342900" lvl="1" indent="-342900" defTabSz="685862" eaLnBrk="0" hangingPunct="0">
              <a:lnSpc>
                <a:spcPct val="140000"/>
              </a:lnSpc>
              <a:spcBef>
                <a:spcPct val="20000"/>
              </a:spcBef>
              <a:buClr>
                <a:schemeClr val="accent2"/>
              </a:buClr>
              <a:buSzPct val="125000"/>
              <a:buFont typeface="Wingdings" pitchFamily="2" charset="2"/>
              <a:buChar char="§"/>
              <a:defRPr/>
            </a:pPr>
            <a:r>
              <a:rPr lang="en-US" sz="2000" dirty="0">
                <a:solidFill>
                  <a:srgbClr val="5F5F5F"/>
                </a:solidFill>
                <a:latin typeface="+mn-lt"/>
              </a:rPr>
              <a:t>It enables end-to-end automation of key IT processes within the data center</a:t>
            </a:r>
          </a:p>
        </p:txBody>
      </p:sp>
    </p:spTree>
    <p:extLst>
      <p:ext uri="{BB962C8B-B14F-4D97-AF65-F5344CB8AC3E}">
        <p14:creationId xmlns:p14="http://schemas.microsoft.com/office/powerpoint/2010/main" val="25524625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Orchestration Provides</a:t>
            </a:r>
            <a:br>
              <a:rPr lang="en-US" dirty="0"/>
            </a:br>
            <a:endParaRPr lang="en-US" dirty="0"/>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13</a:t>
            </a:fld>
            <a:endParaRPr lang="en-US" dirty="0"/>
          </a:p>
        </p:txBody>
      </p:sp>
      <p:sp>
        <p:nvSpPr>
          <p:cNvPr id="7" name="Text Box 8"/>
          <p:cNvSpPr txBox="1">
            <a:spLocks noChangeArrowheads="1"/>
          </p:cNvSpPr>
          <p:nvPr/>
        </p:nvSpPr>
        <p:spPr bwMode="auto">
          <a:xfrm>
            <a:off x="1143000" y="1524000"/>
            <a:ext cx="34290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lnSpc>
                <a:spcPct val="85000"/>
              </a:lnSpc>
              <a:spcBef>
                <a:spcPct val="50000"/>
              </a:spcBef>
              <a:buSzPct val="75000"/>
            </a:pPr>
            <a:r>
              <a:rPr lang="en-US" sz="1600" dirty="0">
                <a:solidFill>
                  <a:schemeClr val="bg1"/>
                </a:solidFill>
              </a:rPr>
              <a:t>ITIL-based business process design and development using the graphical Development Studio</a:t>
            </a:r>
          </a:p>
        </p:txBody>
      </p:sp>
      <p:pic>
        <p:nvPicPr>
          <p:cNvPr id="14" name="Picture 17" descr="value_blueprint_ALL.png"/>
          <p:cNvPicPr>
            <a:picLocks noChangeAspect="1"/>
          </p:cNvPicPr>
          <p:nvPr/>
        </p:nvPicPr>
        <p:blipFill>
          <a:blip r:embed="rId2" cstate="print"/>
          <a:srcRect/>
          <a:stretch>
            <a:fillRect/>
          </a:stretch>
        </p:blipFill>
        <p:spPr bwMode="auto">
          <a:xfrm>
            <a:off x="3886200" y="1524000"/>
            <a:ext cx="4953000" cy="4343400"/>
          </a:xfrm>
          <a:prstGeom prst="rect">
            <a:avLst/>
          </a:prstGeom>
          <a:noFill/>
          <a:ln w="9525">
            <a:noFill/>
            <a:miter lim="800000"/>
            <a:headEnd/>
            <a:tailEnd/>
          </a:ln>
        </p:spPr>
      </p:pic>
      <p:pic>
        <p:nvPicPr>
          <p:cNvPr id="15" name="Picture 14" descr="value_blueprint_5_integrate.png"/>
          <p:cNvPicPr>
            <a:picLocks noChangeAspect="1"/>
          </p:cNvPicPr>
          <p:nvPr/>
        </p:nvPicPr>
        <p:blipFill>
          <a:blip r:embed="rId3" cstate="print"/>
          <a:srcRect/>
          <a:stretch>
            <a:fillRect/>
          </a:stretch>
        </p:blipFill>
        <p:spPr bwMode="auto">
          <a:xfrm>
            <a:off x="3733800" y="1550987"/>
            <a:ext cx="5257800" cy="4289425"/>
          </a:xfrm>
          <a:prstGeom prst="rect">
            <a:avLst/>
          </a:prstGeom>
          <a:noFill/>
          <a:ln w="9525">
            <a:noFill/>
            <a:miter lim="800000"/>
            <a:headEnd/>
            <a:tailEnd/>
          </a:ln>
        </p:spPr>
      </p:pic>
      <p:sp>
        <p:nvSpPr>
          <p:cNvPr id="13" name="Rectangle 12"/>
          <p:cNvSpPr/>
          <p:nvPr/>
        </p:nvSpPr>
        <p:spPr>
          <a:xfrm>
            <a:off x="127000" y="1524000"/>
            <a:ext cx="3429000" cy="4339650"/>
          </a:xfrm>
          <a:prstGeom prst="rect">
            <a:avLst/>
          </a:prstGeom>
        </p:spPr>
        <p:txBody>
          <a:bodyPr wrap="square">
            <a:spAutoFit/>
          </a:bodyPr>
          <a:lstStyle/>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Data Center Automation</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rPr>
              <a:t>Cloud Computing</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IT Cost Transparency</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IT Decision Support Automation</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IT Governance, Risk, and Compliance</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IT Service Management</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Proactive Operations</a:t>
            </a:r>
          </a:p>
        </p:txBody>
      </p:sp>
    </p:spTree>
    <p:extLst>
      <p:ext uri="{BB962C8B-B14F-4D97-AF65-F5344CB8AC3E}">
        <p14:creationId xmlns:p14="http://schemas.microsoft.com/office/powerpoint/2010/main" val="391424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Runbook Automation</a:t>
            </a:r>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14</a:t>
            </a:fld>
            <a:endParaRPr lang="en-US" dirty="0"/>
          </a:p>
        </p:txBody>
      </p:sp>
      <p:sp>
        <p:nvSpPr>
          <p:cNvPr id="5" name="Rectangle 4"/>
          <p:cNvSpPr/>
          <p:nvPr/>
        </p:nvSpPr>
        <p:spPr>
          <a:xfrm>
            <a:off x="533400" y="1295400"/>
            <a:ext cx="8077200" cy="6432530"/>
          </a:xfrm>
          <a:prstGeom prst="rect">
            <a:avLst/>
          </a:prstGeom>
        </p:spPr>
        <p:txBody>
          <a:bodyPr wrap="square">
            <a:spAutoFit/>
          </a:bodyPr>
          <a:lstStyle/>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Runbooks are pre-built workflows ready for deployment which are based on ITIL best practices and are customer proven.</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rPr>
              <a:t>Runbook automation orchestrate the automation of IT operations management processes, unifying the communication of the underlying, supporting, IT management tools in support of the process.</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rPr>
              <a:t>Some important runbooks involve full stack provisioning and de-provisioning, virtualization management, closed-loop compliance, accelerate paper run books, Routine Operator Actions, Service Recovery Actions, On-boarding New Users and Customers, Triage and Remediation.</a:t>
            </a:r>
          </a:p>
          <a:p>
            <a:pPr eaLnBrk="0" hangingPunct="0">
              <a:lnSpc>
                <a:spcPct val="140000"/>
              </a:lnSpc>
              <a:spcBef>
                <a:spcPct val="20000"/>
              </a:spcBef>
              <a:buClr>
                <a:schemeClr val="accent2"/>
              </a:buClr>
            </a:pPr>
            <a:endParaRPr lang="en-US" sz="2000" dirty="0">
              <a:solidFill>
                <a:srgbClr val="5F5F5F"/>
              </a:solidFill>
            </a:endParaRPr>
          </a:p>
          <a:p>
            <a:pPr marL="342900" indent="-342900" eaLnBrk="0" hangingPunct="0">
              <a:lnSpc>
                <a:spcPct val="140000"/>
              </a:lnSpc>
              <a:spcBef>
                <a:spcPct val="20000"/>
              </a:spcBef>
              <a:buClr>
                <a:schemeClr val="accent2"/>
              </a:buClr>
              <a:buFont typeface="Wingdings" pitchFamily="2" charset="2"/>
              <a:buChar char="§"/>
            </a:pPr>
            <a:endParaRPr lang="en-US" sz="2000" dirty="0">
              <a:solidFill>
                <a:srgbClr val="5F5F5F"/>
              </a:solidFill>
              <a:latin typeface="+mn-lt"/>
            </a:endParaRPr>
          </a:p>
          <a:p>
            <a:pPr marL="342900" indent="-342900" eaLnBrk="0" hangingPunct="0">
              <a:lnSpc>
                <a:spcPct val="140000"/>
              </a:lnSpc>
              <a:spcBef>
                <a:spcPct val="20000"/>
              </a:spcBef>
              <a:buClr>
                <a:schemeClr val="accent2"/>
              </a:buClr>
              <a:buFont typeface="Wingdings" pitchFamily="2" charset="2"/>
              <a:buChar char="§"/>
            </a:pPr>
            <a:endParaRPr lang="en-US" sz="2000" dirty="0">
              <a:solidFill>
                <a:srgbClr val="5F5F5F"/>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Broadcom IT Process Automation Manager</a:t>
            </a:r>
          </a:p>
        </p:txBody>
      </p:sp>
      <p:sp>
        <p:nvSpPr>
          <p:cNvPr id="3" name="Content Placeholder 2"/>
          <p:cNvSpPr>
            <a:spLocks noGrp="1"/>
          </p:cNvSpPr>
          <p:nvPr>
            <p:ph idx="1"/>
          </p:nvPr>
        </p:nvSpPr>
        <p:spPr>
          <a:xfrm>
            <a:off x="381000" y="1143000"/>
            <a:ext cx="8229600" cy="5257800"/>
          </a:xfrm>
        </p:spPr>
        <p:txBody>
          <a:bodyPr/>
          <a:lstStyle/>
          <a:p>
            <a:pPr marL="0" indent="0">
              <a:buNone/>
            </a:pPr>
            <a:r>
              <a:rPr lang="en-US" dirty="0"/>
              <a:t>- Designed to speed the delivery of IT services while helping to remove manual errors.</a:t>
            </a:r>
          </a:p>
          <a:p>
            <a:r>
              <a:rPr lang="en-US" dirty="0"/>
              <a:t>Lets you automate IT processes across multiple organizations and systems, reduce the service delivery time, and enforce standards and compliance policies across departments. </a:t>
            </a:r>
          </a:p>
          <a:p>
            <a:r>
              <a:rPr lang="en-US" dirty="0"/>
              <a:t>Helps you automate IT processes to: </a:t>
            </a:r>
          </a:p>
          <a:p>
            <a:pPr>
              <a:buFont typeface="Wingdings" pitchFamily="2" charset="2"/>
              <a:buChar char="Ø"/>
            </a:pPr>
            <a:r>
              <a:rPr lang="en-US" dirty="0"/>
              <a:t>Reduce operational expenses </a:t>
            </a:r>
          </a:p>
          <a:p>
            <a:pPr>
              <a:buFont typeface="Wingdings" pitchFamily="2" charset="2"/>
              <a:buChar char="Ø"/>
            </a:pPr>
            <a:r>
              <a:rPr lang="en-US" dirty="0"/>
              <a:t>Increase staff productivity </a:t>
            </a:r>
          </a:p>
          <a:p>
            <a:pPr>
              <a:buFont typeface="Wingdings" pitchFamily="2" charset="2"/>
              <a:buChar char="Ø"/>
            </a:pPr>
            <a:r>
              <a:rPr lang="en-US" dirty="0"/>
              <a:t>Speed IT service delivery </a:t>
            </a:r>
          </a:p>
          <a:p>
            <a:pPr>
              <a:buFont typeface="Wingdings" pitchFamily="2" charset="2"/>
              <a:buChar char="Ø"/>
            </a:pPr>
            <a:r>
              <a:rPr lang="en-US" dirty="0"/>
              <a:t>Improve service quality </a:t>
            </a:r>
          </a:p>
          <a:p>
            <a:pPr>
              <a:buFont typeface="Wingdings" pitchFamily="2" charset="2"/>
              <a:buChar char="Ø"/>
            </a:pPr>
            <a:r>
              <a:rPr lang="en-US" dirty="0"/>
              <a:t>Enforce compliance polices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15</a:t>
            </a:fld>
            <a:endParaRPr lang="en-US" dirty="0"/>
          </a:p>
        </p:txBody>
      </p:sp>
    </p:spTree>
    <p:extLst>
      <p:ext uri="{BB962C8B-B14F-4D97-AF65-F5344CB8AC3E}">
        <p14:creationId xmlns:p14="http://schemas.microsoft.com/office/powerpoint/2010/main" val="19755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8E75-9414-0F3A-455C-E4EB3105995B}"/>
              </a:ext>
            </a:extLst>
          </p:cNvPr>
          <p:cNvSpPr>
            <a:spLocks noGrp="1"/>
          </p:cNvSpPr>
          <p:nvPr>
            <p:ph type="title"/>
          </p:nvPr>
        </p:nvSpPr>
        <p:spPr/>
        <p:txBody>
          <a:bodyPr/>
          <a:lstStyle/>
          <a:p>
            <a:r>
              <a:rPr lang="en-US" dirty="0"/>
              <a:t>Components </a:t>
            </a:r>
          </a:p>
        </p:txBody>
      </p:sp>
      <p:sp>
        <p:nvSpPr>
          <p:cNvPr id="3" name="Content Placeholder 2">
            <a:extLst>
              <a:ext uri="{FF2B5EF4-FFF2-40B4-BE49-F238E27FC236}">
                <a16:creationId xmlns:a16="http://schemas.microsoft.com/office/drawing/2014/main" id="{1C756EED-7D1F-A8AD-6CC7-1AD17056716D}"/>
              </a:ext>
            </a:extLst>
          </p:cNvPr>
          <p:cNvSpPr>
            <a:spLocks noGrp="1"/>
          </p:cNvSpPr>
          <p:nvPr>
            <p:ph idx="1"/>
          </p:nvPr>
        </p:nvSpPr>
        <p:spPr/>
        <p:txBody>
          <a:bodyPr/>
          <a:lstStyle/>
          <a:p>
            <a:r>
              <a:rPr lang="en-US" sz="1400" dirty="0"/>
              <a:t>Domain(Master/Main) orchestrator (Runbook Server)- Mandatory </a:t>
            </a:r>
          </a:p>
          <a:p>
            <a:r>
              <a:rPr lang="en-US" sz="1400" dirty="0"/>
              <a:t>Orchestrator – not mandatory </a:t>
            </a:r>
          </a:p>
          <a:p>
            <a:r>
              <a:rPr lang="en-US" sz="1400" dirty="0"/>
              <a:t>Broadcom EEM – embedded entitlement manager – mandatory – User management</a:t>
            </a:r>
          </a:p>
          <a:p>
            <a:r>
              <a:rPr lang="en-US" sz="1400" dirty="0"/>
              <a:t>SQL Server </a:t>
            </a:r>
          </a:p>
          <a:p>
            <a:r>
              <a:rPr lang="en-US" sz="1400" dirty="0"/>
              <a:t>ITPAM Agent/proxy agent</a:t>
            </a:r>
          </a:p>
          <a:p>
            <a:endParaRPr lang="en-US" sz="1400" dirty="0"/>
          </a:p>
          <a:p>
            <a:pPr marL="0" indent="0">
              <a:buNone/>
            </a:pPr>
            <a:r>
              <a:rPr lang="en-US" sz="1400" dirty="0"/>
              <a:t>Features </a:t>
            </a:r>
          </a:p>
          <a:p>
            <a:r>
              <a:rPr lang="en-US" sz="1400" dirty="0"/>
              <a:t>ITPAM is a thin client </a:t>
            </a:r>
          </a:p>
          <a:p>
            <a:r>
              <a:rPr lang="en-US" sz="1400" dirty="0"/>
              <a:t>Pre-defiled operations </a:t>
            </a:r>
          </a:p>
          <a:p>
            <a:r>
              <a:rPr lang="en-US" sz="1400" dirty="0"/>
              <a:t>Agent based </a:t>
            </a:r>
          </a:p>
          <a:p>
            <a:r>
              <a:rPr lang="en-US" sz="1400" dirty="0"/>
              <a:t>LDAP authentication </a:t>
            </a:r>
          </a:p>
          <a:p>
            <a:r>
              <a:rPr lang="en-US" sz="1400" dirty="0"/>
              <a:t>User access control</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4" name="Slide Number Placeholder 3">
            <a:extLst>
              <a:ext uri="{FF2B5EF4-FFF2-40B4-BE49-F238E27FC236}">
                <a16:creationId xmlns:a16="http://schemas.microsoft.com/office/drawing/2014/main" id="{A6119655-3393-CFCC-205E-4EDB5E8DBC33}"/>
              </a:ext>
            </a:extLst>
          </p:cNvPr>
          <p:cNvSpPr>
            <a:spLocks noGrp="1"/>
          </p:cNvSpPr>
          <p:nvPr>
            <p:ph type="sldNum" sz="quarter" idx="10"/>
          </p:nvPr>
        </p:nvSpPr>
        <p:spPr/>
        <p:txBody>
          <a:bodyPr/>
          <a:lstStyle/>
          <a:p>
            <a:pPr>
              <a:defRPr/>
            </a:pPr>
            <a:fld id="{353F21E6-6D58-4E5A-AE3F-C223BA28871D}" type="slidenum">
              <a:rPr lang="en-US" smtClean="0"/>
              <a:pPr>
                <a:defRPr/>
              </a:pPr>
              <a:t>16</a:t>
            </a:fld>
            <a:endParaRPr lang="en-US" dirty="0"/>
          </a:p>
        </p:txBody>
      </p:sp>
    </p:spTree>
    <p:extLst>
      <p:ext uri="{BB962C8B-B14F-4D97-AF65-F5344CB8AC3E}">
        <p14:creationId xmlns:p14="http://schemas.microsoft.com/office/powerpoint/2010/main" val="154397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ITPAM Component Typical Architecture</a:t>
            </a:r>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17</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43000"/>
            <a:ext cx="70866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43761"/>
            <a:ext cx="6867525" cy="4638675"/>
          </a:xfrm>
          <a:prstGeom prst="roundRect">
            <a:avLst>
              <a:gd name="adj" fmla="val 4167"/>
            </a:avLst>
          </a:prstGeom>
          <a:solidFill>
            <a:srgbClr val="FFFFFF"/>
          </a:solidFill>
          <a:ln w="76200" cap="sq">
            <a:solidFill>
              <a:srgbClr val="292929"/>
            </a:solidFill>
            <a:miter lim="800000"/>
          </a:ln>
          <a:effectLst>
            <a:glow rad="228600">
              <a:schemeClr val="accent6">
                <a:satMod val="175000"/>
                <a:alpha val="40000"/>
              </a:schemeClr>
            </a:glow>
            <a:outerShdw dist="35921" dir="2700000" algn="ctr" rotWithShape="0">
              <a:schemeClr val="bg2"/>
            </a:outerShdw>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9774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E693-BB90-4B9C-B8AC-3D903B5229B9}"/>
              </a:ext>
            </a:extLst>
          </p:cNvPr>
          <p:cNvSpPr>
            <a:spLocks noGrp="1"/>
          </p:cNvSpPr>
          <p:nvPr>
            <p:ph type="title"/>
          </p:nvPr>
        </p:nvSpPr>
        <p:spPr/>
        <p:txBody>
          <a:bodyPr/>
          <a:lstStyle/>
          <a:p>
            <a:r>
              <a:rPr lang="en-US" dirty="0"/>
              <a:t>Types of databases</a:t>
            </a:r>
          </a:p>
        </p:txBody>
      </p:sp>
      <p:sp>
        <p:nvSpPr>
          <p:cNvPr id="3" name="Content Placeholder 2">
            <a:extLst>
              <a:ext uri="{FF2B5EF4-FFF2-40B4-BE49-F238E27FC236}">
                <a16:creationId xmlns:a16="http://schemas.microsoft.com/office/drawing/2014/main" id="{3D0FD11D-62D2-1B0A-E3D3-A185065EC6C3}"/>
              </a:ext>
            </a:extLst>
          </p:cNvPr>
          <p:cNvSpPr>
            <a:spLocks noGrp="1"/>
          </p:cNvSpPr>
          <p:nvPr>
            <p:ph idx="1"/>
          </p:nvPr>
        </p:nvSpPr>
        <p:spPr/>
        <p:txBody>
          <a:bodyPr/>
          <a:lstStyle/>
          <a:p>
            <a:r>
              <a:rPr lang="en-US" dirty="0"/>
              <a:t>DBs are created by default at time of installation </a:t>
            </a:r>
          </a:p>
          <a:p>
            <a:r>
              <a:rPr lang="en-US" dirty="0"/>
              <a:t>3 types </a:t>
            </a:r>
          </a:p>
          <a:p>
            <a:r>
              <a:rPr lang="en-US" dirty="0"/>
              <a:t>Library – Hold all your workflows/Variables/Codes/conditions</a:t>
            </a:r>
          </a:p>
          <a:p>
            <a:r>
              <a:rPr lang="en-US" dirty="0"/>
              <a:t>Runtime – Execution logs –(fail/Success) – time /execution. Error details/ what was the output </a:t>
            </a:r>
          </a:p>
          <a:p>
            <a:r>
              <a:rPr lang="en-US" dirty="0"/>
              <a:t>Reporting  - Domain orchestrator logs, EEM activities, Any </a:t>
            </a:r>
            <a:r>
              <a:rPr lang="en-US" dirty="0" err="1"/>
              <a:t>actity</a:t>
            </a:r>
            <a:r>
              <a:rPr lang="en-US" dirty="0"/>
              <a:t> which is done in any component. This will also hold runtime details </a:t>
            </a:r>
          </a:p>
        </p:txBody>
      </p:sp>
      <p:sp>
        <p:nvSpPr>
          <p:cNvPr id="4" name="Slide Number Placeholder 3">
            <a:extLst>
              <a:ext uri="{FF2B5EF4-FFF2-40B4-BE49-F238E27FC236}">
                <a16:creationId xmlns:a16="http://schemas.microsoft.com/office/drawing/2014/main" id="{C86490B5-A52B-6D40-9436-EFBBEBA34D7B}"/>
              </a:ext>
            </a:extLst>
          </p:cNvPr>
          <p:cNvSpPr>
            <a:spLocks noGrp="1"/>
          </p:cNvSpPr>
          <p:nvPr>
            <p:ph type="sldNum" sz="quarter" idx="10"/>
          </p:nvPr>
        </p:nvSpPr>
        <p:spPr/>
        <p:txBody>
          <a:bodyPr/>
          <a:lstStyle/>
          <a:p>
            <a:pPr>
              <a:defRPr/>
            </a:pPr>
            <a:fld id="{353F21E6-6D58-4E5A-AE3F-C223BA28871D}" type="slidenum">
              <a:rPr lang="en-US" smtClean="0"/>
              <a:pPr>
                <a:defRPr/>
              </a:pPr>
              <a:t>18</a:t>
            </a:fld>
            <a:endParaRPr lang="en-US" dirty="0"/>
          </a:p>
        </p:txBody>
      </p:sp>
    </p:spTree>
    <p:extLst>
      <p:ext uri="{BB962C8B-B14F-4D97-AF65-F5344CB8AC3E}">
        <p14:creationId xmlns:p14="http://schemas.microsoft.com/office/powerpoint/2010/main" val="400995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86" y="0"/>
            <a:ext cx="8399514" cy="838200"/>
          </a:xfrm>
        </p:spPr>
        <p:txBody>
          <a:bodyPr/>
          <a:lstStyle/>
          <a:p>
            <a:r>
              <a:rPr lang="en-US" sz="2800" dirty="0"/>
              <a:t>ITPAM Building Blocks for Custom Automation</a:t>
            </a:r>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19</a:t>
            </a:fld>
            <a:endParaRPr lang="en-US" dirty="0"/>
          </a:p>
        </p:txBody>
      </p:sp>
      <p:grpSp>
        <p:nvGrpSpPr>
          <p:cNvPr id="6" name="Group 45"/>
          <p:cNvGrpSpPr/>
          <p:nvPr/>
        </p:nvGrpSpPr>
        <p:grpSpPr>
          <a:xfrm>
            <a:off x="592536" y="6096924"/>
            <a:ext cx="143580" cy="293298"/>
            <a:chOff x="905368" y="6444802"/>
            <a:chExt cx="143580" cy="293298"/>
          </a:xfrm>
        </p:grpSpPr>
        <p:sp>
          <p:nvSpPr>
            <p:cNvPr id="7" name="Rectangle 6"/>
            <p:cNvSpPr/>
            <p:nvPr/>
          </p:nvSpPr>
          <p:spPr>
            <a:xfrm>
              <a:off x="907623" y="6601635"/>
              <a:ext cx="141325" cy="136465"/>
            </a:xfrm>
            <a:prstGeom prst="rect">
              <a:avLst/>
            </a:prstGeom>
            <a:solidFill>
              <a:srgbClr val="14AA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 name="Rectangle 7"/>
            <p:cNvSpPr/>
            <p:nvPr/>
          </p:nvSpPr>
          <p:spPr>
            <a:xfrm>
              <a:off x="905368" y="6444802"/>
              <a:ext cx="141325" cy="1364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sp>
        <p:nvSpPr>
          <p:cNvPr id="9" name="TextBox 8"/>
          <p:cNvSpPr txBox="1"/>
          <p:nvPr/>
        </p:nvSpPr>
        <p:spPr>
          <a:xfrm>
            <a:off x="1265753" y="6058907"/>
            <a:ext cx="1530507" cy="369332"/>
          </a:xfrm>
          <a:prstGeom prst="rect">
            <a:avLst/>
          </a:prstGeom>
          <a:noFill/>
        </p:spPr>
        <p:txBody>
          <a:bodyPr wrap="square" rtlCol="0">
            <a:spAutoFit/>
          </a:bodyPr>
          <a:lstStyle/>
          <a:p>
            <a:pPr algn="ctr"/>
            <a:r>
              <a:rPr lang="en-US" dirty="0">
                <a:solidFill>
                  <a:srgbClr val="000000"/>
                </a:solidFill>
              </a:rPr>
              <a:t>Operators</a:t>
            </a:r>
          </a:p>
        </p:txBody>
      </p:sp>
      <p:grpSp>
        <p:nvGrpSpPr>
          <p:cNvPr id="10" name="Group 48"/>
          <p:cNvGrpSpPr/>
          <p:nvPr/>
        </p:nvGrpSpPr>
        <p:grpSpPr>
          <a:xfrm>
            <a:off x="2697867" y="5733741"/>
            <a:ext cx="6110900" cy="1019665"/>
            <a:chOff x="1974203" y="3881418"/>
            <a:chExt cx="6110900" cy="1379285"/>
          </a:xfrm>
        </p:grpSpPr>
        <p:sp>
          <p:nvSpPr>
            <p:cNvPr id="11" name="Round Same Side Corner Rectangle 10"/>
            <p:cNvSpPr/>
            <p:nvPr/>
          </p:nvSpPr>
          <p:spPr>
            <a:xfrm rot="5400000">
              <a:off x="4340010" y="1515611"/>
              <a:ext cx="1379285" cy="6110900"/>
            </a:xfrm>
            <a:prstGeom prst="round2SameRect">
              <a:avLst/>
            </a:prstGeom>
            <a:solidFill>
              <a:schemeClr val="bg1">
                <a:alpha val="90000"/>
              </a:schemeClr>
            </a:solidFill>
            <a:ln>
              <a:noFill/>
            </a:ln>
          </p:spPr>
          <p:style>
            <a:lnRef idx="2">
              <a:schemeClr val="accent6">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 Same Side Corner Rectangle 4"/>
            <p:cNvSpPr/>
            <p:nvPr/>
          </p:nvSpPr>
          <p:spPr>
            <a:xfrm>
              <a:off x="1974203" y="3948750"/>
              <a:ext cx="6043569" cy="12446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Operators are functions, methods or activities that fulfill a step in a process</a:t>
              </a:r>
            </a:p>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Custom Operators are base operators that are wrapped and provided with unique input fields for easier reuse by other content designers.</a:t>
              </a:r>
            </a:p>
          </p:txBody>
        </p:sp>
      </p:grpSp>
      <p:grpSp>
        <p:nvGrpSpPr>
          <p:cNvPr id="13" name="Group 53"/>
          <p:cNvGrpSpPr/>
          <p:nvPr/>
        </p:nvGrpSpPr>
        <p:grpSpPr>
          <a:xfrm>
            <a:off x="359871" y="5366440"/>
            <a:ext cx="565592" cy="302396"/>
            <a:chOff x="155327" y="5521329"/>
            <a:chExt cx="565592" cy="302396"/>
          </a:xfrm>
        </p:grpSpPr>
        <p:grpSp>
          <p:nvGrpSpPr>
            <p:cNvPr id="14" name="Group 52"/>
            <p:cNvGrpSpPr/>
            <p:nvPr/>
          </p:nvGrpSpPr>
          <p:grpSpPr>
            <a:xfrm>
              <a:off x="155327" y="5527848"/>
              <a:ext cx="306400" cy="295877"/>
              <a:chOff x="155327" y="5527848"/>
              <a:chExt cx="306400" cy="295877"/>
            </a:xfrm>
          </p:grpSpPr>
          <p:sp>
            <p:nvSpPr>
              <p:cNvPr id="19" name="Rectangle 18"/>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0" name="Rectangle 19"/>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1" name="Rectangle 20"/>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5" name="Group 51"/>
            <p:cNvGrpSpPr/>
            <p:nvPr/>
          </p:nvGrpSpPr>
          <p:grpSpPr>
            <a:xfrm>
              <a:off x="414519" y="5521329"/>
              <a:ext cx="306400" cy="295877"/>
              <a:chOff x="534839" y="5521329"/>
              <a:chExt cx="306400" cy="295877"/>
            </a:xfrm>
          </p:grpSpPr>
          <p:sp>
            <p:nvSpPr>
              <p:cNvPr id="16" name="Rectangle 15"/>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 name="Rectangle 16"/>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 name="Rectangle 17"/>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sp>
        <p:nvSpPr>
          <p:cNvPr id="22" name="TextBox 21"/>
          <p:cNvSpPr txBox="1"/>
          <p:nvPr/>
        </p:nvSpPr>
        <p:spPr>
          <a:xfrm>
            <a:off x="1293817" y="5332972"/>
            <a:ext cx="1530507" cy="369332"/>
          </a:xfrm>
          <a:prstGeom prst="rect">
            <a:avLst/>
          </a:prstGeom>
          <a:noFill/>
        </p:spPr>
        <p:txBody>
          <a:bodyPr wrap="square" rtlCol="0">
            <a:spAutoFit/>
          </a:bodyPr>
          <a:lstStyle/>
          <a:p>
            <a:pPr algn="ctr"/>
            <a:r>
              <a:rPr lang="en-US" dirty="0">
                <a:solidFill>
                  <a:srgbClr val="000000"/>
                </a:solidFill>
              </a:rPr>
              <a:t>Connectors</a:t>
            </a:r>
          </a:p>
        </p:txBody>
      </p:sp>
      <p:sp>
        <p:nvSpPr>
          <p:cNvPr id="23" name="Round Same Side Corner Rectangle 4"/>
          <p:cNvSpPr/>
          <p:nvPr/>
        </p:nvSpPr>
        <p:spPr>
          <a:xfrm>
            <a:off x="2693851" y="4876800"/>
            <a:ext cx="6043569" cy="92011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Collection of Operators</a:t>
            </a:r>
          </a:p>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Integrations to key IT and business applications</a:t>
            </a:r>
          </a:p>
        </p:txBody>
      </p:sp>
      <p:grpSp>
        <p:nvGrpSpPr>
          <p:cNvPr id="24" name="Group 69"/>
          <p:cNvGrpSpPr/>
          <p:nvPr/>
        </p:nvGrpSpPr>
        <p:grpSpPr>
          <a:xfrm>
            <a:off x="245756" y="4463159"/>
            <a:ext cx="808934" cy="577258"/>
            <a:chOff x="53244" y="4222519"/>
            <a:chExt cx="808934" cy="577258"/>
          </a:xfrm>
        </p:grpSpPr>
        <p:sp>
          <p:nvSpPr>
            <p:cNvPr id="25" name="Rectangle 24"/>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 name="Group 58"/>
            <p:cNvGrpSpPr/>
            <p:nvPr/>
          </p:nvGrpSpPr>
          <p:grpSpPr>
            <a:xfrm>
              <a:off x="151311" y="4351736"/>
              <a:ext cx="565592" cy="302396"/>
              <a:chOff x="155327" y="5521329"/>
              <a:chExt cx="565592" cy="302396"/>
            </a:xfrm>
          </p:grpSpPr>
          <p:grpSp>
            <p:nvGrpSpPr>
              <p:cNvPr id="27" name="Group 61"/>
              <p:cNvGrpSpPr/>
              <p:nvPr/>
            </p:nvGrpSpPr>
            <p:grpSpPr>
              <a:xfrm>
                <a:off x="155327" y="5527848"/>
                <a:ext cx="306400" cy="295877"/>
                <a:chOff x="155327" y="5527848"/>
                <a:chExt cx="306400" cy="295877"/>
              </a:xfrm>
            </p:grpSpPr>
            <p:sp>
              <p:nvSpPr>
                <p:cNvPr id="32" name="Rectangle 31"/>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3" name="Rectangle 32"/>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4" name="Rectangle 33"/>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28" name="Group 62"/>
              <p:cNvGrpSpPr/>
              <p:nvPr/>
            </p:nvGrpSpPr>
            <p:grpSpPr>
              <a:xfrm>
                <a:off x="414519" y="5521329"/>
                <a:ext cx="306400" cy="295877"/>
                <a:chOff x="534839" y="5521329"/>
                <a:chExt cx="306400" cy="295877"/>
              </a:xfrm>
            </p:grpSpPr>
            <p:sp>
              <p:nvSpPr>
                <p:cNvPr id="29" name="Rectangle 28"/>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0" name="Rectangle 29"/>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1" name="Rectangle 30"/>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sp>
        <p:nvSpPr>
          <p:cNvPr id="35" name="TextBox 34"/>
          <p:cNvSpPr txBox="1"/>
          <p:nvPr/>
        </p:nvSpPr>
        <p:spPr>
          <a:xfrm>
            <a:off x="1301833" y="4558908"/>
            <a:ext cx="1530507" cy="369332"/>
          </a:xfrm>
          <a:prstGeom prst="rect">
            <a:avLst/>
          </a:prstGeom>
          <a:noFill/>
        </p:spPr>
        <p:txBody>
          <a:bodyPr wrap="square" rtlCol="0">
            <a:spAutoFit/>
          </a:bodyPr>
          <a:lstStyle/>
          <a:p>
            <a:pPr algn="ctr"/>
            <a:r>
              <a:rPr lang="en-US" dirty="0" err="1">
                <a:solidFill>
                  <a:srgbClr val="000000"/>
                </a:solidFill>
              </a:rPr>
              <a:t>QuickStarts</a:t>
            </a:r>
            <a:endParaRPr lang="en-US" dirty="0">
              <a:solidFill>
                <a:srgbClr val="000000"/>
              </a:solidFill>
            </a:endParaRPr>
          </a:p>
        </p:txBody>
      </p:sp>
      <p:sp>
        <p:nvSpPr>
          <p:cNvPr id="36" name="Round Same Side Corner Rectangle 4"/>
          <p:cNvSpPr/>
          <p:nvPr/>
        </p:nvSpPr>
        <p:spPr>
          <a:xfrm>
            <a:off x="2701867" y="4185287"/>
            <a:ext cx="6043569" cy="92011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Combination of processes and connectors</a:t>
            </a:r>
          </a:p>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Function as tutorials and building blocks for larger content types</a:t>
            </a:r>
          </a:p>
        </p:txBody>
      </p:sp>
      <p:sp>
        <p:nvSpPr>
          <p:cNvPr id="37" name="TextBox 36"/>
          <p:cNvSpPr txBox="1"/>
          <p:nvPr/>
        </p:nvSpPr>
        <p:spPr>
          <a:xfrm>
            <a:off x="1309849" y="3375756"/>
            <a:ext cx="1530507" cy="369332"/>
          </a:xfrm>
          <a:prstGeom prst="rect">
            <a:avLst/>
          </a:prstGeom>
          <a:noFill/>
        </p:spPr>
        <p:txBody>
          <a:bodyPr wrap="square" rtlCol="0">
            <a:spAutoFit/>
          </a:bodyPr>
          <a:lstStyle/>
          <a:p>
            <a:pPr algn="ctr"/>
            <a:r>
              <a:rPr lang="en-US" dirty="0">
                <a:solidFill>
                  <a:srgbClr val="000000"/>
                </a:solidFill>
              </a:rPr>
              <a:t>Power Packs</a:t>
            </a:r>
          </a:p>
        </p:txBody>
      </p:sp>
      <p:sp>
        <p:nvSpPr>
          <p:cNvPr id="38" name="Round Same Side Corner Rectangle 4"/>
          <p:cNvSpPr/>
          <p:nvPr/>
        </p:nvSpPr>
        <p:spPr>
          <a:xfrm>
            <a:off x="2709883" y="2804815"/>
            <a:ext cx="6043569" cy="12337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Power Packs are content for PAM and potentially other products that are used to integrate and orchestrate 1 or 2  products to solve common use cases</a:t>
            </a:r>
          </a:p>
          <a:p>
            <a:pPr marL="628650" lvl="2" indent="-171450" defTabSz="800100">
              <a:lnSpc>
                <a:spcPct val="90000"/>
              </a:lnSpc>
              <a:spcAft>
                <a:spcPct val="15000"/>
              </a:spcAft>
              <a:buFontTx/>
              <a:buChar char="••"/>
            </a:pPr>
            <a:r>
              <a:rPr lang="fr-FR" sz="1400" dirty="0">
                <a:solidFill>
                  <a:schemeClr val="tx1"/>
                </a:solidFill>
                <a:latin typeface="+mj-lt"/>
                <a:cs typeface="Calibri" pitchFamily="34" charset="0"/>
              </a:rPr>
              <a:t>Power Packs for </a:t>
            </a:r>
            <a:r>
              <a:rPr lang="fr-FR" sz="1400" dirty="0" err="1">
                <a:solidFill>
                  <a:schemeClr val="tx1"/>
                </a:solidFill>
                <a:latin typeface="+mj-lt"/>
                <a:cs typeface="Calibri" pitchFamily="34" charset="0"/>
              </a:rPr>
              <a:t>Workload</a:t>
            </a:r>
            <a:r>
              <a:rPr lang="fr-FR" sz="1400" dirty="0">
                <a:solidFill>
                  <a:schemeClr val="tx1"/>
                </a:solidFill>
                <a:latin typeface="+mj-lt"/>
                <a:cs typeface="Calibri" pitchFamily="34" charset="0"/>
              </a:rPr>
              <a:t> Automation AE</a:t>
            </a:r>
          </a:p>
          <a:p>
            <a:pPr marL="628650" lvl="2" indent="-171450" defTabSz="800100">
              <a:lnSpc>
                <a:spcPct val="90000"/>
              </a:lnSpc>
              <a:spcAft>
                <a:spcPct val="15000"/>
              </a:spcAft>
              <a:buFontTx/>
              <a:buChar char="••"/>
            </a:pPr>
            <a:r>
              <a:rPr lang="fr-FR" sz="1400" dirty="0">
                <a:solidFill>
                  <a:schemeClr val="tx1"/>
                </a:solidFill>
                <a:latin typeface="+mj-lt"/>
                <a:cs typeface="Calibri" pitchFamily="34" charset="0"/>
              </a:rPr>
              <a:t>Power Pack for VMware </a:t>
            </a:r>
            <a:r>
              <a:rPr lang="fr-FR" sz="1400" dirty="0" err="1">
                <a:solidFill>
                  <a:schemeClr val="tx1"/>
                </a:solidFill>
                <a:latin typeface="+mj-lt"/>
                <a:cs typeface="Calibri" pitchFamily="34" charset="0"/>
              </a:rPr>
              <a:t>View</a:t>
            </a:r>
            <a:r>
              <a:rPr lang="fr-FR" sz="1400" dirty="0">
                <a:solidFill>
                  <a:schemeClr val="tx1"/>
                </a:solidFill>
                <a:latin typeface="+mj-lt"/>
                <a:cs typeface="Calibri" pitchFamily="34" charset="0"/>
              </a:rPr>
              <a:t> VDI</a:t>
            </a:r>
          </a:p>
          <a:p>
            <a:pPr marL="628650" lvl="2" indent="-171450" defTabSz="800100">
              <a:lnSpc>
                <a:spcPct val="90000"/>
              </a:lnSpc>
              <a:spcAft>
                <a:spcPct val="15000"/>
              </a:spcAft>
              <a:buFontTx/>
              <a:buChar char="••"/>
            </a:pPr>
            <a:r>
              <a:rPr lang="fr-FR" sz="1400" dirty="0">
                <a:solidFill>
                  <a:schemeClr val="tx1"/>
                </a:solidFill>
                <a:latin typeface="+mj-lt"/>
                <a:cs typeface="Calibri" pitchFamily="34" charset="0"/>
              </a:rPr>
              <a:t>Power Pack for Event – Incident (</a:t>
            </a:r>
            <a:r>
              <a:rPr lang="fr-FR" sz="1400" dirty="0" err="1">
                <a:solidFill>
                  <a:schemeClr val="tx1"/>
                </a:solidFill>
                <a:latin typeface="+mj-lt"/>
                <a:cs typeface="Calibri" pitchFamily="34" charset="0"/>
              </a:rPr>
              <a:t>SpecIM</a:t>
            </a:r>
            <a:r>
              <a:rPr lang="fr-FR" sz="1400" dirty="0">
                <a:solidFill>
                  <a:schemeClr val="tx1"/>
                </a:solidFill>
                <a:latin typeface="+mj-lt"/>
                <a:cs typeface="Calibri" pitchFamily="34" charset="0"/>
              </a:rPr>
              <a:t> to </a:t>
            </a:r>
            <a:r>
              <a:rPr lang="fr-FR" sz="1400" dirty="0" err="1">
                <a:solidFill>
                  <a:schemeClr val="tx1"/>
                </a:solidFill>
                <a:latin typeface="+mj-lt"/>
                <a:cs typeface="Calibri" pitchFamily="34" charset="0"/>
              </a:rPr>
              <a:t>Remedy</a:t>
            </a:r>
            <a:r>
              <a:rPr lang="fr-FR" sz="1400" dirty="0">
                <a:solidFill>
                  <a:schemeClr val="tx1"/>
                </a:solidFill>
                <a:latin typeface="+mj-lt"/>
                <a:cs typeface="Calibri" pitchFamily="34" charset="0"/>
              </a:rPr>
              <a:t> Gateway)</a:t>
            </a:r>
            <a:endParaRPr lang="en-US" sz="1400" dirty="0">
              <a:solidFill>
                <a:schemeClr val="tx1"/>
              </a:solidFill>
              <a:latin typeface="+mj-lt"/>
              <a:cs typeface="Calibri" pitchFamily="34" charset="0"/>
            </a:endParaRPr>
          </a:p>
        </p:txBody>
      </p:sp>
      <p:grpSp>
        <p:nvGrpSpPr>
          <p:cNvPr id="39" name="Group 120"/>
          <p:cNvGrpSpPr/>
          <p:nvPr/>
        </p:nvGrpSpPr>
        <p:grpSpPr>
          <a:xfrm>
            <a:off x="300743" y="2907014"/>
            <a:ext cx="709003" cy="1256183"/>
            <a:chOff x="168333" y="2141616"/>
            <a:chExt cx="962618" cy="1756878"/>
          </a:xfrm>
        </p:grpSpPr>
        <p:sp>
          <p:nvSpPr>
            <p:cNvPr id="40" name="Rectangle 39"/>
            <p:cNvSpPr/>
            <p:nvPr/>
          </p:nvSpPr>
          <p:spPr>
            <a:xfrm>
              <a:off x="168333" y="2141616"/>
              <a:ext cx="962618" cy="175687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41" name="Group 72"/>
            <p:cNvGrpSpPr/>
            <p:nvPr/>
          </p:nvGrpSpPr>
          <p:grpSpPr>
            <a:xfrm>
              <a:off x="241740" y="2642311"/>
              <a:ext cx="808934" cy="577258"/>
              <a:chOff x="53244" y="4222519"/>
              <a:chExt cx="808934" cy="577258"/>
            </a:xfrm>
          </p:grpSpPr>
          <p:sp>
            <p:nvSpPr>
              <p:cNvPr id="62" name="Rectangle 61"/>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3" name="Group 76"/>
              <p:cNvGrpSpPr/>
              <p:nvPr/>
            </p:nvGrpSpPr>
            <p:grpSpPr>
              <a:xfrm>
                <a:off x="151311" y="4351736"/>
                <a:ext cx="565592" cy="302396"/>
                <a:chOff x="155327" y="5521329"/>
                <a:chExt cx="565592" cy="302396"/>
              </a:xfrm>
            </p:grpSpPr>
            <p:grpSp>
              <p:nvGrpSpPr>
                <p:cNvPr id="64" name="Group 77"/>
                <p:cNvGrpSpPr/>
                <p:nvPr/>
              </p:nvGrpSpPr>
              <p:grpSpPr>
                <a:xfrm>
                  <a:off x="155327" y="5527848"/>
                  <a:ext cx="306400" cy="295877"/>
                  <a:chOff x="155327" y="5527848"/>
                  <a:chExt cx="306400" cy="295877"/>
                </a:xfrm>
              </p:grpSpPr>
              <p:sp>
                <p:nvSpPr>
                  <p:cNvPr id="69" name="Rectangle 68"/>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0" name="Rectangle 69"/>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1" name="Rectangle 70"/>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65" name="Group 78"/>
                <p:cNvGrpSpPr/>
                <p:nvPr/>
              </p:nvGrpSpPr>
              <p:grpSpPr>
                <a:xfrm>
                  <a:off x="414519" y="5521329"/>
                  <a:ext cx="306400" cy="295877"/>
                  <a:chOff x="534839" y="5521329"/>
                  <a:chExt cx="306400" cy="295877"/>
                </a:xfrm>
              </p:grpSpPr>
              <p:sp>
                <p:nvSpPr>
                  <p:cNvPr id="66" name="Rectangle 65"/>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7" name="Rectangle 66"/>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8" name="Rectangle 67"/>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grpSp>
          <p:nvGrpSpPr>
            <p:cNvPr id="42" name="Group 98"/>
            <p:cNvGrpSpPr/>
            <p:nvPr/>
          </p:nvGrpSpPr>
          <p:grpSpPr>
            <a:xfrm>
              <a:off x="237724" y="3263959"/>
              <a:ext cx="808934" cy="577258"/>
              <a:chOff x="53244" y="4222519"/>
              <a:chExt cx="808934" cy="577258"/>
            </a:xfrm>
          </p:grpSpPr>
          <p:sp>
            <p:nvSpPr>
              <p:cNvPr id="52" name="Rectangle 51"/>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 name="Group 100"/>
              <p:cNvGrpSpPr/>
              <p:nvPr/>
            </p:nvGrpSpPr>
            <p:grpSpPr>
              <a:xfrm>
                <a:off x="151311" y="4351736"/>
                <a:ext cx="565592" cy="302396"/>
                <a:chOff x="155327" y="5521329"/>
                <a:chExt cx="565592" cy="302396"/>
              </a:xfrm>
            </p:grpSpPr>
            <p:grpSp>
              <p:nvGrpSpPr>
                <p:cNvPr id="54" name="Group 101"/>
                <p:cNvGrpSpPr/>
                <p:nvPr/>
              </p:nvGrpSpPr>
              <p:grpSpPr>
                <a:xfrm>
                  <a:off x="155327" y="5527848"/>
                  <a:ext cx="306400" cy="295877"/>
                  <a:chOff x="155327" y="5527848"/>
                  <a:chExt cx="306400" cy="295877"/>
                </a:xfrm>
              </p:grpSpPr>
              <p:sp>
                <p:nvSpPr>
                  <p:cNvPr id="59" name="Rectangle 58"/>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0" name="Rectangle 59"/>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Rectangle 60"/>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55" name="Group 102"/>
                <p:cNvGrpSpPr/>
                <p:nvPr/>
              </p:nvGrpSpPr>
              <p:grpSpPr>
                <a:xfrm>
                  <a:off x="414519" y="5521329"/>
                  <a:ext cx="306400" cy="295877"/>
                  <a:chOff x="534839" y="5521329"/>
                  <a:chExt cx="306400" cy="295877"/>
                </a:xfrm>
              </p:grpSpPr>
              <p:sp>
                <p:nvSpPr>
                  <p:cNvPr id="56" name="Rectangle 55"/>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7" name="Rectangle 56"/>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8" name="Rectangle 57"/>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grpSp>
          <p:nvGrpSpPr>
            <p:cNvPr id="43" name="Group 109"/>
            <p:cNvGrpSpPr/>
            <p:nvPr/>
          </p:nvGrpSpPr>
          <p:grpSpPr>
            <a:xfrm>
              <a:off x="331791" y="2258168"/>
              <a:ext cx="565592" cy="302396"/>
              <a:chOff x="155327" y="5521329"/>
              <a:chExt cx="565592" cy="302396"/>
            </a:xfrm>
          </p:grpSpPr>
          <p:grpSp>
            <p:nvGrpSpPr>
              <p:cNvPr id="44" name="Group 110"/>
              <p:cNvGrpSpPr/>
              <p:nvPr/>
            </p:nvGrpSpPr>
            <p:grpSpPr>
              <a:xfrm>
                <a:off x="155327" y="5527848"/>
                <a:ext cx="306400" cy="295877"/>
                <a:chOff x="155327" y="5527848"/>
                <a:chExt cx="306400" cy="295877"/>
              </a:xfrm>
            </p:grpSpPr>
            <p:sp>
              <p:nvSpPr>
                <p:cNvPr id="49" name="Rectangle 48"/>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0" name="Rectangle 49"/>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Rectangle 50"/>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45" name="Group 111"/>
              <p:cNvGrpSpPr/>
              <p:nvPr/>
            </p:nvGrpSpPr>
            <p:grpSpPr>
              <a:xfrm>
                <a:off x="414519" y="5521329"/>
                <a:ext cx="306400" cy="295877"/>
                <a:chOff x="534839" y="5521329"/>
                <a:chExt cx="306400" cy="295877"/>
              </a:xfrm>
            </p:grpSpPr>
            <p:sp>
              <p:nvSpPr>
                <p:cNvPr id="46" name="Rectangle 45"/>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7" name="Rectangle 46"/>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8" name="Rectangle 47"/>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sp>
        <p:nvSpPr>
          <p:cNvPr id="72" name="Rectangle 71"/>
          <p:cNvSpPr/>
          <p:nvPr/>
        </p:nvSpPr>
        <p:spPr>
          <a:xfrm>
            <a:off x="706118" y="1374989"/>
            <a:ext cx="462270" cy="1256183"/>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3" name="Group 123"/>
          <p:cNvGrpSpPr/>
          <p:nvPr/>
        </p:nvGrpSpPr>
        <p:grpSpPr>
          <a:xfrm>
            <a:off x="741370" y="1732990"/>
            <a:ext cx="388468" cy="412744"/>
            <a:chOff x="53244" y="4222519"/>
            <a:chExt cx="808934" cy="577258"/>
          </a:xfrm>
        </p:grpSpPr>
        <p:sp>
          <p:nvSpPr>
            <p:cNvPr id="74" name="Rectangle 73"/>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5" name="Group 145"/>
            <p:cNvGrpSpPr/>
            <p:nvPr/>
          </p:nvGrpSpPr>
          <p:grpSpPr>
            <a:xfrm>
              <a:off x="151311" y="4351736"/>
              <a:ext cx="565592" cy="302396"/>
              <a:chOff x="155327" y="5521329"/>
              <a:chExt cx="565592" cy="302396"/>
            </a:xfrm>
          </p:grpSpPr>
          <p:grpSp>
            <p:nvGrpSpPr>
              <p:cNvPr id="76" name="Group 146"/>
              <p:cNvGrpSpPr/>
              <p:nvPr/>
            </p:nvGrpSpPr>
            <p:grpSpPr>
              <a:xfrm>
                <a:off x="155327" y="5527848"/>
                <a:ext cx="306400" cy="295877"/>
                <a:chOff x="155327" y="5527848"/>
                <a:chExt cx="306400" cy="295877"/>
              </a:xfrm>
            </p:grpSpPr>
            <p:sp>
              <p:nvSpPr>
                <p:cNvPr id="81" name="Rectangle 80"/>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Rectangle 81"/>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3" name="Rectangle 82"/>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77" name="Group 147"/>
              <p:cNvGrpSpPr/>
              <p:nvPr/>
            </p:nvGrpSpPr>
            <p:grpSpPr>
              <a:xfrm>
                <a:off x="414519" y="5521329"/>
                <a:ext cx="306400" cy="295877"/>
                <a:chOff x="534839" y="5521329"/>
                <a:chExt cx="306400" cy="295877"/>
              </a:xfrm>
            </p:grpSpPr>
            <p:sp>
              <p:nvSpPr>
                <p:cNvPr id="78" name="Rectangle 77"/>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Rectangle 78"/>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0" name="Rectangle 79"/>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grpSp>
        <p:nvGrpSpPr>
          <p:cNvPr id="84" name="Group 124"/>
          <p:cNvGrpSpPr/>
          <p:nvPr/>
        </p:nvGrpSpPr>
        <p:grpSpPr>
          <a:xfrm>
            <a:off x="739441" y="2177474"/>
            <a:ext cx="388468" cy="412744"/>
            <a:chOff x="53244" y="4222519"/>
            <a:chExt cx="808934" cy="577258"/>
          </a:xfrm>
        </p:grpSpPr>
        <p:sp>
          <p:nvSpPr>
            <p:cNvPr id="85" name="Rectangle 84"/>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6" name="Group 135"/>
            <p:cNvGrpSpPr/>
            <p:nvPr/>
          </p:nvGrpSpPr>
          <p:grpSpPr>
            <a:xfrm>
              <a:off x="151311" y="4351736"/>
              <a:ext cx="565592" cy="302396"/>
              <a:chOff x="155327" y="5521329"/>
              <a:chExt cx="565592" cy="302396"/>
            </a:xfrm>
          </p:grpSpPr>
          <p:grpSp>
            <p:nvGrpSpPr>
              <p:cNvPr id="87" name="Group 136"/>
              <p:cNvGrpSpPr/>
              <p:nvPr/>
            </p:nvGrpSpPr>
            <p:grpSpPr>
              <a:xfrm>
                <a:off x="155327" y="5527848"/>
                <a:ext cx="306400" cy="295877"/>
                <a:chOff x="155327" y="5527848"/>
                <a:chExt cx="306400" cy="295877"/>
              </a:xfrm>
            </p:grpSpPr>
            <p:sp>
              <p:nvSpPr>
                <p:cNvPr id="92" name="Rectangle 91"/>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Rectangle 92"/>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Rectangle 93"/>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88" name="Group 137"/>
              <p:cNvGrpSpPr/>
              <p:nvPr/>
            </p:nvGrpSpPr>
            <p:grpSpPr>
              <a:xfrm>
                <a:off x="414519" y="5521329"/>
                <a:ext cx="306400" cy="295877"/>
                <a:chOff x="534839" y="5521329"/>
                <a:chExt cx="306400" cy="295877"/>
              </a:xfrm>
            </p:grpSpPr>
            <p:sp>
              <p:nvSpPr>
                <p:cNvPr id="89" name="Rectangle 88"/>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Rectangle 89"/>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1" name="Rectangle 90"/>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grpSp>
        <p:nvGrpSpPr>
          <p:cNvPr id="95" name="Group 125"/>
          <p:cNvGrpSpPr/>
          <p:nvPr/>
        </p:nvGrpSpPr>
        <p:grpSpPr>
          <a:xfrm>
            <a:off x="784614" y="1458325"/>
            <a:ext cx="271610" cy="216216"/>
            <a:chOff x="155327" y="5521329"/>
            <a:chExt cx="565592" cy="302396"/>
          </a:xfrm>
        </p:grpSpPr>
        <p:grpSp>
          <p:nvGrpSpPr>
            <p:cNvPr id="96" name="Group 126"/>
            <p:cNvGrpSpPr/>
            <p:nvPr/>
          </p:nvGrpSpPr>
          <p:grpSpPr>
            <a:xfrm>
              <a:off x="155327" y="5527848"/>
              <a:ext cx="306400" cy="295877"/>
              <a:chOff x="155327" y="5527848"/>
              <a:chExt cx="306400" cy="295877"/>
            </a:xfrm>
          </p:grpSpPr>
          <p:sp>
            <p:nvSpPr>
              <p:cNvPr id="101" name="Rectangle 100"/>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2" name="Rectangle 101"/>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Rectangle 102"/>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97" name="Group 127"/>
            <p:cNvGrpSpPr/>
            <p:nvPr/>
          </p:nvGrpSpPr>
          <p:grpSpPr>
            <a:xfrm>
              <a:off x="414519" y="5521329"/>
              <a:ext cx="306400" cy="295877"/>
              <a:chOff x="534839" y="5521329"/>
              <a:chExt cx="306400" cy="295877"/>
            </a:xfrm>
          </p:grpSpPr>
          <p:sp>
            <p:nvSpPr>
              <p:cNvPr id="98" name="Rectangle 97"/>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9" name="Rectangle 98"/>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Rectangle 99"/>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nvGrpSpPr>
          <p:cNvPr id="104" name="Group 154"/>
          <p:cNvGrpSpPr/>
          <p:nvPr/>
        </p:nvGrpSpPr>
        <p:grpSpPr>
          <a:xfrm>
            <a:off x="208790" y="1370973"/>
            <a:ext cx="462270" cy="1256183"/>
            <a:chOff x="168333" y="2141616"/>
            <a:chExt cx="962618" cy="1756878"/>
          </a:xfrm>
        </p:grpSpPr>
        <p:sp>
          <p:nvSpPr>
            <p:cNvPr id="105" name="Rectangle 104"/>
            <p:cNvSpPr/>
            <p:nvPr/>
          </p:nvSpPr>
          <p:spPr>
            <a:xfrm>
              <a:off x="168333" y="2141616"/>
              <a:ext cx="962618" cy="175687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6" name="Group 156"/>
            <p:cNvGrpSpPr/>
            <p:nvPr/>
          </p:nvGrpSpPr>
          <p:grpSpPr>
            <a:xfrm>
              <a:off x="241740" y="2642311"/>
              <a:ext cx="808934" cy="577258"/>
              <a:chOff x="53244" y="4222519"/>
              <a:chExt cx="808934" cy="577258"/>
            </a:xfrm>
          </p:grpSpPr>
          <p:sp>
            <p:nvSpPr>
              <p:cNvPr id="127" name="Rectangle 126"/>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8" name="Group 178"/>
              <p:cNvGrpSpPr/>
              <p:nvPr/>
            </p:nvGrpSpPr>
            <p:grpSpPr>
              <a:xfrm>
                <a:off x="151311" y="4351736"/>
                <a:ext cx="565592" cy="302396"/>
                <a:chOff x="155327" y="5521329"/>
                <a:chExt cx="565592" cy="302396"/>
              </a:xfrm>
            </p:grpSpPr>
            <p:grpSp>
              <p:nvGrpSpPr>
                <p:cNvPr id="129" name="Group 179"/>
                <p:cNvGrpSpPr/>
                <p:nvPr/>
              </p:nvGrpSpPr>
              <p:grpSpPr>
                <a:xfrm>
                  <a:off x="155327" y="5527848"/>
                  <a:ext cx="306400" cy="295877"/>
                  <a:chOff x="155327" y="5527848"/>
                  <a:chExt cx="306400" cy="295877"/>
                </a:xfrm>
              </p:grpSpPr>
              <p:sp>
                <p:nvSpPr>
                  <p:cNvPr id="134" name="Rectangle 133"/>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Rectangle 134"/>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Rectangle 135"/>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30" name="Group 180"/>
                <p:cNvGrpSpPr/>
                <p:nvPr/>
              </p:nvGrpSpPr>
              <p:grpSpPr>
                <a:xfrm>
                  <a:off x="414519" y="5521329"/>
                  <a:ext cx="306400" cy="295877"/>
                  <a:chOff x="534839" y="5521329"/>
                  <a:chExt cx="306400" cy="295877"/>
                </a:xfrm>
              </p:grpSpPr>
              <p:sp>
                <p:nvSpPr>
                  <p:cNvPr id="131" name="Rectangle 130"/>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Rectangle 131"/>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3" name="Rectangle 132"/>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grpSp>
          <p:nvGrpSpPr>
            <p:cNvPr id="107" name="Group 157"/>
            <p:cNvGrpSpPr/>
            <p:nvPr/>
          </p:nvGrpSpPr>
          <p:grpSpPr>
            <a:xfrm>
              <a:off x="237724" y="3263959"/>
              <a:ext cx="808934" cy="577258"/>
              <a:chOff x="53244" y="4222519"/>
              <a:chExt cx="808934" cy="577258"/>
            </a:xfrm>
          </p:grpSpPr>
          <p:sp>
            <p:nvSpPr>
              <p:cNvPr id="117" name="Rectangle 116"/>
              <p:cNvSpPr/>
              <p:nvPr/>
            </p:nvSpPr>
            <p:spPr>
              <a:xfrm>
                <a:off x="53244" y="4222519"/>
                <a:ext cx="808934" cy="577258"/>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8" name="Group 168"/>
              <p:cNvGrpSpPr/>
              <p:nvPr/>
            </p:nvGrpSpPr>
            <p:grpSpPr>
              <a:xfrm>
                <a:off x="151311" y="4351736"/>
                <a:ext cx="565592" cy="302396"/>
                <a:chOff x="155327" y="5521329"/>
                <a:chExt cx="565592" cy="302396"/>
              </a:xfrm>
            </p:grpSpPr>
            <p:grpSp>
              <p:nvGrpSpPr>
                <p:cNvPr id="119" name="Group 169"/>
                <p:cNvGrpSpPr/>
                <p:nvPr/>
              </p:nvGrpSpPr>
              <p:grpSpPr>
                <a:xfrm>
                  <a:off x="155327" y="5527848"/>
                  <a:ext cx="306400" cy="295877"/>
                  <a:chOff x="155327" y="5527848"/>
                  <a:chExt cx="306400" cy="295877"/>
                </a:xfrm>
              </p:grpSpPr>
              <p:sp>
                <p:nvSpPr>
                  <p:cNvPr id="124" name="Rectangle 123"/>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5" name="Rectangle 124"/>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6" name="Rectangle 125"/>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20" name="Group 170"/>
                <p:cNvGrpSpPr/>
                <p:nvPr/>
              </p:nvGrpSpPr>
              <p:grpSpPr>
                <a:xfrm>
                  <a:off x="414519" y="5521329"/>
                  <a:ext cx="306400" cy="295877"/>
                  <a:chOff x="534839" y="5521329"/>
                  <a:chExt cx="306400" cy="295877"/>
                </a:xfrm>
              </p:grpSpPr>
              <p:sp>
                <p:nvSpPr>
                  <p:cNvPr id="121" name="Rectangle 120"/>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2" name="Rectangle 121"/>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3" name="Rectangle 122"/>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grpSp>
          <p:nvGrpSpPr>
            <p:cNvPr id="108" name="Group 158"/>
            <p:cNvGrpSpPr/>
            <p:nvPr/>
          </p:nvGrpSpPr>
          <p:grpSpPr>
            <a:xfrm>
              <a:off x="331791" y="2258168"/>
              <a:ext cx="565592" cy="302396"/>
              <a:chOff x="155327" y="5521329"/>
              <a:chExt cx="565592" cy="302396"/>
            </a:xfrm>
          </p:grpSpPr>
          <p:grpSp>
            <p:nvGrpSpPr>
              <p:cNvPr id="109" name="Group 159"/>
              <p:cNvGrpSpPr/>
              <p:nvPr/>
            </p:nvGrpSpPr>
            <p:grpSpPr>
              <a:xfrm>
                <a:off x="155327" y="5527848"/>
                <a:ext cx="306400" cy="295877"/>
                <a:chOff x="155327" y="5527848"/>
                <a:chExt cx="306400" cy="295877"/>
              </a:xfrm>
            </p:grpSpPr>
            <p:sp>
              <p:nvSpPr>
                <p:cNvPr id="114" name="Rectangle 113"/>
                <p:cNvSpPr/>
                <p:nvPr/>
              </p:nvSpPr>
              <p:spPr>
                <a:xfrm>
                  <a:off x="155327" y="5527848"/>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Rectangle 114"/>
                <p:cNvSpPr/>
                <p:nvPr/>
              </p:nvSpPr>
              <p:spPr>
                <a:xfrm>
                  <a:off x="237865" y="5607554"/>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6" name="Rectangle 115"/>
                <p:cNvSpPr/>
                <p:nvPr/>
              </p:nvSpPr>
              <p:spPr>
                <a:xfrm>
                  <a:off x="320402" y="5687260"/>
                  <a:ext cx="141325" cy="136465"/>
                </a:xfrm>
                <a:prstGeom prst="rect">
                  <a:avLst/>
                </a:prstGeom>
                <a:gradFill flip="none" rotWithShape="1">
                  <a:gsLst>
                    <a:gs pos="0">
                      <a:schemeClr val="tx2"/>
                    </a:gs>
                    <a:gs pos="100000">
                      <a:schemeClr val="bg2"/>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10" name="Group 160"/>
              <p:cNvGrpSpPr/>
              <p:nvPr/>
            </p:nvGrpSpPr>
            <p:grpSpPr>
              <a:xfrm>
                <a:off x="414519" y="5521329"/>
                <a:ext cx="306400" cy="295877"/>
                <a:chOff x="534839" y="5521329"/>
                <a:chExt cx="306400" cy="295877"/>
              </a:xfrm>
            </p:grpSpPr>
            <p:sp>
              <p:nvSpPr>
                <p:cNvPr id="111" name="Rectangle 110"/>
                <p:cNvSpPr/>
                <p:nvPr/>
              </p:nvSpPr>
              <p:spPr>
                <a:xfrm>
                  <a:off x="534839" y="5521329"/>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Rectangle 111"/>
                <p:cNvSpPr/>
                <p:nvPr/>
              </p:nvSpPr>
              <p:spPr>
                <a:xfrm>
                  <a:off x="617377" y="5601035"/>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3" name="Rectangle 112"/>
                <p:cNvSpPr/>
                <p:nvPr/>
              </p:nvSpPr>
              <p:spPr>
                <a:xfrm>
                  <a:off x="699914" y="5680741"/>
                  <a:ext cx="141325" cy="136465"/>
                </a:xfrm>
                <a:prstGeom prst="rect">
                  <a:avLst/>
                </a:prstGeom>
                <a:solidFill>
                  <a:srgbClr val="0069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grpSp>
      <p:sp>
        <p:nvSpPr>
          <p:cNvPr id="137" name="Rectangle 136"/>
          <p:cNvSpPr/>
          <p:nvPr/>
        </p:nvSpPr>
        <p:spPr>
          <a:xfrm>
            <a:off x="96254" y="1251285"/>
            <a:ext cx="1169500" cy="1463421"/>
          </a:xfrm>
          <a:prstGeom prst="rect">
            <a:avLst/>
          </a:prstGeom>
          <a:gradFill flip="none" rotWithShape="1">
            <a:gsLst>
              <a:gs pos="0">
                <a:schemeClr val="tx2">
                  <a:alpha val="34000"/>
                </a:schemeClr>
              </a:gs>
              <a:gs pos="100000">
                <a:schemeClr val="bg2">
                  <a:alpha val="34000"/>
                </a:schemeClr>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1309849" y="1783365"/>
            <a:ext cx="1530507" cy="646331"/>
          </a:xfrm>
          <a:prstGeom prst="rect">
            <a:avLst/>
          </a:prstGeom>
          <a:noFill/>
        </p:spPr>
        <p:txBody>
          <a:bodyPr wrap="square" rtlCol="0">
            <a:spAutoFit/>
          </a:bodyPr>
          <a:lstStyle/>
          <a:p>
            <a:pPr algn="ctr"/>
            <a:r>
              <a:rPr lang="en-US" dirty="0">
                <a:solidFill>
                  <a:srgbClr val="000000"/>
                </a:solidFill>
              </a:rPr>
              <a:t>Integrated</a:t>
            </a:r>
          </a:p>
          <a:p>
            <a:pPr algn="ctr"/>
            <a:r>
              <a:rPr lang="en-US" dirty="0">
                <a:solidFill>
                  <a:srgbClr val="000000"/>
                </a:solidFill>
              </a:rPr>
              <a:t>Solutions</a:t>
            </a:r>
          </a:p>
        </p:txBody>
      </p:sp>
      <p:sp>
        <p:nvSpPr>
          <p:cNvPr id="139" name="Round Same Side Corner Rectangle 4"/>
          <p:cNvSpPr/>
          <p:nvPr/>
        </p:nvSpPr>
        <p:spPr>
          <a:xfrm>
            <a:off x="2705867" y="1493145"/>
            <a:ext cx="6043569" cy="10072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defTabSz="800100">
              <a:lnSpc>
                <a:spcPct val="90000"/>
              </a:lnSpc>
              <a:spcAft>
                <a:spcPct val="15000"/>
              </a:spcAft>
              <a:buFontTx/>
              <a:buChar char="••"/>
            </a:pPr>
            <a:r>
              <a:rPr lang="en-US" sz="1400" dirty="0">
                <a:solidFill>
                  <a:schemeClr val="tx1"/>
                </a:solidFill>
                <a:latin typeface="+mj-lt"/>
                <a:cs typeface="Calibri" pitchFamily="34" charset="0"/>
              </a:rPr>
              <a:t>Solutions are content for PAM and potentially other products that are used to integrate and orchestrate 2 or more  CA products for a target market need.</a:t>
            </a:r>
          </a:p>
        </p:txBody>
      </p:sp>
    </p:spTree>
    <p:extLst>
      <p:ext uri="{BB962C8B-B14F-4D97-AF65-F5344CB8AC3E}">
        <p14:creationId xmlns:p14="http://schemas.microsoft.com/office/powerpoint/2010/main" val="372338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4B8E-D4CE-07D2-1F1B-B6A11BAFDF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7BC20E-865F-8C97-476A-261D77E9A1FC}"/>
              </a:ext>
            </a:extLst>
          </p:cNvPr>
          <p:cNvSpPr>
            <a:spLocks noGrp="1"/>
          </p:cNvSpPr>
          <p:nvPr>
            <p:ph idx="1"/>
          </p:nvPr>
        </p:nvSpPr>
        <p:spPr/>
        <p:txBody>
          <a:bodyPr/>
          <a:lstStyle/>
          <a:p>
            <a:r>
              <a:rPr lang="en-US" dirty="0"/>
              <a:t>What is automation  </a:t>
            </a:r>
          </a:p>
          <a:p>
            <a:r>
              <a:rPr lang="en-US" dirty="0"/>
              <a:t>What do we automate - </a:t>
            </a:r>
          </a:p>
          <a:p>
            <a:r>
              <a:rPr lang="en-US" dirty="0"/>
              <a:t>How do we automate – code</a:t>
            </a:r>
          </a:p>
          <a:p>
            <a:r>
              <a:rPr lang="en-US" dirty="0"/>
              <a:t>Why do we automation -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C8C35C2-3059-0935-8292-DDD778EFA06B}"/>
              </a:ext>
            </a:extLst>
          </p:cNvPr>
          <p:cNvSpPr>
            <a:spLocks noGrp="1"/>
          </p:cNvSpPr>
          <p:nvPr>
            <p:ph type="sldNum" sz="quarter" idx="10"/>
          </p:nvPr>
        </p:nvSpPr>
        <p:spPr/>
        <p:txBody>
          <a:bodyPr/>
          <a:lstStyle/>
          <a:p>
            <a:pPr>
              <a:defRPr/>
            </a:pPr>
            <a:fld id="{353F21E6-6D58-4E5A-AE3F-C223BA28871D}" type="slidenum">
              <a:rPr lang="en-US" smtClean="0"/>
              <a:pPr>
                <a:defRPr/>
              </a:pPr>
              <a:t>2</a:t>
            </a:fld>
            <a:endParaRPr lang="en-US" dirty="0"/>
          </a:p>
        </p:txBody>
      </p:sp>
    </p:spTree>
    <p:extLst>
      <p:ext uri="{BB962C8B-B14F-4D97-AF65-F5344CB8AC3E}">
        <p14:creationId xmlns:p14="http://schemas.microsoft.com/office/powerpoint/2010/main" val="3384937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RBA &amp; ITPAM Benefits</a:t>
            </a:r>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20</a:t>
            </a:fld>
            <a:endParaRPr lang="en-US" dirty="0"/>
          </a:p>
        </p:txBody>
      </p:sp>
      <p:sp>
        <p:nvSpPr>
          <p:cNvPr id="3" name="Rectangle 2"/>
          <p:cNvSpPr/>
          <p:nvPr/>
        </p:nvSpPr>
        <p:spPr>
          <a:xfrm>
            <a:off x="228600" y="1066800"/>
            <a:ext cx="8763000" cy="4401205"/>
          </a:xfrm>
          <a:prstGeom prst="rect">
            <a:avLst/>
          </a:prstGeom>
        </p:spPr>
        <p:txBody>
          <a:bodyPr wrap="square">
            <a:spAutoFit/>
          </a:bodyPr>
          <a:lstStyle/>
          <a:p>
            <a:r>
              <a:rPr lang="en-US" b="1" dirty="0" err="1"/>
              <a:t>Runbook</a:t>
            </a:r>
            <a:r>
              <a:rPr lang="en-US" b="1" dirty="0"/>
              <a:t> automation Benefits:</a:t>
            </a:r>
          </a:p>
          <a:p>
            <a:r>
              <a:rPr lang="en-US" dirty="0"/>
              <a:t> </a:t>
            </a:r>
          </a:p>
          <a:p>
            <a:pPr marL="285750" indent="-285750">
              <a:buFont typeface="Arial" panose="020B0604020202020204" pitchFamily="34" charset="0"/>
              <a:buChar char="•"/>
            </a:pPr>
            <a:r>
              <a:rPr lang="en-US" sz="1600" dirty="0">
                <a:solidFill>
                  <a:srgbClr val="000000"/>
                </a:solidFill>
              </a:rPr>
              <a:t>Operational efficiencies in repetitive tasks</a:t>
            </a:r>
          </a:p>
          <a:p>
            <a:pPr marL="285750" indent="-285750">
              <a:buFont typeface="Arial" panose="020B0604020202020204" pitchFamily="34" charset="0"/>
              <a:buChar char="•"/>
            </a:pPr>
            <a:r>
              <a:rPr lang="en-US" sz="1600" dirty="0">
                <a:solidFill>
                  <a:srgbClr val="000000"/>
                </a:solidFill>
              </a:rPr>
              <a:t>Operational efficiencies in complex and time consuming tasks</a:t>
            </a:r>
          </a:p>
          <a:p>
            <a:pPr marL="285750" indent="-285750">
              <a:buFont typeface="Arial" panose="020B0604020202020204" pitchFamily="34" charset="0"/>
              <a:buChar char="•"/>
            </a:pPr>
            <a:r>
              <a:rPr lang="en-US" sz="1600" dirty="0">
                <a:solidFill>
                  <a:srgbClr val="000000"/>
                </a:solidFill>
              </a:rPr>
              <a:t>Utilization of L2/L3 resources in more complex and more productivity tasks </a:t>
            </a:r>
          </a:p>
          <a:p>
            <a:pPr marL="285750" indent="-285750">
              <a:buFont typeface="Arial" panose="020B0604020202020204" pitchFamily="34" charset="0"/>
              <a:buChar char="•"/>
            </a:pPr>
            <a:r>
              <a:rPr lang="en-US" sz="1600" dirty="0">
                <a:solidFill>
                  <a:srgbClr val="000000"/>
                </a:solidFill>
              </a:rPr>
              <a:t>Overall reduction in manual efforts</a:t>
            </a:r>
          </a:p>
          <a:p>
            <a:pPr marL="285750" indent="-285750">
              <a:buFont typeface="Arial" panose="020B0604020202020204" pitchFamily="34" charset="0"/>
              <a:buChar char="•"/>
            </a:pPr>
            <a:r>
              <a:rPr lang="en-US" sz="1600" dirty="0">
                <a:solidFill>
                  <a:srgbClr val="000000"/>
                </a:solidFill>
              </a:rPr>
              <a:t>Reduction in </a:t>
            </a:r>
            <a:r>
              <a:rPr lang="en-US" sz="1600" dirty="0" err="1">
                <a:solidFill>
                  <a:srgbClr val="000000"/>
                </a:solidFill>
              </a:rPr>
              <a:t>MTTr</a:t>
            </a:r>
            <a:r>
              <a:rPr lang="en-US" sz="1600" dirty="0">
                <a:solidFill>
                  <a:srgbClr val="000000"/>
                </a:solidFill>
              </a:rPr>
              <a:t> and MTTR (Mean time to respond and resolve)</a:t>
            </a:r>
          </a:p>
          <a:p>
            <a:pPr marL="285750" indent="-285750">
              <a:buFont typeface="Arial" panose="020B0604020202020204" pitchFamily="34" charset="0"/>
              <a:buChar char="•"/>
            </a:pPr>
            <a:r>
              <a:rPr lang="en-US" sz="1600" dirty="0">
                <a:solidFill>
                  <a:srgbClr val="000000"/>
                </a:solidFill>
              </a:rPr>
              <a:t>Automate repetitive tasks</a:t>
            </a:r>
          </a:p>
          <a:p>
            <a:pPr marL="285750" indent="-285750">
              <a:buFont typeface="Arial" panose="020B0604020202020204" pitchFamily="34" charset="0"/>
              <a:buChar char="•"/>
            </a:pPr>
            <a:r>
              <a:rPr lang="en-US" sz="1600" dirty="0">
                <a:solidFill>
                  <a:srgbClr val="000000"/>
                </a:solidFill>
              </a:rPr>
              <a:t>Automate complex and time consuming tasks</a:t>
            </a:r>
          </a:p>
          <a:p>
            <a:pPr marL="285750" indent="-285750">
              <a:buFont typeface="Arial" panose="020B0604020202020204" pitchFamily="34" charset="0"/>
              <a:buChar char="•"/>
            </a:pPr>
            <a:r>
              <a:rPr lang="en-US" sz="1600" dirty="0">
                <a:solidFill>
                  <a:srgbClr val="000000"/>
                </a:solidFill>
              </a:rPr>
              <a:t>Increase resource efficiency </a:t>
            </a:r>
          </a:p>
          <a:p>
            <a:pPr marL="285750" indent="-285750">
              <a:buFont typeface="Arial" panose="020B0604020202020204" pitchFamily="34" charset="0"/>
              <a:buChar char="•"/>
            </a:pPr>
            <a:r>
              <a:rPr lang="en-US" sz="1600" dirty="0">
                <a:solidFill>
                  <a:srgbClr val="000000"/>
                </a:solidFill>
              </a:rPr>
              <a:t>Improve SLAs – Service level agreement. </a:t>
            </a:r>
          </a:p>
          <a:p>
            <a:pPr marL="285750" indent="-285750">
              <a:buFont typeface="Arial" panose="020B0604020202020204" pitchFamily="34" charset="0"/>
              <a:buChar char="•"/>
            </a:pPr>
            <a:r>
              <a:rPr lang="en-US" sz="1600" dirty="0">
                <a:solidFill>
                  <a:srgbClr val="000000"/>
                </a:solidFill>
              </a:rPr>
              <a:t>Well defined processes</a:t>
            </a:r>
          </a:p>
          <a:p>
            <a:pPr marL="285750" indent="-285750">
              <a:buFont typeface="Arial" panose="020B0604020202020204" pitchFamily="34" charset="0"/>
              <a:buChar char="•"/>
            </a:pPr>
            <a:r>
              <a:rPr lang="en-US" sz="1600" dirty="0">
                <a:solidFill>
                  <a:srgbClr val="000000"/>
                </a:solidFill>
              </a:rPr>
              <a:t>Better Compliance</a:t>
            </a:r>
          </a:p>
          <a:p>
            <a:pPr marL="285750" indent="-285750">
              <a:buFont typeface="Arial" panose="020B0604020202020204" pitchFamily="34" charset="0"/>
              <a:buChar char="•"/>
            </a:pPr>
            <a:r>
              <a:rPr lang="en-US" sz="1600" dirty="0">
                <a:solidFill>
                  <a:srgbClr val="000000"/>
                </a:solidFill>
              </a:rPr>
              <a:t>Eliminate manual errors</a:t>
            </a:r>
          </a:p>
          <a:p>
            <a:pPr marL="285750" indent="-285750">
              <a:buFont typeface="Arial" panose="020B0604020202020204" pitchFamily="34" charset="0"/>
              <a:buChar char="•"/>
            </a:pPr>
            <a:r>
              <a:rPr lang="en-US" sz="1600" dirty="0">
                <a:solidFill>
                  <a:srgbClr val="000000"/>
                </a:solidFill>
              </a:rPr>
              <a:t>Improve speed of execution </a:t>
            </a:r>
            <a:r>
              <a:rPr lang="en-US" sz="1600" dirty="0"/>
              <a:t> </a:t>
            </a:r>
          </a:p>
          <a:p>
            <a:r>
              <a:rPr lang="en-US" dirty="0"/>
              <a:t> </a:t>
            </a:r>
          </a:p>
          <a:p>
            <a:endParaRPr lang="en-US" dirty="0"/>
          </a:p>
        </p:txBody>
      </p:sp>
    </p:spTree>
    <p:extLst>
      <p:ext uri="{BB962C8B-B14F-4D97-AF65-F5344CB8AC3E}">
        <p14:creationId xmlns:p14="http://schemas.microsoft.com/office/powerpoint/2010/main" val="3165136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RBA &amp; ITPAM Benefits…</a:t>
            </a:r>
            <a:r>
              <a:rPr lang="en-US" dirty="0" err="1"/>
              <a:t>contd</a:t>
            </a:r>
            <a:endParaRPr lang="en-US" dirty="0"/>
          </a:p>
        </p:txBody>
      </p:sp>
      <p:sp>
        <p:nvSpPr>
          <p:cNvPr id="4" name="Slide Number Placeholder 3"/>
          <p:cNvSpPr>
            <a:spLocks noGrp="1"/>
          </p:cNvSpPr>
          <p:nvPr>
            <p:ph type="sldNum" sz="quarter" idx="10"/>
          </p:nvPr>
        </p:nvSpPr>
        <p:spPr/>
        <p:txBody>
          <a:bodyPr/>
          <a:lstStyle/>
          <a:p>
            <a:pPr>
              <a:defRPr/>
            </a:pPr>
            <a:fld id="{353F21E6-6D58-4E5A-AE3F-C223BA28871D}" type="slidenum">
              <a:rPr lang="en-US" smtClean="0"/>
              <a:pPr>
                <a:defRPr/>
              </a:pPr>
              <a:t>21</a:t>
            </a:fld>
            <a:endParaRPr lang="en-US" dirty="0"/>
          </a:p>
        </p:txBody>
      </p:sp>
      <p:sp>
        <p:nvSpPr>
          <p:cNvPr id="3" name="Rectangle 2"/>
          <p:cNvSpPr/>
          <p:nvPr/>
        </p:nvSpPr>
        <p:spPr>
          <a:xfrm>
            <a:off x="228600" y="1066800"/>
            <a:ext cx="8763000" cy="5355312"/>
          </a:xfrm>
          <a:prstGeom prst="rect">
            <a:avLst/>
          </a:prstGeom>
        </p:spPr>
        <p:txBody>
          <a:bodyPr wrap="square">
            <a:spAutoFit/>
          </a:bodyPr>
          <a:lstStyle/>
          <a:p>
            <a:r>
              <a:rPr lang="en-US" b="1" dirty="0"/>
              <a:t>ITPAM Benefits:</a:t>
            </a:r>
          </a:p>
          <a:p>
            <a:pPr marL="285750" lvl="0" indent="-285750">
              <a:buFont typeface="Arial" panose="020B0604020202020204" pitchFamily="34" charset="0"/>
              <a:buChar char="•"/>
            </a:pPr>
            <a:r>
              <a:rPr lang="en-US" sz="1600" dirty="0"/>
              <a:t>Capable of creating Service Request forms (SRF), which provide another level of end user interaction with underlying automation workflows.</a:t>
            </a:r>
          </a:p>
          <a:p>
            <a:pPr marL="285750" lvl="0" indent="-285750">
              <a:buFont typeface="Arial" panose="020B0604020202020204" pitchFamily="34" charset="0"/>
              <a:buChar char="•"/>
            </a:pPr>
            <a:r>
              <a:rPr lang="en-US" sz="1600" dirty="0"/>
              <a:t>Capable of creating Interactive Request From (IRF), an alternate way to provide inputs during workflow execution.</a:t>
            </a:r>
          </a:p>
          <a:p>
            <a:pPr marL="285750" lvl="0" indent="-285750">
              <a:buFont typeface="Arial" panose="020B0604020202020204" pitchFamily="34" charset="0"/>
              <a:buChar char="•"/>
            </a:pPr>
            <a:r>
              <a:rPr lang="en-US" sz="1600" dirty="0"/>
              <a:t>Can work across active directory domain boundaries, therefor easily suited for heterogeneous domain architectures.</a:t>
            </a:r>
          </a:p>
          <a:p>
            <a:pPr marL="285750" lvl="0" indent="-285750">
              <a:buFont typeface="Arial" panose="020B0604020202020204" pitchFamily="34" charset="0"/>
              <a:buChar char="•"/>
            </a:pPr>
            <a:r>
              <a:rPr lang="en-US" sz="1600" dirty="0"/>
              <a:t>Highly scalable and highly available architecture</a:t>
            </a:r>
          </a:p>
          <a:p>
            <a:pPr marL="285750" lvl="0" indent="-285750">
              <a:buFont typeface="Arial" panose="020B0604020202020204" pitchFamily="34" charset="0"/>
              <a:buChar char="•"/>
            </a:pPr>
            <a:r>
              <a:rPr lang="en-US" sz="1600" dirty="0"/>
              <a:t>Localized and environment based library repository for shared and isolated environments respectively.</a:t>
            </a:r>
          </a:p>
          <a:p>
            <a:pPr marL="285750" lvl="0" indent="-285750">
              <a:buFont typeface="Arial" panose="020B0604020202020204" pitchFamily="34" charset="0"/>
              <a:buChar char="•"/>
            </a:pPr>
            <a:r>
              <a:rPr lang="en-US" sz="1600" dirty="0"/>
              <a:t>Based on worldwide standard </a:t>
            </a:r>
            <a:r>
              <a:rPr lang="en-US" sz="1600" dirty="0" err="1"/>
              <a:t>javascript</a:t>
            </a:r>
            <a:r>
              <a:rPr lang="en-US" sz="1600" dirty="0"/>
              <a:t> scripting</a:t>
            </a:r>
          </a:p>
          <a:p>
            <a:pPr marL="285750" lvl="0" indent="-285750">
              <a:buFont typeface="Arial" panose="020B0604020202020204" pitchFamily="34" charset="0"/>
              <a:buChar char="•"/>
            </a:pPr>
            <a:r>
              <a:rPr lang="en-US" sz="1600" dirty="0"/>
              <a:t>Good cross platform support.</a:t>
            </a:r>
          </a:p>
          <a:p>
            <a:pPr marL="285750" lvl="0" indent="-285750">
              <a:buFont typeface="Arial" panose="020B0604020202020204" pitchFamily="34" charset="0"/>
              <a:buChar char="•"/>
            </a:pPr>
            <a:r>
              <a:rPr lang="en-US" sz="1600" dirty="0"/>
              <a:t>Provide an easy interface for creation of custom connectors, for integrations where OOB connectors are not available.</a:t>
            </a:r>
          </a:p>
          <a:p>
            <a:pPr marL="285750" lvl="0" indent="-285750">
              <a:buFont typeface="Arial" panose="020B0604020202020204" pitchFamily="34" charset="0"/>
              <a:buChar char="•"/>
            </a:pPr>
            <a:r>
              <a:rPr lang="en-US" sz="1600" dirty="0"/>
              <a:t>Availability of integrated solutions, power packs and many connectors for custom automation with CA.</a:t>
            </a:r>
          </a:p>
          <a:p>
            <a:pPr marL="285750" lvl="0" indent="-285750">
              <a:buFont typeface="Arial" panose="020B0604020202020204" pitchFamily="34" charset="0"/>
              <a:buChar char="•"/>
            </a:pPr>
            <a:r>
              <a:rPr lang="en-US" sz="1600" dirty="0"/>
              <a:t>Better exception handling and lane handling during workflow development.</a:t>
            </a:r>
          </a:p>
          <a:p>
            <a:pPr marL="285750" lvl="0" indent="-285750">
              <a:buFont typeface="Arial" panose="020B0604020202020204" pitchFamily="34" charset="0"/>
              <a:buChar char="•"/>
            </a:pPr>
            <a:r>
              <a:rPr lang="en-US" sz="1600" dirty="0"/>
              <a:t>Better Runtime Security and permission settings (FIPS compliant integration with EEM , LDAP, and AD support)</a:t>
            </a:r>
          </a:p>
          <a:p>
            <a:pPr marL="285750" lvl="0" indent="-285750">
              <a:buFont typeface="Arial" panose="020B0604020202020204" pitchFamily="34" charset="0"/>
              <a:buChar char="•"/>
            </a:pPr>
            <a:r>
              <a:rPr lang="en-US" sz="1600" dirty="0"/>
              <a:t>Role-based access control (allows tool support people (post project delivery) to monitor or troubleshoot based on only necessary roles privileges)</a:t>
            </a:r>
          </a:p>
        </p:txBody>
      </p:sp>
    </p:spTree>
    <p:extLst>
      <p:ext uri="{BB962C8B-B14F-4D97-AF65-F5344CB8AC3E}">
        <p14:creationId xmlns:p14="http://schemas.microsoft.com/office/powerpoint/2010/main" val="265974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838200"/>
          </a:xfrm>
        </p:spPr>
        <p:txBody>
          <a:bodyPr/>
          <a:lstStyle/>
          <a:p>
            <a:r>
              <a:rPr lang="en-US" dirty="0"/>
              <a:t>HCL Automation Repository</a:t>
            </a:r>
          </a:p>
        </p:txBody>
      </p:sp>
      <p:sp>
        <p:nvSpPr>
          <p:cNvPr id="28" name="Content Placeholder 27"/>
          <p:cNvSpPr>
            <a:spLocks noGrp="1"/>
          </p:cNvSpPr>
          <p:nvPr>
            <p:ph idx="1"/>
          </p:nvPr>
        </p:nvSpPr>
        <p:spPr>
          <a:xfrm>
            <a:off x="533400" y="1143000"/>
            <a:ext cx="8001000" cy="5257800"/>
          </a:xfrm>
        </p:spPr>
        <p:txBody>
          <a:bodyPr/>
          <a:lstStyle/>
          <a:p>
            <a:pPr marL="57150" indent="0">
              <a:buNone/>
            </a:pPr>
            <a:r>
              <a:rPr lang="en-US" sz="1800" dirty="0">
                <a:latin typeface="+mj-lt"/>
              </a:rPr>
              <a:t>Below are the categories in which HCL has already done automation and ready to deploy with minimum customization as per customer requirements:</a:t>
            </a:r>
          </a:p>
          <a:p>
            <a:pPr lvl="1">
              <a:lnSpc>
                <a:spcPct val="100000"/>
              </a:lnSpc>
            </a:pPr>
            <a:r>
              <a:rPr lang="en-US" dirty="0">
                <a:latin typeface="+mj-lt"/>
              </a:rPr>
              <a:t>Active Directory</a:t>
            </a:r>
          </a:p>
          <a:p>
            <a:pPr lvl="1">
              <a:lnSpc>
                <a:spcPct val="100000"/>
              </a:lnSpc>
            </a:pPr>
            <a:r>
              <a:rPr lang="en-US" dirty="0">
                <a:latin typeface="+mj-lt"/>
              </a:rPr>
              <a:t>Amazon Web Services</a:t>
            </a:r>
          </a:p>
          <a:p>
            <a:pPr lvl="1">
              <a:lnSpc>
                <a:spcPct val="100000"/>
              </a:lnSpc>
            </a:pPr>
            <a:r>
              <a:rPr lang="en-US" dirty="0" err="1">
                <a:latin typeface="+mj-lt"/>
              </a:rPr>
              <a:t>Bladelogic</a:t>
            </a:r>
            <a:r>
              <a:rPr lang="en-US" dirty="0">
                <a:latin typeface="+mj-lt"/>
              </a:rPr>
              <a:t> </a:t>
            </a:r>
          </a:p>
          <a:p>
            <a:pPr lvl="1">
              <a:lnSpc>
                <a:spcPct val="100000"/>
              </a:lnSpc>
            </a:pPr>
            <a:r>
              <a:rPr lang="en-US" dirty="0">
                <a:latin typeface="+mj-lt"/>
              </a:rPr>
              <a:t>Database SQL, Oracle and MySQL</a:t>
            </a:r>
          </a:p>
          <a:p>
            <a:pPr lvl="1">
              <a:lnSpc>
                <a:spcPct val="100000"/>
              </a:lnSpc>
            </a:pPr>
            <a:r>
              <a:rPr lang="en-US" dirty="0">
                <a:latin typeface="+mj-lt"/>
              </a:rPr>
              <a:t>Event Logs Management</a:t>
            </a:r>
          </a:p>
          <a:p>
            <a:pPr lvl="1">
              <a:lnSpc>
                <a:spcPct val="100000"/>
              </a:lnSpc>
            </a:pPr>
            <a:r>
              <a:rPr lang="en-US" dirty="0">
                <a:latin typeface="+mj-lt"/>
              </a:rPr>
              <a:t>Exchange Server</a:t>
            </a:r>
          </a:p>
          <a:p>
            <a:pPr lvl="1">
              <a:lnSpc>
                <a:spcPct val="100000"/>
              </a:lnSpc>
            </a:pPr>
            <a:r>
              <a:rPr lang="en-US" dirty="0" err="1">
                <a:latin typeface="+mj-lt"/>
              </a:rPr>
              <a:t>FIle</a:t>
            </a:r>
            <a:r>
              <a:rPr lang="en-US" dirty="0">
                <a:latin typeface="+mj-lt"/>
              </a:rPr>
              <a:t> Handling Windows &amp; Linux</a:t>
            </a:r>
          </a:p>
          <a:p>
            <a:pPr lvl="1">
              <a:lnSpc>
                <a:spcPct val="100000"/>
              </a:lnSpc>
            </a:pPr>
            <a:r>
              <a:rPr lang="en-US" dirty="0">
                <a:latin typeface="+mj-lt"/>
              </a:rPr>
              <a:t>FTP </a:t>
            </a:r>
            <a:r>
              <a:rPr lang="en-US" dirty="0" err="1">
                <a:latin typeface="+mj-lt"/>
              </a:rPr>
              <a:t>Windwows</a:t>
            </a:r>
            <a:r>
              <a:rPr lang="en-US" dirty="0">
                <a:latin typeface="+mj-lt"/>
              </a:rPr>
              <a:t> &amp; LINUX</a:t>
            </a:r>
          </a:p>
          <a:p>
            <a:pPr lvl="1">
              <a:lnSpc>
                <a:spcPct val="100000"/>
              </a:lnSpc>
            </a:pPr>
            <a:r>
              <a:rPr lang="en-US" dirty="0">
                <a:latin typeface="+mj-lt"/>
              </a:rPr>
              <a:t>IBM </a:t>
            </a:r>
            <a:r>
              <a:rPr lang="en-US" dirty="0" err="1">
                <a:latin typeface="+mj-lt"/>
              </a:rPr>
              <a:t>EndPoint</a:t>
            </a:r>
            <a:r>
              <a:rPr lang="en-US" dirty="0">
                <a:latin typeface="+mj-lt"/>
              </a:rPr>
              <a:t> Manager</a:t>
            </a:r>
          </a:p>
          <a:p>
            <a:pPr lvl="1">
              <a:lnSpc>
                <a:spcPct val="100000"/>
              </a:lnSpc>
            </a:pPr>
            <a:r>
              <a:rPr lang="en-US" dirty="0">
                <a:latin typeface="+mj-lt"/>
              </a:rPr>
              <a:t>ITSM BMC Remedy</a:t>
            </a:r>
          </a:p>
          <a:p>
            <a:pPr lvl="1">
              <a:lnSpc>
                <a:spcPct val="100000"/>
              </a:lnSpc>
            </a:pPr>
            <a:r>
              <a:rPr lang="en-US" dirty="0">
                <a:latin typeface="+mj-lt"/>
              </a:rPr>
              <a:t>ITSM Service Now</a:t>
            </a:r>
          </a:p>
          <a:p>
            <a:pPr lvl="1">
              <a:lnSpc>
                <a:spcPct val="100000"/>
              </a:lnSpc>
            </a:pPr>
            <a:r>
              <a:rPr lang="en-US" dirty="0"/>
              <a:t>Windows OS</a:t>
            </a:r>
          </a:p>
          <a:p>
            <a:pPr lvl="1">
              <a:lnSpc>
                <a:spcPct val="100000"/>
              </a:lnSpc>
            </a:pPr>
            <a:r>
              <a:rPr lang="en-US" dirty="0"/>
              <a:t>Linux OS</a:t>
            </a:r>
            <a:endParaRPr lang="en-US" dirty="0">
              <a:latin typeface="+mj-lt"/>
            </a:endParaRPr>
          </a:p>
          <a:p>
            <a:pPr>
              <a:lnSpc>
                <a:spcPct val="100000"/>
              </a:lnSpc>
            </a:pPr>
            <a:endParaRPr lang="en-US" sz="1800" dirty="0">
              <a:latin typeface="+mj-lt"/>
            </a:endParaRPr>
          </a:p>
        </p:txBody>
      </p:sp>
    </p:spTree>
    <p:extLst>
      <p:ext uri="{BB962C8B-B14F-4D97-AF65-F5344CB8AC3E}">
        <p14:creationId xmlns:p14="http://schemas.microsoft.com/office/powerpoint/2010/main" val="217510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HCL RBA Customers</a:t>
            </a:r>
          </a:p>
        </p:txBody>
      </p:sp>
      <p:pic>
        <p:nvPicPr>
          <p:cNvPr id="3" name="Picture 2"/>
          <p:cNvPicPr>
            <a:picLocks noChangeAspect="1"/>
          </p:cNvPicPr>
          <p:nvPr/>
        </p:nvPicPr>
        <p:blipFill>
          <a:blip r:embed="rId2"/>
          <a:stretch>
            <a:fillRect/>
          </a:stretch>
        </p:blipFill>
        <p:spPr>
          <a:xfrm>
            <a:off x="1066800" y="1143000"/>
            <a:ext cx="7634936" cy="5105400"/>
          </a:xfrm>
          <a:prstGeom prst="rect">
            <a:avLst/>
          </a:prstGeom>
        </p:spPr>
      </p:pic>
    </p:spTree>
    <p:extLst>
      <p:ext uri="{BB962C8B-B14F-4D97-AF65-F5344CB8AC3E}">
        <p14:creationId xmlns:p14="http://schemas.microsoft.com/office/powerpoint/2010/main" val="372539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298450" y="1187450"/>
            <a:ext cx="8524875" cy="4940300"/>
          </a:xfrm>
          <a:prstGeom prst="rect">
            <a:avLst/>
          </a:prstGeom>
          <a:noFill/>
          <a:ln/>
        </p:spPr>
        <p:txBody>
          <a:bodyPr/>
          <a:lstStyle/>
          <a:p>
            <a:pPr>
              <a:defRPr/>
            </a:pPr>
            <a:endParaRPr lang="en-US" sz="2400" b="1" dirty="0">
              <a:solidFill>
                <a:schemeClr val="accent6"/>
              </a:solidFill>
              <a:latin typeface="CA Sans"/>
            </a:endParaRPr>
          </a:p>
          <a:p>
            <a:pPr>
              <a:defRPr/>
            </a:pPr>
            <a:endParaRPr lang="en-US" sz="1600" dirty="0">
              <a:solidFill>
                <a:schemeClr val="accent6"/>
              </a:solidFill>
              <a:latin typeface="CA Sans"/>
            </a:endParaRPr>
          </a:p>
          <a:p>
            <a:pPr>
              <a:defRPr/>
            </a:pPr>
            <a:r>
              <a:rPr lang="en-US" sz="1600" b="1" dirty="0">
                <a:solidFill>
                  <a:schemeClr val="accent6"/>
                </a:solidFill>
                <a:latin typeface="CA Sans"/>
              </a:rPr>
              <a:t>Auto-Remediation for High Disk Utilization Alerts</a:t>
            </a:r>
            <a:r>
              <a:rPr lang="en-US" sz="1600" dirty="0">
                <a:solidFill>
                  <a:srgbClr val="000000"/>
                </a:solidFill>
                <a:latin typeface="CA Sans"/>
              </a:rPr>
              <a:t>– Automate the resolution of high disk space incident tickets raised from an event management or monitoring system (</a:t>
            </a:r>
            <a:r>
              <a:rPr lang="en-US" sz="1600" dirty="0" err="1">
                <a:solidFill>
                  <a:srgbClr val="000000"/>
                </a:solidFill>
                <a:latin typeface="CA Sans"/>
              </a:rPr>
              <a:t>Nimsoft</a:t>
            </a:r>
            <a:r>
              <a:rPr lang="en-US" sz="1600" dirty="0">
                <a:solidFill>
                  <a:srgbClr val="000000"/>
                </a:solidFill>
                <a:latin typeface="CA Sans"/>
              </a:rPr>
              <a:t>/</a:t>
            </a:r>
            <a:r>
              <a:rPr lang="en-US" sz="1600" dirty="0" err="1">
                <a:solidFill>
                  <a:srgbClr val="000000"/>
                </a:solidFill>
                <a:latin typeface="CA Sans"/>
              </a:rPr>
              <a:t>Moogsoft</a:t>
            </a:r>
            <a:r>
              <a:rPr lang="en-US" sz="1600" dirty="0">
                <a:solidFill>
                  <a:srgbClr val="000000"/>
                </a:solidFill>
                <a:latin typeface="CA Sans"/>
              </a:rPr>
              <a:t>) using customer defined rules and filters.</a:t>
            </a:r>
          </a:p>
          <a:p>
            <a:pPr>
              <a:defRPr/>
            </a:pPr>
            <a:endParaRPr lang="en-US" sz="1600" dirty="0">
              <a:solidFill>
                <a:srgbClr val="000000"/>
              </a:solidFill>
              <a:latin typeface="CA Sans"/>
            </a:endParaRPr>
          </a:p>
          <a:p>
            <a:pPr>
              <a:defRPr/>
            </a:pPr>
            <a:endParaRPr lang="en-US" sz="1600" dirty="0">
              <a:solidFill>
                <a:srgbClr val="000000"/>
              </a:solidFill>
              <a:latin typeface="CA Sans"/>
            </a:endParaRPr>
          </a:p>
          <a:p>
            <a:pPr>
              <a:defRPr/>
            </a:pPr>
            <a:r>
              <a:rPr lang="en-US" sz="1600" b="1" kern="0" dirty="0">
                <a:solidFill>
                  <a:schemeClr val="accent6"/>
                </a:solidFill>
              </a:rPr>
              <a:t>Patch Management –</a:t>
            </a:r>
            <a:r>
              <a:rPr lang="en-US" sz="1600" dirty="0">
                <a:solidFill>
                  <a:srgbClr val="000000"/>
                </a:solidFill>
                <a:latin typeface="CA Sans"/>
              </a:rPr>
              <a:t>Handle patch management of infrastructure servers in an automated fashion by leveraging integration with server automation tool (IBM Endpoint Management) and request management portals (Service Now)</a:t>
            </a:r>
          </a:p>
          <a:p>
            <a:pPr>
              <a:defRPr/>
            </a:pPr>
            <a:endParaRPr lang="en-US" sz="1600" dirty="0">
              <a:solidFill>
                <a:srgbClr val="000000"/>
              </a:solidFill>
              <a:latin typeface="CA Sans"/>
            </a:endParaRPr>
          </a:p>
          <a:p>
            <a:pPr>
              <a:defRPr/>
            </a:pPr>
            <a:endParaRPr lang="en-US" sz="1600" dirty="0">
              <a:solidFill>
                <a:srgbClr val="000000"/>
              </a:solidFill>
              <a:latin typeface="CA Sans"/>
            </a:endParaRPr>
          </a:p>
          <a:p>
            <a:pPr>
              <a:defRPr/>
            </a:pPr>
            <a:r>
              <a:rPr lang="en-US" sz="1600" b="1" dirty="0">
                <a:solidFill>
                  <a:schemeClr val="accent6"/>
                </a:solidFill>
                <a:latin typeface="CA Sans"/>
              </a:rPr>
              <a:t>Virtualization Compute:-</a:t>
            </a:r>
            <a:r>
              <a:rPr lang="en-US" sz="1600" dirty="0">
                <a:solidFill>
                  <a:srgbClr val="000000"/>
                </a:solidFill>
                <a:latin typeface="CA Sans"/>
              </a:rPr>
              <a:t> Handle request for upgrading RAM and other VM operations like host info, Power ops and handle network adapters  from virtualization platform (SCVMM) and automatic resolution for the requests at ITSM portal</a:t>
            </a:r>
            <a:endParaRPr lang="en-US" sz="1600" kern="0" dirty="0">
              <a:latin typeface="+mn-lt"/>
            </a:endParaRPr>
          </a:p>
          <a:p>
            <a:pPr>
              <a:defRPr/>
            </a:pPr>
            <a:endParaRPr lang="en-US" kern="0" dirty="0">
              <a:latin typeface="+mn-lt"/>
            </a:endParaRPr>
          </a:p>
        </p:txBody>
      </p:sp>
      <p:sp>
        <p:nvSpPr>
          <p:cNvPr id="23555" name="Title 6"/>
          <p:cNvSpPr>
            <a:spLocks noGrp="1"/>
          </p:cNvSpPr>
          <p:nvPr>
            <p:ph type="title"/>
          </p:nvPr>
        </p:nvSpPr>
        <p:spPr>
          <a:xfrm>
            <a:off x="457200" y="-228600"/>
            <a:ext cx="8229600" cy="990600"/>
          </a:xfrm>
        </p:spPr>
        <p:txBody>
          <a:bodyPr>
            <a:normAutofit fontScale="90000"/>
          </a:bodyPr>
          <a:lstStyle/>
          <a:p>
            <a:br>
              <a:rPr lang="en-US" sz="2800" dirty="0">
                <a:cs typeface="FS Joey"/>
              </a:rPr>
            </a:br>
            <a:br>
              <a:rPr lang="en-US" sz="2800" dirty="0">
                <a:cs typeface="FS Joey"/>
              </a:rPr>
            </a:br>
            <a:r>
              <a:rPr lang="en-US" sz="2800" dirty="0">
                <a:cs typeface="FS Joey"/>
              </a:rPr>
              <a:t>Process Automation Demo Use Cases</a:t>
            </a:r>
            <a:br>
              <a:rPr lang="en-US" dirty="0">
                <a:cs typeface="FS Joey"/>
              </a:rPr>
            </a:br>
            <a:endParaRPr lang="en-US" dirty="0">
              <a:cs typeface="FS Joey"/>
            </a:endParaRPr>
          </a:p>
        </p:txBody>
      </p:sp>
      <p:sp>
        <p:nvSpPr>
          <p:cNvPr id="8" name="Slide Number Placeholder 7"/>
          <p:cNvSpPr>
            <a:spLocks noGrp="1"/>
          </p:cNvSpPr>
          <p:nvPr>
            <p:ph type="sldNum" sz="quarter" idx="10"/>
          </p:nvPr>
        </p:nvSpPr>
        <p:spPr/>
        <p:txBody>
          <a:bodyPr/>
          <a:lstStyle/>
          <a:p>
            <a:pPr>
              <a:defRPr/>
            </a:pPr>
            <a:fld id="{272DFC52-93BB-408D-A983-4E64176A164A}" type="slidenum">
              <a:rPr lang="en-US" smtClean="0"/>
              <a:pPr>
                <a:defRPr/>
              </a:pPr>
              <a:t>24</a:t>
            </a:fld>
            <a:endParaRPr lang="en-US"/>
          </a:p>
        </p:txBody>
      </p:sp>
    </p:spTree>
    <p:extLst>
      <p:ext uri="{BB962C8B-B14F-4D97-AF65-F5344CB8AC3E}">
        <p14:creationId xmlns:p14="http://schemas.microsoft.com/office/powerpoint/2010/main" val="30993748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30F1-82AA-E32F-0B22-6DD3CBF6B486}"/>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75671A40-ED14-D2C2-F4F8-A735E5E55158}"/>
              </a:ext>
            </a:extLst>
          </p:cNvPr>
          <p:cNvSpPr>
            <a:spLocks noGrp="1"/>
          </p:cNvSpPr>
          <p:nvPr>
            <p:ph idx="1"/>
          </p:nvPr>
        </p:nvSpPr>
        <p:spPr/>
        <p:txBody>
          <a:bodyPr/>
          <a:lstStyle/>
          <a:p>
            <a:r>
              <a:rPr lang="en-US" dirty="0"/>
              <a:t>ITPAM components(Domain orchestrator, EEM , Agent, proxy </a:t>
            </a:r>
            <a:r>
              <a:rPr lang="en-US" dirty="0" err="1"/>
              <a:t>agent,SQL</a:t>
            </a:r>
            <a:r>
              <a:rPr lang="en-US" dirty="0"/>
              <a:t> server)</a:t>
            </a:r>
          </a:p>
          <a:p>
            <a:r>
              <a:rPr lang="en-US" dirty="0"/>
              <a:t>Architecture (port)</a:t>
            </a:r>
          </a:p>
          <a:p>
            <a:r>
              <a:rPr lang="en-US" dirty="0"/>
              <a:t>Installation </a:t>
            </a:r>
          </a:p>
          <a:p>
            <a:r>
              <a:rPr lang="en-US" dirty="0"/>
              <a:t>Databases </a:t>
            </a:r>
          </a:p>
          <a:p>
            <a:r>
              <a:rPr lang="en-US" dirty="0"/>
              <a:t>Java scripting </a:t>
            </a:r>
          </a:p>
          <a:p>
            <a:r>
              <a:rPr lang="en-US" dirty="0"/>
              <a:t>LDAP and AD </a:t>
            </a:r>
          </a:p>
          <a:p>
            <a:r>
              <a:rPr lang="en-US" dirty="0"/>
              <a:t>Users </a:t>
            </a:r>
          </a:p>
          <a:p>
            <a:endParaRPr lang="en-US" dirty="0"/>
          </a:p>
          <a:p>
            <a:endParaRPr lang="en-US" dirty="0"/>
          </a:p>
        </p:txBody>
      </p:sp>
      <p:sp>
        <p:nvSpPr>
          <p:cNvPr id="4" name="Slide Number Placeholder 3">
            <a:extLst>
              <a:ext uri="{FF2B5EF4-FFF2-40B4-BE49-F238E27FC236}">
                <a16:creationId xmlns:a16="http://schemas.microsoft.com/office/drawing/2014/main" id="{ED5AD2FD-CDD7-7913-F541-DC93344F0895}"/>
              </a:ext>
            </a:extLst>
          </p:cNvPr>
          <p:cNvSpPr>
            <a:spLocks noGrp="1"/>
          </p:cNvSpPr>
          <p:nvPr>
            <p:ph type="sldNum" sz="quarter" idx="10"/>
          </p:nvPr>
        </p:nvSpPr>
        <p:spPr/>
        <p:txBody>
          <a:bodyPr/>
          <a:lstStyle/>
          <a:p>
            <a:pPr>
              <a:defRPr/>
            </a:pPr>
            <a:fld id="{353F21E6-6D58-4E5A-AE3F-C223BA28871D}" type="slidenum">
              <a:rPr lang="en-US" smtClean="0"/>
              <a:pPr>
                <a:defRPr/>
              </a:pPr>
              <a:t>25</a:t>
            </a:fld>
            <a:endParaRPr lang="en-US" dirty="0"/>
          </a:p>
        </p:txBody>
      </p:sp>
    </p:spTree>
    <p:extLst>
      <p:ext uri="{BB962C8B-B14F-4D97-AF65-F5344CB8AC3E}">
        <p14:creationId xmlns:p14="http://schemas.microsoft.com/office/powerpoint/2010/main" val="130873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C7B5-08AF-BA28-D0E3-92A91B2E85BB}"/>
              </a:ext>
            </a:extLst>
          </p:cNvPr>
          <p:cNvSpPr>
            <a:spLocks noGrp="1"/>
          </p:cNvSpPr>
          <p:nvPr>
            <p:ph type="title"/>
          </p:nvPr>
        </p:nvSpPr>
        <p:spPr/>
        <p:txBody>
          <a:bodyPr/>
          <a:lstStyle/>
          <a:p>
            <a:r>
              <a:rPr lang="en-US" dirty="0" err="1"/>
              <a:t>Itpam</a:t>
            </a:r>
            <a:r>
              <a:rPr lang="en-US" dirty="0"/>
              <a:t> </a:t>
            </a:r>
          </a:p>
        </p:txBody>
      </p:sp>
      <p:sp>
        <p:nvSpPr>
          <p:cNvPr id="3" name="Content Placeholder 2">
            <a:extLst>
              <a:ext uri="{FF2B5EF4-FFF2-40B4-BE49-F238E27FC236}">
                <a16:creationId xmlns:a16="http://schemas.microsoft.com/office/drawing/2014/main" id="{FE9BE6D2-D06F-1683-BC4F-6789AD24E1A5}"/>
              </a:ext>
            </a:extLst>
          </p:cNvPr>
          <p:cNvSpPr>
            <a:spLocks noGrp="1"/>
          </p:cNvSpPr>
          <p:nvPr>
            <p:ph idx="1"/>
          </p:nvPr>
        </p:nvSpPr>
        <p:spPr/>
        <p:txBody>
          <a:bodyPr/>
          <a:lstStyle/>
          <a:p>
            <a:r>
              <a:rPr lang="en-US" dirty="0"/>
              <a:t>Datasets – variable </a:t>
            </a:r>
          </a:p>
          <a:p>
            <a:r>
              <a:rPr lang="en-US" dirty="0"/>
              <a:t>Log files </a:t>
            </a:r>
          </a:p>
          <a:p>
            <a:r>
              <a:rPr lang="en-US" dirty="0"/>
              <a:t>Types of processes </a:t>
            </a:r>
          </a:p>
        </p:txBody>
      </p:sp>
      <p:sp>
        <p:nvSpPr>
          <p:cNvPr id="4" name="Slide Number Placeholder 3">
            <a:extLst>
              <a:ext uri="{FF2B5EF4-FFF2-40B4-BE49-F238E27FC236}">
                <a16:creationId xmlns:a16="http://schemas.microsoft.com/office/drawing/2014/main" id="{2487DEC1-E34E-F5CB-A9AD-0E28E1271CCE}"/>
              </a:ext>
            </a:extLst>
          </p:cNvPr>
          <p:cNvSpPr>
            <a:spLocks noGrp="1"/>
          </p:cNvSpPr>
          <p:nvPr>
            <p:ph type="sldNum" sz="quarter" idx="10"/>
          </p:nvPr>
        </p:nvSpPr>
        <p:spPr/>
        <p:txBody>
          <a:bodyPr/>
          <a:lstStyle/>
          <a:p>
            <a:pPr>
              <a:defRPr/>
            </a:pPr>
            <a:fld id="{353F21E6-6D58-4E5A-AE3F-C223BA28871D}" type="slidenum">
              <a:rPr lang="en-US" smtClean="0"/>
              <a:pPr>
                <a:defRPr/>
              </a:pPr>
              <a:t>26</a:t>
            </a:fld>
            <a:endParaRPr lang="en-US" dirty="0"/>
          </a:p>
        </p:txBody>
      </p:sp>
    </p:spTree>
    <p:extLst>
      <p:ext uri="{BB962C8B-B14F-4D97-AF65-F5344CB8AC3E}">
        <p14:creationId xmlns:p14="http://schemas.microsoft.com/office/powerpoint/2010/main" val="4101362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B26B-5F79-28E1-2E3B-6437CA831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507668-82E5-2187-2B4C-C781FA9361B9}"/>
              </a:ext>
            </a:extLst>
          </p:cNvPr>
          <p:cNvSpPr>
            <a:spLocks noGrp="1"/>
          </p:cNvSpPr>
          <p:nvPr>
            <p:ph idx="1"/>
          </p:nvPr>
        </p:nvSpPr>
        <p:spPr/>
        <p:txBody>
          <a:bodyPr/>
          <a:lstStyle/>
          <a:p>
            <a:endParaRPr lang="en-US" dirty="0"/>
          </a:p>
          <a:p>
            <a:r>
              <a:rPr lang="en-US" dirty="0">
                <a:hlinkClick r:id="rId2"/>
              </a:rPr>
              <a:t>ITPAM Quick Start Guide - [PDF Document] (vdocument.in)</a:t>
            </a:r>
            <a:endParaRPr lang="en-US" dirty="0"/>
          </a:p>
          <a:p>
            <a:r>
              <a:rPr lang="en-US" dirty="0">
                <a:hlinkClick r:id="rId3"/>
              </a:rPr>
              <a:t>CA IT PAM Quick Start Guide (broadcom.com)</a:t>
            </a:r>
            <a:endParaRPr lang="en-US" dirty="0"/>
          </a:p>
          <a:p>
            <a:endParaRPr lang="en-US" dirty="0">
              <a:hlinkClick r:id="rId4"/>
            </a:endParaRPr>
          </a:p>
          <a:p>
            <a:r>
              <a:rPr lang="en-US" dirty="0">
                <a:hlinkClick r:id="rId4"/>
              </a:rPr>
              <a:t>CA IT Process Automation Manager End User Interaction Tutorial (broadcom.com)</a:t>
            </a:r>
            <a:endParaRPr lang="en-US" dirty="0"/>
          </a:p>
          <a:p>
            <a:r>
              <a:rPr lang="en-US" dirty="0">
                <a:hlinkClick r:id="rId5"/>
              </a:rPr>
              <a:t>ITPAM Best Practices - </a:t>
            </a:r>
            <a:r>
              <a:rPr lang="en-US" dirty="0" err="1">
                <a:hlinkClick r:id="rId5"/>
              </a:rPr>
              <a:t>sc</a:t>
            </a:r>
            <a:r>
              <a:rPr lang="en-US" dirty="0">
                <a:hlinkClick r:id="rId5"/>
              </a:rPr>
              <a:t> (broadcom.com)</a:t>
            </a:r>
            <a:endParaRPr lang="en-US" dirty="0"/>
          </a:p>
          <a:p>
            <a:r>
              <a:rPr lang="en-US" dirty="0">
                <a:hlinkClick r:id="rId6"/>
              </a:rPr>
              <a:t>IT PAM Architecture and Scalability Guide (broadcom.com)</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C9AB5A8-7C87-EC8B-44AD-750E7AF33860}"/>
              </a:ext>
            </a:extLst>
          </p:cNvPr>
          <p:cNvSpPr>
            <a:spLocks noGrp="1"/>
          </p:cNvSpPr>
          <p:nvPr>
            <p:ph type="sldNum" sz="quarter" idx="10"/>
          </p:nvPr>
        </p:nvSpPr>
        <p:spPr/>
        <p:txBody>
          <a:bodyPr/>
          <a:lstStyle/>
          <a:p>
            <a:pPr>
              <a:defRPr/>
            </a:pPr>
            <a:fld id="{353F21E6-6D58-4E5A-AE3F-C223BA28871D}" type="slidenum">
              <a:rPr lang="en-US" smtClean="0"/>
              <a:pPr>
                <a:defRPr/>
              </a:pPr>
              <a:t>27</a:t>
            </a:fld>
            <a:endParaRPr lang="en-US" dirty="0"/>
          </a:p>
        </p:txBody>
      </p:sp>
    </p:spTree>
    <p:extLst>
      <p:ext uri="{BB962C8B-B14F-4D97-AF65-F5344CB8AC3E}">
        <p14:creationId xmlns:p14="http://schemas.microsoft.com/office/powerpoint/2010/main" val="257037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8074-F71F-75FF-B54B-4BD054C5D3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1EC78A-6658-1715-4E82-1BC19665847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A02B8CD-486E-29C4-4B7D-C60D05291464}"/>
              </a:ext>
            </a:extLst>
          </p:cNvPr>
          <p:cNvSpPr>
            <a:spLocks noGrp="1"/>
          </p:cNvSpPr>
          <p:nvPr>
            <p:ph type="sldNum" sz="quarter" idx="10"/>
          </p:nvPr>
        </p:nvSpPr>
        <p:spPr/>
        <p:txBody>
          <a:bodyPr/>
          <a:lstStyle/>
          <a:p>
            <a:pPr>
              <a:defRPr/>
            </a:pPr>
            <a:fld id="{353F21E6-6D58-4E5A-AE3F-C223BA28871D}" type="slidenum">
              <a:rPr lang="en-US" smtClean="0"/>
              <a:pPr>
                <a:defRPr/>
              </a:pPr>
              <a:t>28</a:t>
            </a:fld>
            <a:endParaRPr lang="en-US" dirty="0"/>
          </a:p>
        </p:txBody>
      </p:sp>
    </p:spTree>
    <p:extLst>
      <p:ext uri="{BB962C8B-B14F-4D97-AF65-F5344CB8AC3E}">
        <p14:creationId xmlns:p14="http://schemas.microsoft.com/office/powerpoint/2010/main" val="730789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87" y="1781175"/>
            <a:ext cx="1876425" cy="1190625"/>
          </a:xfrm>
          <a:prstGeom prst="rect">
            <a:avLst/>
          </a:prstGeom>
        </p:spPr>
      </p:pic>
      <p:sp>
        <p:nvSpPr>
          <p:cNvPr id="54" name="Title 53"/>
          <p:cNvSpPr>
            <a:spLocks noGrp="1"/>
          </p:cNvSpPr>
          <p:nvPr>
            <p:ph type="title"/>
          </p:nvPr>
        </p:nvSpPr>
        <p:spPr>
          <a:xfrm>
            <a:off x="685800" y="152400"/>
            <a:ext cx="8229600" cy="685800"/>
          </a:xfrm>
        </p:spPr>
        <p:txBody>
          <a:bodyPr anchor="t"/>
          <a:lstStyle/>
          <a:p>
            <a:r>
              <a:rPr lang="en-US" sz="2100" dirty="0">
                <a:cs typeface="FS Joey"/>
              </a:rPr>
              <a:t>Orchestration &amp; Automation (Disk utilization)</a:t>
            </a:r>
          </a:p>
        </p:txBody>
      </p:sp>
      <p:sp>
        <p:nvSpPr>
          <p:cNvPr id="18" name="Rectangle 17"/>
          <p:cNvSpPr/>
          <p:nvPr/>
        </p:nvSpPr>
        <p:spPr>
          <a:xfrm>
            <a:off x="0" y="942975"/>
            <a:ext cx="3657600" cy="798731"/>
          </a:xfrm>
          <a:prstGeom prst="rect">
            <a:avLst/>
          </a:prstGeom>
          <a:solidFill>
            <a:srgbClr val="59B4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Nimsoft</a:t>
            </a:r>
            <a:r>
              <a:rPr lang="en-US" dirty="0">
                <a:solidFill>
                  <a:schemeClr val="tx1"/>
                </a:solidFill>
              </a:rPr>
              <a:t> alert is trapped at </a:t>
            </a:r>
            <a:r>
              <a:rPr lang="en-US" dirty="0" err="1">
                <a:solidFill>
                  <a:schemeClr val="tx1"/>
                </a:solidFill>
              </a:rPr>
              <a:t>Moogsoft</a:t>
            </a:r>
            <a:r>
              <a:rPr lang="en-US" dirty="0">
                <a:solidFill>
                  <a:schemeClr val="tx1"/>
                </a:solidFill>
              </a:rPr>
              <a:t> for High Disk Usage </a:t>
            </a:r>
          </a:p>
        </p:txBody>
      </p:sp>
      <p:sp>
        <p:nvSpPr>
          <p:cNvPr id="19" name="Down Arrow 18"/>
          <p:cNvSpPr/>
          <p:nvPr/>
        </p:nvSpPr>
        <p:spPr>
          <a:xfrm rot="16200000">
            <a:off x="4911815" y="574585"/>
            <a:ext cx="381000" cy="2279829"/>
          </a:xfrm>
          <a:prstGeom prst="downArrow">
            <a:avLst>
              <a:gd name="adj1" fmla="val 43239"/>
              <a:gd name="adj2" fmla="val 5147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6248400" y="2895600"/>
            <a:ext cx="1981200" cy="533400"/>
          </a:xfrm>
          <a:prstGeom prst="straightConnector1">
            <a:avLst/>
          </a:prstGeom>
          <a:ln w="1016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048000" y="5486400"/>
            <a:ext cx="1371600" cy="0"/>
          </a:xfrm>
          <a:prstGeom prst="straightConnector1">
            <a:avLst/>
          </a:prstGeom>
          <a:ln w="920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395318" y="2895600"/>
            <a:ext cx="1828800" cy="838200"/>
          </a:xfrm>
          <a:prstGeom prst="rect">
            <a:avLst/>
          </a:prstGeom>
          <a:solidFill>
            <a:srgbClr val="59B4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Orchestrator solution is triggered</a:t>
            </a:r>
          </a:p>
        </p:txBody>
      </p:sp>
      <p:pic>
        <p:nvPicPr>
          <p:cNvPr id="69" name="Picture 5"/>
          <p:cNvPicPr>
            <a:picLocks noChangeAspect="1" noChangeArrowheads="1"/>
          </p:cNvPicPr>
          <p:nvPr/>
        </p:nvPicPr>
        <p:blipFill>
          <a:blip r:embed="rId4"/>
          <a:stretch>
            <a:fillRect/>
          </a:stretch>
        </p:blipFill>
        <p:spPr bwMode="auto">
          <a:xfrm>
            <a:off x="4598678" y="3886199"/>
            <a:ext cx="4392922" cy="2819401"/>
          </a:xfrm>
          <a:prstGeom prst="rect">
            <a:avLst/>
          </a:prstGeom>
          <a:noFill/>
          <a:ln w="12700">
            <a:noFill/>
            <a:miter lim="800000"/>
            <a:headEnd type="none" w="sm" len="sm"/>
            <a:tailEnd type="none" w="sm" len="sm"/>
          </a:ln>
        </p:spPr>
      </p:pic>
      <p:sp>
        <p:nvSpPr>
          <p:cNvPr id="4" name="TextBox 3"/>
          <p:cNvSpPr txBox="1"/>
          <p:nvPr/>
        </p:nvSpPr>
        <p:spPr>
          <a:xfrm>
            <a:off x="3816170" y="1030069"/>
            <a:ext cx="3575230" cy="338554"/>
          </a:xfrm>
          <a:prstGeom prst="rect">
            <a:avLst/>
          </a:prstGeom>
          <a:noFill/>
        </p:spPr>
        <p:txBody>
          <a:bodyPr wrap="square" rtlCol="0">
            <a:spAutoFit/>
          </a:bodyPr>
          <a:lstStyle/>
          <a:p>
            <a:r>
              <a:rPr lang="en-US" sz="1600" dirty="0"/>
              <a:t>Incident opened in ServiceNow </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4572000"/>
            <a:ext cx="2625635" cy="1600200"/>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524000" y="6211669"/>
            <a:ext cx="3358970" cy="461665"/>
          </a:xfrm>
          <a:prstGeom prst="rect">
            <a:avLst/>
          </a:prstGeom>
          <a:noFill/>
        </p:spPr>
        <p:txBody>
          <a:bodyPr wrap="square" rtlCol="0">
            <a:spAutoFit/>
          </a:bodyPr>
          <a:lstStyle/>
          <a:p>
            <a:r>
              <a:rPr lang="en-US" sz="1200" dirty="0"/>
              <a:t>ITPAM workflow does threshold comparison </a:t>
            </a:r>
          </a:p>
          <a:p>
            <a:r>
              <a:rPr lang="en-US" sz="1200" dirty="0"/>
              <a:t>to verify alert and performs disk clean up/</a:t>
            </a:r>
          </a:p>
        </p:txBody>
      </p:sp>
      <p:sp>
        <p:nvSpPr>
          <p:cNvPr id="22" name="Rectangle 31"/>
          <p:cNvSpPr>
            <a:spLocks noChangeArrowheads="1"/>
          </p:cNvSpPr>
          <p:nvPr/>
        </p:nvSpPr>
        <p:spPr bwMode="auto">
          <a:xfrm>
            <a:off x="76200" y="2993587"/>
            <a:ext cx="7315200" cy="740213"/>
          </a:xfrm>
          <a:prstGeom prst="rect">
            <a:avLst/>
          </a:prstGeom>
          <a:solidFill>
            <a:srgbClr val="6ABCC2"/>
          </a:solidFill>
          <a:ln>
            <a:noFill/>
          </a:ln>
        </p:spPr>
        <p:txBody>
          <a:bodyPr wrap="none" anchor="ctr"/>
          <a:lstStyle/>
          <a:p>
            <a:pPr marL="285750" indent="-285750" algn="just">
              <a:buFont typeface="Arial" panose="020B0604020202020204" pitchFamily="34" charset="0"/>
              <a:buChar char="•"/>
            </a:pPr>
            <a:r>
              <a:rPr lang="en-US" sz="1600" dirty="0">
                <a:solidFill>
                  <a:srgbClr val="000000"/>
                </a:solidFill>
                <a:latin typeface="+mj-lt"/>
              </a:rPr>
              <a:t>ITPAM solution is triggered and picks up relevant information from Service</a:t>
            </a:r>
          </a:p>
          <a:p>
            <a:pPr marL="285750" indent="-285750" algn="just">
              <a:buFont typeface="Arial" panose="020B0604020202020204" pitchFamily="34" charset="0"/>
              <a:buChar char="•"/>
            </a:pPr>
            <a:r>
              <a:rPr lang="en-US" sz="1600" dirty="0">
                <a:solidFill>
                  <a:srgbClr val="000000"/>
                </a:solidFill>
              </a:rPr>
              <a:t>ITPAM solution performs threshold comparison and cleans up disk</a:t>
            </a:r>
            <a:endParaRPr lang="en-US" sz="1600" dirty="0">
              <a:solidFill>
                <a:srgbClr val="000000"/>
              </a:solidFill>
              <a:latin typeface="+mj-lt"/>
            </a:endParaRPr>
          </a:p>
          <a:p>
            <a:pPr marL="285750" indent="-285750" algn="just">
              <a:buFont typeface="Arial" panose="020B0604020202020204" pitchFamily="34" charset="0"/>
              <a:buChar char="•"/>
            </a:pPr>
            <a:r>
              <a:rPr lang="en-US" sz="1600" dirty="0">
                <a:solidFill>
                  <a:srgbClr val="000000"/>
                </a:solidFill>
                <a:latin typeface="+mj-lt"/>
              </a:rPr>
              <a:t>Updates the Incident ticket and routes to concerned team for further action</a:t>
            </a:r>
          </a:p>
        </p:txBody>
      </p:sp>
      <p:cxnSp>
        <p:nvCxnSpPr>
          <p:cNvPr id="23" name="Straight Arrow Connector 22"/>
          <p:cNvCxnSpPr/>
          <p:nvPr/>
        </p:nvCxnSpPr>
        <p:spPr>
          <a:xfrm flipV="1">
            <a:off x="1752600" y="3733800"/>
            <a:ext cx="0" cy="860027"/>
          </a:xfrm>
          <a:prstGeom prst="straightConnector1">
            <a:avLst/>
          </a:prstGeom>
          <a:ln w="92075">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0285" y="1115793"/>
            <a:ext cx="2133600" cy="1600201"/>
          </a:xfrm>
          <a:prstGeom prst="rect">
            <a:avLst/>
          </a:prstGeom>
        </p:spPr>
      </p:pic>
    </p:spTree>
    <p:extLst>
      <p:ext uri="{BB962C8B-B14F-4D97-AF65-F5344CB8AC3E}">
        <p14:creationId xmlns:p14="http://schemas.microsoft.com/office/powerpoint/2010/main" val="361643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23" presetClass="entr" presetSubtype="16"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anim calcmode="lin" valueType="num">
                                      <p:cBhvr>
                                        <p:cTn id="35" dur="500" fill="hold"/>
                                        <p:tgtEl>
                                          <p:spTgt spid="69"/>
                                        </p:tgtEl>
                                        <p:attrNameLst>
                                          <p:attrName>ppt_w</p:attrName>
                                        </p:attrNameLst>
                                      </p:cBhvr>
                                      <p:tavLst>
                                        <p:tav tm="0">
                                          <p:val>
                                            <p:fltVal val="0"/>
                                          </p:val>
                                        </p:tav>
                                        <p:tav tm="100000">
                                          <p:val>
                                            <p:strVal val="#ppt_w"/>
                                          </p:val>
                                        </p:tav>
                                      </p:tavLst>
                                    </p:anim>
                                    <p:anim calcmode="lin" valueType="num">
                                      <p:cBhvr>
                                        <p:cTn id="36"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ox(out)">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8" grpId="0" animBg="1"/>
      <p:bldP spid="4" grpId="0"/>
      <p:bldP spid="7"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159-152A-B4C1-1C2D-C185252EC7A9}"/>
              </a:ext>
            </a:extLst>
          </p:cNvPr>
          <p:cNvSpPr>
            <a:spLocks noGrp="1"/>
          </p:cNvSpPr>
          <p:nvPr>
            <p:ph type="title"/>
          </p:nvPr>
        </p:nvSpPr>
        <p:spPr/>
        <p:txBody>
          <a:bodyPr/>
          <a:lstStyle/>
          <a:p>
            <a:r>
              <a:rPr lang="en-US" dirty="0"/>
              <a:t>Automation</a:t>
            </a:r>
          </a:p>
        </p:txBody>
      </p:sp>
      <p:sp>
        <p:nvSpPr>
          <p:cNvPr id="3" name="Content Placeholder 2">
            <a:extLst>
              <a:ext uri="{FF2B5EF4-FFF2-40B4-BE49-F238E27FC236}">
                <a16:creationId xmlns:a16="http://schemas.microsoft.com/office/drawing/2014/main" id="{F42E654B-E65D-5DC7-68BB-FE94456B9942}"/>
              </a:ext>
            </a:extLst>
          </p:cNvPr>
          <p:cNvSpPr>
            <a:spLocks noGrp="1"/>
          </p:cNvSpPr>
          <p:nvPr>
            <p:ph idx="1"/>
          </p:nvPr>
        </p:nvSpPr>
        <p:spPr>
          <a:xfrm>
            <a:off x="485775" y="828675"/>
            <a:ext cx="8229600" cy="5105400"/>
          </a:xfrm>
        </p:spPr>
        <p:txBody>
          <a:bodyPr/>
          <a:lstStyle/>
          <a:p>
            <a:r>
              <a:rPr lang="en-US" sz="1600" dirty="0"/>
              <a:t>Automation – preparing solution of tasks which are repetitively done by service desk. Example call center for reset password. </a:t>
            </a:r>
          </a:p>
          <a:p>
            <a:r>
              <a:rPr lang="en-US" sz="1600" dirty="0"/>
              <a:t>What is a Flow/Process – Something which is done with a plan. Manual – SOP are made to tell service desk people what to do </a:t>
            </a:r>
          </a:p>
          <a:p>
            <a:r>
              <a:rPr lang="en-US" sz="1600" dirty="0"/>
              <a:t>SOP – Standard Operating procedure – manually things being done by technical </a:t>
            </a:r>
            <a:r>
              <a:rPr lang="en-US" sz="1600" dirty="0" err="1"/>
              <a:t>spoc</a:t>
            </a:r>
            <a:r>
              <a:rPr lang="en-US" sz="1600" dirty="0"/>
              <a:t> </a:t>
            </a:r>
          </a:p>
          <a:p>
            <a:r>
              <a:rPr lang="en-US" sz="1600" dirty="0"/>
              <a:t>Codes are developed to resolve issues </a:t>
            </a:r>
          </a:p>
          <a:p>
            <a:pPr marL="285750" indent="-285750">
              <a:buFont typeface="Arial" panose="020B0604020202020204" pitchFamily="34" charset="0"/>
              <a:buChar char="•"/>
            </a:pPr>
            <a:r>
              <a:rPr lang="en-US" sz="1600" dirty="0"/>
              <a:t>Scripting based automation – </a:t>
            </a:r>
            <a:r>
              <a:rPr lang="en-US" sz="1600" dirty="0" err="1"/>
              <a:t>Powershell</a:t>
            </a:r>
            <a:r>
              <a:rPr lang="en-US" sz="1600" dirty="0"/>
              <a:t>, Python, VB </a:t>
            </a:r>
            <a:r>
              <a:rPr lang="en-US" sz="1600" dirty="0" err="1"/>
              <a:t>etc</a:t>
            </a:r>
            <a:endParaRPr lang="en-US" sz="1600" dirty="0"/>
          </a:p>
          <a:p>
            <a:pPr marL="285750" indent="-285750">
              <a:buFont typeface="Arial" panose="020B0604020202020204" pitchFamily="34" charset="0"/>
              <a:buChar char="•"/>
            </a:pPr>
            <a:r>
              <a:rPr lang="en-US" sz="1600" dirty="0"/>
              <a:t>Automation tools – ITPAM, MS SCORCH, HP OO , </a:t>
            </a:r>
            <a:r>
              <a:rPr lang="en-US" sz="1600" dirty="0" err="1"/>
              <a:t>truesight</a:t>
            </a:r>
            <a:r>
              <a:rPr lang="en-US" sz="1600" dirty="0"/>
              <a:t> AO, Ansible, SNOW orch. </a:t>
            </a:r>
          </a:p>
          <a:p>
            <a:pPr marL="285750" indent="-285750">
              <a:buFont typeface="Arial" panose="020B0604020202020204" pitchFamily="34" charset="0"/>
              <a:buChar char="•"/>
            </a:pPr>
            <a:r>
              <a:rPr lang="en-US" sz="1600" dirty="0"/>
              <a:t>System Tools – AD </a:t>
            </a:r>
          </a:p>
          <a:p>
            <a:pPr marL="285750" indent="-285750">
              <a:buFont typeface="Arial" panose="020B0604020202020204" pitchFamily="34" charset="0"/>
              <a:buChar char="•"/>
            </a:pPr>
            <a:r>
              <a:rPr lang="en-US" sz="1600" dirty="0"/>
              <a:t>Ticketing tools – Remedy , SNOW(Service Now) </a:t>
            </a:r>
          </a:p>
          <a:p>
            <a:pPr marL="285750" indent="-285750">
              <a:buFont typeface="Arial" panose="020B0604020202020204" pitchFamily="34" charset="0"/>
              <a:buChar char="•"/>
            </a:pPr>
            <a:r>
              <a:rPr lang="en-US" sz="1600" dirty="0"/>
              <a:t>Third Party Tools – Netapp, Cisco</a:t>
            </a:r>
          </a:p>
          <a:p>
            <a:pPr marL="285750" indent="-285750">
              <a:buFont typeface="Arial" panose="020B0604020202020204" pitchFamily="34" charset="0"/>
              <a:buChar char="•"/>
            </a:pPr>
            <a:r>
              <a:rPr lang="en-US" sz="1600" dirty="0"/>
              <a:t>DB Management – MSSQL, </a:t>
            </a:r>
            <a:r>
              <a:rPr lang="en-US" sz="1600" dirty="0" err="1"/>
              <a:t>mysql</a:t>
            </a:r>
            <a:r>
              <a:rPr lang="en-US" sz="1600" dirty="0"/>
              <a:t>, Oracle </a:t>
            </a:r>
          </a:p>
          <a:p>
            <a:pPr marL="285750" indent="-285750">
              <a:buFont typeface="Arial" panose="020B0604020202020204" pitchFamily="34" charset="0"/>
              <a:buChar char="•"/>
            </a:pPr>
            <a:r>
              <a:rPr lang="en-US" sz="1600" dirty="0"/>
              <a:t>Monitoring Tools- Nimsoft, SCOM, </a:t>
            </a:r>
          </a:p>
          <a:p>
            <a:pPr marL="285750" indent="-285750">
              <a:buFont typeface="Arial" panose="020B0604020202020204" pitchFamily="34" charset="0"/>
              <a:buChar char="•"/>
            </a:pPr>
            <a:r>
              <a:rPr lang="en-US" sz="1600" dirty="0"/>
              <a:t>IAAC –</a:t>
            </a:r>
            <a:r>
              <a:rPr lang="en-US" sz="1600" dirty="0" err="1"/>
              <a:t>devOps</a:t>
            </a:r>
            <a:r>
              <a:rPr lang="en-US" sz="1600" dirty="0"/>
              <a:t> tools- Jenkins , </a:t>
            </a:r>
            <a:r>
              <a:rPr lang="en-US" sz="1600" dirty="0" err="1"/>
              <a:t>jira</a:t>
            </a:r>
            <a:r>
              <a:rPr lang="en-US" sz="1600" dirty="0"/>
              <a:t>, GIT </a:t>
            </a:r>
          </a:p>
          <a:p>
            <a:pPr marL="285750" indent="-285750">
              <a:buFont typeface="Arial" panose="020B0604020202020204" pitchFamily="34" charset="0"/>
              <a:buChar char="•"/>
            </a:pPr>
            <a:r>
              <a:rPr lang="en-US" sz="1600" dirty="0"/>
              <a:t>Other – Patching(SCCM ), system admin etc. </a:t>
            </a:r>
          </a:p>
          <a:p>
            <a:endParaRPr lang="en-US" sz="1600" dirty="0"/>
          </a:p>
          <a:p>
            <a:endParaRPr lang="en-US" sz="1600" dirty="0"/>
          </a:p>
        </p:txBody>
      </p:sp>
      <p:sp>
        <p:nvSpPr>
          <p:cNvPr id="4" name="Slide Number Placeholder 3">
            <a:extLst>
              <a:ext uri="{FF2B5EF4-FFF2-40B4-BE49-F238E27FC236}">
                <a16:creationId xmlns:a16="http://schemas.microsoft.com/office/drawing/2014/main" id="{88A5BE57-A23C-8A5D-B7BE-D93A3F7C8649}"/>
              </a:ext>
            </a:extLst>
          </p:cNvPr>
          <p:cNvSpPr>
            <a:spLocks noGrp="1"/>
          </p:cNvSpPr>
          <p:nvPr>
            <p:ph type="sldNum" sz="quarter" idx="10"/>
          </p:nvPr>
        </p:nvSpPr>
        <p:spPr/>
        <p:txBody>
          <a:bodyPr/>
          <a:lstStyle/>
          <a:p>
            <a:pPr>
              <a:defRPr/>
            </a:pPr>
            <a:fld id="{353F21E6-6D58-4E5A-AE3F-C223BA28871D}" type="slidenum">
              <a:rPr lang="en-US" smtClean="0"/>
              <a:pPr>
                <a:defRPr/>
              </a:pPr>
              <a:t>3</a:t>
            </a:fld>
            <a:endParaRPr lang="en-US" dirty="0"/>
          </a:p>
        </p:txBody>
      </p:sp>
    </p:spTree>
    <p:extLst>
      <p:ext uri="{BB962C8B-B14F-4D97-AF65-F5344CB8AC3E}">
        <p14:creationId xmlns:p14="http://schemas.microsoft.com/office/powerpoint/2010/main" val="124666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685800" y="152400"/>
            <a:ext cx="8229600" cy="685800"/>
          </a:xfrm>
        </p:spPr>
        <p:txBody>
          <a:bodyPr anchor="t"/>
          <a:lstStyle/>
          <a:p>
            <a:r>
              <a:rPr lang="en-US" sz="2100" dirty="0">
                <a:cs typeface="FS Joey"/>
              </a:rPr>
              <a:t>Orchestration &amp; Automation (Patch Management)</a:t>
            </a:r>
          </a:p>
        </p:txBody>
      </p:sp>
      <p:sp>
        <p:nvSpPr>
          <p:cNvPr id="2" name="Rectangle 1"/>
          <p:cNvSpPr/>
          <p:nvPr/>
        </p:nvSpPr>
        <p:spPr>
          <a:xfrm>
            <a:off x="1755770" y="2362200"/>
            <a:ext cx="5635629" cy="762000"/>
          </a:xfrm>
          <a:prstGeom prst="rect">
            <a:avLst/>
          </a:prstGeom>
          <a:solidFill>
            <a:srgbClr val="6ABC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DC Team Shares Patch Details for activity and Service Request is raised in ServiceNow </a:t>
            </a:r>
          </a:p>
          <a:p>
            <a:pPr algn="ctr"/>
            <a:endParaRPr lang="en-US" dirty="0">
              <a:solidFill>
                <a:schemeClr val="tx1"/>
              </a:solidFill>
            </a:endParaRPr>
          </a:p>
        </p:txBody>
      </p:sp>
      <p:sp>
        <p:nvSpPr>
          <p:cNvPr id="18" name="Rectangle 17"/>
          <p:cNvSpPr/>
          <p:nvPr/>
        </p:nvSpPr>
        <p:spPr>
          <a:xfrm>
            <a:off x="1755770" y="1295400"/>
            <a:ext cx="5483230" cy="381000"/>
          </a:xfrm>
          <a:prstGeom prst="rect">
            <a:avLst/>
          </a:prstGeom>
          <a:solidFill>
            <a:srgbClr val="59B4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Patch Details is published for the Month </a:t>
            </a:r>
          </a:p>
        </p:txBody>
      </p:sp>
      <p:sp>
        <p:nvSpPr>
          <p:cNvPr id="19" name="Down Arrow 18"/>
          <p:cNvSpPr/>
          <p:nvPr/>
        </p:nvSpPr>
        <p:spPr>
          <a:xfrm>
            <a:off x="4419600" y="1752600"/>
            <a:ext cx="228600" cy="60960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1066800" y="3276600"/>
            <a:ext cx="1981200" cy="533400"/>
          </a:xfrm>
          <a:prstGeom prst="straightConnector1">
            <a:avLst/>
          </a:prstGeom>
          <a:ln w="1016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43200" y="5638800"/>
            <a:ext cx="1752600" cy="0"/>
          </a:xfrm>
          <a:prstGeom prst="straightConnector1">
            <a:avLst/>
          </a:prstGeom>
          <a:ln w="920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690610" y="4038600"/>
            <a:ext cx="1805190" cy="1371600"/>
          </a:xfrm>
          <a:prstGeom prst="rect">
            <a:avLst/>
          </a:prstGeom>
          <a:solidFill>
            <a:srgbClr val="59B4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Orchestrator solution triggers for Patch Management in IEM</a:t>
            </a:r>
          </a:p>
        </p:txBody>
      </p:sp>
      <p:pic>
        <p:nvPicPr>
          <p:cNvPr id="69" name="Picture 5"/>
          <p:cNvPicPr>
            <a:picLocks noChangeAspect="1" noChangeArrowheads="1"/>
          </p:cNvPicPr>
          <p:nvPr/>
        </p:nvPicPr>
        <p:blipFill>
          <a:blip r:embed="rId3"/>
          <a:stretch>
            <a:fillRect/>
          </a:stretch>
        </p:blipFill>
        <p:spPr bwMode="auto">
          <a:xfrm>
            <a:off x="4575068" y="3505199"/>
            <a:ext cx="4568932" cy="2819401"/>
          </a:xfrm>
          <a:prstGeom prst="rect">
            <a:avLst/>
          </a:prstGeom>
          <a:noFill/>
          <a:ln w="12700">
            <a:noFill/>
            <a:miter lim="800000"/>
            <a:headEnd type="none" w="sm" len="sm"/>
            <a:tailEnd type="none" w="sm" len="sm"/>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3810000"/>
            <a:ext cx="2535143" cy="2362200"/>
          </a:xfrm>
          <a:prstGeom prst="rect">
            <a:avLst/>
          </a:prstGeom>
        </p:spPr>
      </p:pic>
      <p:cxnSp>
        <p:nvCxnSpPr>
          <p:cNvPr id="11" name="Straight Arrow Connector 10"/>
          <p:cNvCxnSpPr/>
          <p:nvPr/>
        </p:nvCxnSpPr>
        <p:spPr>
          <a:xfrm flipV="1">
            <a:off x="8430295" y="2743200"/>
            <a:ext cx="1" cy="762000"/>
          </a:xfrm>
          <a:prstGeom prst="straightConnector1">
            <a:avLst/>
          </a:prstGeom>
          <a:ln w="920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91399" y="2778008"/>
            <a:ext cx="914401" cy="955792"/>
          </a:xfrm>
          <a:prstGeom prst="rect">
            <a:avLst/>
          </a:prstGeom>
          <a:noFill/>
        </p:spPr>
        <p:txBody>
          <a:bodyPr wrap="square" rtlCol="0">
            <a:spAutoFit/>
          </a:bodyPr>
          <a:lstStyle/>
          <a:p>
            <a:r>
              <a:rPr lang="en-US" sz="1200" b="1" dirty="0"/>
              <a:t>Actions scheduled at IEM</a:t>
            </a:r>
          </a:p>
          <a:p>
            <a:endParaRPr lang="en-US"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9747" y="1095023"/>
            <a:ext cx="2362200" cy="1682985"/>
          </a:xfrm>
          <a:prstGeom prst="rect">
            <a:avLst/>
          </a:prstGeom>
        </p:spPr>
      </p:pic>
    </p:spTree>
    <p:extLst>
      <p:ext uri="{BB962C8B-B14F-4D97-AF65-F5344CB8AC3E}">
        <p14:creationId xmlns:p14="http://schemas.microsoft.com/office/powerpoint/2010/main" val="339510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23" presetClass="entr" presetSubtype="16"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anim calcmode="lin" valueType="num">
                                      <p:cBhvr>
                                        <p:cTn id="35" dur="500" fill="hold"/>
                                        <p:tgtEl>
                                          <p:spTgt spid="69"/>
                                        </p:tgtEl>
                                        <p:attrNameLst>
                                          <p:attrName>ppt_w</p:attrName>
                                        </p:attrNameLst>
                                      </p:cBhvr>
                                      <p:tavLst>
                                        <p:tav tm="0">
                                          <p:val>
                                            <p:fltVal val="0"/>
                                          </p:val>
                                        </p:tav>
                                        <p:tav tm="100000">
                                          <p:val>
                                            <p:strVal val="#ppt_w"/>
                                          </p:val>
                                        </p:tav>
                                      </p:tavLst>
                                    </p:anim>
                                    <p:anim calcmode="lin" valueType="num">
                                      <p:cBhvr>
                                        <p:cTn id="36"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animBg="1"/>
      <p:bldP spid="2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685800" y="152400"/>
            <a:ext cx="8229600" cy="685800"/>
          </a:xfrm>
        </p:spPr>
        <p:txBody>
          <a:bodyPr anchor="t"/>
          <a:lstStyle/>
          <a:p>
            <a:r>
              <a:rPr lang="en-US" sz="2100" dirty="0">
                <a:cs typeface="FS Joey"/>
              </a:rPr>
              <a:t>Orchestration &amp; Automation (Patch Management)</a:t>
            </a:r>
          </a:p>
        </p:txBody>
      </p:sp>
      <p:sp>
        <p:nvSpPr>
          <p:cNvPr id="1339395" name="Rectangle 3"/>
          <p:cNvSpPr>
            <a:spLocks noChangeArrowheads="1"/>
          </p:cNvSpPr>
          <p:nvPr/>
        </p:nvSpPr>
        <p:spPr bwMode="auto">
          <a:xfrm>
            <a:off x="1910652" y="3886200"/>
            <a:ext cx="5514085" cy="1898241"/>
          </a:xfrm>
          <a:prstGeom prst="rect">
            <a:avLst/>
          </a:prstGeom>
          <a:solidFill>
            <a:srgbClr val="F0FF93"/>
          </a:solidFill>
          <a:ln w="9525">
            <a:noFill/>
            <a:miter lim="800000"/>
            <a:headEnd/>
            <a:tailEnd/>
          </a:ln>
          <a:effectLst/>
        </p:spPr>
        <p:txBody>
          <a:bodyPr wrap="none" anchor="ctr"/>
          <a:lstStyle/>
          <a:p>
            <a:pPr algn="ctr" eaLnBrk="1" hangingPunct="1"/>
            <a:endParaRPr lang="en-US" dirty="0">
              <a:latin typeface="Calibri" pitchFamily="34" charset="0"/>
              <a:ea typeface="ＭＳ Ｐゴシック" pitchFamily="-16" charset="-128"/>
            </a:endParaRPr>
          </a:p>
        </p:txBody>
      </p:sp>
      <p:sp>
        <p:nvSpPr>
          <p:cNvPr id="1339402" name="AutoShape 10"/>
          <p:cNvSpPr>
            <a:spLocks noChangeArrowheads="1"/>
          </p:cNvSpPr>
          <p:nvPr/>
        </p:nvSpPr>
        <p:spPr bwMode="auto">
          <a:xfrm>
            <a:off x="1961463" y="2320572"/>
            <a:ext cx="1026319" cy="486966"/>
          </a:xfrm>
          <a:prstGeom prst="rightArrowCallout">
            <a:avLst>
              <a:gd name="adj1" fmla="val 25000"/>
              <a:gd name="adj2" fmla="val 25000"/>
              <a:gd name="adj3" fmla="val 35126"/>
              <a:gd name="adj4" fmla="val 76045"/>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Receives  patch </a:t>
            </a:r>
          </a:p>
          <a:p>
            <a:pPr algn="ctr"/>
            <a:r>
              <a:rPr lang="en-US" sz="900" dirty="0">
                <a:solidFill>
                  <a:schemeClr val="tx1"/>
                </a:solidFill>
                <a:latin typeface="Calibri" pitchFamily="34" charset="0"/>
                <a:ea typeface="ＭＳ Ｐゴシック" pitchFamily="-16" charset="-128"/>
              </a:rPr>
              <a:t>details </a:t>
            </a:r>
          </a:p>
        </p:txBody>
      </p:sp>
      <p:sp>
        <p:nvSpPr>
          <p:cNvPr id="1339403" name="AutoShape 11"/>
          <p:cNvSpPr>
            <a:spLocks noChangeArrowheads="1"/>
          </p:cNvSpPr>
          <p:nvPr/>
        </p:nvSpPr>
        <p:spPr bwMode="auto">
          <a:xfrm>
            <a:off x="1185862" y="2260414"/>
            <a:ext cx="566738" cy="540544"/>
          </a:xfrm>
          <a:prstGeom prst="triangle">
            <a:avLst>
              <a:gd name="adj" fmla="val 50000"/>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r>
              <a:rPr lang="en-US" sz="1050" dirty="0">
                <a:solidFill>
                  <a:schemeClr val="tx1"/>
                </a:solidFill>
                <a:latin typeface="Calibri" pitchFamily="34" charset="0"/>
                <a:ea typeface="ＭＳ Ｐゴシック" pitchFamily="-16" charset="-128"/>
              </a:rPr>
              <a:t>Start</a:t>
            </a:r>
          </a:p>
        </p:txBody>
      </p:sp>
      <p:sp>
        <p:nvSpPr>
          <p:cNvPr id="1339406" name="AutoShape 14"/>
          <p:cNvSpPr>
            <a:spLocks noChangeArrowheads="1"/>
          </p:cNvSpPr>
          <p:nvPr/>
        </p:nvSpPr>
        <p:spPr bwMode="auto">
          <a:xfrm>
            <a:off x="4920103" y="2067736"/>
            <a:ext cx="448238" cy="19267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900" dirty="0">
              <a:solidFill>
                <a:schemeClr val="tx1"/>
              </a:solidFill>
              <a:latin typeface="Calibri" pitchFamily="34" charset="0"/>
              <a:ea typeface="ＭＳ Ｐゴシック" pitchFamily="-16" charset="-128"/>
            </a:endParaRPr>
          </a:p>
        </p:txBody>
      </p:sp>
      <p:sp>
        <p:nvSpPr>
          <p:cNvPr id="1339407" name="AutoShape 15"/>
          <p:cNvSpPr>
            <a:spLocks noChangeArrowheads="1"/>
          </p:cNvSpPr>
          <p:nvPr/>
        </p:nvSpPr>
        <p:spPr bwMode="auto">
          <a:xfrm flipV="1">
            <a:off x="4908071" y="2841627"/>
            <a:ext cx="455634" cy="20829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0000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900" dirty="0">
              <a:solidFill>
                <a:schemeClr val="tx1"/>
              </a:solidFill>
              <a:latin typeface="Calibri" pitchFamily="34" charset="0"/>
              <a:ea typeface="ＭＳ Ｐゴシック" pitchFamily="-16" charset="-128"/>
            </a:endParaRPr>
          </a:p>
        </p:txBody>
      </p:sp>
      <p:sp>
        <p:nvSpPr>
          <p:cNvPr id="1339408" name="Text Box 16"/>
          <p:cNvSpPr txBox="1">
            <a:spLocks noChangeArrowheads="1"/>
          </p:cNvSpPr>
          <p:nvPr/>
        </p:nvSpPr>
        <p:spPr bwMode="auto">
          <a:xfrm>
            <a:off x="4715379" y="2260416"/>
            <a:ext cx="499175" cy="207749"/>
          </a:xfrm>
          <a:prstGeom prst="rect">
            <a:avLst/>
          </a:pr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Success</a:t>
            </a:r>
          </a:p>
        </p:txBody>
      </p:sp>
      <p:sp>
        <p:nvSpPr>
          <p:cNvPr id="1339409" name="Text Box 17"/>
          <p:cNvSpPr txBox="1">
            <a:spLocks noChangeArrowheads="1"/>
          </p:cNvSpPr>
          <p:nvPr/>
        </p:nvSpPr>
        <p:spPr bwMode="auto">
          <a:xfrm>
            <a:off x="4704662" y="2641729"/>
            <a:ext cx="507269" cy="198145"/>
          </a:xfrm>
          <a:prstGeom prst="rect">
            <a:avLst/>
          </a:prstGeom>
          <a:solidFill>
            <a:srgbClr val="C0000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Fail</a:t>
            </a:r>
          </a:p>
        </p:txBody>
      </p:sp>
      <p:sp>
        <p:nvSpPr>
          <p:cNvPr id="1339410" name="AutoShape 18"/>
          <p:cNvSpPr>
            <a:spLocks noChangeArrowheads="1"/>
          </p:cNvSpPr>
          <p:nvPr/>
        </p:nvSpPr>
        <p:spPr bwMode="auto">
          <a:xfrm>
            <a:off x="5364270" y="1981200"/>
            <a:ext cx="1026319" cy="486965"/>
          </a:xfrm>
          <a:prstGeom prst="rightArrowCallout">
            <a:avLst>
              <a:gd name="adj1" fmla="val 25000"/>
              <a:gd name="adj2" fmla="val 25000"/>
              <a:gd name="adj3" fmla="val 35126"/>
              <a:gd name="adj4" fmla="val 71356"/>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Update</a:t>
            </a:r>
            <a:br>
              <a:rPr lang="en-US" sz="900" dirty="0">
                <a:solidFill>
                  <a:schemeClr val="tx1"/>
                </a:solidFill>
                <a:latin typeface="Calibri" pitchFamily="34" charset="0"/>
                <a:ea typeface="ＭＳ Ｐゴシック" pitchFamily="-16" charset="-128"/>
              </a:rPr>
            </a:br>
            <a:r>
              <a:rPr lang="en-US" sz="900" dirty="0">
                <a:solidFill>
                  <a:schemeClr val="tx1"/>
                </a:solidFill>
                <a:latin typeface="Calibri" pitchFamily="34" charset="0"/>
                <a:ea typeface="ＭＳ Ｐゴシック" pitchFamily="-16" charset="-128"/>
              </a:rPr>
              <a:t>logs</a:t>
            </a:r>
          </a:p>
        </p:txBody>
      </p:sp>
      <p:sp>
        <p:nvSpPr>
          <p:cNvPr id="1339411" name="AutoShape 19"/>
          <p:cNvSpPr>
            <a:spLocks noChangeArrowheads="1"/>
          </p:cNvSpPr>
          <p:nvPr/>
        </p:nvSpPr>
        <p:spPr bwMode="auto">
          <a:xfrm>
            <a:off x="6434308" y="1981200"/>
            <a:ext cx="880892" cy="486965"/>
          </a:xfrm>
          <a:prstGeom prst="rightArrowCallout">
            <a:avLst>
              <a:gd name="adj1" fmla="val 25000"/>
              <a:gd name="adj2" fmla="val 25000"/>
              <a:gd name="adj3" fmla="val 35126"/>
              <a:gd name="adj4" fmla="val 77808"/>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Generated </a:t>
            </a:r>
          </a:p>
          <a:p>
            <a:pPr algn="ctr"/>
            <a:r>
              <a:rPr lang="en-US" sz="900" dirty="0">
                <a:solidFill>
                  <a:schemeClr val="tx1"/>
                </a:solidFill>
                <a:latin typeface="Calibri" pitchFamily="34" charset="0"/>
                <a:ea typeface="ＭＳ Ｐゴシック" pitchFamily="-16" charset="-128"/>
              </a:rPr>
              <a:t>consolidated </a:t>
            </a:r>
            <a:br>
              <a:rPr lang="en-US" sz="900" dirty="0">
                <a:solidFill>
                  <a:schemeClr val="tx1"/>
                </a:solidFill>
                <a:latin typeface="Calibri" pitchFamily="34" charset="0"/>
                <a:ea typeface="ＭＳ Ｐゴシック" pitchFamily="-16" charset="-128"/>
              </a:rPr>
            </a:br>
            <a:r>
              <a:rPr lang="en-US" sz="900" dirty="0">
                <a:solidFill>
                  <a:schemeClr val="tx1"/>
                </a:solidFill>
                <a:latin typeface="Calibri" pitchFamily="34" charset="0"/>
                <a:ea typeface="ＭＳ Ｐゴシック" pitchFamily="-16" charset="-128"/>
              </a:rPr>
              <a:t>Reports   </a:t>
            </a:r>
          </a:p>
        </p:txBody>
      </p:sp>
      <p:sp>
        <p:nvSpPr>
          <p:cNvPr id="1339414" name="AutoShape 22"/>
          <p:cNvSpPr>
            <a:spLocks noChangeArrowheads="1"/>
          </p:cNvSpPr>
          <p:nvPr/>
        </p:nvSpPr>
        <p:spPr bwMode="auto">
          <a:xfrm>
            <a:off x="7500938" y="1997525"/>
            <a:ext cx="685800" cy="1450745"/>
          </a:xfrm>
          <a:prstGeom prst="downArrowCallout">
            <a:avLst>
              <a:gd name="adj1" fmla="val 21140"/>
              <a:gd name="adj2" fmla="val 25000"/>
              <a:gd name="adj3" fmla="val 30145"/>
              <a:gd name="adj4" fmla="val 79803"/>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Combine</a:t>
            </a:r>
          </a:p>
          <a:p>
            <a:pPr algn="ctr"/>
            <a:r>
              <a:rPr lang="en-US" sz="900" dirty="0">
                <a:solidFill>
                  <a:schemeClr val="tx1"/>
                </a:solidFill>
                <a:latin typeface="Calibri" pitchFamily="34" charset="0"/>
                <a:ea typeface="ＭＳ Ｐゴシック" pitchFamily="-16" charset="-128"/>
              </a:rPr>
              <a:t>Results</a:t>
            </a:r>
          </a:p>
        </p:txBody>
      </p:sp>
      <p:sp>
        <p:nvSpPr>
          <p:cNvPr id="1339415" name="AutoShape 23"/>
          <p:cNvSpPr>
            <a:spLocks noChangeArrowheads="1"/>
          </p:cNvSpPr>
          <p:nvPr/>
        </p:nvSpPr>
        <p:spPr bwMode="auto">
          <a:xfrm>
            <a:off x="7577138" y="3483061"/>
            <a:ext cx="683607" cy="790074"/>
          </a:xfrm>
          <a:prstGeom prst="downArrowCallout">
            <a:avLst>
              <a:gd name="adj1" fmla="val 25000"/>
              <a:gd name="adj2" fmla="val 25000"/>
              <a:gd name="adj3" fmla="val 29657"/>
              <a:gd name="adj4" fmla="val 66667"/>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Update </a:t>
            </a:r>
          </a:p>
          <a:p>
            <a:pPr algn="ctr"/>
            <a:r>
              <a:rPr lang="en-US" sz="900" dirty="0">
                <a:solidFill>
                  <a:schemeClr val="tx1"/>
                </a:solidFill>
                <a:latin typeface="Calibri" pitchFamily="34" charset="0"/>
                <a:ea typeface="ＭＳ Ｐゴシック" pitchFamily="-16" charset="-128"/>
              </a:rPr>
              <a:t>SR</a:t>
            </a:r>
          </a:p>
          <a:p>
            <a:pPr algn="ctr"/>
            <a:r>
              <a:rPr lang="en-US" sz="900" dirty="0">
                <a:solidFill>
                  <a:schemeClr val="tx1"/>
                </a:solidFill>
                <a:latin typeface="Calibri" pitchFamily="34" charset="0"/>
                <a:ea typeface="ＭＳ Ｐゴシック" pitchFamily="-16" charset="-128"/>
              </a:rPr>
              <a:t>Ticket</a:t>
            </a:r>
          </a:p>
        </p:txBody>
      </p:sp>
      <p:sp>
        <p:nvSpPr>
          <p:cNvPr id="1339416" name="AutoShape 24"/>
          <p:cNvSpPr>
            <a:spLocks noChangeArrowheads="1"/>
          </p:cNvSpPr>
          <p:nvPr/>
        </p:nvSpPr>
        <p:spPr bwMode="auto">
          <a:xfrm>
            <a:off x="7592616" y="4327903"/>
            <a:ext cx="594122" cy="485775"/>
          </a:xfrm>
          <a:prstGeom prst="octagon">
            <a:avLst>
              <a:gd name="adj" fmla="val 29287"/>
            </a:avLst>
          </a:prstGeom>
          <a:solidFill>
            <a:schemeClr val="accent2">
              <a:lumMod val="60000"/>
              <a:lumOff val="40000"/>
            </a:schemeClr>
          </a:solidFill>
          <a:ln w="9525">
            <a:solidFill>
              <a:schemeClr val="tx1"/>
            </a:solidFill>
            <a:miter lim="800000"/>
            <a:headEnd/>
            <a:tailEnd/>
          </a:ln>
          <a:effectLst>
            <a:glow rad="139700">
              <a:schemeClr val="accent6">
                <a:satMod val="175000"/>
                <a:alpha val="40000"/>
              </a:schemeClr>
            </a:glow>
            <a:reflection blurRad="6350" stA="50000" endA="300" endPos="55000" dir="5400000" sy="-100000" algn="bl" rotWithShape="0"/>
          </a:effectLst>
          <a:scene3d>
            <a:camera prst="orthographicFront"/>
            <a:lightRig rig="threePt" dir="t"/>
          </a:scene3d>
          <a:sp3d>
            <a:bevelT w="114300" prst="hardEdge"/>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End</a:t>
            </a:r>
          </a:p>
        </p:txBody>
      </p:sp>
      <p:sp>
        <p:nvSpPr>
          <p:cNvPr id="1339418" name="Text Box 26"/>
          <p:cNvSpPr txBox="1">
            <a:spLocks noChangeArrowheads="1"/>
          </p:cNvSpPr>
          <p:nvPr/>
        </p:nvSpPr>
        <p:spPr bwMode="auto">
          <a:xfrm>
            <a:off x="1910653" y="5117915"/>
            <a:ext cx="184731" cy="233397"/>
          </a:xfrm>
          <a:prstGeom prst="rect">
            <a:avLst/>
          </a:prstGeom>
          <a:noFill/>
          <a:ln w="9525">
            <a:noFill/>
            <a:miter lim="800000"/>
            <a:headEnd/>
            <a:tailEnd/>
          </a:ln>
          <a:effectLst/>
        </p:spPr>
        <p:txBody>
          <a:bodyPr wrap="none">
            <a:spAutoFit/>
          </a:bodyPr>
          <a:lstStyle/>
          <a:p>
            <a:pPr algn="ctr">
              <a:lnSpc>
                <a:spcPts val="1125"/>
              </a:lnSpc>
            </a:pPr>
            <a:endParaRPr lang="en-US" sz="1050" b="1" dirty="0">
              <a:latin typeface="Calibri" pitchFamily="34" charset="0"/>
              <a:ea typeface="ＭＳ Ｐゴシック" pitchFamily="-16" charset="-128"/>
            </a:endParaRPr>
          </a:p>
        </p:txBody>
      </p:sp>
      <p:sp>
        <p:nvSpPr>
          <p:cNvPr id="1339419" name="AutoShape 27"/>
          <p:cNvSpPr>
            <a:spLocks noChangeArrowheads="1"/>
          </p:cNvSpPr>
          <p:nvPr/>
        </p:nvSpPr>
        <p:spPr bwMode="auto">
          <a:xfrm>
            <a:off x="2472600" y="4529808"/>
            <a:ext cx="1153799" cy="588107"/>
          </a:xfrm>
          <a:prstGeom prst="roundRect">
            <a:avLst>
              <a:gd name="adj" fmla="val 16667"/>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Server </a:t>
            </a:r>
          </a:p>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Automation</a:t>
            </a:r>
          </a:p>
        </p:txBody>
      </p:sp>
      <p:sp>
        <p:nvSpPr>
          <p:cNvPr id="1339420" name="Text Box 28"/>
          <p:cNvSpPr txBox="1">
            <a:spLocks noChangeArrowheads="1"/>
          </p:cNvSpPr>
          <p:nvPr/>
        </p:nvSpPr>
        <p:spPr bwMode="auto">
          <a:xfrm>
            <a:off x="2755756" y="5117914"/>
            <a:ext cx="931666" cy="515526"/>
          </a:xfrm>
          <a:prstGeom prst="rect">
            <a:avLst/>
          </a:prstGeom>
          <a:noFill/>
          <a:ln w="9525">
            <a:noFill/>
            <a:miter lim="800000"/>
            <a:headEnd/>
            <a:tailEnd/>
          </a:ln>
          <a:effectLst/>
        </p:spPr>
        <p:txBody>
          <a:bodyPr wrap="none">
            <a:spAutoFit/>
          </a:bodyPr>
          <a:lstStyle/>
          <a:p>
            <a:pPr algn="ctr">
              <a:lnSpc>
                <a:spcPts val="1125"/>
              </a:lnSpc>
            </a:pPr>
            <a:r>
              <a:rPr lang="en-US" sz="1050" b="1" dirty="0">
                <a:latin typeface="Calibri" pitchFamily="34" charset="0"/>
                <a:ea typeface="ＭＳ Ｐゴシック" pitchFamily="-16" charset="-128"/>
              </a:rPr>
              <a:t>Server </a:t>
            </a:r>
          </a:p>
          <a:p>
            <a:pPr algn="ctr">
              <a:lnSpc>
                <a:spcPts val="1125"/>
              </a:lnSpc>
            </a:pPr>
            <a:r>
              <a:rPr lang="en-US" sz="1050" b="1" dirty="0">
                <a:latin typeface="Calibri" pitchFamily="34" charset="0"/>
                <a:ea typeface="ＭＳ Ｐゴシック" pitchFamily="-16" charset="-128"/>
              </a:rPr>
              <a:t>Patch </a:t>
            </a:r>
          </a:p>
          <a:p>
            <a:pPr algn="ctr">
              <a:lnSpc>
                <a:spcPts val="1125"/>
              </a:lnSpc>
            </a:pPr>
            <a:r>
              <a:rPr lang="en-US" sz="1050" b="1" dirty="0">
                <a:latin typeface="Calibri" pitchFamily="34" charset="0"/>
                <a:ea typeface="ＭＳ Ｐゴシック" pitchFamily="-16" charset="-128"/>
              </a:rPr>
              <a:t>Management</a:t>
            </a:r>
          </a:p>
        </p:txBody>
      </p:sp>
      <p:sp>
        <p:nvSpPr>
          <p:cNvPr id="1339423" name="AutoShape 31"/>
          <p:cNvSpPr>
            <a:spLocks noChangeArrowheads="1"/>
          </p:cNvSpPr>
          <p:nvPr/>
        </p:nvSpPr>
        <p:spPr bwMode="auto">
          <a:xfrm>
            <a:off x="4045762" y="4621749"/>
            <a:ext cx="1244567" cy="568276"/>
          </a:xfrm>
          <a:prstGeom prst="roundRect">
            <a:avLst>
              <a:gd name="adj" fmla="val 16667"/>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ServiceNow</a:t>
            </a:r>
          </a:p>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Incident</a:t>
            </a:r>
          </a:p>
        </p:txBody>
      </p:sp>
      <p:sp>
        <p:nvSpPr>
          <p:cNvPr id="1339424" name="Text Box 32"/>
          <p:cNvSpPr txBox="1">
            <a:spLocks noChangeArrowheads="1"/>
          </p:cNvSpPr>
          <p:nvPr/>
        </p:nvSpPr>
        <p:spPr bwMode="auto">
          <a:xfrm>
            <a:off x="4249934" y="5181600"/>
            <a:ext cx="931666" cy="374461"/>
          </a:xfrm>
          <a:prstGeom prst="rect">
            <a:avLst/>
          </a:prstGeom>
          <a:noFill/>
          <a:ln w="9525">
            <a:noFill/>
            <a:miter lim="800000"/>
            <a:headEnd/>
            <a:tailEnd/>
          </a:ln>
          <a:effectLst/>
        </p:spPr>
        <p:txBody>
          <a:bodyPr wrap="none">
            <a:spAutoFit/>
          </a:bodyPr>
          <a:lstStyle/>
          <a:p>
            <a:pPr algn="ctr">
              <a:lnSpc>
                <a:spcPts val="1125"/>
              </a:lnSpc>
            </a:pPr>
            <a:r>
              <a:rPr lang="en-US" sz="1050" b="1" dirty="0">
                <a:latin typeface="Calibri" pitchFamily="34" charset="0"/>
                <a:ea typeface="ＭＳ Ｐゴシック" pitchFamily="-16" charset="-128"/>
              </a:rPr>
              <a:t>Incident</a:t>
            </a:r>
          </a:p>
          <a:p>
            <a:pPr algn="ctr">
              <a:lnSpc>
                <a:spcPts val="1125"/>
              </a:lnSpc>
            </a:pPr>
            <a:r>
              <a:rPr lang="en-US" sz="1050" b="1" dirty="0">
                <a:latin typeface="Calibri" pitchFamily="34" charset="0"/>
                <a:ea typeface="ＭＳ Ｐゴシック" pitchFamily="-16" charset="-128"/>
              </a:rPr>
              <a:t>Management</a:t>
            </a:r>
          </a:p>
        </p:txBody>
      </p:sp>
      <p:sp>
        <p:nvSpPr>
          <p:cNvPr id="1339425" name="AutoShape 33"/>
          <p:cNvSpPr>
            <a:spLocks noChangeArrowheads="1"/>
          </p:cNvSpPr>
          <p:nvPr/>
        </p:nvSpPr>
        <p:spPr bwMode="auto">
          <a:xfrm>
            <a:off x="5892252" y="4572000"/>
            <a:ext cx="1270548" cy="588107"/>
          </a:xfrm>
          <a:prstGeom prst="roundRect">
            <a:avLst>
              <a:gd name="adj" fmla="val 16667"/>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Service	Now</a:t>
            </a:r>
          </a:p>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 SR </a:t>
            </a:r>
          </a:p>
        </p:txBody>
      </p:sp>
      <p:sp>
        <p:nvSpPr>
          <p:cNvPr id="1339426" name="Text Box 34"/>
          <p:cNvSpPr txBox="1">
            <a:spLocks noChangeArrowheads="1"/>
          </p:cNvSpPr>
          <p:nvPr/>
        </p:nvSpPr>
        <p:spPr bwMode="auto">
          <a:xfrm>
            <a:off x="5872139" y="5117915"/>
            <a:ext cx="1071127" cy="374461"/>
          </a:xfrm>
          <a:prstGeom prst="rect">
            <a:avLst/>
          </a:prstGeom>
          <a:noFill/>
          <a:ln w="9525">
            <a:noFill/>
            <a:miter lim="800000"/>
            <a:headEnd/>
            <a:tailEnd/>
          </a:ln>
          <a:effectLst/>
        </p:spPr>
        <p:txBody>
          <a:bodyPr wrap="none">
            <a:spAutoFit/>
          </a:bodyPr>
          <a:lstStyle/>
          <a:p>
            <a:pPr algn="ctr">
              <a:lnSpc>
                <a:spcPts val="1125"/>
              </a:lnSpc>
            </a:pPr>
            <a:r>
              <a:rPr lang="en-US" sz="1050" b="1" dirty="0">
                <a:latin typeface="Calibri" pitchFamily="34" charset="0"/>
                <a:ea typeface="ＭＳ Ｐゴシック" pitchFamily="-16" charset="-128"/>
              </a:rPr>
              <a:t>Service Request</a:t>
            </a:r>
          </a:p>
          <a:p>
            <a:pPr algn="ctr">
              <a:lnSpc>
                <a:spcPts val="1125"/>
              </a:lnSpc>
            </a:pPr>
            <a:r>
              <a:rPr lang="en-US" sz="1050" b="1" dirty="0">
                <a:latin typeface="Calibri" pitchFamily="34" charset="0"/>
                <a:ea typeface="ＭＳ Ｐゴシック" pitchFamily="-16" charset="-128"/>
              </a:rPr>
              <a:t>Management</a:t>
            </a:r>
          </a:p>
        </p:txBody>
      </p:sp>
      <p:sp>
        <p:nvSpPr>
          <p:cNvPr id="1339427" name="Text Box 35"/>
          <p:cNvSpPr txBox="1">
            <a:spLocks noChangeArrowheads="1"/>
          </p:cNvSpPr>
          <p:nvPr/>
        </p:nvSpPr>
        <p:spPr bwMode="auto">
          <a:xfrm>
            <a:off x="3784088" y="5438193"/>
            <a:ext cx="1319913" cy="369332"/>
          </a:xfrm>
          <a:prstGeom prst="rect">
            <a:avLst/>
          </a:prstGeom>
          <a:noFill/>
          <a:ln w="9525">
            <a:noFill/>
            <a:miter lim="800000"/>
            <a:headEnd/>
            <a:tailEnd/>
          </a:ln>
          <a:effectLst/>
        </p:spPr>
        <p:txBody>
          <a:bodyPr wrap="none">
            <a:spAutoFit/>
          </a:bodyPr>
          <a:lstStyle/>
          <a:p>
            <a:pPr algn="ctr" eaLnBrk="1" hangingPunct="1"/>
            <a:r>
              <a:rPr lang="en-US" b="1" dirty="0">
                <a:latin typeface="Calibri" pitchFamily="34" charset="0"/>
                <a:ea typeface="ＭＳ Ｐゴシック" pitchFamily="-16" charset="-128"/>
              </a:rPr>
              <a:t>Data Center</a:t>
            </a:r>
          </a:p>
        </p:txBody>
      </p:sp>
      <p:sp>
        <p:nvSpPr>
          <p:cNvPr id="1339431" name="Oval 39"/>
          <p:cNvSpPr>
            <a:spLocks noChangeArrowheads="1"/>
          </p:cNvSpPr>
          <p:nvPr/>
        </p:nvSpPr>
        <p:spPr bwMode="auto">
          <a:xfrm>
            <a:off x="4292044" y="3961219"/>
            <a:ext cx="846694" cy="398506"/>
          </a:xfrm>
          <a:prstGeom prst="ellipse">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ServiceNow </a:t>
            </a:r>
          </a:p>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Incident</a:t>
            </a:r>
          </a:p>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Adapter</a:t>
            </a:r>
          </a:p>
        </p:txBody>
      </p:sp>
      <p:sp>
        <p:nvSpPr>
          <p:cNvPr id="1339432" name="Oval 40"/>
          <p:cNvSpPr>
            <a:spLocks noChangeArrowheads="1"/>
          </p:cNvSpPr>
          <p:nvPr/>
        </p:nvSpPr>
        <p:spPr bwMode="auto">
          <a:xfrm>
            <a:off x="6002291" y="4009249"/>
            <a:ext cx="810816" cy="426676"/>
          </a:xfrm>
          <a:prstGeom prst="ellipse">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Service Request</a:t>
            </a:r>
          </a:p>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Adaptor</a:t>
            </a:r>
          </a:p>
        </p:txBody>
      </p:sp>
      <p:sp>
        <p:nvSpPr>
          <p:cNvPr id="63" name="AutoShape 10"/>
          <p:cNvSpPr>
            <a:spLocks noChangeArrowheads="1"/>
          </p:cNvSpPr>
          <p:nvPr/>
        </p:nvSpPr>
        <p:spPr bwMode="auto">
          <a:xfrm>
            <a:off x="2960085" y="2320572"/>
            <a:ext cx="832121" cy="486966"/>
          </a:xfrm>
          <a:prstGeom prst="rightArrowCallout">
            <a:avLst>
              <a:gd name="adj1" fmla="val 25000"/>
              <a:gd name="adj2" fmla="val 25000"/>
              <a:gd name="adj3" fmla="val 35126"/>
              <a:gd name="adj4" fmla="val 70262"/>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Patch </a:t>
            </a:r>
            <a:br>
              <a:rPr lang="en-US" sz="900" dirty="0">
                <a:solidFill>
                  <a:schemeClr val="tx1"/>
                </a:solidFill>
                <a:latin typeface="Calibri" pitchFamily="34" charset="0"/>
                <a:ea typeface="ＭＳ Ｐゴシック" pitchFamily="-16" charset="-128"/>
              </a:rPr>
            </a:br>
            <a:r>
              <a:rPr lang="en-US" sz="900" dirty="0">
                <a:solidFill>
                  <a:schemeClr val="tx1"/>
                </a:solidFill>
                <a:latin typeface="Calibri" pitchFamily="34" charset="0"/>
                <a:ea typeface="ＭＳ Ｐゴシック" pitchFamily="-16" charset="-128"/>
              </a:rPr>
              <a:t>Server </a:t>
            </a:r>
          </a:p>
        </p:txBody>
      </p:sp>
      <p:sp>
        <p:nvSpPr>
          <p:cNvPr id="74" name="AutoShape 10"/>
          <p:cNvSpPr>
            <a:spLocks noChangeArrowheads="1"/>
          </p:cNvSpPr>
          <p:nvPr/>
        </p:nvSpPr>
        <p:spPr bwMode="auto">
          <a:xfrm>
            <a:off x="3795778" y="2320572"/>
            <a:ext cx="832121" cy="486966"/>
          </a:xfrm>
          <a:prstGeom prst="rightArrowCallout">
            <a:avLst>
              <a:gd name="adj1" fmla="val 25000"/>
              <a:gd name="adj2" fmla="val 25000"/>
              <a:gd name="adj3" fmla="val 35126"/>
              <a:gd name="adj4" fmla="val 70262"/>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Verify</a:t>
            </a:r>
            <a:br>
              <a:rPr lang="en-US" sz="900" dirty="0">
                <a:solidFill>
                  <a:schemeClr val="tx1"/>
                </a:solidFill>
                <a:latin typeface="Calibri" pitchFamily="34" charset="0"/>
                <a:ea typeface="ＭＳ Ｐゴシック" pitchFamily="-16" charset="-128"/>
              </a:rPr>
            </a:br>
            <a:r>
              <a:rPr lang="en-US" sz="900" dirty="0">
                <a:solidFill>
                  <a:schemeClr val="tx1"/>
                </a:solidFill>
                <a:latin typeface="Calibri" pitchFamily="34" charset="0"/>
                <a:ea typeface="ＭＳ Ｐゴシック" pitchFamily="-16" charset="-128"/>
              </a:rPr>
              <a:t>Patches</a:t>
            </a:r>
          </a:p>
        </p:txBody>
      </p:sp>
      <p:cxnSp>
        <p:nvCxnSpPr>
          <p:cNvPr id="75" name="Elbow Connector 74"/>
          <p:cNvCxnSpPr/>
          <p:nvPr/>
        </p:nvCxnSpPr>
        <p:spPr>
          <a:xfrm rot="5400000">
            <a:off x="3209174" y="2848930"/>
            <a:ext cx="949304" cy="866522"/>
          </a:xfrm>
          <a:prstGeom prst="bentConnector3">
            <a:avLst>
              <a:gd name="adj1" fmla="val 49999"/>
            </a:avLst>
          </a:prstGeom>
          <a:ln>
            <a:solidFill>
              <a:schemeClr val="accent2"/>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39412" name="AutoShape 20"/>
          <p:cNvSpPr>
            <a:spLocks noChangeArrowheads="1"/>
          </p:cNvSpPr>
          <p:nvPr/>
        </p:nvSpPr>
        <p:spPr bwMode="auto">
          <a:xfrm>
            <a:off x="5364270" y="2641728"/>
            <a:ext cx="1026319" cy="486966"/>
          </a:xfrm>
          <a:prstGeom prst="rightArrowCallout">
            <a:avLst>
              <a:gd name="adj1" fmla="val 25000"/>
              <a:gd name="adj2" fmla="val 25000"/>
              <a:gd name="adj3" fmla="val 35126"/>
              <a:gd name="adj4" fmla="val 71356"/>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Notifies </a:t>
            </a:r>
          </a:p>
          <a:p>
            <a:pPr algn="ctr"/>
            <a:r>
              <a:rPr lang="en-US" sz="900" dirty="0">
                <a:solidFill>
                  <a:schemeClr val="tx1"/>
                </a:solidFill>
                <a:latin typeface="Calibri" pitchFamily="34" charset="0"/>
                <a:ea typeface="ＭＳ Ｐゴシック" pitchFamily="-16" charset="-128"/>
              </a:rPr>
              <a:t>concerned </a:t>
            </a:r>
          </a:p>
          <a:p>
            <a:pPr algn="ctr"/>
            <a:r>
              <a:rPr lang="en-US" sz="900" dirty="0">
                <a:solidFill>
                  <a:schemeClr val="tx1"/>
                </a:solidFill>
                <a:latin typeface="Calibri" pitchFamily="34" charset="0"/>
                <a:ea typeface="ＭＳ Ｐゴシック" pitchFamily="-16" charset="-128"/>
              </a:rPr>
              <a:t>teams</a:t>
            </a:r>
          </a:p>
        </p:txBody>
      </p:sp>
      <p:sp>
        <p:nvSpPr>
          <p:cNvPr id="1339413" name="AutoShape 21"/>
          <p:cNvSpPr>
            <a:spLocks noChangeArrowheads="1"/>
          </p:cNvSpPr>
          <p:nvPr/>
        </p:nvSpPr>
        <p:spPr bwMode="auto">
          <a:xfrm>
            <a:off x="6434308" y="2641728"/>
            <a:ext cx="880892" cy="486966"/>
          </a:xfrm>
          <a:prstGeom prst="rightArrowCallout">
            <a:avLst>
              <a:gd name="adj1" fmla="val 25000"/>
              <a:gd name="adj2" fmla="val 25000"/>
              <a:gd name="adj3" fmla="val 35126"/>
              <a:gd name="adj4" fmla="val 76646"/>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Open </a:t>
            </a:r>
          </a:p>
          <a:p>
            <a:pPr algn="ctr"/>
            <a:r>
              <a:rPr lang="en-US" sz="900" dirty="0">
                <a:solidFill>
                  <a:schemeClr val="tx1"/>
                </a:solidFill>
                <a:latin typeface="Calibri" pitchFamily="34" charset="0"/>
                <a:ea typeface="ＭＳ Ｐゴシック" pitchFamily="-16" charset="-128"/>
              </a:rPr>
              <a:t>Intelligent</a:t>
            </a:r>
          </a:p>
          <a:p>
            <a:pPr algn="ctr"/>
            <a:r>
              <a:rPr lang="en-US" sz="900" dirty="0">
                <a:solidFill>
                  <a:schemeClr val="tx1"/>
                </a:solidFill>
                <a:latin typeface="Calibri" pitchFamily="34" charset="0"/>
                <a:ea typeface="ＭＳ Ｐゴシック" pitchFamily="-16" charset="-128"/>
              </a:rPr>
              <a:t>Incident</a:t>
            </a:r>
          </a:p>
        </p:txBody>
      </p:sp>
      <p:cxnSp>
        <p:nvCxnSpPr>
          <p:cNvPr id="89" name="Elbow Connector 88"/>
          <p:cNvCxnSpPr/>
          <p:nvPr/>
        </p:nvCxnSpPr>
        <p:spPr>
          <a:xfrm rot="5400000">
            <a:off x="4190917" y="2188342"/>
            <a:ext cx="628148" cy="2508852"/>
          </a:xfrm>
          <a:prstGeom prst="bentConnector3">
            <a:avLst>
              <a:gd name="adj1" fmla="val 50000"/>
            </a:avLst>
          </a:prstGeom>
          <a:ln>
            <a:solidFill>
              <a:schemeClr val="accent2"/>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a:stCxn id="1339413" idx="2"/>
            <a:endCxn id="1339431" idx="0"/>
          </p:cNvCxnSpPr>
          <p:nvPr/>
        </p:nvCxnSpPr>
        <p:spPr>
          <a:xfrm rot="5400000">
            <a:off x="5327380" y="2516706"/>
            <a:ext cx="832525" cy="2056501"/>
          </a:xfrm>
          <a:prstGeom prst="bentConnector3">
            <a:avLst>
              <a:gd name="adj1" fmla="val 50000"/>
            </a:avLst>
          </a:prstGeom>
          <a:ln>
            <a:solidFill>
              <a:schemeClr val="accent2"/>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4690348" y="4415509"/>
            <a:ext cx="14314" cy="206239"/>
          </a:xfrm>
          <a:prstGeom prst="straightConnector1">
            <a:avLst/>
          </a:prstGeom>
          <a:ln w="38100">
            <a:solidFill>
              <a:schemeClr val="accent2"/>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1" name="Elbow Connector 100"/>
          <p:cNvCxnSpPr/>
          <p:nvPr/>
        </p:nvCxnSpPr>
        <p:spPr>
          <a:xfrm rot="10800000" flipV="1">
            <a:off x="6762062" y="3902525"/>
            <a:ext cx="511373" cy="233166"/>
          </a:xfrm>
          <a:prstGeom prst="bentConnector3">
            <a:avLst>
              <a:gd name="adj1" fmla="val 50000"/>
            </a:avLst>
          </a:prstGeom>
          <a:ln>
            <a:solidFill>
              <a:schemeClr val="accent2"/>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6432583" y="4435925"/>
            <a:ext cx="44417" cy="185823"/>
          </a:xfrm>
          <a:prstGeom prst="straightConnector1">
            <a:avLst/>
          </a:prstGeom>
          <a:ln w="38100">
            <a:solidFill>
              <a:schemeClr val="accent2"/>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3" idx="2"/>
          </p:cNvCxnSpPr>
          <p:nvPr/>
        </p:nvCxnSpPr>
        <p:spPr>
          <a:xfrm flipH="1">
            <a:off x="3250564" y="2807538"/>
            <a:ext cx="1853" cy="172227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588512" y="1143000"/>
            <a:ext cx="3659888" cy="5334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 by Step Process Automation</a:t>
            </a:r>
          </a:p>
        </p:txBody>
      </p:sp>
    </p:spTree>
    <p:extLst>
      <p:ext uri="{BB962C8B-B14F-4D97-AF65-F5344CB8AC3E}">
        <p14:creationId xmlns:p14="http://schemas.microsoft.com/office/powerpoint/2010/main" val="423254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9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94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93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slide(fromLeft)">
                                      <p:cBhvr>
                                        <p:cTn id="31" dur="500"/>
                                        <p:tgtEl>
                                          <p:spTgt spid="74"/>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wipe(up)">
                                      <p:cBhvr>
                                        <p:cTn id="35" dur="500"/>
                                        <p:tgtEl>
                                          <p:spTgt spid="75"/>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1339408"/>
                                        </p:tgtEl>
                                        <p:attrNameLst>
                                          <p:attrName>style.visibility</p:attrName>
                                        </p:attrNameLst>
                                      </p:cBhvr>
                                      <p:to>
                                        <p:strVal val="visible"/>
                                      </p:to>
                                    </p:set>
                                    <p:anim calcmode="lin" valueType="num">
                                      <p:cBhvr>
                                        <p:cTn id="40" dur="500" fill="hold"/>
                                        <p:tgtEl>
                                          <p:spTgt spid="1339408"/>
                                        </p:tgtEl>
                                        <p:attrNameLst>
                                          <p:attrName>ppt_w</p:attrName>
                                        </p:attrNameLst>
                                      </p:cBhvr>
                                      <p:tavLst>
                                        <p:tav tm="0">
                                          <p:val>
                                            <p:fltVal val="0"/>
                                          </p:val>
                                        </p:tav>
                                        <p:tav tm="100000">
                                          <p:val>
                                            <p:strVal val="#ppt_w"/>
                                          </p:val>
                                        </p:tav>
                                      </p:tavLst>
                                    </p:anim>
                                    <p:anim calcmode="lin" valueType="num">
                                      <p:cBhvr>
                                        <p:cTn id="41" dur="500" fill="hold"/>
                                        <p:tgtEl>
                                          <p:spTgt spid="1339408"/>
                                        </p:tgtEl>
                                        <p:attrNameLst>
                                          <p:attrName>ppt_h</p:attrName>
                                        </p:attrNameLst>
                                      </p:cBhvr>
                                      <p:tavLst>
                                        <p:tav tm="0">
                                          <p:val>
                                            <p:fltVal val="0"/>
                                          </p:val>
                                        </p:tav>
                                        <p:tav tm="100000">
                                          <p:val>
                                            <p:strVal val="#ppt_h"/>
                                          </p:val>
                                        </p:tav>
                                      </p:tavLst>
                                    </p:anim>
                                    <p:animEffect transition="in" filter="fade">
                                      <p:cBhvr>
                                        <p:cTn id="42" dur="500"/>
                                        <p:tgtEl>
                                          <p:spTgt spid="1339408"/>
                                        </p:tgtEl>
                                      </p:cBhvr>
                                    </p:animEffect>
                                  </p:childTnLst>
                                </p:cTn>
                              </p:par>
                            </p:childTnLst>
                          </p:cTn>
                        </p:par>
                        <p:par>
                          <p:cTn id="43" fill="hold">
                            <p:stCondLst>
                              <p:cond delay="500"/>
                            </p:stCondLst>
                            <p:childTnLst>
                              <p:par>
                                <p:cTn id="44" presetID="10" presetClass="exit" presetSubtype="0" fill="hold" nodeType="afterEffect">
                                  <p:stCondLst>
                                    <p:cond delay="0"/>
                                  </p:stCondLst>
                                  <p:childTnLst>
                                    <p:animEffect transition="out" filter="fade">
                                      <p:cBhvr>
                                        <p:cTn id="45" dur="1000"/>
                                        <p:tgtEl>
                                          <p:spTgt spid="75"/>
                                        </p:tgtEl>
                                      </p:cBhvr>
                                    </p:animEffect>
                                    <p:set>
                                      <p:cBhvr>
                                        <p:cTn id="46" dur="1" fill="hold">
                                          <p:stCondLst>
                                            <p:cond delay="999"/>
                                          </p:stCondLst>
                                        </p:cTn>
                                        <p:tgtEl>
                                          <p:spTgt spid="75"/>
                                        </p:tgtEl>
                                        <p:attrNameLst>
                                          <p:attrName>style.visibility</p:attrName>
                                        </p:attrNameLst>
                                      </p:cBhvr>
                                      <p:to>
                                        <p:strVal val="hidden"/>
                                      </p:to>
                                    </p:set>
                                  </p:childTnLst>
                                </p:cTn>
                              </p:par>
                              <p:par>
                                <p:cTn id="47" presetID="22" presetClass="entr" presetSubtype="8" fill="hold" grpId="0" nodeType="withEffect">
                                  <p:stCondLst>
                                    <p:cond delay="0"/>
                                  </p:stCondLst>
                                  <p:childTnLst>
                                    <p:set>
                                      <p:cBhvr>
                                        <p:cTn id="48" dur="1" fill="hold">
                                          <p:stCondLst>
                                            <p:cond delay="0"/>
                                          </p:stCondLst>
                                        </p:cTn>
                                        <p:tgtEl>
                                          <p:spTgt spid="1339406"/>
                                        </p:tgtEl>
                                        <p:attrNameLst>
                                          <p:attrName>style.visibility</p:attrName>
                                        </p:attrNameLst>
                                      </p:cBhvr>
                                      <p:to>
                                        <p:strVal val="visible"/>
                                      </p:to>
                                    </p:set>
                                    <p:animEffect transition="in" filter="wipe(left)">
                                      <p:cBhvr>
                                        <p:cTn id="49" dur="500"/>
                                        <p:tgtEl>
                                          <p:spTgt spid="1339406"/>
                                        </p:tgtEl>
                                      </p:cBhvr>
                                    </p:animEffect>
                                  </p:childTnLst>
                                </p:cTn>
                              </p:par>
                            </p:childTnLst>
                          </p:cTn>
                        </p:par>
                        <p:par>
                          <p:cTn id="50" fill="hold">
                            <p:stCondLst>
                              <p:cond delay="1500"/>
                            </p:stCondLst>
                            <p:childTnLst>
                              <p:par>
                                <p:cTn id="51" presetID="12" presetClass="entr" presetSubtype="8" fill="hold" grpId="0" nodeType="afterEffect">
                                  <p:stCondLst>
                                    <p:cond delay="0"/>
                                  </p:stCondLst>
                                  <p:childTnLst>
                                    <p:set>
                                      <p:cBhvr>
                                        <p:cTn id="52" dur="1" fill="hold">
                                          <p:stCondLst>
                                            <p:cond delay="0"/>
                                          </p:stCondLst>
                                        </p:cTn>
                                        <p:tgtEl>
                                          <p:spTgt spid="1339410"/>
                                        </p:tgtEl>
                                        <p:attrNameLst>
                                          <p:attrName>style.visibility</p:attrName>
                                        </p:attrNameLst>
                                      </p:cBhvr>
                                      <p:to>
                                        <p:strVal val="visible"/>
                                      </p:to>
                                    </p:set>
                                    <p:animEffect transition="in" filter="slide(fromLeft)">
                                      <p:cBhvr>
                                        <p:cTn id="53" dur="500"/>
                                        <p:tgtEl>
                                          <p:spTgt spid="1339410"/>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339411"/>
                                        </p:tgtEl>
                                        <p:attrNameLst>
                                          <p:attrName>style.visibility</p:attrName>
                                        </p:attrNameLst>
                                      </p:cBhvr>
                                      <p:to>
                                        <p:strVal val="visible"/>
                                      </p:to>
                                    </p:set>
                                    <p:animEffect transition="in" filter="slide(fromLeft)">
                                      <p:cBhvr>
                                        <p:cTn id="58" dur="500"/>
                                        <p:tgtEl>
                                          <p:spTgt spid="1339411"/>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1339409"/>
                                        </p:tgtEl>
                                        <p:attrNameLst>
                                          <p:attrName>style.visibility</p:attrName>
                                        </p:attrNameLst>
                                      </p:cBhvr>
                                      <p:to>
                                        <p:strVal val="visible"/>
                                      </p:to>
                                    </p:set>
                                    <p:anim calcmode="lin" valueType="num">
                                      <p:cBhvr>
                                        <p:cTn id="63" dur="500" fill="hold"/>
                                        <p:tgtEl>
                                          <p:spTgt spid="1339409"/>
                                        </p:tgtEl>
                                        <p:attrNameLst>
                                          <p:attrName>ppt_w</p:attrName>
                                        </p:attrNameLst>
                                      </p:cBhvr>
                                      <p:tavLst>
                                        <p:tav tm="0">
                                          <p:val>
                                            <p:fltVal val="0"/>
                                          </p:val>
                                        </p:tav>
                                        <p:tav tm="100000">
                                          <p:val>
                                            <p:strVal val="#ppt_w"/>
                                          </p:val>
                                        </p:tav>
                                      </p:tavLst>
                                    </p:anim>
                                    <p:anim calcmode="lin" valueType="num">
                                      <p:cBhvr>
                                        <p:cTn id="64" dur="500" fill="hold"/>
                                        <p:tgtEl>
                                          <p:spTgt spid="1339409"/>
                                        </p:tgtEl>
                                        <p:attrNameLst>
                                          <p:attrName>ppt_h</p:attrName>
                                        </p:attrNameLst>
                                      </p:cBhvr>
                                      <p:tavLst>
                                        <p:tav tm="0">
                                          <p:val>
                                            <p:fltVal val="0"/>
                                          </p:val>
                                        </p:tav>
                                        <p:tav tm="100000">
                                          <p:val>
                                            <p:strVal val="#ppt_h"/>
                                          </p:val>
                                        </p:tav>
                                      </p:tavLst>
                                    </p:anim>
                                    <p:animEffect transition="in" filter="fade">
                                      <p:cBhvr>
                                        <p:cTn id="65" dur="500"/>
                                        <p:tgtEl>
                                          <p:spTgt spid="1339409"/>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339407"/>
                                        </p:tgtEl>
                                        <p:attrNameLst>
                                          <p:attrName>style.visibility</p:attrName>
                                        </p:attrNameLst>
                                      </p:cBhvr>
                                      <p:to>
                                        <p:strVal val="visible"/>
                                      </p:to>
                                    </p:set>
                                    <p:animEffect transition="in" filter="wipe(left)">
                                      <p:cBhvr>
                                        <p:cTn id="69" dur="500"/>
                                        <p:tgtEl>
                                          <p:spTgt spid="1339407"/>
                                        </p:tgtEl>
                                      </p:cBhvr>
                                    </p:animEffect>
                                  </p:childTnLst>
                                </p:cTn>
                              </p:par>
                            </p:childTnLst>
                          </p:cTn>
                        </p:par>
                        <p:par>
                          <p:cTn id="70" fill="hold">
                            <p:stCondLst>
                              <p:cond delay="1000"/>
                            </p:stCondLst>
                            <p:childTnLst>
                              <p:par>
                                <p:cTn id="71" presetID="12" presetClass="entr" presetSubtype="8" fill="hold" grpId="0" nodeType="afterEffect">
                                  <p:stCondLst>
                                    <p:cond delay="0"/>
                                  </p:stCondLst>
                                  <p:childTnLst>
                                    <p:set>
                                      <p:cBhvr>
                                        <p:cTn id="72" dur="1" fill="hold">
                                          <p:stCondLst>
                                            <p:cond delay="0"/>
                                          </p:stCondLst>
                                        </p:cTn>
                                        <p:tgtEl>
                                          <p:spTgt spid="1339412"/>
                                        </p:tgtEl>
                                        <p:attrNameLst>
                                          <p:attrName>style.visibility</p:attrName>
                                        </p:attrNameLst>
                                      </p:cBhvr>
                                      <p:to>
                                        <p:strVal val="visible"/>
                                      </p:to>
                                    </p:set>
                                    <p:animEffect transition="in" filter="slide(fromLeft)">
                                      <p:cBhvr>
                                        <p:cTn id="73" dur="500"/>
                                        <p:tgtEl>
                                          <p:spTgt spid="1339412"/>
                                        </p:tgtEl>
                                      </p:cBhvr>
                                    </p:animEffect>
                                  </p:childTnLst>
                                </p:cTn>
                              </p:par>
                            </p:childTnLst>
                          </p:cTn>
                        </p:par>
                        <p:par>
                          <p:cTn id="74" fill="hold">
                            <p:stCondLst>
                              <p:cond delay="1500"/>
                            </p:stCondLst>
                            <p:childTnLst>
                              <p:par>
                                <p:cTn id="75" presetID="22" presetClass="entr" presetSubtype="1" fill="hold" nodeType="after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wipe(up)">
                                      <p:cBhvr>
                                        <p:cTn id="77" dur="500"/>
                                        <p:tgtEl>
                                          <p:spTgt spid="8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1339413"/>
                                        </p:tgtEl>
                                        <p:attrNameLst>
                                          <p:attrName>style.visibility</p:attrName>
                                        </p:attrNameLst>
                                      </p:cBhvr>
                                      <p:to>
                                        <p:strVal val="visible"/>
                                      </p:to>
                                    </p:set>
                                    <p:animEffect transition="in" filter="slide(fromLeft)">
                                      <p:cBhvr>
                                        <p:cTn id="82" dur="500"/>
                                        <p:tgtEl>
                                          <p:spTgt spid="1339413"/>
                                        </p:tgtEl>
                                      </p:cBhvr>
                                    </p:animEffect>
                                  </p:childTnLst>
                                </p:cTn>
                              </p:par>
                            </p:childTnLst>
                          </p:cTn>
                        </p:par>
                        <p:par>
                          <p:cTn id="83" fill="hold">
                            <p:stCondLst>
                              <p:cond delay="500"/>
                            </p:stCondLst>
                            <p:childTnLst>
                              <p:par>
                                <p:cTn id="84" presetID="10" presetClass="exit" presetSubtype="0" fill="hold" nodeType="afterEffect">
                                  <p:stCondLst>
                                    <p:cond delay="0"/>
                                  </p:stCondLst>
                                  <p:childTnLst>
                                    <p:animEffect transition="out" filter="fade">
                                      <p:cBhvr>
                                        <p:cTn id="85" dur="1000"/>
                                        <p:tgtEl>
                                          <p:spTgt spid="89"/>
                                        </p:tgtEl>
                                      </p:cBhvr>
                                    </p:animEffect>
                                    <p:set>
                                      <p:cBhvr>
                                        <p:cTn id="86" dur="1" fill="hold">
                                          <p:stCondLst>
                                            <p:cond delay="999"/>
                                          </p:stCondLst>
                                        </p:cTn>
                                        <p:tgtEl>
                                          <p:spTgt spid="89"/>
                                        </p:tgtEl>
                                        <p:attrNameLst>
                                          <p:attrName>style.visibility</p:attrName>
                                        </p:attrNameLst>
                                      </p:cBhvr>
                                      <p:to>
                                        <p:strVal val="hidden"/>
                                      </p:to>
                                    </p:set>
                                  </p:childTnLst>
                                </p:cTn>
                              </p:par>
                            </p:childTnLst>
                          </p:cTn>
                        </p:par>
                        <p:par>
                          <p:cTn id="87" fill="hold">
                            <p:stCondLst>
                              <p:cond delay="1500"/>
                            </p:stCondLst>
                            <p:childTnLst>
                              <p:par>
                                <p:cTn id="88" presetID="22" presetClass="entr" presetSubtype="1" fill="hold" nodeType="after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up)">
                                      <p:cBhvr>
                                        <p:cTn id="90" dur="500"/>
                                        <p:tgtEl>
                                          <p:spTgt spid="92"/>
                                        </p:tgtEl>
                                      </p:cBhvr>
                                    </p:animEffect>
                                  </p:childTnLst>
                                </p:cTn>
                              </p:par>
                            </p:childTnLst>
                          </p:cTn>
                        </p:par>
                        <p:par>
                          <p:cTn id="91" fill="hold">
                            <p:stCondLst>
                              <p:cond delay="2000"/>
                            </p:stCondLst>
                            <p:childTnLst>
                              <p:par>
                                <p:cTn id="92" presetID="22" presetClass="entr" presetSubtype="1" fill="hold" nodeType="afterEffect">
                                  <p:stCondLst>
                                    <p:cond delay="0"/>
                                  </p:stCondLst>
                                  <p:childTnLst>
                                    <p:set>
                                      <p:cBhvr>
                                        <p:cTn id="93" dur="1" fill="hold">
                                          <p:stCondLst>
                                            <p:cond delay="0"/>
                                          </p:stCondLst>
                                        </p:cTn>
                                        <p:tgtEl>
                                          <p:spTgt spid="98"/>
                                        </p:tgtEl>
                                        <p:attrNameLst>
                                          <p:attrName>style.visibility</p:attrName>
                                        </p:attrNameLst>
                                      </p:cBhvr>
                                      <p:to>
                                        <p:strVal val="visible"/>
                                      </p:to>
                                    </p:set>
                                    <p:animEffect transition="in" filter="wipe(up)">
                                      <p:cBhvr>
                                        <p:cTn id="94" dur="500"/>
                                        <p:tgtEl>
                                          <p:spTgt spid="98"/>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1339414"/>
                                        </p:tgtEl>
                                        <p:attrNameLst>
                                          <p:attrName>style.visibility</p:attrName>
                                        </p:attrNameLst>
                                      </p:cBhvr>
                                      <p:to>
                                        <p:strVal val="visible"/>
                                      </p:to>
                                    </p:set>
                                    <p:animEffect transition="in" filter="slide(fromTop)">
                                      <p:cBhvr>
                                        <p:cTn id="99" dur="500"/>
                                        <p:tgtEl>
                                          <p:spTgt spid="1339414"/>
                                        </p:tgtEl>
                                      </p:cBhvr>
                                    </p:animEffect>
                                  </p:childTnLst>
                                </p:cTn>
                              </p:par>
                            </p:childTnLst>
                          </p:cTn>
                        </p:par>
                        <p:par>
                          <p:cTn id="100" fill="hold">
                            <p:stCondLst>
                              <p:cond delay="500"/>
                            </p:stCondLst>
                            <p:childTnLst>
                              <p:par>
                                <p:cTn id="101" presetID="10" presetClass="exit" presetSubtype="0" fill="hold" nodeType="afterEffect">
                                  <p:stCondLst>
                                    <p:cond delay="0"/>
                                  </p:stCondLst>
                                  <p:childTnLst>
                                    <p:animEffect transition="out" filter="fade">
                                      <p:cBhvr>
                                        <p:cTn id="102" dur="1000"/>
                                        <p:tgtEl>
                                          <p:spTgt spid="92"/>
                                        </p:tgtEl>
                                      </p:cBhvr>
                                    </p:animEffect>
                                    <p:set>
                                      <p:cBhvr>
                                        <p:cTn id="103" dur="1" fill="hold">
                                          <p:stCondLst>
                                            <p:cond delay="999"/>
                                          </p:stCondLst>
                                        </p:cTn>
                                        <p:tgtEl>
                                          <p:spTgt spid="92"/>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1000"/>
                                        <p:tgtEl>
                                          <p:spTgt spid="98"/>
                                        </p:tgtEl>
                                      </p:cBhvr>
                                    </p:animEffect>
                                    <p:set>
                                      <p:cBhvr>
                                        <p:cTn id="106" dur="1" fill="hold">
                                          <p:stCondLst>
                                            <p:cond delay="999"/>
                                          </p:stCondLst>
                                        </p:cTn>
                                        <p:tgtEl>
                                          <p:spTgt spid="98"/>
                                        </p:tgtEl>
                                        <p:attrNameLst>
                                          <p:attrName>style.visibility</p:attrName>
                                        </p:attrNameLst>
                                      </p:cBhvr>
                                      <p:to>
                                        <p:strVal val="hidden"/>
                                      </p:to>
                                    </p:set>
                                  </p:childTnLst>
                                </p:cTn>
                              </p:par>
                            </p:childTnLst>
                          </p:cTn>
                        </p:par>
                        <p:par>
                          <p:cTn id="107" fill="hold">
                            <p:stCondLst>
                              <p:cond delay="1500"/>
                            </p:stCondLst>
                            <p:childTnLst>
                              <p:par>
                                <p:cTn id="108" presetID="12" presetClass="entr" presetSubtype="1" fill="hold" grpId="0" nodeType="afterEffect">
                                  <p:stCondLst>
                                    <p:cond delay="0"/>
                                  </p:stCondLst>
                                  <p:childTnLst>
                                    <p:set>
                                      <p:cBhvr>
                                        <p:cTn id="109" dur="1" fill="hold">
                                          <p:stCondLst>
                                            <p:cond delay="0"/>
                                          </p:stCondLst>
                                        </p:cTn>
                                        <p:tgtEl>
                                          <p:spTgt spid="1339415"/>
                                        </p:tgtEl>
                                        <p:attrNameLst>
                                          <p:attrName>style.visibility</p:attrName>
                                        </p:attrNameLst>
                                      </p:cBhvr>
                                      <p:to>
                                        <p:strVal val="visible"/>
                                      </p:to>
                                    </p:set>
                                    <p:animEffect transition="in" filter="slide(fromTop)">
                                      <p:cBhvr>
                                        <p:cTn id="110" dur="500"/>
                                        <p:tgtEl>
                                          <p:spTgt spid="1339415"/>
                                        </p:tgtEl>
                                      </p:cBhvr>
                                    </p:animEffect>
                                  </p:childTnLst>
                                </p:cTn>
                              </p:par>
                            </p:childTnLst>
                          </p:cTn>
                        </p:par>
                        <p:par>
                          <p:cTn id="111" fill="hold">
                            <p:stCondLst>
                              <p:cond delay="2000"/>
                            </p:stCondLst>
                            <p:childTnLst>
                              <p:par>
                                <p:cTn id="112" presetID="22" presetClass="entr" presetSubtype="2" fill="hold" nodeType="afterEffect">
                                  <p:stCondLst>
                                    <p:cond delay="0"/>
                                  </p:stCondLst>
                                  <p:childTnLst>
                                    <p:set>
                                      <p:cBhvr>
                                        <p:cTn id="113" dur="1" fill="hold">
                                          <p:stCondLst>
                                            <p:cond delay="0"/>
                                          </p:stCondLst>
                                        </p:cTn>
                                        <p:tgtEl>
                                          <p:spTgt spid="101"/>
                                        </p:tgtEl>
                                        <p:attrNameLst>
                                          <p:attrName>style.visibility</p:attrName>
                                        </p:attrNameLst>
                                      </p:cBhvr>
                                      <p:to>
                                        <p:strVal val="visible"/>
                                      </p:to>
                                    </p:set>
                                    <p:animEffect transition="in" filter="wipe(right)">
                                      <p:cBhvr>
                                        <p:cTn id="114" dur="500"/>
                                        <p:tgtEl>
                                          <p:spTgt spid="101"/>
                                        </p:tgtEl>
                                      </p:cBhvr>
                                    </p:animEffect>
                                  </p:childTnLst>
                                </p:cTn>
                              </p:par>
                            </p:childTnLst>
                          </p:cTn>
                        </p:par>
                        <p:par>
                          <p:cTn id="115" fill="hold">
                            <p:stCondLst>
                              <p:cond delay="2500"/>
                            </p:stCondLst>
                            <p:childTnLst>
                              <p:par>
                                <p:cTn id="116" presetID="22" presetClass="entr" presetSubtype="1" fill="hold" nodeType="after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wipe(up)">
                                      <p:cBhvr>
                                        <p:cTn id="118" dur="500"/>
                                        <p:tgtEl>
                                          <p:spTgt spid="110"/>
                                        </p:tgtEl>
                                      </p:cBhvr>
                                    </p:animEffect>
                                  </p:childTnLst>
                                </p:cTn>
                              </p:par>
                            </p:childTnLst>
                          </p:cTn>
                        </p:par>
                        <p:par>
                          <p:cTn id="119" fill="hold">
                            <p:stCondLst>
                              <p:cond delay="3000"/>
                            </p:stCondLst>
                            <p:childTnLst>
                              <p:par>
                                <p:cTn id="120" presetID="10" presetClass="exit" presetSubtype="0" fill="hold" nodeType="afterEffect">
                                  <p:stCondLst>
                                    <p:cond delay="500"/>
                                  </p:stCondLst>
                                  <p:childTnLst>
                                    <p:animEffect transition="out" filter="fade">
                                      <p:cBhvr>
                                        <p:cTn id="121" dur="1000"/>
                                        <p:tgtEl>
                                          <p:spTgt spid="101"/>
                                        </p:tgtEl>
                                      </p:cBhvr>
                                    </p:animEffect>
                                    <p:set>
                                      <p:cBhvr>
                                        <p:cTn id="122" dur="1" fill="hold">
                                          <p:stCondLst>
                                            <p:cond delay="999"/>
                                          </p:stCondLst>
                                        </p:cTn>
                                        <p:tgtEl>
                                          <p:spTgt spid="101"/>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1000"/>
                                        <p:tgtEl>
                                          <p:spTgt spid="110"/>
                                        </p:tgtEl>
                                      </p:cBhvr>
                                    </p:animEffect>
                                    <p:set>
                                      <p:cBhvr>
                                        <p:cTn id="125" dur="1" fill="hold">
                                          <p:stCondLst>
                                            <p:cond delay="999"/>
                                          </p:stCondLst>
                                        </p:cTn>
                                        <p:tgtEl>
                                          <p:spTgt spid="110"/>
                                        </p:tgtEl>
                                        <p:attrNameLst>
                                          <p:attrName>style.visibility</p:attrName>
                                        </p:attrNameLst>
                                      </p:cBhvr>
                                      <p:to>
                                        <p:strVal val="hidden"/>
                                      </p:to>
                                    </p:set>
                                  </p:childTnLst>
                                </p:cTn>
                              </p:par>
                            </p:childTnLst>
                          </p:cTn>
                        </p:par>
                        <p:par>
                          <p:cTn id="126" fill="hold">
                            <p:stCondLst>
                              <p:cond delay="4500"/>
                            </p:stCondLst>
                            <p:childTnLst>
                              <p:par>
                                <p:cTn id="127" presetID="53" presetClass="entr" presetSubtype="0" fill="hold" grpId="0" nodeType="afterEffect">
                                  <p:stCondLst>
                                    <p:cond delay="500"/>
                                  </p:stCondLst>
                                  <p:childTnLst>
                                    <p:set>
                                      <p:cBhvr>
                                        <p:cTn id="128" dur="1" fill="hold">
                                          <p:stCondLst>
                                            <p:cond delay="0"/>
                                          </p:stCondLst>
                                        </p:cTn>
                                        <p:tgtEl>
                                          <p:spTgt spid="1339416"/>
                                        </p:tgtEl>
                                        <p:attrNameLst>
                                          <p:attrName>style.visibility</p:attrName>
                                        </p:attrNameLst>
                                      </p:cBhvr>
                                      <p:to>
                                        <p:strVal val="visible"/>
                                      </p:to>
                                    </p:set>
                                    <p:anim calcmode="lin" valueType="num">
                                      <p:cBhvr>
                                        <p:cTn id="129" dur="250" fill="hold"/>
                                        <p:tgtEl>
                                          <p:spTgt spid="1339416"/>
                                        </p:tgtEl>
                                        <p:attrNameLst>
                                          <p:attrName>ppt_w</p:attrName>
                                        </p:attrNameLst>
                                      </p:cBhvr>
                                      <p:tavLst>
                                        <p:tav tm="0">
                                          <p:val>
                                            <p:fltVal val="0"/>
                                          </p:val>
                                        </p:tav>
                                        <p:tav tm="100000">
                                          <p:val>
                                            <p:strVal val="#ppt_w"/>
                                          </p:val>
                                        </p:tav>
                                      </p:tavLst>
                                    </p:anim>
                                    <p:anim calcmode="lin" valueType="num">
                                      <p:cBhvr>
                                        <p:cTn id="130" dur="250" fill="hold"/>
                                        <p:tgtEl>
                                          <p:spTgt spid="1339416"/>
                                        </p:tgtEl>
                                        <p:attrNameLst>
                                          <p:attrName>ppt_h</p:attrName>
                                        </p:attrNameLst>
                                      </p:cBhvr>
                                      <p:tavLst>
                                        <p:tav tm="0">
                                          <p:val>
                                            <p:fltVal val="0"/>
                                          </p:val>
                                        </p:tav>
                                        <p:tav tm="100000">
                                          <p:val>
                                            <p:strVal val="#ppt_h"/>
                                          </p:val>
                                        </p:tav>
                                      </p:tavLst>
                                    </p:anim>
                                    <p:animEffect transition="in" filter="fade">
                                      <p:cBhvr>
                                        <p:cTn id="131" dur="250"/>
                                        <p:tgtEl>
                                          <p:spTgt spid="1339416"/>
                                        </p:tgtEl>
                                      </p:cBhvr>
                                    </p:animEffect>
                                  </p:childTnLst>
                                </p:cTn>
                              </p:par>
                            </p:childTnLst>
                          </p:cTn>
                        </p:par>
                        <p:par>
                          <p:cTn id="132" fill="hold">
                            <p:stCondLst>
                              <p:cond delay="5250"/>
                            </p:stCondLst>
                            <p:childTnLst>
                              <p:par>
                                <p:cTn id="133" presetID="23" presetClass="entr" presetSubtype="288" fill="hold" grpId="1" nodeType="afterEffect">
                                  <p:stCondLst>
                                    <p:cond delay="0"/>
                                  </p:stCondLst>
                                  <p:childTnLst>
                                    <p:set>
                                      <p:cBhvr>
                                        <p:cTn id="134" dur="1" fill="hold">
                                          <p:stCondLst>
                                            <p:cond delay="0"/>
                                          </p:stCondLst>
                                        </p:cTn>
                                        <p:tgtEl>
                                          <p:spTgt spid="1339416"/>
                                        </p:tgtEl>
                                        <p:attrNameLst>
                                          <p:attrName>style.visibility</p:attrName>
                                        </p:attrNameLst>
                                      </p:cBhvr>
                                      <p:to>
                                        <p:strVal val="visible"/>
                                      </p:to>
                                    </p:set>
                                    <p:anim calcmode="lin" valueType="num">
                                      <p:cBhvr>
                                        <p:cTn id="135" dur="250" fill="hold"/>
                                        <p:tgtEl>
                                          <p:spTgt spid="1339416"/>
                                        </p:tgtEl>
                                        <p:attrNameLst>
                                          <p:attrName>ppt_w</p:attrName>
                                        </p:attrNameLst>
                                      </p:cBhvr>
                                      <p:tavLst>
                                        <p:tav tm="0">
                                          <p:val>
                                            <p:strVal val="4/3*#ppt_w"/>
                                          </p:val>
                                        </p:tav>
                                        <p:tav tm="100000">
                                          <p:val>
                                            <p:strVal val="#ppt_w"/>
                                          </p:val>
                                        </p:tav>
                                      </p:tavLst>
                                    </p:anim>
                                    <p:anim calcmode="lin" valueType="num">
                                      <p:cBhvr>
                                        <p:cTn id="136" dur="250" fill="hold"/>
                                        <p:tgtEl>
                                          <p:spTgt spid="13394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5" grpId="0" animBg="1"/>
      <p:bldP spid="1339402" grpId="0" animBg="1"/>
      <p:bldP spid="1339403" grpId="0" animBg="1"/>
      <p:bldP spid="1339406" grpId="0" animBg="1"/>
      <p:bldP spid="1339407" grpId="0" animBg="1"/>
      <p:bldP spid="1339408" grpId="0" animBg="1"/>
      <p:bldP spid="1339409" grpId="0" animBg="1"/>
      <p:bldP spid="1339410" grpId="0" animBg="1"/>
      <p:bldP spid="1339411" grpId="0" animBg="1"/>
      <p:bldP spid="1339414" grpId="0" animBg="1"/>
      <p:bldP spid="1339415" grpId="0" animBg="1"/>
      <p:bldP spid="1339416" grpId="0" animBg="1"/>
      <p:bldP spid="1339416" grpId="1" animBg="1"/>
      <p:bldP spid="63" grpId="0" animBg="1"/>
      <p:bldP spid="74" grpId="0" animBg="1"/>
      <p:bldP spid="1339412" grpId="0" animBg="1"/>
      <p:bldP spid="1339413"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chor="t"/>
          <a:lstStyle/>
          <a:p>
            <a:r>
              <a:rPr lang="en-US" sz="2100" dirty="0">
                <a:cs typeface="FS Joey"/>
              </a:rPr>
              <a:t>Orchestration &amp; Automation (Disk Utilization)</a:t>
            </a:r>
          </a:p>
        </p:txBody>
      </p:sp>
      <p:sp>
        <p:nvSpPr>
          <p:cNvPr id="1339394" name="Rectangle 2"/>
          <p:cNvSpPr>
            <a:spLocks noChangeArrowheads="1"/>
          </p:cNvSpPr>
          <p:nvPr/>
        </p:nvSpPr>
        <p:spPr bwMode="auto">
          <a:xfrm>
            <a:off x="1439466" y="3482580"/>
            <a:ext cx="4421640" cy="702469"/>
          </a:xfrm>
          <a:prstGeom prst="rect">
            <a:avLst/>
          </a:prstGeom>
          <a:solidFill>
            <a:schemeClr val="bg1">
              <a:lumMod val="50000"/>
              <a:alpha val="47000"/>
            </a:schemeClr>
          </a:solidFill>
          <a:ln w="9525" algn="ctr">
            <a:noFill/>
            <a:miter lim="800000"/>
            <a:headEnd/>
            <a:tailEnd/>
          </a:ln>
          <a:effectLst/>
        </p:spPr>
        <p:txBody>
          <a:bodyPr wrap="none" anchor="ctr"/>
          <a:lstStyle/>
          <a:p>
            <a:endParaRPr lang="en-US" dirty="0">
              <a:latin typeface="Calibri" pitchFamily="34" charset="0"/>
            </a:endParaRPr>
          </a:p>
        </p:txBody>
      </p:sp>
      <p:sp>
        <p:nvSpPr>
          <p:cNvPr id="1339395" name="Rectangle 3"/>
          <p:cNvSpPr>
            <a:spLocks noChangeArrowheads="1"/>
          </p:cNvSpPr>
          <p:nvPr/>
        </p:nvSpPr>
        <p:spPr bwMode="auto">
          <a:xfrm>
            <a:off x="1439467" y="4149893"/>
            <a:ext cx="4421639" cy="1476152"/>
          </a:xfrm>
          <a:prstGeom prst="rect">
            <a:avLst/>
          </a:prstGeom>
          <a:solidFill>
            <a:srgbClr val="F0FF93"/>
          </a:solidFill>
          <a:ln w="9525">
            <a:noFill/>
            <a:miter lim="800000"/>
            <a:headEnd/>
            <a:tailEnd/>
          </a:ln>
          <a:effectLst/>
        </p:spPr>
        <p:txBody>
          <a:bodyPr wrap="none" anchor="ctr"/>
          <a:lstStyle/>
          <a:p>
            <a:pPr algn="ctr" eaLnBrk="1" hangingPunct="1"/>
            <a:endParaRPr lang="en-US" dirty="0">
              <a:latin typeface="Calibri" pitchFamily="34" charset="0"/>
              <a:ea typeface="ＭＳ Ｐゴシック" pitchFamily="-16" charset="-128"/>
            </a:endParaRPr>
          </a:p>
        </p:txBody>
      </p:sp>
      <p:sp>
        <p:nvSpPr>
          <p:cNvPr id="1339403" name="AutoShape 11"/>
          <p:cNvSpPr>
            <a:spLocks noChangeArrowheads="1"/>
          </p:cNvSpPr>
          <p:nvPr/>
        </p:nvSpPr>
        <p:spPr bwMode="auto">
          <a:xfrm>
            <a:off x="485924" y="3866578"/>
            <a:ext cx="842606" cy="1159748"/>
          </a:xfrm>
          <a:prstGeom prst="triangle">
            <a:avLst>
              <a:gd name="adj" fmla="val 50000"/>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r>
              <a:rPr lang="en-US" sz="1050" dirty="0">
                <a:solidFill>
                  <a:schemeClr val="tx1"/>
                </a:solidFill>
                <a:latin typeface="Calibri" pitchFamily="34" charset="0"/>
                <a:ea typeface="ＭＳ Ｐゴシック" pitchFamily="-16" charset="-128"/>
              </a:rPr>
              <a:t>Start</a:t>
            </a:r>
          </a:p>
        </p:txBody>
      </p:sp>
      <p:sp>
        <p:nvSpPr>
          <p:cNvPr id="1339406" name="AutoShape 14"/>
          <p:cNvSpPr>
            <a:spLocks noChangeArrowheads="1"/>
          </p:cNvSpPr>
          <p:nvPr/>
        </p:nvSpPr>
        <p:spPr bwMode="auto">
          <a:xfrm>
            <a:off x="4857688" y="1944494"/>
            <a:ext cx="448238" cy="19267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900" dirty="0">
              <a:solidFill>
                <a:schemeClr val="tx1"/>
              </a:solidFill>
              <a:latin typeface="Calibri" pitchFamily="34" charset="0"/>
              <a:ea typeface="ＭＳ Ｐゴシック" pitchFamily="-16" charset="-128"/>
            </a:endParaRPr>
          </a:p>
        </p:txBody>
      </p:sp>
      <p:sp>
        <p:nvSpPr>
          <p:cNvPr id="1339407" name="AutoShape 15"/>
          <p:cNvSpPr>
            <a:spLocks noChangeArrowheads="1"/>
          </p:cNvSpPr>
          <p:nvPr/>
        </p:nvSpPr>
        <p:spPr bwMode="auto">
          <a:xfrm flipV="1">
            <a:off x="4845656" y="2718385"/>
            <a:ext cx="455634" cy="20829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0000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900" dirty="0">
              <a:solidFill>
                <a:schemeClr val="tx1"/>
              </a:solidFill>
              <a:latin typeface="Calibri" pitchFamily="34" charset="0"/>
              <a:ea typeface="ＭＳ Ｐゴシック" pitchFamily="-16" charset="-128"/>
            </a:endParaRPr>
          </a:p>
        </p:txBody>
      </p:sp>
      <p:sp>
        <p:nvSpPr>
          <p:cNvPr id="1339408" name="Text Box 16"/>
          <p:cNvSpPr txBox="1">
            <a:spLocks noChangeArrowheads="1"/>
          </p:cNvSpPr>
          <p:nvPr/>
        </p:nvSpPr>
        <p:spPr bwMode="auto">
          <a:xfrm>
            <a:off x="4652964" y="2137174"/>
            <a:ext cx="499175" cy="207749"/>
          </a:xfrm>
          <a:prstGeom prst="rect">
            <a:avLst/>
          </a:pr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Success</a:t>
            </a:r>
          </a:p>
        </p:txBody>
      </p:sp>
      <p:sp>
        <p:nvSpPr>
          <p:cNvPr id="1339409" name="Text Box 17"/>
          <p:cNvSpPr txBox="1">
            <a:spLocks noChangeArrowheads="1"/>
          </p:cNvSpPr>
          <p:nvPr/>
        </p:nvSpPr>
        <p:spPr bwMode="auto">
          <a:xfrm>
            <a:off x="4642247" y="2518487"/>
            <a:ext cx="507269" cy="198145"/>
          </a:xfrm>
          <a:prstGeom prst="rect">
            <a:avLst/>
          </a:prstGeom>
          <a:solidFill>
            <a:srgbClr val="C0000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Fail</a:t>
            </a:r>
          </a:p>
        </p:txBody>
      </p:sp>
      <p:sp>
        <p:nvSpPr>
          <p:cNvPr id="1339410" name="AutoShape 18"/>
          <p:cNvSpPr>
            <a:spLocks noChangeArrowheads="1"/>
          </p:cNvSpPr>
          <p:nvPr/>
        </p:nvSpPr>
        <p:spPr bwMode="auto">
          <a:xfrm>
            <a:off x="5301855" y="1857958"/>
            <a:ext cx="1026319" cy="486965"/>
          </a:xfrm>
          <a:prstGeom prst="rightArrowCallout">
            <a:avLst>
              <a:gd name="adj1" fmla="val 25000"/>
              <a:gd name="adj2" fmla="val 25000"/>
              <a:gd name="adj3" fmla="val 35126"/>
              <a:gd name="adj4" fmla="val 71356"/>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Performs </a:t>
            </a:r>
          </a:p>
          <a:p>
            <a:pPr algn="ctr"/>
            <a:r>
              <a:rPr lang="en-US" sz="900" dirty="0">
                <a:solidFill>
                  <a:schemeClr val="tx1"/>
                </a:solidFill>
                <a:latin typeface="Calibri" pitchFamily="34" charset="0"/>
                <a:ea typeface="ＭＳ Ｐゴシック" pitchFamily="-16" charset="-128"/>
              </a:rPr>
              <a:t>corrective </a:t>
            </a:r>
          </a:p>
          <a:p>
            <a:pPr algn="ctr"/>
            <a:r>
              <a:rPr lang="en-US" sz="900" dirty="0">
                <a:solidFill>
                  <a:schemeClr val="tx1"/>
                </a:solidFill>
                <a:latin typeface="Calibri" pitchFamily="34" charset="0"/>
                <a:ea typeface="ＭＳ Ｐゴシック" pitchFamily="-16" charset="-128"/>
              </a:rPr>
              <a:t>actions</a:t>
            </a:r>
          </a:p>
        </p:txBody>
      </p:sp>
      <p:sp>
        <p:nvSpPr>
          <p:cNvPr id="1339411" name="AutoShape 19"/>
          <p:cNvSpPr>
            <a:spLocks noChangeArrowheads="1"/>
          </p:cNvSpPr>
          <p:nvPr/>
        </p:nvSpPr>
        <p:spPr bwMode="auto">
          <a:xfrm>
            <a:off x="6328173" y="1857958"/>
            <a:ext cx="880892" cy="486965"/>
          </a:xfrm>
          <a:prstGeom prst="rightArrowCallout">
            <a:avLst>
              <a:gd name="adj1" fmla="val 25000"/>
              <a:gd name="adj2" fmla="val 25000"/>
              <a:gd name="adj3" fmla="val 35126"/>
              <a:gd name="adj4" fmla="val 77808"/>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Collects health</a:t>
            </a:r>
          </a:p>
          <a:p>
            <a:pPr algn="ctr"/>
            <a:r>
              <a:rPr lang="en-US" sz="900" dirty="0">
                <a:solidFill>
                  <a:schemeClr val="tx1"/>
                </a:solidFill>
                <a:latin typeface="Calibri" pitchFamily="34" charset="0"/>
                <a:ea typeface="ＭＳ Ｐゴシック" pitchFamily="-16" charset="-128"/>
              </a:rPr>
              <a:t>State</a:t>
            </a:r>
          </a:p>
        </p:txBody>
      </p:sp>
      <p:sp>
        <p:nvSpPr>
          <p:cNvPr id="1339414" name="AutoShape 22"/>
          <p:cNvSpPr>
            <a:spLocks noChangeArrowheads="1"/>
          </p:cNvSpPr>
          <p:nvPr/>
        </p:nvSpPr>
        <p:spPr bwMode="auto">
          <a:xfrm>
            <a:off x="7209923" y="1860948"/>
            <a:ext cx="685800" cy="1450745"/>
          </a:xfrm>
          <a:prstGeom prst="downArrowCallout">
            <a:avLst>
              <a:gd name="adj1" fmla="val 21140"/>
              <a:gd name="adj2" fmla="val 25000"/>
              <a:gd name="adj3" fmla="val 30145"/>
              <a:gd name="adj4" fmla="val 79803"/>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Combine</a:t>
            </a:r>
          </a:p>
          <a:p>
            <a:pPr algn="ctr"/>
            <a:r>
              <a:rPr lang="en-US" sz="900" dirty="0">
                <a:solidFill>
                  <a:schemeClr val="tx1"/>
                </a:solidFill>
                <a:latin typeface="Calibri" pitchFamily="34" charset="0"/>
                <a:ea typeface="ＭＳ Ｐゴシック" pitchFamily="-16" charset="-128"/>
              </a:rPr>
              <a:t>Results</a:t>
            </a:r>
          </a:p>
        </p:txBody>
      </p:sp>
      <p:sp>
        <p:nvSpPr>
          <p:cNvPr id="1339415" name="AutoShape 23"/>
          <p:cNvSpPr>
            <a:spLocks noChangeArrowheads="1"/>
          </p:cNvSpPr>
          <p:nvPr/>
        </p:nvSpPr>
        <p:spPr bwMode="auto">
          <a:xfrm>
            <a:off x="7211020" y="3359819"/>
            <a:ext cx="683607" cy="790074"/>
          </a:xfrm>
          <a:prstGeom prst="downArrowCallout">
            <a:avLst>
              <a:gd name="adj1" fmla="val 25000"/>
              <a:gd name="adj2" fmla="val 25000"/>
              <a:gd name="adj3" fmla="val 29657"/>
              <a:gd name="adj4" fmla="val 66667"/>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Update </a:t>
            </a:r>
          </a:p>
          <a:p>
            <a:pPr algn="ctr"/>
            <a:r>
              <a:rPr lang="en-US" sz="900" dirty="0">
                <a:solidFill>
                  <a:schemeClr val="tx1"/>
                </a:solidFill>
                <a:latin typeface="Calibri" pitchFamily="34" charset="0"/>
                <a:ea typeface="ＭＳ Ｐゴシック" pitchFamily="-16" charset="-128"/>
              </a:rPr>
              <a:t>Incident</a:t>
            </a:r>
          </a:p>
          <a:p>
            <a:pPr algn="ctr"/>
            <a:r>
              <a:rPr lang="en-US" sz="900" dirty="0">
                <a:solidFill>
                  <a:schemeClr val="tx1"/>
                </a:solidFill>
                <a:latin typeface="Calibri" pitchFamily="34" charset="0"/>
                <a:ea typeface="ＭＳ Ｐゴシック" pitchFamily="-16" charset="-128"/>
              </a:rPr>
              <a:t>Ticket</a:t>
            </a:r>
          </a:p>
        </p:txBody>
      </p:sp>
      <p:sp>
        <p:nvSpPr>
          <p:cNvPr id="1339416" name="AutoShape 24"/>
          <p:cNvSpPr>
            <a:spLocks noChangeArrowheads="1"/>
          </p:cNvSpPr>
          <p:nvPr/>
        </p:nvSpPr>
        <p:spPr bwMode="auto">
          <a:xfrm>
            <a:off x="7255762" y="4204661"/>
            <a:ext cx="594122" cy="485775"/>
          </a:xfrm>
          <a:prstGeom prst="octagon">
            <a:avLst>
              <a:gd name="adj" fmla="val 29287"/>
            </a:avLst>
          </a:prstGeom>
          <a:solidFill>
            <a:schemeClr val="accent2">
              <a:lumMod val="60000"/>
              <a:lumOff val="40000"/>
            </a:schemeClr>
          </a:solidFill>
          <a:ln w="9525">
            <a:solidFill>
              <a:schemeClr val="accent2">
                <a:lumMod val="60000"/>
                <a:lumOff val="40000"/>
              </a:schemeClr>
            </a:solidFill>
            <a:miter lim="800000"/>
            <a:headEnd/>
            <a:tailEnd/>
          </a:ln>
          <a:effectLst>
            <a:glow rad="139700">
              <a:schemeClr val="accent6">
                <a:satMod val="175000"/>
                <a:alpha val="40000"/>
              </a:schemeClr>
            </a:glow>
            <a:reflection blurRad="6350" stA="50000" endA="300" endPos="55000" dir="5400000" sy="-100000" algn="bl" rotWithShape="0"/>
          </a:effectLst>
          <a:scene3d>
            <a:camera prst="orthographicFront"/>
            <a:lightRig rig="threePt" dir="t"/>
          </a:scene3d>
          <a:sp3d>
            <a:bevelT w="114300" prst="hardEdge"/>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End</a:t>
            </a:r>
          </a:p>
        </p:txBody>
      </p:sp>
      <p:sp>
        <p:nvSpPr>
          <p:cNvPr id="1339417" name="AutoShape 25"/>
          <p:cNvSpPr>
            <a:spLocks noChangeArrowheads="1"/>
          </p:cNvSpPr>
          <p:nvPr/>
        </p:nvSpPr>
        <p:spPr bwMode="auto">
          <a:xfrm>
            <a:off x="1535788" y="4459316"/>
            <a:ext cx="1115275" cy="588107"/>
          </a:xfrm>
          <a:prstGeom prst="roundRect">
            <a:avLst>
              <a:gd name="adj" fmla="val 16667"/>
            </a:avLst>
          </a:prstGeom>
          <a:solidFill>
            <a:schemeClr val="accent5"/>
          </a:solidFill>
          <a:ln w="9525">
            <a:solidFill>
              <a:schemeClr val="tx1"/>
            </a:solidFill>
            <a:round/>
            <a:headEnd/>
            <a:tailEnd/>
          </a:ln>
          <a:effectLst/>
          <a:scene3d>
            <a:camera prst="orthographicFront"/>
            <a:lightRig rig="threePt" dir="t"/>
          </a:scene3d>
          <a:sp3d>
            <a:bevelT/>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CA Nimsoft</a:t>
            </a:r>
          </a:p>
        </p:txBody>
      </p:sp>
      <p:sp>
        <p:nvSpPr>
          <p:cNvPr id="1339419" name="AutoShape 27"/>
          <p:cNvSpPr>
            <a:spLocks noChangeArrowheads="1"/>
          </p:cNvSpPr>
          <p:nvPr/>
        </p:nvSpPr>
        <p:spPr bwMode="auto">
          <a:xfrm>
            <a:off x="2762000" y="4406566"/>
            <a:ext cx="1002449" cy="588107"/>
          </a:xfrm>
          <a:prstGeom prst="roundRect">
            <a:avLst>
              <a:gd name="adj" fmla="val 16667"/>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MoogSoft</a:t>
            </a:r>
          </a:p>
        </p:txBody>
      </p:sp>
      <p:sp>
        <p:nvSpPr>
          <p:cNvPr id="1339421" name="AutoShape 29"/>
          <p:cNvSpPr>
            <a:spLocks noChangeArrowheads="1"/>
          </p:cNvSpPr>
          <p:nvPr/>
        </p:nvSpPr>
        <p:spPr bwMode="auto">
          <a:xfrm>
            <a:off x="4652964" y="4406566"/>
            <a:ext cx="1137040" cy="588107"/>
          </a:xfrm>
          <a:prstGeom prst="roundRect">
            <a:avLst>
              <a:gd name="adj" fmla="val 16667"/>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eaLnBrk="1" hangingPunct="1"/>
            <a:r>
              <a:rPr lang="en-US" b="1" dirty="0">
                <a:effectLst>
                  <a:outerShdw blurRad="38100" dist="38100" dir="2700000" algn="tl">
                    <a:srgbClr val="000000">
                      <a:alpha val="43137"/>
                    </a:srgbClr>
                  </a:outerShdw>
                </a:effectLst>
                <a:latin typeface="Calibri" pitchFamily="34" charset="0"/>
                <a:ea typeface="ＭＳ Ｐゴシック" pitchFamily="-16" charset="-128"/>
              </a:rPr>
              <a:t>ServiceNow</a:t>
            </a:r>
          </a:p>
        </p:txBody>
      </p:sp>
      <p:sp>
        <p:nvSpPr>
          <p:cNvPr id="1339424" name="Text Box 32"/>
          <p:cNvSpPr txBox="1">
            <a:spLocks noChangeArrowheads="1"/>
          </p:cNvSpPr>
          <p:nvPr/>
        </p:nvSpPr>
        <p:spPr bwMode="auto">
          <a:xfrm>
            <a:off x="4641296" y="5026326"/>
            <a:ext cx="931666" cy="374461"/>
          </a:xfrm>
          <a:prstGeom prst="rect">
            <a:avLst/>
          </a:prstGeom>
          <a:noFill/>
          <a:ln w="9525">
            <a:noFill/>
            <a:miter lim="800000"/>
            <a:headEnd/>
            <a:tailEnd/>
          </a:ln>
          <a:effectLst/>
        </p:spPr>
        <p:txBody>
          <a:bodyPr wrap="none">
            <a:spAutoFit/>
          </a:bodyPr>
          <a:lstStyle/>
          <a:p>
            <a:pPr algn="ctr">
              <a:lnSpc>
                <a:spcPts val="1125"/>
              </a:lnSpc>
            </a:pPr>
            <a:r>
              <a:rPr lang="en-US" sz="1050" b="1" dirty="0">
                <a:latin typeface="Calibri" pitchFamily="34" charset="0"/>
                <a:ea typeface="ＭＳ Ｐゴシック" pitchFamily="-16" charset="-128"/>
              </a:rPr>
              <a:t>Incident</a:t>
            </a:r>
          </a:p>
          <a:p>
            <a:pPr algn="ctr">
              <a:lnSpc>
                <a:spcPts val="1125"/>
              </a:lnSpc>
            </a:pPr>
            <a:r>
              <a:rPr lang="en-US" sz="1050" b="1" dirty="0">
                <a:latin typeface="Calibri" pitchFamily="34" charset="0"/>
                <a:ea typeface="ＭＳ Ｐゴシック" pitchFamily="-16" charset="-128"/>
              </a:rPr>
              <a:t>Management</a:t>
            </a:r>
          </a:p>
        </p:txBody>
      </p:sp>
      <p:sp>
        <p:nvSpPr>
          <p:cNvPr id="1339427" name="Text Box 35"/>
          <p:cNvSpPr txBox="1">
            <a:spLocks noChangeArrowheads="1"/>
          </p:cNvSpPr>
          <p:nvPr/>
        </p:nvSpPr>
        <p:spPr bwMode="auto">
          <a:xfrm>
            <a:off x="2698249" y="5694777"/>
            <a:ext cx="1319913" cy="369332"/>
          </a:xfrm>
          <a:prstGeom prst="rect">
            <a:avLst/>
          </a:prstGeom>
          <a:noFill/>
          <a:ln w="9525">
            <a:noFill/>
            <a:miter lim="800000"/>
            <a:headEnd/>
            <a:tailEnd/>
          </a:ln>
          <a:effectLst/>
        </p:spPr>
        <p:txBody>
          <a:bodyPr wrap="none">
            <a:spAutoFit/>
          </a:bodyPr>
          <a:lstStyle/>
          <a:p>
            <a:pPr algn="ctr" eaLnBrk="1" hangingPunct="1"/>
            <a:r>
              <a:rPr lang="en-US" b="1" dirty="0">
                <a:latin typeface="Calibri" pitchFamily="34" charset="0"/>
                <a:ea typeface="ＭＳ Ｐゴシック" pitchFamily="-16" charset="-128"/>
              </a:rPr>
              <a:t>Data Center</a:t>
            </a:r>
          </a:p>
        </p:txBody>
      </p:sp>
      <p:sp>
        <p:nvSpPr>
          <p:cNvPr id="1339428" name="Oval 36"/>
          <p:cNvSpPr>
            <a:spLocks noChangeArrowheads="1"/>
          </p:cNvSpPr>
          <p:nvPr/>
        </p:nvSpPr>
        <p:spPr bwMode="auto">
          <a:xfrm>
            <a:off x="2263198" y="3644154"/>
            <a:ext cx="810815" cy="432197"/>
          </a:xfrm>
          <a:prstGeom prst="ellipse">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CA Adaptor</a:t>
            </a:r>
            <a:r>
              <a:rPr lang="en-US" b="1" dirty="0">
                <a:effectLst>
                  <a:outerShdw blurRad="38100" dist="38100" dir="2700000" algn="tl">
                    <a:srgbClr val="000000">
                      <a:alpha val="43137"/>
                    </a:srgbClr>
                  </a:outerShdw>
                </a:effectLst>
                <a:latin typeface="Calibri" pitchFamily="34" charset="0"/>
                <a:ea typeface="ＭＳ Ｐゴシック" pitchFamily="-16" charset="-128"/>
              </a:rPr>
              <a:t> </a:t>
            </a:r>
          </a:p>
        </p:txBody>
      </p:sp>
      <p:sp>
        <p:nvSpPr>
          <p:cNvPr id="1339430" name="Oval 38"/>
          <p:cNvSpPr>
            <a:spLocks noChangeArrowheads="1"/>
          </p:cNvSpPr>
          <p:nvPr/>
        </p:nvSpPr>
        <p:spPr bwMode="auto">
          <a:xfrm>
            <a:off x="4577560" y="3633599"/>
            <a:ext cx="810815" cy="432197"/>
          </a:xfrm>
          <a:prstGeom prst="ellipse">
            <a:avLst/>
          </a:prstGeom>
          <a:solidFill>
            <a:schemeClr val="accent3"/>
          </a:solidFill>
          <a:ln w="9525">
            <a:solidFill>
              <a:schemeClr val="tx1"/>
            </a:solidFill>
            <a:round/>
            <a:headEnd/>
            <a:tailEnd/>
          </a:ln>
          <a:effectLst/>
          <a:scene3d>
            <a:camera prst="orthographicFront"/>
            <a:lightRig rig="threePt" dir="t"/>
          </a:scene3d>
          <a:sp3d>
            <a:bevelT/>
          </a:sp3d>
        </p:spPr>
        <p:txBody>
          <a:bodyPr wrap="none" anchor="ctr"/>
          <a:lstStyle/>
          <a:p>
            <a:pPr algn="ctr">
              <a:lnSpc>
                <a:spcPts val="900"/>
              </a:lnSpc>
            </a:pPr>
            <a:r>
              <a:rPr lang="en-US" sz="900" b="1" dirty="0">
                <a:effectLst>
                  <a:outerShdw blurRad="38100" dist="38100" dir="2700000" algn="tl">
                    <a:srgbClr val="000000">
                      <a:alpha val="43137"/>
                    </a:srgbClr>
                  </a:outerShdw>
                </a:effectLst>
                <a:latin typeface="Calibri" pitchFamily="34" charset="0"/>
                <a:ea typeface="ＭＳ Ｐゴシック" pitchFamily="-16" charset="-128"/>
              </a:rPr>
              <a:t>ServiceNow</a:t>
            </a:r>
          </a:p>
          <a:p>
            <a:pPr algn="ctr">
              <a:lnSpc>
                <a:spcPts val="900"/>
              </a:lnSpc>
            </a:pPr>
            <a:r>
              <a:rPr lang="en-US" sz="900" b="1" dirty="0" err="1">
                <a:effectLst>
                  <a:outerShdw blurRad="38100" dist="38100" dir="2700000" algn="tl">
                    <a:srgbClr val="000000">
                      <a:alpha val="43137"/>
                    </a:srgbClr>
                  </a:outerShdw>
                </a:effectLst>
                <a:latin typeface="Calibri" pitchFamily="34" charset="0"/>
                <a:ea typeface="ＭＳ Ｐゴシック" pitchFamily="-16" charset="-128"/>
              </a:rPr>
              <a:t>WebServices</a:t>
            </a:r>
            <a:endParaRPr lang="en-US" sz="900" b="1" dirty="0">
              <a:effectLst>
                <a:outerShdw blurRad="38100" dist="38100" dir="2700000" algn="tl">
                  <a:srgbClr val="000000">
                    <a:alpha val="43137"/>
                  </a:srgbClr>
                </a:outerShdw>
              </a:effectLst>
              <a:latin typeface="Calibri" pitchFamily="34" charset="0"/>
              <a:ea typeface="ＭＳ Ｐゴシック" pitchFamily="-16" charset="-128"/>
            </a:endParaRPr>
          </a:p>
        </p:txBody>
      </p:sp>
      <p:sp>
        <p:nvSpPr>
          <p:cNvPr id="1339441" name="Text Box 49"/>
          <p:cNvSpPr txBox="1">
            <a:spLocks noChangeArrowheads="1"/>
          </p:cNvSpPr>
          <p:nvPr/>
        </p:nvSpPr>
        <p:spPr bwMode="auto">
          <a:xfrm>
            <a:off x="627792" y="1230868"/>
            <a:ext cx="1635406" cy="369332"/>
          </a:xfrm>
          <a:prstGeom prst="rect">
            <a:avLst/>
          </a:prstGeom>
          <a:noFill/>
          <a:ln w="9525">
            <a:noFill/>
            <a:miter lim="800000"/>
            <a:headEnd/>
            <a:tailEnd/>
          </a:ln>
          <a:effectLst/>
        </p:spPr>
        <p:txBody>
          <a:bodyPr wrap="square">
            <a:spAutoFit/>
          </a:bodyPr>
          <a:lstStyle/>
          <a:p>
            <a:pPr eaLnBrk="1" hangingPunct="1"/>
            <a:r>
              <a:rPr lang="en-US" b="1" dirty="0">
                <a:latin typeface="Calibri" pitchFamily="34" charset="0"/>
                <a:ea typeface="ＭＳ Ｐゴシック" pitchFamily="-16" charset="-128"/>
              </a:rPr>
              <a:t>Disk Utilization</a:t>
            </a:r>
          </a:p>
        </p:txBody>
      </p:sp>
      <p:sp>
        <p:nvSpPr>
          <p:cNvPr id="63" name="AutoShape 10"/>
          <p:cNvSpPr>
            <a:spLocks noChangeArrowheads="1"/>
          </p:cNvSpPr>
          <p:nvPr/>
        </p:nvSpPr>
        <p:spPr bwMode="auto">
          <a:xfrm>
            <a:off x="1439466" y="2197330"/>
            <a:ext cx="1938309" cy="486966"/>
          </a:xfrm>
          <a:prstGeom prst="rightArrowCallout">
            <a:avLst>
              <a:gd name="adj1" fmla="val 25000"/>
              <a:gd name="adj2" fmla="val 25000"/>
              <a:gd name="adj3" fmla="val 35126"/>
              <a:gd name="adj4" fmla="val 70262"/>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Fetch Details from Incident </a:t>
            </a:r>
          </a:p>
        </p:txBody>
      </p:sp>
      <p:sp>
        <p:nvSpPr>
          <p:cNvPr id="74" name="AutoShape 10"/>
          <p:cNvSpPr>
            <a:spLocks noChangeArrowheads="1"/>
          </p:cNvSpPr>
          <p:nvPr/>
        </p:nvSpPr>
        <p:spPr bwMode="auto">
          <a:xfrm>
            <a:off x="3398877" y="2094338"/>
            <a:ext cx="1187710" cy="750997"/>
          </a:xfrm>
          <a:prstGeom prst="rightArrowCallout">
            <a:avLst>
              <a:gd name="adj1" fmla="val 25000"/>
              <a:gd name="adj2" fmla="val 25000"/>
              <a:gd name="adj3" fmla="val 35126"/>
              <a:gd name="adj4" fmla="val 70262"/>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Compute and </a:t>
            </a:r>
          </a:p>
          <a:p>
            <a:pPr algn="ctr"/>
            <a:r>
              <a:rPr lang="en-US" sz="900" dirty="0">
                <a:solidFill>
                  <a:schemeClr val="tx1"/>
                </a:solidFill>
                <a:latin typeface="Calibri" pitchFamily="34" charset="0"/>
                <a:ea typeface="ＭＳ Ｐゴシック" pitchFamily="-16" charset="-128"/>
              </a:rPr>
              <a:t>Compare</a:t>
            </a:r>
          </a:p>
          <a:p>
            <a:pPr algn="ctr"/>
            <a:r>
              <a:rPr lang="en-US" sz="900" dirty="0">
                <a:solidFill>
                  <a:schemeClr val="tx1"/>
                </a:solidFill>
                <a:latin typeface="Calibri" pitchFamily="34" charset="0"/>
                <a:ea typeface="ＭＳ Ｐゴシック" pitchFamily="-16" charset="-128"/>
              </a:rPr>
              <a:t> with </a:t>
            </a:r>
          </a:p>
          <a:p>
            <a:pPr algn="ctr"/>
            <a:r>
              <a:rPr lang="en-US" sz="900" dirty="0">
                <a:solidFill>
                  <a:schemeClr val="tx1"/>
                </a:solidFill>
                <a:latin typeface="Calibri" pitchFamily="34" charset="0"/>
                <a:ea typeface="ＭＳ Ｐゴシック" pitchFamily="-16" charset="-128"/>
              </a:rPr>
              <a:t>Threshold</a:t>
            </a:r>
          </a:p>
        </p:txBody>
      </p:sp>
      <p:sp>
        <p:nvSpPr>
          <p:cNvPr id="1339412" name="AutoShape 20"/>
          <p:cNvSpPr>
            <a:spLocks noChangeArrowheads="1"/>
          </p:cNvSpPr>
          <p:nvPr/>
        </p:nvSpPr>
        <p:spPr bwMode="auto">
          <a:xfrm>
            <a:off x="5301855" y="2518486"/>
            <a:ext cx="1026319" cy="486966"/>
          </a:xfrm>
          <a:prstGeom prst="rightArrowCallout">
            <a:avLst>
              <a:gd name="adj1" fmla="val 25000"/>
              <a:gd name="adj2" fmla="val 25000"/>
              <a:gd name="adj3" fmla="val 35126"/>
              <a:gd name="adj4" fmla="val 71356"/>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900" dirty="0">
              <a:solidFill>
                <a:schemeClr val="tx1"/>
              </a:solidFill>
              <a:latin typeface="Calibri" pitchFamily="34" charset="0"/>
              <a:ea typeface="ＭＳ Ｐゴシック" pitchFamily="-16" charset="-128"/>
            </a:endParaRPr>
          </a:p>
          <a:p>
            <a:pPr algn="ctr"/>
            <a:r>
              <a:rPr lang="en-US" sz="900" dirty="0">
                <a:solidFill>
                  <a:schemeClr val="tx1"/>
                </a:solidFill>
                <a:latin typeface="Calibri" pitchFamily="34" charset="0"/>
                <a:ea typeface="ＭＳ Ｐゴシック" pitchFamily="-16" charset="-128"/>
              </a:rPr>
              <a:t>Notifies </a:t>
            </a:r>
          </a:p>
          <a:p>
            <a:pPr algn="ctr"/>
            <a:r>
              <a:rPr lang="en-US" sz="900" dirty="0">
                <a:solidFill>
                  <a:schemeClr val="tx1"/>
                </a:solidFill>
                <a:latin typeface="Calibri" pitchFamily="34" charset="0"/>
                <a:ea typeface="ＭＳ Ｐゴシック" pitchFamily="-16" charset="-128"/>
              </a:rPr>
              <a:t>concerned </a:t>
            </a:r>
          </a:p>
          <a:p>
            <a:pPr algn="ctr"/>
            <a:r>
              <a:rPr lang="en-US" sz="900" dirty="0">
                <a:solidFill>
                  <a:schemeClr val="tx1"/>
                </a:solidFill>
                <a:latin typeface="Calibri" pitchFamily="34" charset="0"/>
                <a:ea typeface="ＭＳ Ｐゴシック" pitchFamily="-16" charset="-128"/>
              </a:rPr>
              <a:t>team </a:t>
            </a:r>
            <a:br>
              <a:rPr lang="en-US" sz="900" dirty="0">
                <a:solidFill>
                  <a:schemeClr val="tx1"/>
                </a:solidFill>
                <a:latin typeface="Calibri" pitchFamily="34" charset="0"/>
                <a:ea typeface="ＭＳ Ｐゴシック" pitchFamily="-16" charset="-128"/>
              </a:rPr>
            </a:br>
            <a:endParaRPr lang="en-US" sz="900" dirty="0">
              <a:solidFill>
                <a:schemeClr val="tx1"/>
              </a:solidFill>
              <a:latin typeface="Calibri" pitchFamily="34" charset="0"/>
              <a:ea typeface="ＭＳ Ｐゴシック" pitchFamily="-16" charset="-128"/>
            </a:endParaRPr>
          </a:p>
        </p:txBody>
      </p:sp>
      <p:sp>
        <p:nvSpPr>
          <p:cNvPr id="1339413" name="AutoShape 21"/>
          <p:cNvSpPr>
            <a:spLocks noChangeArrowheads="1"/>
          </p:cNvSpPr>
          <p:nvPr/>
        </p:nvSpPr>
        <p:spPr bwMode="auto">
          <a:xfrm>
            <a:off x="6328173" y="2518486"/>
            <a:ext cx="880892" cy="486966"/>
          </a:xfrm>
          <a:prstGeom prst="rightArrowCallout">
            <a:avLst>
              <a:gd name="adj1" fmla="val 25000"/>
              <a:gd name="adj2" fmla="val 25000"/>
              <a:gd name="adj3" fmla="val 35126"/>
              <a:gd name="adj4" fmla="val 76646"/>
            </a:avLst>
          </a:prstGeom>
          <a:solidFill>
            <a:schemeClr val="accent2">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900" dirty="0">
                <a:solidFill>
                  <a:schemeClr val="tx1"/>
                </a:solidFill>
                <a:latin typeface="Calibri" pitchFamily="34" charset="0"/>
                <a:ea typeface="ＭＳ Ｐゴシック" pitchFamily="-16" charset="-128"/>
              </a:rPr>
              <a:t>Formulates </a:t>
            </a:r>
          </a:p>
          <a:p>
            <a:pPr algn="ctr"/>
            <a:r>
              <a:rPr lang="en-US" sz="900" dirty="0">
                <a:solidFill>
                  <a:schemeClr val="tx1"/>
                </a:solidFill>
                <a:latin typeface="Calibri" pitchFamily="34" charset="0"/>
                <a:ea typeface="ＭＳ Ｐゴシック" pitchFamily="-16" charset="-128"/>
              </a:rPr>
              <a:t>the </a:t>
            </a:r>
          </a:p>
          <a:p>
            <a:pPr algn="ctr"/>
            <a:r>
              <a:rPr lang="en-US" sz="900" dirty="0">
                <a:solidFill>
                  <a:schemeClr val="tx1"/>
                </a:solidFill>
                <a:latin typeface="Calibri" pitchFamily="34" charset="0"/>
                <a:ea typeface="ＭＳ Ｐゴシック" pitchFamily="-16" charset="-128"/>
              </a:rPr>
              <a:t>computed data</a:t>
            </a:r>
          </a:p>
        </p:txBody>
      </p:sp>
      <p:cxnSp>
        <p:nvCxnSpPr>
          <p:cNvPr id="11" name="Elbow Connector 10"/>
          <p:cNvCxnSpPr/>
          <p:nvPr/>
        </p:nvCxnSpPr>
        <p:spPr>
          <a:xfrm rot="5400000" flipH="1" flipV="1">
            <a:off x="1802908" y="3939089"/>
            <a:ext cx="556430" cy="364151"/>
          </a:xfrm>
          <a:prstGeom prst="bentConnector3">
            <a:avLst>
              <a:gd name="adj1" fmla="val 93612"/>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2981281" y="3994858"/>
            <a:ext cx="524774" cy="268214"/>
          </a:xfrm>
          <a:prstGeom prst="bentConnector3">
            <a:avLst>
              <a:gd name="adj1" fmla="val 3758"/>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04283" y="4713769"/>
            <a:ext cx="887564" cy="10185"/>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004068" y="4065796"/>
            <a:ext cx="2" cy="301929"/>
          </a:xfrm>
          <a:prstGeom prst="straightConnector1">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Text Box 32"/>
          <p:cNvSpPr txBox="1">
            <a:spLocks noChangeArrowheads="1"/>
          </p:cNvSpPr>
          <p:nvPr/>
        </p:nvSpPr>
        <p:spPr bwMode="auto">
          <a:xfrm>
            <a:off x="1439466" y="5108974"/>
            <a:ext cx="2924955" cy="374461"/>
          </a:xfrm>
          <a:prstGeom prst="rect">
            <a:avLst/>
          </a:prstGeom>
          <a:noFill/>
          <a:ln w="9525">
            <a:noFill/>
            <a:miter lim="800000"/>
            <a:headEnd/>
            <a:tailEnd/>
          </a:ln>
          <a:effectLst/>
        </p:spPr>
        <p:txBody>
          <a:bodyPr wrap="square">
            <a:spAutoFit/>
          </a:bodyPr>
          <a:lstStyle/>
          <a:p>
            <a:pPr algn="ctr">
              <a:lnSpc>
                <a:spcPts val="1125"/>
              </a:lnSpc>
            </a:pPr>
            <a:r>
              <a:rPr lang="en-US" sz="1050" b="1" dirty="0">
                <a:latin typeface="Calibri" pitchFamily="34" charset="0"/>
                <a:ea typeface="ＭＳ Ｐゴシック" pitchFamily="-16" charset="-128"/>
              </a:rPr>
              <a:t>            Co-related Alert Passed from Nimsoft to MoogSoft</a:t>
            </a:r>
          </a:p>
        </p:txBody>
      </p:sp>
      <p:sp>
        <p:nvSpPr>
          <p:cNvPr id="77" name="Text Box 32"/>
          <p:cNvSpPr txBox="1">
            <a:spLocks noChangeArrowheads="1"/>
          </p:cNvSpPr>
          <p:nvPr/>
        </p:nvSpPr>
        <p:spPr bwMode="auto">
          <a:xfrm>
            <a:off x="3804283" y="4159402"/>
            <a:ext cx="896024" cy="515526"/>
          </a:xfrm>
          <a:prstGeom prst="rect">
            <a:avLst/>
          </a:prstGeom>
          <a:noFill/>
          <a:ln w="9525">
            <a:noFill/>
            <a:miter lim="800000"/>
            <a:headEnd/>
            <a:tailEnd/>
          </a:ln>
          <a:effectLst/>
        </p:spPr>
        <p:txBody>
          <a:bodyPr wrap="square">
            <a:spAutoFit/>
          </a:bodyPr>
          <a:lstStyle/>
          <a:p>
            <a:pPr algn="ctr">
              <a:lnSpc>
                <a:spcPts val="1125"/>
              </a:lnSpc>
            </a:pPr>
            <a:r>
              <a:rPr lang="en-US" sz="1050" b="1" dirty="0">
                <a:latin typeface="Calibri" pitchFamily="34" charset="0"/>
                <a:ea typeface="ＭＳ Ｐゴシック" pitchFamily="-16" charset="-128"/>
              </a:rPr>
              <a:t>Triggers an Incident in ServiceNow</a:t>
            </a:r>
          </a:p>
        </p:txBody>
      </p:sp>
      <p:cxnSp>
        <p:nvCxnSpPr>
          <p:cNvPr id="37" name="Straight Arrow Connector 36"/>
          <p:cNvCxnSpPr/>
          <p:nvPr/>
        </p:nvCxnSpPr>
        <p:spPr>
          <a:xfrm>
            <a:off x="1076179" y="4311404"/>
            <a:ext cx="363287" cy="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3" idx="2"/>
          </p:cNvCxnSpPr>
          <p:nvPr/>
        </p:nvCxnSpPr>
        <p:spPr>
          <a:xfrm rot="16200000" flipH="1">
            <a:off x="3142655" y="1662054"/>
            <a:ext cx="821074" cy="2865558"/>
          </a:xfrm>
          <a:prstGeom prst="bentConnector2">
            <a:avLst/>
          </a:prstGeom>
          <a:ln w="571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9396" name="Straight Connector 1339395"/>
          <p:cNvCxnSpPr/>
          <p:nvPr/>
        </p:nvCxnSpPr>
        <p:spPr>
          <a:xfrm>
            <a:off x="4982966" y="3505372"/>
            <a:ext cx="0" cy="12822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6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9428"/>
                                        </p:tgtEl>
                                        <p:attrNameLst>
                                          <p:attrName>style.visibility</p:attrName>
                                        </p:attrNameLst>
                                      </p:cBhvr>
                                      <p:to>
                                        <p:strVal val="visible"/>
                                      </p:to>
                                    </p:set>
                                    <p:animEffect transition="in" filter="fade">
                                      <p:cBhvr>
                                        <p:cTn id="7" dur="1000"/>
                                        <p:tgtEl>
                                          <p:spTgt spid="1339428"/>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339430"/>
                                        </p:tgtEl>
                                        <p:attrNameLst>
                                          <p:attrName>style.visibility</p:attrName>
                                        </p:attrNameLst>
                                      </p:cBhvr>
                                      <p:to>
                                        <p:strVal val="visible"/>
                                      </p:to>
                                    </p:set>
                                    <p:animEffect transition="in" filter="fade">
                                      <p:cBhvr>
                                        <p:cTn id="10" dur="1000"/>
                                        <p:tgtEl>
                                          <p:spTgt spid="133943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lide(fromLeft)">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slide(fromLeft)">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339408"/>
                                        </p:tgtEl>
                                        <p:attrNameLst>
                                          <p:attrName>style.visibility</p:attrName>
                                        </p:attrNameLst>
                                      </p:cBhvr>
                                      <p:to>
                                        <p:strVal val="visible"/>
                                      </p:to>
                                    </p:set>
                                    <p:anim calcmode="lin" valueType="num">
                                      <p:cBhvr>
                                        <p:cTn id="25" dur="500" fill="hold"/>
                                        <p:tgtEl>
                                          <p:spTgt spid="1339408"/>
                                        </p:tgtEl>
                                        <p:attrNameLst>
                                          <p:attrName>ppt_w</p:attrName>
                                        </p:attrNameLst>
                                      </p:cBhvr>
                                      <p:tavLst>
                                        <p:tav tm="0">
                                          <p:val>
                                            <p:fltVal val="0"/>
                                          </p:val>
                                        </p:tav>
                                        <p:tav tm="100000">
                                          <p:val>
                                            <p:strVal val="#ppt_w"/>
                                          </p:val>
                                        </p:tav>
                                      </p:tavLst>
                                    </p:anim>
                                    <p:anim calcmode="lin" valueType="num">
                                      <p:cBhvr>
                                        <p:cTn id="26" dur="500" fill="hold"/>
                                        <p:tgtEl>
                                          <p:spTgt spid="1339408"/>
                                        </p:tgtEl>
                                        <p:attrNameLst>
                                          <p:attrName>ppt_h</p:attrName>
                                        </p:attrNameLst>
                                      </p:cBhvr>
                                      <p:tavLst>
                                        <p:tav tm="0">
                                          <p:val>
                                            <p:fltVal val="0"/>
                                          </p:val>
                                        </p:tav>
                                        <p:tav tm="100000">
                                          <p:val>
                                            <p:strVal val="#ppt_h"/>
                                          </p:val>
                                        </p:tav>
                                      </p:tavLst>
                                    </p:anim>
                                    <p:animEffect transition="in" filter="fade">
                                      <p:cBhvr>
                                        <p:cTn id="27" dur="500"/>
                                        <p:tgtEl>
                                          <p:spTgt spid="133940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39406"/>
                                        </p:tgtEl>
                                        <p:attrNameLst>
                                          <p:attrName>style.visibility</p:attrName>
                                        </p:attrNameLst>
                                      </p:cBhvr>
                                      <p:to>
                                        <p:strVal val="visible"/>
                                      </p:to>
                                    </p:set>
                                    <p:animEffect transition="in" filter="wipe(left)">
                                      <p:cBhvr>
                                        <p:cTn id="30" dur="500"/>
                                        <p:tgtEl>
                                          <p:spTgt spid="1339406"/>
                                        </p:tgtEl>
                                      </p:cBhvr>
                                    </p:animEffect>
                                  </p:childTnLst>
                                </p:cTn>
                              </p:par>
                            </p:childTnLst>
                          </p:cTn>
                        </p:par>
                        <p:par>
                          <p:cTn id="31" fill="hold">
                            <p:stCondLst>
                              <p:cond delay="500"/>
                            </p:stCondLst>
                            <p:childTnLst>
                              <p:par>
                                <p:cTn id="32" presetID="12" presetClass="entr" presetSubtype="8" fill="hold" grpId="0" nodeType="afterEffect">
                                  <p:stCondLst>
                                    <p:cond delay="0"/>
                                  </p:stCondLst>
                                  <p:childTnLst>
                                    <p:set>
                                      <p:cBhvr>
                                        <p:cTn id="33" dur="1" fill="hold">
                                          <p:stCondLst>
                                            <p:cond delay="0"/>
                                          </p:stCondLst>
                                        </p:cTn>
                                        <p:tgtEl>
                                          <p:spTgt spid="1339410"/>
                                        </p:tgtEl>
                                        <p:attrNameLst>
                                          <p:attrName>style.visibility</p:attrName>
                                        </p:attrNameLst>
                                      </p:cBhvr>
                                      <p:to>
                                        <p:strVal val="visible"/>
                                      </p:to>
                                    </p:set>
                                    <p:animEffect transition="in" filter="slide(fromLeft)">
                                      <p:cBhvr>
                                        <p:cTn id="34" dur="500"/>
                                        <p:tgtEl>
                                          <p:spTgt spid="133941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1339411"/>
                                        </p:tgtEl>
                                        <p:attrNameLst>
                                          <p:attrName>style.visibility</p:attrName>
                                        </p:attrNameLst>
                                      </p:cBhvr>
                                      <p:to>
                                        <p:strVal val="visible"/>
                                      </p:to>
                                    </p:set>
                                    <p:animEffect transition="in" filter="slide(fromLeft)">
                                      <p:cBhvr>
                                        <p:cTn id="39" dur="500"/>
                                        <p:tgtEl>
                                          <p:spTgt spid="133941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grpId="0" nodeType="clickEffect">
                                  <p:stCondLst>
                                    <p:cond delay="0"/>
                                  </p:stCondLst>
                                  <p:childTnLst>
                                    <p:set>
                                      <p:cBhvr>
                                        <p:cTn id="43" dur="1" fill="hold">
                                          <p:stCondLst>
                                            <p:cond delay="0"/>
                                          </p:stCondLst>
                                        </p:cTn>
                                        <p:tgtEl>
                                          <p:spTgt spid="1339409"/>
                                        </p:tgtEl>
                                        <p:attrNameLst>
                                          <p:attrName>style.visibility</p:attrName>
                                        </p:attrNameLst>
                                      </p:cBhvr>
                                      <p:to>
                                        <p:strVal val="visible"/>
                                      </p:to>
                                    </p:set>
                                    <p:anim calcmode="lin" valueType="num">
                                      <p:cBhvr>
                                        <p:cTn id="44" dur="500" fill="hold"/>
                                        <p:tgtEl>
                                          <p:spTgt spid="1339409"/>
                                        </p:tgtEl>
                                        <p:attrNameLst>
                                          <p:attrName>ppt_w</p:attrName>
                                        </p:attrNameLst>
                                      </p:cBhvr>
                                      <p:tavLst>
                                        <p:tav tm="0">
                                          <p:val>
                                            <p:fltVal val="0"/>
                                          </p:val>
                                        </p:tav>
                                        <p:tav tm="100000">
                                          <p:val>
                                            <p:strVal val="#ppt_w"/>
                                          </p:val>
                                        </p:tav>
                                      </p:tavLst>
                                    </p:anim>
                                    <p:anim calcmode="lin" valueType="num">
                                      <p:cBhvr>
                                        <p:cTn id="45" dur="500" fill="hold"/>
                                        <p:tgtEl>
                                          <p:spTgt spid="1339409"/>
                                        </p:tgtEl>
                                        <p:attrNameLst>
                                          <p:attrName>ppt_h</p:attrName>
                                        </p:attrNameLst>
                                      </p:cBhvr>
                                      <p:tavLst>
                                        <p:tav tm="0">
                                          <p:val>
                                            <p:fltVal val="0"/>
                                          </p:val>
                                        </p:tav>
                                        <p:tav tm="100000">
                                          <p:val>
                                            <p:strVal val="#ppt_h"/>
                                          </p:val>
                                        </p:tav>
                                      </p:tavLst>
                                    </p:anim>
                                    <p:animEffect transition="in" filter="fade">
                                      <p:cBhvr>
                                        <p:cTn id="46" dur="500"/>
                                        <p:tgtEl>
                                          <p:spTgt spid="1339409"/>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339407"/>
                                        </p:tgtEl>
                                        <p:attrNameLst>
                                          <p:attrName>style.visibility</p:attrName>
                                        </p:attrNameLst>
                                      </p:cBhvr>
                                      <p:to>
                                        <p:strVal val="visible"/>
                                      </p:to>
                                    </p:set>
                                    <p:animEffect transition="in" filter="wipe(left)">
                                      <p:cBhvr>
                                        <p:cTn id="50" dur="500"/>
                                        <p:tgtEl>
                                          <p:spTgt spid="1339407"/>
                                        </p:tgtEl>
                                      </p:cBhvr>
                                    </p:animEffect>
                                  </p:childTnLst>
                                </p:cTn>
                              </p:par>
                            </p:childTnLst>
                          </p:cTn>
                        </p:par>
                        <p:par>
                          <p:cTn id="51" fill="hold">
                            <p:stCondLst>
                              <p:cond delay="1000"/>
                            </p:stCondLst>
                            <p:childTnLst>
                              <p:par>
                                <p:cTn id="52" presetID="12" presetClass="entr" presetSubtype="8" fill="hold" grpId="0" nodeType="afterEffect">
                                  <p:stCondLst>
                                    <p:cond delay="0"/>
                                  </p:stCondLst>
                                  <p:childTnLst>
                                    <p:set>
                                      <p:cBhvr>
                                        <p:cTn id="53" dur="1" fill="hold">
                                          <p:stCondLst>
                                            <p:cond delay="0"/>
                                          </p:stCondLst>
                                        </p:cTn>
                                        <p:tgtEl>
                                          <p:spTgt spid="1339412"/>
                                        </p:tgtEl>
                                        <p:attrNameLst>
                                          <p:attrName>style.visibility</p:attrName>
                                        </p:attrNameLst>
                                      </p:cBhvr>
                                      <p:to>
                                        <p:strVal val="visible"/>
                                      </p:to>
                                    </p:set>
                                    <p:animEffect transition="in" filter="slide(fromLeft)">
                                      <p:cBhvr>
                                        <p:cTn id="54" dur="500"/>
                                        <p:tgtEl>
                                          <p:spTgt spid="1339412"/>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339413"/>
                                        </p:tgtEl>
                                        <p:attrNameLst>
                                          <p:attrName>style.visibility</p:attrName>
                                        </p:attrNameLst>
                                      </p:cBhvr>
                                      <p:to>
                                        <p:strVal val="visible"/>
                                      </p:to>
                                    </p:set>
                                    <p:animEffect transition="in" filter="slide(fromLeft)">
                                      <p:cBhvr>
                                        <p:cTn id="59" dur="500"/>
                                        <p:tgtEl>
                                          <p:spTgt spid="1339413"/>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1339414"/>
                                        </p:tgtEl>
                                        <p:attrNameLst>
                                          <p:attrName>style.visibility</p:attrName>
                                        </p:attrNameLst>
                                      </p:cBhvr>
                                      <p:to>
                                        <p:strVal val="visible"/>
                                      </p:to>
                                    </p:set>
                                    <p:animEffect transition="in" filter="slide(fromTop)">
                                      <p:cBhvr>
                                        <p:cTn id="64" dur="500"/>
                                        <p:tgtEl>
                                          <p:spTgt spid="1339414"/>
                                        </p:tgtEl>
                                      </p:cBhvr>
                                    </p:animEffect>
                                  </p:childTnLst>
                                </p:cTn>
                              </p:par>
                            </p:childTnLst>
                          </p:cTn>
                        </p:par>
                        <p:par>
                          <p:cTn id="65" fill="hold">
                            <p:stCondLst>
                              <p:cond delay="500"/>
                            </p:stCondLst>
                            <p:childTnLst>
                              <p:par>
                                <p:cTn id="66" presetID="12" presetClass="entr" presetSubtype="1" fill="hold" grpId="0" nodeType="afterEffect">
                                  <p:stCondLst>
                                    <p:cond delay="0"/>
                                  </p:stCondLst>
                                  <p:childTnLst>
                                    <p:set>
                                      <p:cBhvr>
                                        <p:cTn id="67" dur="1" fill="hold">
                                          <p:stCondLst>
                                            <p:cond delay="0"/>
                                          </p:stCondLst>
                                        </p:cTn>
                                        <p:tgtEl>
                                          <p:spTgt spid="1339415"/>
                                        </p:tgtEl>
                                        <p:attrNameLst>
                                          <p:attrName>style.visibility</p:attrName>
                                        </p:attrNameLst>
                                      </p:cBhvr>
                                      <p:to>
                                        <p:strVal val="visible"/>
                                      </p:to>
                                    </p:set>
                                    <p:animEffect transition="in" filter="slide(fromTop)">
                                      <p:cBhvr>
                                        <p:cTn id="68" dur="500"/>
                                        <p:tgtEl>
                                          <p:spTgt spid="1339415"/>
                                        </p:tgtEl>
                                      </p:cBhvr>
                                    </p:animEffect>
                                  </p:childTnLst>
                                </p:cTn>
                              </p:par>
                            </p:childTnLst>
                          </p:cTn>
                        </p:par>
                        <p:par>
                          <p:cTn id="69" fill="hold">
                            <p:stCondLst>
                              <p:cond delay="1000"/>
                            </p:stCondLst>
                            <p:childTnLst>
                              <p:par>
                                <p:cTn id="70" presetID="53" presetClass="entr" presetSubtype="0" fill="hold" grpId="0" nodeType="afterEffect">
                                  <p:stCondLst>
                                    <p:cond delay="500"/>
                                  </p:stCondLst>
                                  <p:childTnLst>
                                    <p:set>
                                      <p:cBhvr>
                                        <p:cTn id="71" dur="1" fill="hold">
                                          <p:stCondLst>
                                            <p:cond delay="0"/>
                                          </p:stCondLst>
                                        </p:cTn>
                                        <p:tgtEl>
                                          <p:spTgt spid="1339416"/>
                                        </p:tgtEl>
                                        <p:attrNameLst>
                                          <p:attrName>style.visibility</p:attrName>
                                        </p:attrNameLst>
                                      </p:cBhvr>
                                      <p:to>
                                        <p:strVal val="visible"/>
                                      </p:to>
                                    </p:set>
                                    <p:anim calcmode="lin" valueType="num">
                                      <p:cBhvr>
                                        <p:cTn id="72" dur="250" fill="hold"/>
                                        <p:tgtEl>
                                          <p:spTgt spid="1339416"/>
                                        </p:tgtEl>
                                        <p:attrNameLst>
                                          <p:attrName>ppt_w</p:attrName>
                                        </p:attrNameLst>
                                      </p:cBhvr>
                                      <p:tavLst>
                                        <p:tav tm="0">
                                          <p:val>
                                            <p:fltVal val="0"/>
                                          </p:val>
                                        </p:tav>
                                        <p:tav tm="100000">
                                          <p:val>
                                            <p:strVal val="#ppt_w"/>
                                          </p:val>
                                        </p:tav>
                                      </p:tavLst>
                                    </p:anim>
                                    <p:anim calcmode="lin" valueType="num">
                                      <p:cBhvr>
                                        <p:cTn id="73" dur="250" fill="hold"/>
                                        <p:tgtEl>
                                          <p:spTgt spid="1339416"/>
                                        </p:tgtEl>
                                        <p:attrNameLst>
                                          <p:attrName>ppt_h</p:attrName>
                                        </p:attrNameLst>
                                      </p:cBhvr>
                                      <p:tavLst>
                                        <p:tav tm="0">
                                          <p:val>
                                            <p:fltVal val="0"/>
                                          </p:val>
                                        </p:tav>
                                        <p:tav tm="100000">
                                          <p:val>
                                            <p:strVal val="#ppt_h"/>
                                          </p:val>
                                        </p:tav>
                                      </p:tavLst>
                                    </p:anim>
                                    <p:animEffect transition="in" filter="fade">
                                      <p:cBhvr>
                                        <p:cTn id="74" dur="250"/>
                                        <p:tgtEl>
                                          <p:spTgt spid="1339416"/>
                                        </p:tgtEl>
                                      </p:cBhvr>
                                    </p:animEffect>
                                  </p:childTnLst>
                                </p:cTn>
                              </p:par>
                            </p:childTnLst>
                          </p:cTn>
                        </p:par>
                        <p:par>
                          <p:cTn id="75" fill="hold">
                            <p:stCondLst>
                              <p:cond delay="1750"/>
                            </p:stCondLst>
                            <p:childTnLst>
                              <p:par>
                                <p:cTn id="76" presetID="23" presetClass="entr" presetSubtype="288" fill="hold" grpId="1" nodeType="afterEffect">
                                  <p:stCondLst>
                                    <p:cond delay="0"/>
                                  </p:stCondLst>
                                  <p:childTnLst>
                                    <p:set>
                                      <p:cBhvr>
                                        <p:cTn id="77" dur="1" fill="hold">
                                          <p:stCondLst>
                                            <p:cond delay="0"/>
                                          </p:stCondLst>
                                        </p:cTn>
                                        <p:tgtEl>
                                          <p:spTgt spid="1339416"/>
                                        </p:tgtEl>
                                        <p:attrNameLst>
                                          <p:attrName>style.visibility</p:attrName>
                                        </p:attrNameLst>
                                      </p:cBhvr>
                                      <p:to>
                                        <p:strVal val="visible"/>
                                      </p:to>
                                    </p:set>
                                    <p:anim calcmode="lin" valueType="num">
                                      <p:cBhvr>
                                        <p:cTn id="78" dur="250" fill="hold"/>
                                        <p:tgtEl>
                                          <p:spTgt spid="1339416"/>
                                        </p:tgtEl>
                                        <p:attrNameLst>
                                          <p:attrName>ppt_w</p:attrName>
                                        </p:attrNameLst>
                                      </p:cBhvr>
                                      <p:tavLst>
                                        <p:tav tm="0">
                                          <p:val>
                                            <p:strVal val="4/3*#ppt_w"/>
                                          </p:val>
                                        </p:tav>
                                        <p:tav tm="100000">
                                          <p:val>
                                            <p:strVal val="#ppt_w"/>
                                          </p:val>
                                        </p:tav>
                                      </p:tavLst>
                                    </p:anim>
                                    <p:anim calcmode="lin" valueType="num">
                                      <p:cBhvr>
                                        <p:cTn id="79" dur="250" fill="hold"/>
                                        <p:tgtEl>
                                          <p:spTgt spid="13394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406" grpId="0" animBg="1"/>
      <p:bldP spid="1339407" grpId="0" animBg="1"/>
      <p:bldP spid="1339408" grpId="0" animBg="1"/>
      <p:bldP spid="1339409" grpId="0" animBg="1"/>
      <p:bldP spid="1339410" grpId="0" animBg="1"/>
      <p:bldP spid="1339411" grpId="0" animBg="1"/>
      <p:bldP spid="1339414" grpId="0" animBg="1"/>
      <p:bldP spid="1339415" grpId="0" animBg="1"/>
      <p:bldP spid="1339416" grpId="0" animBg="1"/>
      <p:bldP spid="1339416" grpId="1" animBg="1"/>
      <p:bldP spid="1339428" grpId="0" animBg="1"/>
      <p:bldP spid="1339430" grpId="0" animBg="1"/>
      <p:bldP spid="63" grpId="0" animBg="1"/>
      <p:bldP spid="74" grpId="0" animBg="1"/>
      <p:bldP spid="1339412" grpId="0" animBg="1"/>
      <p:bldP spid="13394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685800" y="76200"/>
            <a:ext cx="8229600" cy="762000"/>
          </a:xfrm>
        </p:spPr>
        <p:txBody>
          <a:bodyPr anchor="t"/>
          <a:lstStyle/>
          <a:p>
            <a:r>
              <a:rPr lang="en-US" sz="2100" dirty="0">
                <a:cs typeface="FS Joey"/>
              </a:rPr>
              <a:t>Orchestration &amp; Automation (Virtualization Compute-RAM Upgrade)</a:t>
            </a:r>
          </a:p>
        </p:txBody>
      </p:sp>
      <p:sp>
        <p:nvSpPr>
          <p:cNvPr id="18" name="Rectangle 17"/>
          <p:cNvSpPr/>
          <p:nvPr/>
        </p:nvSpPr>
        <p:spPr>
          <a:xfrm>
            <a:off x="304800" y="1524000"/>
            <a:ext cx="3352800" cy="798731"/>
          </a:xfrm>
          <a:prstGeom prst="rect">
            <a:avLst/>
          </a:prstGeom>
          <a:solidFill>
            <a:srgbClr val="59B4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 User raises  a request in ITSM portal for RAM upgrade</a:t>
            </a:r>
          </a:p>
        </p:txBody>
      </p:sp>
      <p:sp>
        <p:nvSpPr>
          <p:cNvPr id="19" name="Down Arrow 18"/>
          <p:cNvSpPr/>
          <p:nvPr/>
        </p:nvSpPr>
        <p:spPr>
          <a:xfrm rot="16200000">
            <a:off x="4911815" y="879385"/>
            <a:ext cx="381000" cy="2279829"/>
          </a:xfrm>
          <a:prstGeom prst="downArrow">
            <a:avLst>
              <a:gd name="adj1" fmla="val 43239"/>
              <a:gd name="adj2" fmla="val 5147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6248400" y="2895600"/>
            <a:ext cx="1981200" cy="533400"/>
          </a:xfrm>
          <a:prstGeom prst="straightConnector1">
            <a:avLst/>
          </a:prstGeom>
          <a:ln w="1016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048000" y="5486400"/>
            <a:ext cx="1371600" cy="0"/>
          </a:xfrm>
          <a:prstGeom prst="straightConnector1">
            <a:avLst/>
          </a:prstGeom>
          <a:ln w="920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395318" y="2971800"/>
            <a:ext cx="1828800" cy="838200"/>
          </a:xfrm>
          <a:prstGeom prst="rect">
            <a:avLst/>
          </a:prstGeom>
          <a:solidFill>
            <a:srgbClr val="59B4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Orchestrator solution is triggered</a:t>
            </a:r>
          </a:p>
        </p:txBody>
      </p:sp>
      <p:pic>
        <p:nvPicPr>
          <p:cNvPr id="69" name="Picture 5"/>
          <p:cNvPicPr>
            <a:picLocks noChangeAspect="1" noChangeArrowheads="1"/>
          </p:cNvPicPr>
          <p:nvPr/>
        </p:nvPicPr>
        <p:blipFill>
          <a:blip r:embed="rId3"/>
          <a:stretch>
            <a:fillRect/>
          </a:stretch>
        </p:blipFill>
        <p:spPr bwMode="auto">
          <a:xfrm>
            <a:off x="4343400" y="3886199"/>
            <a:ext cx="4392922" cy="2819401"/>
          </a:xfrm>
          <a:prstGeom prst="rect">
            <a:avLst/>
          </a:prstGeom>
          <a:noFill/>
          <a:ln w="12700">
            <a:noFill/>
            <a:miter lim="800000"/>
            <a:headEnd type="none" w="sm" len="sm"/>
            <a:tailEnd type="none" w="sm" len="sm"/>
          </a:ln>
        </p:spPr>
      </p:pic>
      <p:sp>
        <p:nvSpPr>
          <p:cNvPr id="4" name="TextBox 3"/>
          <p:cNvSpPr txBox="1"/>
          <p:nvPr/>
        </p:nvSpPr>
        <p:spPr>
          <a:xfrm>
            <a:off x="3816170" y="1566446"/>
            <a:ext cx="3575230" cy="338554"/>
          </a:xfrm>
          <a:prstGeom prst="rect">
            <a:avLst/>
          </a:prstGeom>
          <a:noFill/>
        </p:spPr>
        <p:txBody>
          <a:bodyPr wrap="square" rtlCol="0">
            <a:spAutoFit/>
          </a:bodyPr>
          <a:lstStyle/>
          <a:p>
            <a:r>
              <a:rPr lang="en-US" sz="1600" dirty="0"/>
              <a:t>Request opened in ServiceNow </a:t>
            </a:r>
          </a:p>
        </p:txBody>
      </p:sp>
      <p:sp>
        <p:nvSpPr>
          <p:cNvPr id="7" name="TextBox 6"/>
          <p:cNvSpPr txBox="1"/>
          <p:nvPr/>
        </p:nvSpPr>
        <p:spPr>
          <a:xfrm>
            <a:off x="76200" y="5321657"/>
            <a:ext cx="2971800" cy="461665"/>
          </a:xfrm>
          <a:prstGeom prst="rect">
            <a:avLst/>
          </a:prstGeom>
          <a:solidFill>
            <a:schemeClr val="accent5">
              <a:lumMod val="75000"/>
            </a:schemeClr>
          </a:solidFill>
        </p:spPr>
        <p:txBody>
          <a:bodyPr wrap="square" rtlCol="0">
            <a:spAutoFit/>
          </a:bodyPr>
          <a:lstStyle/>
          <a:p>
            <a:r>
              <a:rPr lang="en-US" sz="1200" dirty="0"/>
              <a:t>ITPAM workflow performs configuration check on VM to get Host details </a:t>
            </a:r>
          </a:p>
        </p:txBody>
      </p:sp>
      <p:sp>
        <p:nvSpPr>
          <p:cNvPr id="22" name="Rectangle 31"/>
          <p:cNvSpPr>
            <a:spLocks noChangeArrowheads="1"/>
          </p:cNvSpPr>
          <p:nvPr/>
        </p:nvSpPr>
        <p:spPr bwMode="auto">
          <a:xfrm>
            <a:off x="76200" y="2761741"/>
            <a:ext cx="7467600" cy="972060"/>
          </a:xfrm>
          <a:prstGeom prst="rect">
            <a:avLst/>
          </a:prstGeom>
          <a:solidFill>
            <a:srgbClr val="6ABCC2"/>
          </a:solidFill>
          <a:ln>
            <a:noFill/>
          </a:ln>
        </p:spPr>
        <p:txBody>
          <a:bodyPr wrap="none" anchor="ctr"/>
          <a:lstStyle/>
          <a:p>
            <a:pPr marL="285750" indent="-285750" algn="just">
              <a:buFont typeface="Arial" panose="020B0604020202020204" pitchFamily="34" charset="0"/>
              <a:buChar char="•"/>
            </a:pPr>
            <a:r>
              <a:rPr lang="en-US" sz="1600" dirty="0">
                <a:solidFill>
                  <a:srgbClr val="000000"/>
                </a:solidFill>
                <a:latin typeface="+mj-lt"/>
              </a:rPr>
              <a:t>ITPAM solution is triggered and picks up relevant information from </a:t>
            </a:r>
            <a:r>
              <a:rPr lang="en-US" sz="1600" dirty="0" err="1">
                <a:solidFill>
                  <a:srgbClr val="000000"/>
                </a:solidFill>
                <a:latin typeface="+mj-lt"/>
              </a:rPr>
              <a:t>ServiceNow</a:t>
            </a:r>
            <a:endParaRPr lang="en-US" sz="1600" dirty="0">
              <a:solidFill>
                <a:srgbClr val="000000"/>
              </a:solidFill>
              <a:latin typeface="+mj-lt"/>
            </a:endParaRPr>
          </a:p>
          <a:p>
            <a:pPr marL="285750" indent="-285750" algn="just">
              <a:buFont typeface="Arial" panose="020B0604020202020204" pitchFamily="34" charset="0"/>
              <a:buChar char="•"/>
            </a:pPr>
            <a:r>
              <a:rPr lang="en-US" sz="1600" dirty="0">
                <a:solidFill>
                  <a:srgbClr val="000000"/>
                </a:solidFill>
              </a:rPr>
              <a:t>ITPAM solution performs action for RAM upgrade on the VM </a:t>
            </a:r>
            <a:endParaRPr lang="en-US" sz="1600" dirty="0">
              <a:solidFill>
                <a:srgbClr val="000000"/>
              </a:solidFill>
              <a:latin typeface="+mj-lt"/>
            </a:endParaRPr>
          </a:p>
          <a:p>
            <a:pPr marL="285750" indent="-285750" algn="just">
              <a:buFont typeface="Arial" panose="020B0604020202020204" pitchFamily="34" charset="0"/>
              <a:buChar char="•"/>
            </a:pPr>
            <a:r>
              <a:rPr lang="en-US" sz="1600" dirty="0">
                <a:solidFill>
                  <a:srgbClr val="000000"/>
                </a:solidFill>
                <a:latin typeface="+mj-lt"/>
              </a:rPr>
              <a:t>Resolve the ticket or routes it to concerned team for further action </a:t>
            </a:r>
          </a:p>
          <a:p>
            <a:pPr algn="just"/>
            <a:r>
              <a:rPr lang="en-US" sz="1600" dirty="0">
                <a:solidFill>
                  <a:srgbClr val="000000"/>
                </a:solidFill>
                <a:latin typeface="+mj-lt"/>
              </a:rPr>
              <a:t>     in case of exception</a:t>
            </a:r>
          </a:p>
        </p:txBody>
      </p:sp>
      <p:cxnSp>
        <p:nvCxnSpPr>
          <p:cNvPr id="23" name="Straight Arrow Connector 22"/>
          <p:cNvCxnSpPr/>
          <p:nvPr/>
        </p:nvCxnSpPr>
        <p:spPr>
          <a:xfrm flipV="1">
            <a:off x="1752600" y="3733801"/>
            <a:ext cx="0" cy="1371599"/>
          </a:xfrm>
          <a:prstGeom prst="straightConnector1">
            <a:avLst/>
          </a:prstGeom>
          <a:ln w="92075">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462" y="1127437"/>
            <a:ext cx="2133600" cy="1600201"/>
          </a:xfrm>
          <a:prstGeom prst="rect">
            <a:avLst/>
          </a:prstGeom>
        </p:spPr>
      </p:pic>
    </p:spTree>
    <p:extLst>
      <p:ext uri="{BB962C8B-B14F-4D97-AF65-F5344CB8AC3E}">
        <p14:creationId xmlns:p14="http://schemas.microsoft.com/office/powerpoint/2010/main" val="15453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23" presetClass="entr" presetSubtype="16"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ox(ou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8" grpId="0" animBg="1"/>
      <p:bldP spid="4" grpId="0"/>
      <p:bldP spid="7"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a:t>Case Studies</a:t>
            </a:r>
          </a:p>
        </p:txBody>
      </p:sp>
    </p:spTree>
    <p:extLst>
      <p:ext uri="{BB962C8B-B14F-4D97-AF65-F5344CB8AC3E}">
        <p14:creationId xmlns:p14="http://schemas.microsoft.com/office/powerpoint/2010/main" val="3609210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0" kern="1200" dirty="0">
                <a:latin typeface="Arial" charset="0"/>
              </a:rPr>
              <a:t>Case  Study: Fortune 300 Engine Manufacturer (USA)</a:t>
            </a:r>
            <a:r>
              <a:rPr lang="en-US" sz="2600" dirty="0"/>
              <a:t> </a:t>
            </a:r>
          </a:p>
        </p:txBody>
      </p:sp>
      <p:sp>
        <p:nvSpPr>
          <p:cNvPr id="3" name="Content Placeholder 2"/>
          <p:cNvSpPr>
            <a:spLocks noGrp="1"/>
          </p:cNvSpPr>
          <p:nvPr>
            <p:ph idx="1"/>
          </p:nvPr>
        </p:nvSpPr>
        <p:spPr>
          <a:xfrm>
            <a:off x="152400" y="1066800"/>
            <a:ext cx="8991600" cy="5791200"/>
          </a:xfrm>
        </p:spPr>
        <p:txBody>
          <a:bodyPr/>
          <a:lstStyle/>
          <a:p>
            <a:pPr marL="0" indent="0">
              <a:buNone/>
            </a:pPr>
            <a:r>
              <a:rPr lang="en-US" sz="1300" dirty="0"/>
              <a:t>Following automation scenarios are implemented using BMC tools like BMC Bladelogic, Atrium Orchestrator &amp; Remedy ITSM</a:t>
            </a:r>
          </a:p>
          <a:p>
            <a:r>
              <a:rPr lang="en-US" sz="1300" dirty="0"/>
              <a:t>Automated Provisioning </a:t>
            </a:r>
          </a:p>
          <a:p>
            <a:pPr lvl="2">
              <a:buFont typeface="Wingdings" pitchFamily="2" charset="2"/>
              <a:buChar char="Ø"/>
            </a:pPr>
            <a:r>
              <a:rPr lang="en-US" sz="1300" dirty="0"/>
              <a:t>Windows Bare Metal Provisioning (2003, 2008)</a:t>
            </a:r>
          </a:p>
          <a:p>
            <a:pPr lvl="2">
              <a:buFont typeface="Wingdings" pitchFamily="2" charset="2"/>
              <a:buChar char="Ø"/>
            </a:pPr>
            <a:r>
              <a:rPr lang="en-US" sz="1300" dirty="0"/>
              <a:t>Solaris SPARC Bare Metal Provisioning &amp; Zones creation</a:t>
            </a:r>
          </a:p>
          <a:p>
            <a:pPr lvl="2">
              <a:buFont typeface="Wingdings" pitchFamily="2" charset="2"/>
              <a:buChar char="Ø"/>
            </a:pPr>
            <a:r>
              <a:rPr lang="en-US" sz="1300" dirty="0"/>
              <a:t>Post Provisioning tasks : Software Installation, Server Hardening etc.</a:t>
            </a:r>
          </a:p>
          <a:p>
            <a:r>
              <a:rPr lang="en-US" sz="1300" dirty="0"/>
              <a:t>Application Environment Provisioning</a:t>
            </a:r>
          </a:p>
          <a:p>
            <a:pPr lvl="2">
              <a:buFont typeface="Wingdings" pitchFamily="2" charset="2"/>
              <a:buChar char="Ø"/>
            </a:pPr>
            <a:r>
              <a:rPr lang="en-US" sz="1300" dirty="0"/>
              <a:t>Oracle Database Provisioning (10g &amp; 11g)</a:t>
            </a:r>
          </a:p>
          <a:p>
            <a:pPr lvl="2">
              <a:buFont typeface="Wingdings" pitchFamily="2" charset="2"/>
              <a:buChar char="Ø"/>
            </a:pPr>
            <a:r>
              <a:rPr lang="en-US" sz="1300" dirty="0"/>
              <a:t>Upgrade Oracle from 8, 9 to 10g</a:t>
            </a:r>
          </a:p>
          <a:p>
            <a:pPr lvl="2">
              <a:buFont typeface="Wingdings" pitchFamily="2" charset="2"/>
              <a:buChar char="Ø"/>
            </a:pPr>
            <a:r>
              <a:rPr lang="en-US" sz="1300" dirty="0"/>
              <a:t>Oracle patching for CPU performance</a:t>
            </a:r>
          </a:p>
          <a:p>
            <a:pPr lvl="2">
              <a:buFont typeface="Wingdings" pitchFamily="2" charset="2"/>
              <a:buChar char="Ø"/>
            </a:pPr>
            <a:r>
              <a:rPr lang="en-US" sz="1300" dirty="0"/>
              <a:t>Siebel Provisioning (CRM, UCM)</a:t>
            </a:r>
          </a:p>
          <a:p>
            <a:pPr marL="342900" lvl="1" indent="-342900">
              <a:buFont typeface="Webdings" pitchFamily="18" charset="2"/>
              <a:buChar char="4"/>
            </a:pPr>
            <a:r>
              <a:rPr lang="en-US" sz="1300" dirty="0">
                <a:ea typeface="+mn-ea"/>
                <a:cs typeface="+mn-cs"/>
              </a:rPr>
              <a:t>Automated Patching</a:t>
            </a:r>
          </a:p>
          <a:p>
            <a:pPr lvl="2">
              <a:buFont typeface="Wingdings" pitchFamily="2" charset="2"/>
              <a:buChar char="Ø"/>
            </a:pPr>
            <a:r>
              <a:rPr lang="en-US" sz="1300" dirty="0"/>
              <a:t>Windows 2003, 2008</a:t>
            </a:r>
          </a:p>
          <a:p>
            <a:pPr lvl="2">
              <a:buFont typeface="Wingdings" pitchFamily="2" charset="2"/>
              <a:buChar char="Ø"/>
            </a:pPr>
            <a:r>
              <a:rPr lang="en-US" sz="1300" dirty="0"/>
              <a:t>Solaris SPARC 10</a:t>
            </a:r>
          </a:p>
          <a:p>
            <a:pPr marL="342900" lvl="1" indent="-342900">
              <a:buFont typeface="Webdings" pitchFamily="18" charset="2"/>
              <a:buChar char="4"/>
            </a:pPr>
            <a:r>
              <a:rPr lang="en-US" sz="1300" dirty="0">
                <a:ea typeface="+mn-ea"/>
                <a:cs typeface="+mn-cs"/>
              </a:rPr>
              <a:t>Compliance Reporting </a:t>
            </a:r>
          </a:p>
          <a:p>
            <a:pPr lvl="2">
              <a:buFont typeface="Wingdings" pitchFamily="2" charset="2"/>
              <a:buChar char="Ø"/>
            </a:pPr>
            <a:r>
              <a:rPr lang="en-US" sz="1300" dirty="0"/>
              <a:t>SOX Reports</a:t>
            </a:r>
          </a:p>
          <a:p>
            <a:pPr lvl="2">
              <a:buFont typeface="Wingdings" pitchFamily="2" charset="2"/>
              <a:buChar char="Ø"/>
            </a:pPr>
            <a:r>
              <a:rPr lang="en-US" sz="1300" dirty="0"/>
              <a:t>Operational Compliance</a:t>
            </a:r>
          </a:p>
          <a:p>
            <a:pPr marL="342900" lvl="1" indent="-342900">
              <a:buFont typeface="Webdings" pitchFamily="18" charset="2"/>
              <a:buChar char="4"/>
            </a:pPr>
            <a:r>
              <a:rPr lang="en-US" sz="1300" dirty="0">
                <a:ea typeface="+mn-ea"/>
                <a:cs typeface="+mn-cs"/>
              </a:rPr>
              <a:t>Server Configuration Management &amp; Packaged Deployment </a:t>
            </a:r>
          </a:p>
          <a:p>
            <a:pPr marL="342900" lvl="1" indent="-342900">
              <a:buFont typeface="Webdings" pitchFamily="18" charset="2"/>
              <a:buChar char="4"/>
            </a:pPr>
            <a:endParaRPr lang="en-US" sz="1300" dirty="0">
              <a:ea typeface="+mn-ea"/>
              <a:cs typeface="+mn-cs"/>
            </a:endParaRPr>
          </a:p>
          <a:p>
            <a:pPr marL="457200" lvl="1" indent="0">
              <a:buNone/>
            </a:pPr>
            <a:endParaRPr lang="en-US" sz="1300" b="1" dirty="0"/>
          </a:p>
          <a:p>
            <a:pPr marL="457200" lvl="1" indent="0">
              <a:buNone/>
            </a:pPr>
            <a:endParaRPr lang="en-US" sz="1300" dirty="0"/>
          </a:p>
        </p:txBody>
      </p:sp>
    </p:spTree>
    <p:extLst>
      <p:ext uri="{BB962C8B-B14F-4D97-AF65-F5344CB8AC3E}">
        <p14:creationId xmlns:p14="http://schemas.microsoft.com/office/powerpoint/2010/main" val="307733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2000" dirty="0"/>
              <a:t>RBA Case Study – Manual Vs Automation CPU/Memory Utilization</a:t>
            </a:r>
          </a:p>
        </p:txBody>
      </p:sp>
      <p:sp>
        <p:nvSpPr>
          <p:cNvPr id="4" name="Slide Number Placeholder 3"/>
          <p:cNvSpPr>
            <a:spLocks noGrp="1"/>
          </p:cNvSpPr>
          <p:nvPr>
            <p:ph type="sldNum" sz="quarter" idx="10"/>
          </p:nvPr>
        </p:nvSpPr>
        <p:spPr/>
        <p:txBody>
          <a:bodyPr/>
          <a:lstStyle/>
          <a:p>
            <a:pPr>
              <a:defRPr/>
            </a:pPr>
            <a:fld id="{F9B75B48-A192-46E2-BDB6-AF781B97630B}" type="slidenum">
              <a:rPr lang="en-US" smtClean="0"/>
              <a:pPr>
                <a:defRPr/>
              </a:pPr>
              <a:t>36</a:t>
            </a:fld>
            <a:endParaRPr lang="en-US"/>
          </a:p>
        </p:txBody>
      </p:sp>
      <p:graphicFrame>
        <p:nvGraphicFramePr>
          <p:cNvPr id="8" name="Table 7"/>
          <p:cNvGraphicFramePr>
            <a:graphicFrameLocks noGrp="1"/>
          </p:cNvGraphicFramePr>
          <p:nvPr/>
        </p:nvGraphicFramePr>
        <p:xfrm>
          <a:off x="228600" y="1143000"/>
          <a:ext cx="8686800" cy="5181601"/>
        </p:xfrm>
        <a:graphic>
          <a:graphicData uri="http://schemas.openxmlformats.org/drawingml/2006/table">
            <a:tbl>
              <a:tblPr firstRow="1" bandRow="1">
                <a:tableStyleId>{5C22544A-7EE6-4342-B048-85BDC9FD1C3A}</a:tableStyleId>
              </a:tblPr>
              <a:tblGrid>
                <a:gridCol w="816708">
                  <a:extLst>
                    <a:ext uri="{9D8B030D-6E8A-4147-A177-3AD203B41FA5}">
                      <a16:colId xmlns:a16="http://schemas.microsoft.com/office/drawing/2014/main" val="20000"/>
                    </a:ext>
                  </a:extLst>
                </a:gridCol>
                <a:gridCol w="4529014">
                  <a:extLst>
                    <a:ext uri="{9D8B030D-6E8A-4147-A177-3AD203B41FA5}">
                      <a16:colId xmlns:a16="http://schemas.microsoft.com/office/drawing/2014/main" val="20001"/>
                    </a:ext>
                  </a:extLst>
                </a:gridCol>
                <a:gridCol w="1707662">
                  <a:extLst>
                    <a:ext uri="{9D8B030D-6E8A-4147-A177-3AD203B41FA5}">
                      <a16:colId xmlns:a16="http://schemas.microsoft.com/office/drawing/2014/main" val="20002"/>
                    </a:ext>
                  </a:extLst>
                </a:gridCol>
                <a:gridCol w="1633416">
                  <a:extLst>
                    <a:ext uri="{9D8B030D-6E8A-4147-A177-3AD203B41FA5}">
                      <a16:colId xmlns:a16="http://schemas.microsoft.com/office/drawing/2014/main" val="20003"/>
                    </a:ext>
                  </a:extLst>
                </a:gridCol>
              </a:tblGrid>
              <a:tr h="512364">
                <a:tc>
                  <a:txBody>
                    <a:bodyPr/>
                    <a:lstStyle/>
                    <a:p>
                      <a:pPr algn="ctr" fontAlgn="b"/>
                      <a:r>
                        <a:rPr lang="en-US" sz="1000" b="1" i="0" u="none" strike="noStrike" dirty="0" err="1">
                          <a:solidFill>
                            <a:schemeClr val="accent2">
                              <a:lumMod val="75000"/>
                            </a:schemeClr>
                          </a:solidFill>
                          <a:effectLst/>
                          <a:latin typeface="Calibri"/>
                        </a:rPr>
                        <a:t>S.No</a:t>
                      </a:r>
                      <a:endParaRPr lang="en-US" sz="1000" b="1" i="0" u="none" strike="noStrike" dirty="0">
                        <a:solidFill>
                          <a:schemeClr val="accent2">
                            <a:lumMod val="75000"/>
                          </a:schemeClr>
                        </a:solidFill>
                        <a:effectLst/>
                        <a:latin typeface="Calibri"/>
                      </a:endParaRPr>
                    </a:p>
                  </a:txBody>
                  <a:tcPr marL="9525" marR="9525" marT="9524" marB="0" anchor="ctr"/>
                </a:tc>
                <a:tc>
                  <a:txBody>
                    <a:bodyPr/>
                    <a:lstStyle/>
                    <a:p>
                      <a:pPr algn="ctr" fontAlgn="b"/>
                      <a:r>
                        <a:rPr lang="en-US" sz="1000" b="1" i="0" u="none" strike="noStrike" dirty="0">
                          <a:solidFill>
                            <a:schemeClr val="accent2">
                              <a:lumMod val="75000"/>
                            </a:schemeClr>
                          </a:solidFill>
                          <a:effectLst/>
                          <a:latin typeface="Calibri"/>
                        </a:rPr>
                        <a:t>Task</a:t>
                      </a:r>
                    </a:p>
                  </a:txBody>
                  <a:tcPr marL="9525" marR="9525" marT="9524" marB="0" anchor="ctr"/>
                </a:tc>
                <a:tc>
                  <a:txBody>
                    <a:bodyPr/>
                    <a:lstStyle/>
                    <a:p>
                      <a:pPr algn="ctr" fontAlgn="b"/>
                      <a:r>
                        <a:rPr lang="en-US" sz="1000" b="1" i="0" u="none" strike="noStrike" dirty="0">
                          <a:solidFill>
                            <a:schemeClr val="accent2">
                              <a:lumMod val="75000"/>
                            </a:schemeClr>
                          </a:solidFill>
                          <a:effectLst/>
                          <a:latin typeface="Calibri"/>
                        </a:rPr>
                        <a:t>Average Duration</a:t>
                      </a:r>
                      <a:br>
                        <a:rPr lang="en-US" sz="1000" b="1" i="0" u="none" strike="noStrike" dirty="0">
                          <a:solidFill>
                            <a:schemeClr val="accent2">
                              <a:lumMod val="75000"/>
                            </a:schemeClr>
                          </a:solidFill>
                          <a:effectLst/>
                          <a:latin typeface="Calibri"/>
                        </a:rPr>
                      </a:br>
                      <a:r>
                        <a:rPr lang="en-US" sz="1000" b="1" i="0" u="none" strike="noStrike" dirty="0">
                          <a:solidFill>
                            <a:schemeClr val="accent2">
                              <a:lumMod val="75000"/>
                            </a:schemeClr>
                          </a:solidFill>
                          <a:effectLst/>
                          <a:latin typeface="Calibri"/>
                        </a:rPr>
                        <a:t>(Manual)</a:t>
                      </a:r>
                    </a:p>
                  </a:txBody>
                  <a:tcPr marL="9525" marR="9525" marT="9524" marB="0" anchor="ctr"/>
                </a:tc>
                <a:tc>
                  <a:txBody>
                    <a:bodyPr/>
                    <a:lstStyle/>
                    <a:p>
                      <a:pPr algn="ctr" fontAlgn="b"/>
                      <a:r>
                        <a:rPr lang="en-US" sz="1000" b="1" i="0" u="none" strike="noStrike" dirty="0">
                          <a:solidFill>
                            <a:schemeClr val="accent2">
                              <a:lumMod val="75000"/>
                            </a:schemeClr>
                          </a:solidFill>
                          <a:effectLst/>
                          <a:latin typeface="Calibri"/>
                        </a:rPr>
                        <a:t>Average Duration </a:t>
                      </a:r>
                      <a:br>
                        <a:rPr lang="en-US" sz="1000" b="1" i="0" u="none" strike="noStrike" dirty="0">
                          <a:solidFill>
                            <a:schemeClr val="accent2">
                              <a:lumMod val="75000"/>
                            </a:schemeClr>
                          </a:solidFill>
                          <a:effectLst/>
                          <a:latin typeface="Calibri"/>
                        </a:rPr>
                      </a:br>
                      <a:r>
                        <a:rPr lang="en-US" sz="1000" b="1" i="0" u="none" strike="noStrike" dirty="0">
                          <a:solidFill>
                            <a:schemeClr val="accent2">
                              <a:lumMod val="75000"/>
                            </a:schemeClr>
                          </a:solidFill>
                          <a:effectLst/>
                          <a:latin typeface="Calibri"/>
                        </a:rPr>
                        <a:t>(Using RBA)</a:t>
                      </a:r>
                    </a:p>
                  </a:txBody>
                  <a:tcPr marL="9525" marR="9525" marT="9524" marB="0" anchor="ctr"/>
                </a:tc>
                <a:extLst>
                  <a:ext uri="{0D108BD9-81ED-4DB2-BD59-A6C34878D82A}">
                    <a16:rowId xmlns:a16="http://schemas.microsoft.com/office/drawing/2014/main" val="10000"/>
                  </a:ext>
                </a:extLst>
              </a:tr>
              <a:tr h="380896">
                <a:tc>
                  <a:txBody>
                    <a:bodyPr/>
                    <a:lstStyle/>
                    <a:p>
                      <a:pPr algn="ctr" fontAlgn="b"/>
                      <a:r>
                        <a:rPr lang="en-US" sz="1000" b="0" i="0" u="none" strike="noStrike" dirty="0">
                          <a:solidFill>
                            <a:srgbClr val="000000"/>
                          </a:solidFill>
                          <a:effectLst/>
                          <a:latin typeface="Calibri"/>
                        </a:rPr>
                        <a:t>Step1</a:t>
                      </a:r>
                    </a:p>
                  </a:txBody>
                  <a:tcPr marL="9525" marR="9525" marT="9524" marB="0" anchor="ctr"/>
                </a:tc>
                <a:tc>
                  <a:txBody>
                    <a:bodyPr/>
                    <a:lstStyle/>
                    <a:p>
                      <a:pPr algn="l" fontAlgn="b"/>
                      <a:r>
                        <a:rPr lang="en-US" sz="1000" b="0" i="0" u="none" strike="noStrike" dirty="0">
                          <a:solidFill>
                            <a:srgbClr val="000000"/>
                          </a:solidFill>
                          <a:effectLst/>
                          <a:latin typeface="Calibri"/>
                        </a:rPr>
                        <a:t>  Pick the details from Remedy ticket and start working </a:t>
                      </a:r>
                    </a:p>
                  </a:txBody>
                  <a:tcPr marL="9525" marR="9525" marT="9524" marB="0" anchor="ctr"/>
                </a:tc>
                <a:tc>
                  <a:txBody>
                    <a:bodyPr/>
                    <a:lstStyle/>
                    <a:p>
                      <a:pPr algn="ctr" fontAlgn="b"/>
                      <a:r>
                        <a:rPr lang="en-US" sz="1000" b="0" i="0" u="none" strike="noStrike">
                          <a:solidFill>
                            <a:srgbClr val="000000"/>
                          </a:solidFill>
                          <a:effectLst/>
                          <a:latin typeface="Calibri"/>
                        </a:rPr>
                        <a:t>30 sec</a:t>
                      </a:r>
                    </a:p>
                  </a:txBody>
                  <a:tcPr marL="9525" marR="9525" marT="9524" marB="0" anchor="ctr"/>
                </a:tc>
                <a:tc>
                  <a:txBody>
                    <a:bodyPr/>
                    <a:lstStyle/>
                    <a:p>
                      <a:pPr algn="ctr" fontAlgn="b"/>
                      <a:r>
                        <a:rPr lang="en-US" sz="1000" b="0" i="0" u="none" strike="noStrike" dirty="0">
                          <a:solidFill>
                            <a:srgbClr val="000000"/>
                          </a:solidFill>
                          <a:effectLst/>
                          <a:latin typeface="Calibri"/>
                        </a:rPr>
                        <a:t>5 sec</a:t>
                      </a:r>
                    </a:p>
                  </a:txBody>
                  <a:tcPr marL="9525" marR="9525" marT="9524" marB="0" anchor="ctr"/>
                </a:tc>
                <a:extLst>
                  <a:ext uri="{0D108BD9-81ED-4DB2-BD59-A6C34878D82A}">
                    <a16:rowId xmlns:a16="http://schemas.microsoft.com/office/drawing/2014/main" val="10001"/>
                  </a:ext>
                </a:extLst>
              </a:tr>
              <a:tr h="380896">
                <a:tc>
                  <a:txBody>
                    <a:bodyPr/>
                    <a:lstStyle/>
                    <a:p>
                      <a:pPr algn="ctr" fontAlgn="b"/>
                      <a:r>
                        <a:rPr lang="en-US" sz="1000" b="0" i="0" u="none" strike="noStrike" dirty="0">
                          <a:solidFill>
                            <a:srgbClr val="000000"/>
                          </a:solidFill>
                          <a:effectLst/>
                          <a:latin typeface="Calibri"/>
                        </a:rPr>
                        <a:t>Step2</a:t>
                      </a:r>
                    </a:p>
                  </a:txBody>
                  <a:tcPr marL="9525" marR="9525" marT="9524" marB="0" anchor="ctr"/>
                </a:tc>
                <a:tc>
                  <a:txBody>
                    <a:bodyPr/>
                    <a:lstStyle/>
                    <a:p>
                      <a:pPr algn="l" fontAlgn="b"/>
                      <a:r>
                        <a:rPr lang="en-US" sz="1000" b="0" i="0" u="none" strike="noStrike" dirty="0">
                          <a:solidFill>
                            <a:srgbClr val="000000"/>
                          </a:solidFill>
                          <a:effectLst/>
                          <a:latin typeface="Calibri"/>
                        </a:rPr>
                        <a:t>  Login to Server to check the exact CPU/Memory Utilization</a:t>
                      </a:r>
                    </a:p>
                  </a:txBody>
                  <a:tcPr marL="9525" marR="9525" marT="9524" marB="0" anchor="ctr"/>
                </a:tc>
                <a:tc>
                  <a:txBody>
                    <a:bodyPr/>
                    <a:lstStyle/>
                    <a:p>
                      <a:pPr algn="ctr" fontAlgn="b"/>
                      <a:r>
                        <a:rPr lang="en-US" sz="1000" b="0" i="0" u="none" strike="noStrike">
                          <a:solidFill>
                            <a:srgbClr val="000000"/>
                          </a:solidFill>
                          <a:effectLst/>
                          <a:latin typeface="Calibri"/>
                        </a:rPr>
                        <a:t>1 min</a:t>
                      </a:r>
                    </a:p>
                  </a:txBody>
                  <a:tcPr marL="9525" marR="9525" marT="9524" marB="0" anchor="ctr"/>
                </a:tc>
                <a:tc>
                  <a:txBody>
                    <a:bodyPr/>
                    <a:lstStyle/>
                    <a:p>
                      <a:pPr algn="ctr" fontAlgn="b"/>
                      <a:r>
                        <a:rPr lang="en-US" sz="1000" b="0" i="0" u="none" strike="noStrike">
                          <a:solidFill>
                            <a:srgbClr val="000000"/>
                          </a:solidFill>
                          <a:effectLst/>
                          <a:latin typeface="Calibri"/>
                        </a:rPr>
                        <a:t>5 sec</a:t>
                      </a:r>
                    </a:p>
                  </a:txBody>
                  <a:tcPr marL="9525" marR="9525" marT="9524" marB="0" anchor="ctr"/>
                </a:tc>
                <a:extLst>
                  <a:ext uri="{0D108BD9-81ED-4DB2-BD59-A6C34878D82A}">
                    <a16:rowId xmlns:a16="http://schemas.microsoft.com/office/drawing/2014/main" val="10002"/>
                  </a:ext>
                </a:extLst>
              </a:tr>
              <a:tr h="380896">
                <a:tc>
                  <a:txBody>
                    <a:bodyPr/>
                    <a:lstStyle/>
                    <a:p>
                      <a:pPr algn="ctr" fontAlgn="b"/>
                      <a:r>
                        <a:rPr lang="en-US" sz="1000" b="0" i="0" u="none" strike="noStrike" dirty="0">
                          <a:solidFill>
                            <a:srgbClr val="000000"/>
                          </a:solidFill>
                          <a:effectLst/>
                          <a:latin typeface="Calibri"/>
                        </a:rPr>
                        <a:t>Step 3</a:t>
                      </a:r>
                    </a:p>
                  </a:txBody>
                  <a:tcPr marL="9525" marR="9525" marT="9524" marB="0" anchor="ctr"/>
                </a:tc>
                <a:tc>
                  <a:txBody>
                    <a:bodyPr/>
                    <a:lstStyle/>
                    <a:p>
                      <a:pPr algn="l" fontAlgn="b"/>
                      <a:r>
                        <a:rPr lang="en-US" sz="1000" b="0" i="0" u="none" strike="noStrike" dirty="0">
                          <a:solidFill>
                            <a:srgbClr val="000000"/>
                          </a:solidFill>
                          <a:effectLst/>
                          <a:latin typeface="Calibri"/>
                        </a:rPr>
                        <a:t>  Run the command to check current CPU/Memory Utilization</a:t>
                      </a:r>
                    </a:p>
                  </a:txBody>
                  <a:tcPr marL="9525" marR="9525" marT="9524" marB="0" anchor="ctr"/>
                </a:tc>
                <a:tc>
                  <a:txBody>
                    <a:bodyPr/>
                    <a:lstStyle/>
                    <a:p>
                      <a:pPr algn="ctr" fontAlgn="b"/>
                      <a:r>
                        <a:rPr lang="en-US" sz="1000" b="0" i="0" u="none" strike="noStrike">
                          <a:solidFill>
                            <a:srgbClr val="000000"/>
                          </a:solidFill>
                          <a:effectLst/>
                          <a:latin typeface="Calibri"/>
                        </a:rPr>
                        <a:t>1 min</a:t>
                      </a:r>
                    </a:p>
                  </a:txBody>
                  <a:tcPr marL="9525" marR="9525" marT="9524" marB="0" anchor="ctr"/>
                </a:tc>
                <a:tc>
                  <a:txBody>
                    <a:bodyPr/>
                    <a:lstStyle/>
                    <a:p>
                      <a:pPr algn="ctr" fontAlgn="b"/>
                      <a:r>
                        <a:rPr lang="en-US" sz="1000" b="0" i="0" u="none" strike="noStrike">
                          <a:solidFill>
                            <a:srgbClr val="000000"/>
                          </a:solidFill>
                          <a:effectLst/>
                          <a:latin typeface="Calibri"/>
                        </a:rPr>
                        <a:t>10 sec</a:t>
                      </a:r>
                    </a:p>
                  </a:txBody>
                  <a:tcPr marL="9525" marR="9525" marT="9524" marB="0" anchor="ctr"/>
                </a:tc>
                <a:extLst>
                  <a:ext uri="{0D108BD9-81ED-4DB2-BD59-A6C34878D82A}">
                    <a16:rowId xmlns:a16="http://schemas.microsoft.com/office/drawing/2014/main" val="10003"/>
                  </a:ext>
                </a:extLst>
              </a:tr>
              <a:tr h="380896">
                <a:tc>
                  <a:txBody>
                    <a:bodyPr/>
                    <a:lstStyle/>
                    <a:p>
                      <a:pPr algn="ctr" fontAlgn="b"/>
                      <a:r>
                        <a:rPr lang="en-US" sz="1000" b="0" i="0" u="none" strike="noStrike" dirty="0">
                          <a:solidFill>
                            <a:srgbClr val="000000"/>
                          </a:solidFill>
                          <a:effectLst/>
                          <a:latin typeface="Calibri"/>
                        </a:rPr>
                        <a:t>Step 4</a:t>
                      </a:r>
                    </a:p>
                  </a:txBody>
                  <a:tcPr marL="9525" marR="9525" marT="9524" marB="0" anchor="ctr"/>
                </a:tc>
                <a:tc>
                  <a:txBody>
                    <a:bodyPr/>
                    <a:lstStyle/>
                    <a:p>
                      <a:pPr algn="l" fontAlgn="b"/>
                      <a:r>
                        <a:rPr lang="en-US" sz="1000" b="0" i="0" u="none" strike="noStrike" dirty="0">
                          <a:solidFill>
                            <a:srgbClr val="000000"/>
                          </a:solidFill>
                          <a:effectLst/>
                          <a:latin typeface="Calibri"/>
                        </a:rPr>
                        <a:t>  If CPU/Memory Utilization is less than the threshold value. Go </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to remedy and change the Status of ticket to resolve and update the </a:t>
                      </a:r>
                      <a:r>
                        <a:rPr lang="en-US" sz="1000" b="0" i="0" u="none" strike="noStrike" dirty="0" err="1">
                          <a:solidFill>
                            <a:srgbClr val="000000"/>
                          </a:solidFill>
                          <a:effectLst/>
                          <a:latin typeface="Calibri"/>
                        </a:rPr>
                        <a:t>workinfo</a:t>
                      </a:r>
                      <a:endParaRPr lang="en-US" sz="1000" b="0" i="0" u="none" strike="noStrike" dirty="0">
                        <a:solidFill>
                          <a:srgbClr val="000000"/>
                        </a:solidFill>
                        <a:effectLst/>
                        <a:latin typeface="Calibri"/>
                      </a:endParaRPr>
                    </a:p>
                  </a:txBody>
                  <a:tcPr marL="9525" marR="9525" marT="9524" marB="0" anchor="ctr"/>
                </a:tc>
                <a:tc>
                  <a:txBody>
                    <a:bodyPr/>
                    <a:lstStyle/>
                    <a:p>
                      <a:pPr algn="ctr" fontAlgn="b"/>
                      <a:r>
                        <a:rPr lang="en-US" sz="1000" b="0" i="0" u="none" strike="noStrike">
                          <a:solidFill>
                            <a:srgbClr val="000000"/>
                          </a:solidFill>
                          <a:effectLst/>
                          <a:latin typeface="Calibri"/>
                        </a:rPr>
                        <a:t>2 min</a:t>
                      </a:r>
                    </a:p>
                  </a:txBody>
                  <a:tcPr marL="9525" marR="9525" marT="9524" marB="0" anchor="ctr"/>
                </a:tc>
                <a:tc>
                  <a:txBody>
                    <a:bodyPr/>
                    <a:lstStyle/>
                    <a:p>
                      <a:pPr algn="ctr" fontAlgn="b"/>
                      <a:r>
                        <a:rPr lang="en-US" sz="1000" b="0" i="0" u="none" strike="noStrike">
                          <a:solidFill>
                            <a:srgbClr val="000000"/>
                          </a:solidFill>
                          <a:effectLst/>
                          <a:latin typeface="Calibri"/>
                        </a:rPr>
                        <a:t>5 sec</a:t>
                      </a:r>
                    </a:p>
                  </a:txBody>
                  <a:tcPr marL="9525" marR="9525" marT="9524" marB="0" anchor="ctr"/>
                </a:tc>
                <a:extLst>
                  <a:ext uri="{0D108BD9-81ED-4DB2-BD59-A6C34878D82A}">
                    <a16:rowId xmlns:a16="http://schemas.microsoft.com/office/drawing/2014/main" val="10004"/>
                  </a:ext>
                </a:extLst>
              </a:tr>
              <a:tr h="479381">
                <a:tc>
                  <a:txBody>
                    <a:bodyPr/>
                    <a:lstStyle/>
                    <a:p>
                      <a:pPr algn="ctr" fontAlgn="b"/>
                      <a:r>
                        <a:rPr lang="en-US" sz="1000" b="0" i="0" u="none" strike="noStrike" dirty="0">
                          <a:solidFill>
                            <a:srgbClr val="000000"/>
                          </a:solidFill>
                          <a:effectLst/>
                          <a:latin typeface="Calibri"/>
                        </a:rPr>
                        <a:t>Step5</a:t>
                      </a:r>
                    </a:p>
                  </a:txBody>
                  <a:tcPr marL="9525" marR="9525" marT="9524" marB="0" anchor="ctr"/>
                </a:tc>
                <a:tc>
                  <a:txBody>
                    <a:bodyPr/>
                    <a:lstStyle/>
                    <a:p>
                      <a:pPr algn="l" fontAlgn="b"/>
                      <a:r>
                        <a:rPr lang="en-US" sz="1000" b="0" i="0" u="none" strike="noStrike" dirty="0">
                          <a:solidFill>
                            <a:srgbClr val="000000"/>
                          </a:solidFill>
                          <a:effectLst/>
                          <a:latin typeface="Calibri"/>
                        </a:rPr>
                        <a:t>  If CPU/Memory Utilization is greater move ahead to find the processes which are     </a:t>
                      </a:r>
                    </a:p>
                    <a:p>
                      <a:pPr algn="l" fontAlgn="b"/>
                      <a:r>
                        <a:rPr lang="en-US" sz="1000" b="0" i="0" u="none" strike="noStrike" dirty="0">
                          <a:solidFill>
                            <a:srgbClr val="000000"/>
                          </a:solidFill>
                          <a:effectLst/>
                          <a:latin typeface="Calibri"/>
                        </a:rPr>
                        <a:t>  consuming  more CPU/Memory ( for top process commands   need to run )</a:t>
                      </a:r>
                    </a:p>
                  </a:txBody>
                  <a:tcPr marL="9525" marR="9525" marT="9524" marB="0" anchor="ctr"/>
                </a:tc>
                <a:tc>
                  <a:txBody>
                    <a:bodyPr/>
                    <a:lstStyle/>
                    <a:p>
                      <a:pPr algn="ctr" fontAlgn="b"/>
                      <a:r>
                        <a:rPr lang="en-US" sz="1000" b="0" i="0" u="none" strike="noStrike">
                          <a:solidFill>
                            <a:srgbClr val="000000"/>
                          </a:solidFill>
                          <a:effectLst/>
                          <a:latin typeface="Calibri"/>
                        </a:rPr>
                        <a:t>2 min</a:t>
                      </a:r>
                    </a:p>
                  </a:txBody>
                  <a:tcPr marL="9525" marR="9525" marT="9524" marB="0" anchor="ctr"/>
                </a:tc>
                <a:tc>
                  <a:txBody>
                    <a:bodyPr/>
                    <a:lstStyle/>
                    <a:p>
                      <a:pPr algn="ctr" fontAlgn="b"/>
                      <a:r>
                        <a:rPr lang="en-US" sz="1000" b="0" i="0" u="none" strike="noStrike">
                          <a:solidFill>
                            <a:srgbClr val="000000"/>
                          </a:solidFill>
                          <a:effectLst/>
                          <a:latin typeface="Calibri"/>
                        </a:rPr>
                        <a:t>10 sec</a:t>
                      </a:r>
                    </a:p>
                  </a:txBody>
                  <a:tcPr marL="9525" marR="9525" marT="9524" marB="0" anchor="ctr"/>
                </a:tc>
                <a:extLst>
                  <a:ext uri="{0D108BD9-81ED-4DB2-BD59-A6C34878D82A}">
                    <a16:rowId xmlns:a16="http://schemas.microsoft.com/office/drawing/2014/main" val="10005"/>
                  </a:ext>
                </a:extLst>
              </a:tr>
              <a:tr h="380896">
                <a:tc>
                  <a:txBody>
                    <a:bodyPr/>
                    <a:lstStyle/>
                    <a:p>
                      <a:pPr algn="ctr" fontAlgn="b"/>
                      <a:r>
                        <a:rPr lang="en-US" sz="1000" b="0" i="0" u="none" strike="noStrike" dirty="0">
                          <a:solidFill>
                            <a:srgbClr val="000000"/>
                          </a:solidFill>
                          <a:effectLst/>
                          <a:latin typeface="Calibri"/>
                        </a:rPr>
                        <a:t>Step 6</a:t>
                      </a:r>
                    </a:p>
                  </a:txBody>
                  <a:tcPr marL="9525" marR="9525" marT="9524" marB="0" anchor="ctr"/>
                </a:tc>
                <a:tc>
                  <a:txBody>
                    <a:bodyPr/>
                    <a:lstStyle/>
                    <a:p>
                      <a:pPr algn="l" fontAlgn="b"/>
                      <a:r>
                        <a:rPr lang="en-US" sz="1000" b="0" i="0" u="none" strike="noStrike" dirty="0">
                          <a:solidFill>
                            <a:srgbClr val="000000"/>
                          </a:solidFill>
                          <a:effectLst/>
                          <a:latin typeface="Calibri"/>
                        </a:rPr>
                        <a:t>  Checking which process is Application process/System Process</a:t>
                      </a:r>
                    </a:p>
                  </a:txBody>
                  <a:tcPr marL="9525" marR="9525" marT="9524" marB="0" anchor="ctr"/>
                </a:tc>
                <a:tc>
                  <a:txBody>
                    <a:bodyPr/>
                    <a:lstStyle/>
                    <a:p>
                      <a:pPr algn="ctr" fontAlgn="b"/>
                      <a:r>
                        <a:rPr lang="en-US" sz="1000" b="0" i="0" u="none" strike="noStrike">
                          <a:solidFill>
                            <a:srgbClr val="000000"/>
                          </a:solidFill>
                          <a:effectLst/>
                          <a:latin typeface="Calibri"/>
                        </a:rPr>
                        <a:t>30 sec</a:t>
                      </a:r>
                    </a:p>
                  </a:txBody>
                  <a:tcPr marL="9525" marR="9525" marT="9524" marB="0" anchor="ctr"/>
                </a:tc>
                <a:tc>
                  <a:txBody>
                    <a:bodyPr/>
                    <a:lstStyle/>
                    <a:p>
                      <a:pPr algn="ctr" fontAlgn="b"/>
                      <a:r>
                        <a:rPr lang="en-US" sz="1000" b="0" i="0" u="none" strike="noStrike" dirty="0">
                          <a:solidFill>
                            <a:srgbClr val="000000"/>
                          </a:solidFill>
                          <a:effectLst/>
                          <a:latin typeface="Calibri"/>
                        </a:rPr>
                        <a:t>5 sec</a:t>
                      </a:r>
                    </a:p>
                  </a:txBody>
                  <a:tcPr marL="9525" marR="9525" marT="9524" marB="0" anchor="ctr"/>
                </a:tc>
                <a:extLst>
                  <a:ext uri="{0D108BD9-81ED-4DB2-BD59-A6C34878D82A}">
                    <a16:rowId xmlns:a16="http://schemas.microsoft.com/office/drawing/2014/main" val="10006"/>
                  </a:ext>
                </a:extLst>
              </a:tr>
              <a:tr h="380896">
                <a:tc>
                  <a:txBody>
                    <a:bodyPr/>
                    <a:lstStyle/>
                    <a:p>
                      <a:pPr algn="ctr" fontAlgn="b"/>
                      <a:r>
                        <a:rPr lang="en-US" sz="1000" b="0" i="0" u="none" strike="noStrike" dirty="0">
                          <a:solidFill>
                            <a:srgbClr val="000000"/>
                          </a:solidFill>
                          <a:effectLst/>
                          <a:latin typeface="Calibri"/>
                        </a:rPr>
                        <a:t>Step 7</a:t>
                      </a:r>
                    </a:p>
                  </a:txBody>
                  <a:tcPr marL="9525" marR="9525" marT="9524" marB="0" anchor="ctr"/>
                </a:tc>
                <a:tc>
                  <a:txBody>
                    <a:bodyPr/>
                    <a:lstStyle/>
                    <a:p>
                      <a:pPr algn="l" fontAlgn="b"/>
                      <a:r>
                        <a:rPr lang="en-US" sz="1000" b="0" i="0" u="none" strike="noStrike" dirty="0">
                          <a:solidFill>
                            <a:srgbClr val="000000"/>
                          </a:solidFill>
                          <a:effectLst/>
                          <a:latin typeface="Calibri"/>
                        </a:rPr>
                        <a:t>  Finding the top Application Process with its usage value </a:t>
                      </a:r>
                    </a:p>
                  </a:txBody>
                  <a:tcPr marL="9525" marR="9525" marT="9524" marB="0" anchor="ctr"/>
                </a:tc>
                <a:tc>
                  <a:txBody>
                    <a:bodyPr/>
                    <a:lstStyle/>
                    <a:p>
                      <a:pPr algn="ctr" fontAlgn="b"/>
                      <a:r>
                        <a:rPr lang="en-US" sz="1000" b="0" i="0" u="none" strike="noStrike">
                          <a:solidFill>
                            <a:srgbClr val="000000"/>
                          </a:solidFill>
                          <a:effectLst/>
                          <a:latin typeface="Calibri"/>
                        </a:rPr>
                        <a:t>30 sec</a:t>
                      </a:r>
                    </a:p>
                  </a:txBody>
                  <a:tcPr marL="9525" marR="9525" marT="9524" marB="0" anchor="ctr"/>
                </a:tc>
                <a:tc>
                  <a:txBody>
                    <a:bodyPr/>
                    <a:lstStyle/>
                    <a:p>
                      <a:pPr algn="ctr" fontAlgn="b"/>
                      <a:r>
                        <a:rPr lang="en-US" sz="1000" b="0" i="0" u="none" strike="noStrike">
                          <a:solidFill>
                            <a:srgbClr val="000000"/>
                          </a:solidFill>
                          <a:effectLst/>
                          <a:latin typeface="Calibri"/>
                        </a:rPr>
                        <a:t>5 sec</a:t>
                      </a:r>
                    </a:p>
                  </a:txBody>
                  <a:tcPr marL="9525" marR="9525" marT="9524" marB="0" anchor="ctr"/>
                </a:tc>
                <a:extLst>
                  <a:ext uri="{0D108BD9-81ED-4DB2-BD59-A6C34878D82A}">
                    <a16:rowId xmlns:a16="http://schemas.microsoft.com/office/drawing/2014/main" val="10007"/>
                  </a:ext>
                </a:extLst>
              </a:tr>
              <a:tr h="380896">
                <a:tc>
                  <a:txBody>
                    <a:bodyPr/>
                    <a:lstStyle/>
                    <a:p>
                      <a:pPr algn="ctr" fontAlgn="b"/>
                      <a:r>
                        <a:rPr lang="en-US" sz="1000" b="0" i="0" u="none" strike="noStrike" dirty="0">
                          <a:solidFill>
                            <a:srgbClr val="000000"/>
                          </a:solidFill>
                          <a:effectLst/>
                          <a:latin typeface="Calibri"/>
                        </a:rPr>
                        <a:t>Step 8</a:t>
                      </a:r>
                    </a:p>
                  </a:txBody>
                  <a:tcPr marL="9525" marR="9525" marT="9524" marB="0" anchor="ctr"/>
                </a:tc>
                <a:tc>
                  <a:txBody>
                    <a:bodyPr/>
                    <a:lstStyle/>
                    <a:p>
                      <a:pPr algn="l" fontAlgn="b"/>
                      <a:r>
                        <a:rPr lang="en-US" sz="1000" b="0" i="0" u="none" strike="noStrike" dirty="0">
                          <a:solidFill>
                            <a:srgbClr val="000000"/>
                          </a:solidFill>
                          <a:effectLst/>
                          <a:latin typeface="Calibri"/>
                        </a:rPr>
                        <a:t>  Login to MASSDB and fetch the Application Name against the server for which ticket is </a:t>
                      </a:r>
                    </a:p>
                    <a:p>
                      <a:pPr algn="l" fontAlgn="b"/>
                      <a:r>
                        <a:rPr lang="en-US" sz="1000" b="0" i="0" u="none" strike="noStrike" dirty="0">
                          <a:solidFill>
                            <a:srgbClr val="000000"/>
                          </a:solidFill>
                          <a:effectLst/>
                          <a:latin typeface="Calibri"/>
                        </a:rPr>
                        <a:t>  logged</a:t>
                      </a:r>
                    </a:p>
                  </a:txBody>
                  <a:tcPr marL="9525" marR="9525" marT="9524" marB="0" anchor="ctr"/>
                </a:tc>
                <a:tc>
                  <a:txBody>
                    <a:bodyPr/>
                    <a:lstStyle/>
                    <a:p>
                      <a:pPr algn="ctr" fontAlgn="b"/>
                      <a:r>
                        <a:rPr lang="en-US" sz="1000" b="0" i="0" u="none" strike="noStrike">
                          <a:solidFill>
                            <a:srgbClr val="000000"/>
                          </a:solidFill>
                          <a:effectLst/>
                          <a:latin typeface="Calibri"/>
                        </a:rPr>
                        <a:t>1.5 min</a:t>
                      </a:r>
                    </a:p>
                  </a:txBody>
                  <a:tcPr marL="9525" marR="9525" marT="9524" marB="0" anchor="ctr"/>
                </a:tc>
                <a:tc>
                  <a:txBody>
                    <a:bodyPr/>
                    <a:lstStyle/>
                    <a:p>
                      <a:pPr algn="ctr" fontAlgn="b"/>
                      <a:r>
                        <a:rPr lang="en-US" sz="1000" b="0" i="0" u="none" strike="noStrike">
                          <a:solidFill>
                            <a:srgbClr val="000000"/>
                          </a:solidFill>
                          <a:effectLst/>
                          <a:latin typeface="Calibri"/>
                        </a:rPr>
                        <a:t>20 sec</a:t>
                      </a:r>
                    </a:p>
                  </a:txBody>
                  <a:tcPr marL="9525" marR="9525" marT="9524" marB="0" anchor="ctr"/>
                </a:tc>
                <a:extLst>
                  <a:ext uri="{0D108BD9-81ED-4DB2-BD59-A6C34878D82A}">
                    <a16:rowId xmlns:a16="http://schemas.microsoft.com/office/drawing/2014/main" val="10008"/>
                  </a:ext>
                </a:extLst>
              </a:tr>
              <a:tr h="380896">
                <a:tc>
                  <a:txBody>
                    <a:bodyPr/>
                    <a:lstStyle/>
                    <a:p>
                      <a:pPr algn="ctr" fontAlgn="b"/>
                      <a:r>
                        <a:rPr lang="en-US" sz="1000" b="0" i="0" u="none" strike="noStrike" dirty="0">
                          <a:solidFill>
                            <a:srgbClr val="000000"/>
                          </a:solidFill>
                          <a:effectLst/>
                          <a:latin typeface="Calibri"/>
                        </a:rPr>
                        <a:t>Step 9</a:t>
                      </a:r>
                    </a:p>
                  </a:txBody>
                  <a:tcPr marL="9525" marR="9525" marT="9524" marB="0" anchor="ctr"/>
                </a:tc>
                <a:tc>
                  <a:txBody>
                    <a:bodyPr/>
                    <a:lstStyle/>
                    <a:p>
                      <a:pPr algn="l" fontAlgn="b"/>
                      <a:r>
                        <a:rPr lang="en-US" sz="1000" b="0" i="0" u="none" strike="noStrike" dirty="0">
                          <a:solidFill>
                            <a:srgbClr val="000000"/>
                          </a:solidFill>
                          <a:effectLst/>
                          <a:latin typeface="Calibri"/>
                        </a:rPr>
                        <a:t>  If top Application process exist in MASSDB fetch the Application Name and Application     </a:t>
                      </a:r>
                    </a:p>
                    <a:p>
                      <a:pPr algn="l" fontAlgn="b"/>
                      <a:r>
                        <a:rPr lang="en-US" sz="1000" b="0" i="0" u="none" strike="noStrike" dirty="0">
                          <a:solidFill>
                            <a:srgbClr val="000000"/>
                          </a:solidFill>
                          <a:effectLst/>
                          <a:latin typeface="Calibri"/>
                        </a:rPr>
                        <a:t>  Owner Email ID</a:t>
                      </a:r>
                    </a:p>
                  </a:txBody>
                  <a:tcPr marL="9525" marR="9525" marT="9524" marB="0" anchor="ctr"/>
                </a:tc>
                <a:tc>
                  <a:txBody>
                    <a:bodyPr/>
                    <a:lstStyle/>
                    <a:p>
                      <a:pPr algn="ctr" fontAlgn="b"/>
                      <a:r>
                        <a:rPr lang="en-US" sz="1000" b="0" i="0" u="none" strike="noStrike">
                          <a:solidFill>
                            <a:srgbClr val="000000"/>
                          </a:solidFill>
                          <a:effectLst/>
                          <a:latin typeface="Calibri"/>
                        </a:rPr>
                        <a:t>4 min</a:t>
                      </a:r>
                    </a:p>
                  </a:txBody>
                  <a:tcPr marL="9525" marR="9525" marT="9524" marB="0" anchor="ctr"/>
                </a:tc>
                <a:tc>
                  <a:txBody>
                    <a:bodyPr/>
                    <a:lstStyle/>
                    <a:p>
                      <a:pPr algn="ctr" fontAlgn="b"/>
                      <a:r>
                        <a:rPr lang="en-US" sz="1000" b="0" i="0" u="none" strike="noStrike">
                          <a:solidFill>
                            <a:srgbClr val="000000"/>
                          </a:solidFill>
                          <a:effectLst/>
                          <a:latin typeface="Calibri"/>
                        </a:rPr>
                        <a:t>30 sec</a:t>
                      </a:r>
                    </a:p>
                  </a:txBody>
                  <a:tcPr marL="9525" marR="9525" marT="9524" marB="0" anchor="ctr"/>
                </a:tc>
                <a:extLst>
                  <a:ext uri="{0D108BD9-81ED-4DB2-BD59-A6C34878D82A}">
                    <a16:rowId xmlns:a16="http://schemas.microsoft.com/office/drawing/2014/main" val="10009"/>
                  </a:ext>
                </a:extLst>
              </a:tr>
              <a:tr h="380896">
                <a:tc>
                  <a:txBody>
                    <a:bodyPr/>
                    <a:lstStyle/>
                    <a:p>
                      <a:pPr algn="ctr" fontAlgn="b"/>
                      <a:r>
                        <a:rPr lang="en-US" sz="1000" b="0" i="0" u="none" strike="noStrike" dirty="0">
                          <a:solidFill>
                            <a:srgbClr val="000000"/>
                          </a:solidFill>
                          <a:effectLst/>
                          <a:latin typeface="Calibri"/>
                        </a:rPr>
                        <a:t>Step 10</a:t>
                      </a:r>
                    </a:p>
                  </a:txBody>
                  <a:tcPr marL="9525" marR="9525" marT="9524" marB="0" anchor="ctr"/>
                </a:tc>
                <a:tc>
                  <a:txBody>
                    <a:bodyPr/>
                    <a:lstStyle/>
                    <a:p>
                      <a:pPr algn="l" fontAlgn="b"/>
                      <a:r>
                        <a:rPr lang="en-US" sz="1000" b="0" i="0" u="none" strike="noStrike" dirty="0">
                          <a:solidFill>
                            <a:srgbClr val="000000"/>
                          </a:solidFill>
                          <a:effectLst/>
                          <a:latin typeface="Calibri"/>
                        </a:rPr>
                        <a:t>  Send Mail to Application Owner with details of the ticket and process details with   </a:t>
                      </a:r>
                    </a:p>
                    <a:p>
                      <a:pPr algn="l" fontAlgn="b"/>
                      <a:r>
                        <a:rPr lang="en-US" sz="1000" b="0" i="0" u="none" strike="noStrike" dirty="0">
                          <a:solidFill>
                            <a:srgbClr val="000000"/>
                          </a:solidFill>
                          <a:effectLst/>
                          <a:latin typeface="Calibri"/>
                        </a:rPr>
                        <a:t>  usage</a:t>
                      </a:r>
                    </a:p>
                  </a:txBody>
                  <a:tcPr marL="9525" marR="9525" marT="9524" marB="0" anchor="ctr"/>
                </a:tc>
                <a:tc>
                  <a:txBody>
                    <a:bodyPr/>
                    <a:lstStyle/>
                    <a:p>
                      <a:pPr algn="ctr" fontAlgn="b"/>
                      <a:r>
                        <a:rPr lang="en-US" sz="1000" b="0" i="0" u="none" strike="noStrike">
                          <a:solidFill>
                            <a:srgbClr val="000000"/>
                          </a:solidFill>
                          <a:effectLst/>
                          <a:latin typeface="Calibri"/>
                        </a:rPr>
                        <a:t>3 min</a:t>
                      </a:r>
                    </a:p>
                  </a:txBody>
                  <a:tcPr marL="9525" marR="9525" marT="9524" marB="0" anchor="ctr"/>
                </a:tc>
                <a:tc>
                  <a:txBody>
                    <a:bodyPr/>
                    <a:lstStyle/>
                    <a:p>
                      <a:pPr algn="ctr" fontAlgn="b"/>
                      <a:r>
                        <a:rPr lang="en-US" sz="1000" b="0" i="0" u="none" strike="noStrike">
                          <a:solidFill>
                            <a:srgbClr val="000000"/>
                          </a:solidFill>
                          <a:effectLst/>
                          <a:latin typeface="Calibri"/>
                        </a:rPr>
                        <a:t>20 sec</a:t>
                      </a:r>
                    </a:p>
                  </a:txBody>
                  <a:tcPr marL="9525" marR="9525" marT="9524" marB="0" anchor="ctr"/>
                </a:tc>
                <a:extLst>
                  <a:ext uri="{0D108BD9-81ED-4DB2-BD59-A6C34878D82A}">
                    <a16:rowId xmlns:a16="http://schemas.microsoft.com/office/drawing/2014/main" val="10010"/>
                  </a:ext>
                </a:extLst>
              </a:tr>
              <a:tr h="380896">
                <a:tc>
                  <a:txBody>
                    <a:bodyPr/>
                    <a:lstStyle/>
                    <a:p>
                      <a:pPr algn="ctr" fontAlgn="b"/>
                      <a:r>
                        <a:rPr lang="en-US" sz="1000" b="0" i="0" u="none" strike="noStrike" dirty="0">
                          <a:solidFill>
                            <a:srgbClr val="000000"/>
                          </a:solidFill>
                          <a:effectLst/>
                          <a:latin typeface="Calibri"/>
                        </a:rPr>
                        <a:t>Step 11</a:t>
                      </a:r>
                    </a:p>
                  </a:txBody>
                  <a:tcPr marL="9525" marR="9525" marT="9524" marB="0" anchor="ctr"/>
                </a:tc>
                <a:tc>
                  <a:txBody>
                    <a:bodyPr/>
                    <a:lstStyle/>
                    <a:p>
                      <a:pPr algn="l" fontAlgn="b"/>
                      <a:r>
                        <a:rPr lang="en-US" sz="1000" b="0" i="0" u="none" strike="noStrike" dirty="0">
                          <a:solidFill>
                            <a:srgbClr val="000000"/>
                          </a:solidFill>
                          <a:effectLst/>
                          <a:latin typeface="Calibri"/>
                        </a:rPr>
                        <a:t>  If Owner not respond to the ticket send reminder mail with </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escalation  to CI Site manager (On going process Until Owner respond)</a:t>
                      </a:r>
                    </a:p>
                  </a:txBody>
                  <a:tcPr marL="9525" marR="9525" marT="9524" marB="0" anchor="ctr"/>
                </a:tc>
                <a:tc>
                  <a:txBody>
                    <a:bodyPr/>
                    <a:lstStyle/>
                    <a:p>
                      <a:pPr algn="ctr" fontAlgn="b"/>
                      <a:r>
                        <a:rPr lang="en-US" sz="1000" b="0" i="0" u="none" strike="noStrike">
                          <a:solidFill>
                            <a:srgbClr val="000000"/>
                          </a:solidFill>
                          <a:effectLst/>
                          <a:latin typeface="Calibri"/>
                        </a:rPr>
                        <a:t>3 min</a:t>
                      </a:r>
                    </a:p>
                  </a:txBody>
                  <a:tcPr marL="9525" marR="9525" marT="9524" marB="0" anchor="ctr"/>
                </a:tc>
                <a:tc>
                  <a:txBody>
                    <a:bodyPr/>
                    <a:lstStyle/>
                    <a:p>
                      <a:pPr algn="ctr" fontAlgn="b"/>
                      <a:r>
                        <a:rPr lang="en-US" sz="1000" b="0" i="0" u="none" strike="noStrike">
                          <a:solidFill>
                            <a:srgbClr val="000000"/>
                          </a:solidFill>
                          <a:effectLst/>
                          <a:latin typeface="Calibri"/>
                        </a:rPr>
                        <a:t>10 sec</a:t>
                      </a:r>
                    </a:p>
                  </a:txBody>
                  <a:tcPr marL="9525" marR="9525" marT="9524" marB="0" anchor="ctr"/>
                </a:tc>
                <a:extLst>
                  <a:ext uri="{0D108BD9-81ED-4DB2-BD59-A6C34878D82A}">
                    <a16:rowId xmlns:a16="http://schemas.microsoft.com/office/drawing/2014/main" val="10011"/>
                  </a:ext>
                </a:extLst>
              </a:tr>
              <a:tr h="380896">
                <a:tc>
                  <a:txBody>
                    <a:bodyPr/>
                    <a:lstStyle/>
                    <a:p>
                      <a:pPr algn="l" fontAlgn="b"/>
                      <a:r>
                        <a:rPr lang="en-US" sz="1000" b="0" i="0" u="none" strike="noStrike">
                          <a:solidFill>
                            <a:srgbClr val="000000"/>
                          </a:solidFill>
                          <a:effectLst/>
                          <a:latin typeface="Calibri"/>
                        </a:rPr>
                        <a:t> </a:t>
                      </a:r>
                    </a:p>
                  </a:txBody>
                  <a:tcPr marL="9525" marR="9525" marT="9524" marB="0" anchor="ctr"/>
                </a:tc>
                <a:tc>
                  <a:txBody>
                    <a:bodyPr/>
                    <a:lstStyle/>
                    <a:p>
                      <a:pPr algn="l" fontAlgn="b"/>
                      <a:r>
                        <a:rPr lang="en-US" sz="1000" b="0" i="0" u="none" strike="noStrike" dirty="0">
                          <a:solidFill>
                            <a:srgbClr val="000000"/>
                          </a:solidFill>
                          <a:effectLst/>
                          <a:latin typeface="Calibri"/>
                        </a:rPr>
                        <a:t> </a:t>
                      </a:r>
                    </a:p>
                  </a:txBody>
                  <a:tcPr marL="9525" marR="9525" marT="9524" marB="0" anchor="ctr"/>
                </a:tc>
                <a:tc>
                  <a:txBody>
                    <a:bodyPr/>
                    <a:lstStyle/>
                    <a:p>
                      <a:pPr algn="ctr" fontAlgn="b"/>
                      <a:r>
                        <a:rPr lang="en-US" sz="1000" b="1" i="0" u="none" strike="noStrike">
                          <a:solidFill>
                            <a:srgbClr val="000000"/>
                          </a:solidFill>
                          <a:effectLst/>
                          <a:latin typeface="Calibri"/>
                        </a:rPr>
                        <a:t>19 minutes</a:t>
                      </a:r>
                    </a:p>
                  </a:txBody>
                  <a:tcPr marL="9525" marR="9525" marT="9524" marB="0" anchor="ctr"/>
                </a:tc>
                <a:tc>
                  <a:txBody>
                    <a:bodyPr/>
                    <a:lstStyle/>
                    <a:p>
                      <a:pPr algn="ctr" fontAlgn="b"/>
                      <a:r>
                        <a:rPr lang="en-US" sz="1000" b="1" i="0" u="none" strike="noStrike" dirty="0">
                          <a:solidFill>
                            <a:srgbClr val="000000"/>
                          </a:solidFill>
                          <a:effectLst/>
                          <a:latin typeface="Calibri"/>
                        </a:rPr>
                        <a:t>2 minutes</a:t>
                      </a:r>
                    </a:p>
                  </a:txBody>
                  <a:tcPr marL="9525" marR="9525" marT="9524"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28323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AA56-5F3F-D6DC-FA57-76EEFE3CE8C9}"/>
              </a:ext>
            </a:extLst>
          </p:cNvPr>
          <p:cNvSpPr>
            <a:spLocks noGrp="1"/>
          </p:cNvSpPr>
          <p:nvPr>
            <p:ph type="title"/>
          </p:nvPr>
        </p:nvSpPr>
        <p:spPr/>
        <p:txBody>
          <a:bodyPr/>
          <a:lstStyle/>
          <a:p>
            <a:r>
              <a:rPr lang="en-US" dirty="0"/>
              <a:t>Best practices </a:t>
            </a:r>
          </a:p>
        </p:txBody>
      </p:sp>
      <p:sp>
        <p:nvSpPr>
          <p:cNvPr id="3" name="Content Placeholder 2">
            <a:extLst>
              <a:ext uri="{FF2B5EF4-FFF2-40B4-BE49-F238E27FC236}">
                <a16:creationId xmlns:a16="http://schemas.microsoft.com/office/drawing/2014/main" id="{B0707599-2274-A4CE-C438-DE6D73EDB868}"/>
              </a:ext>
            </a:extLst>
          </p:cNvPr>
          <p:cNvSpPr>
            <a:spLocks noGrp="1"/>
          </p:cNvSpPr>
          <p:nvPr>
            <p:ph idx="1"/>
          </p:nvPr>
        </p:nvSpPr>
        <p:spPr/>
        <p:txBody>
          <a:bodyPr/>
          <a:lstStyle/>
          <a:p>
            <a:r>
              <a:rPr lang="en-US" dirty="0"/>
              <a:t>Plug and Play </a:t>
            </a:r>
          </a:p>
          <a:p>
            <a:r>
              <a:rPr lang="en-US" dirty="0"/>
              <a:t>Camel casing – </a:t>
            </a:r>
            <a:r>
              <a:rPr lang="en-US" dirty="0" err="1"/>
              <a:t>firstName</a:t>
            </a:r>
            <a:r>
              <a:rPr lang="en-US" dirty="0"/>
              <a:t>. </a:t>
            </a:r>
          </a:p>
          <a:p>
            <a:r>
              <a:rPr lang="en-US" dirty="0"/>
              <a:t>Use of </a:t>
            </a:r>
            <a:r>
              <a:rPr lang="en-US" dirty="0" err="1"/>
              <a:t>ReturnCode</a:t>
            </a:r>
            <a:r>
              <a:rPr lang="en-US" dirty="0"/>
              <a:t> and </a:t>
            </a:r>
            <a:r>
              <a:rPr lang="en-US" dirty="0" err="1"/>
              <a:t>ReturnMessage</a:t>
            </a:r>
            <a:endParaRPr lang="en-US" dirty="0"/>
          </a:p>
          <a:p>
            <a:r>
              <a:rPr lang="en-US" dirty="0"/>
              <a:t>0 – Success, 2-Access denied , 3- unknown exception </a:t>
            </a:r>
          </a:p>
          <a:p>
            <a:r>
              <a:rPr lang="en-US" dirty="0" err="1"/>
              <a:t>ReturnMessage</a:t>
            </a:r>
            <a:r>
              <a:rPr lang="en-US" dirty="0"/>
              <a:t> – Sentence (human readable) </a:t>
            </a:r>
          </a:p>
          <a:p>
            <a:r>
              <a:rPr lang="en-US" dirty="0"/>
              <a:t>Naming the operator </a:t>
            </a:r>
          </a:p>
          <a:p>
            <a:r>
              <a:rPr lang="en-US" dirty="0"/>
              <a:t>Taking backups. </a:t>
            </a:r>
          </a:p>
          <a:p>
            <a:endParaRPr lang="en-US" dirty="0"/>
          </a:p>
        </p:txBody>
      </p:sp>
      <p:sp>
        <p:nvSpPr>
          <p:cNvPr id="4" name="Slide Number Placeholder 3">
            <a:extLst>
              <a:ext uri="{FF2B5EF4-FFF2-40B4-BE49-F238E27FC236}">
                <a16:creationId xmlns:a16="http://schemas.microsoft.com/office/drawing/2014/main" id="{963F1645-FA9D-9559-43EA-082F20B232FC}"/>
              </a:ext>
            </a:extLst>
          </p:cNvPr>
          <p:cNvSpPr>
            <a:spLocks noGrp="1"/>
          </p:cNvSpPr>
          <p:nvPr>
            <p:ph type="sldNum" sz="quarter" idx="10"/>
          </p:nvPr>
        </p:nvSpPr>
        <p:spPr/>
        <p:txBody>
          <a:bodyPr/>
          <a:lstStyle/>
          <a:p>
            <a:pPr>
              <a:defRPr/>
            </a:pPr>
            <a:fld id="{353F21E6-6D58-4E5A-AE3F-C223BA28871D}" type="slidenum">
              <a:rPr lang="en-US" smtClean="0"/>
              <a:pPr>
                <a:defRPr/>
              </a:pPr>
              <a:t>37</a:t>
            </a:fld>
            <a:endParaRPr lang="en-US" dirty="0"/>
          </a:p>
        </p:txBody>
      </p:sp>
    </p:spTree>
    <p:extLst>
      <p:ext uri="{BB962C8B-B14F-4D97-AF65-F5344CB8AC3E}">
        <p14:creationId xmlns:p14="http://schemas.microsoft.com/office/powerpoint/2010/main" val="179732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A271-BC03-0696-869B-533B4DE6290A}"/>
              </a:ext>
            </a:extLst>
          </p:cNvPr>
          <p:cNvSpPr>
            <a:spLocks noGrp="1"/>
          </p:cNvSpPr>
          <p:nvPr>
            <p:ph type="title"/>
          </p:nvPr>
        </p:nvSpPr>
        <p:spPr/>
        <p:txBody>
          <a:bodyPr/>
          <a:lstStyle/>
          <a:p>
            <a:r>
              <a:rPr lang="en-US" dirty="0"/>
              <a:t>IT Operations process</a:t>
            </a:r>
          </a:p>
        </p:txBody>
      </p:sp>
      <p:sp>
        <p:nvSpPr>
          <p:cNvPr id="4" name="Slide Number Placeholder 3">
            <a:extLst>
              <a:ext uri="{FF2B5EF4-FFF2-40B4-BE49-F238E27FC236}">
                <a16:creationId xmlns:a16="http://schemas.microsoft.com/office/drawing/2014/main" id="{6115D65E-791B-F0D2-CC41-ABE7BA4ADD2E}"/>
              </a:ext>
            </a:extLst>
          </p:cNvPr>
          <p:cNvSpPr>
            <a:spLocks noGrp="1"/>
          </p:cNvSpPr>
          <p:nvPr>
            <p:ph type="sldNum" sz="quarter" idx="10"/>
          </p:nvPr>
        </p:nvSpPr>
        <p:spPr/>
        <p:txBody>
          <a:bodyPr/>
          <a:lstStyle/>
          <a:p>
            <a:pPr>
              <a:defRPr/>
            </a:pPr>
            <a:fld id="{353F21E6-6D58-4E5A-AE3F-C223BA28871D}" type="slidenum">
              <a:rPr lang="en-US" smtClean="0"/>
              <a:pPr>
                <a:defRPr/>
              </a:pPr>
              <a:t>4</a:t>
            </a:fld>
            <a:endParaRPr lang="en-US" dirty="0"/>
          </a:p>
        </p:txBody>
      </p:sp>
      <p:sp>
        <p:nvSpPr>
          <p:cNvPr id="5" name="Rectangle 4">
            <a:extLst>
              <a:ext uri="{FF2B5EF4-FFF2-40B4-BE49-F238E27FC236}">
                <a16:creationId xmlns:a16="http://schemas.microsoft.com/office/drawing/2014/main" id="{4F310AC4-79B1-F21E-BEAE-A290A96BAD1F}"/>
              </a:ext>
            </a:extLst>
          </p:cNvPr>
          <p:cNvSpPr/>
          <p:nvPr/>
        </p:nvSpPr>
        <p:spPr>
          <a:xfrm>
            <a:off x="2286000" y="1485900"/>
            <a:ext cx="1400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desk</a:t>
            </a:r>
          </a:p>
        </p:txBody>
      </p:sp>
      <p:pic>
        <p:nvPicPr>
          <p:cNvPr id="7" name="Graphic 6" descr="Angel face outline outline">
            <a:extLst>
              <a:ext uri="{FF2B5EF4-FFF2-40B4-BE49-F238E27FC236}">
                <a16:creationId xmlns:a16="http://schemas.microsoft.com/office/drawing/2014/main" id="{1C3A897E-A700-4EF4-4EC5-1DC27E582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 y="1504950"/>
            <a:ext cx="895350" cy="895350"/>
          </a:xfrm>
          <a:prstGeom prst="rect">
            <a:avLst/>
          </a:prstGeom>
        </p:spPr>
      </p:pic>
      <p:sp>
        <p:nvSpPr>
          <p:cNvPr id="8" name="Rectangle 7">
            <a:extLst>
              <a:ext uri="{FF2B5EF4-FFF2-40B4-BE49-F238E27FC236}">
                <a16:creationId xmlns:a16="http://schemas.microsoft.com/office/drawing/2014/main" id="{0B6BB126-94E2-F79D-4DB2-1D67C51B8F83}"/>
              </a:ext>
            </a:extLst>
          </p:cNvPr>
          <p:cNvSpPr/>
          <p:nvPr/>
        </p:nvSpPr>
        <p:spPr>
          <a:xfrm>
            <a:off x="4295774" y="1495425"/>
            <a:ext cx="1495425"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Ticket creation/Resolution</a:t>
            </a:r>
          </a:p>
          <a:p>
            <a:pPr algn="ctr"/>
            <a:r>
              <a:rPr lang="en-US" dirty="0"/>
              <a:t> </a:t>
            </a:r>
          </a:p>
        </p:txBody>
      </p:sp>
      <p:sp>
        <p:nvSpPr>
          <p:cNvPr id="9" name="Rectangle 8">
            <a:extLst>
              <a:ext uri="{FF2B5EF4-FFF2-40B4-BE49-F238E27FC236}">
                <a16:creationId xmlns:a16="http://schemas.microsoft.com/office/drawing/2014/main" id="{6A593D3F-5B2F-37B7-FB5B-0BDA257C2E20}"/>
              </a:ext>
            </a:extLst>
          </p:cNvPr>
          <p:cNvSpPr/>
          <p:nvPr/>
        </p:nvSpPr>
        <p:spPr>
          <a:xfrm>
            <a:off x="6372225" y="1504950"/>
            <a:ext cx="1495425" cy="90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 resolution </a:t>
            </a:r>
          </a:p>
        </p:txBody>
      </p:sp>
      <p:cxnSp>
        <p:nvCxnSpPr>
          <p:cNvPr id="15" name="Straight Arrow Connector 14">
            <a:extLst>
              <a:ext uri="{FF2B5EF4-FFF2-40B4-BE49-F238E27FC236}">
                <a16:creationId xmlns:a16="http://schemas.microsoft.com/office/drawing/2014/main" id="{8ABBEEE6-E8A7-9F7A-4B94-802150CA4C62}"/>
              </a:ext>
            </a:extLst>
          </p:cNvPr>
          <p:cNvCxnSpPr>
            <a:stCxn id="7" idx="3"/>
            <a:endCxn id="5" idx="1"/>
          </p:cNvCxnSpPr>
          <p:nvPr/>
        </p:nvCxnSpPr>
        <p:spPr>
          <a:xfrm flipV="1">
            <a:off x="1314450" y="1943100"/>
            <a:ext cx="971550" cy="95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8C478F-F3E8-216C-DD77-A10B4225690F}"/>
              </a:ext>
            </a:extLst>
          </p:cNvPr>
          <p:cNvCxnSpPr>
            <a:stCxn id="5" idx="3"/>
            <a:endCxn id="8" idx="1"/>
          </p:cNvCxnSpPr>
          <p:nvPr/>
        </p:nvCxnSpPr>
        <p:spPr>
          <a:xfrm>
            <a:off x="3686173" y="1943100"/>
            <a:ext cx="6096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CDC52C-684E-6A56-37FA-AF85311C83CE}"/>
              </a:ext>
            </a:extLst>
          </p:cNvPr>
          <p:cNvCxnSpPr>
            <a:stCxn id="8" idx="3"/>
            <a:endCxn id="9" idx="1"/>
          </p:cNvCxnSpPr>
          <p:nvPr/>
        </p:nvCxnSpPr>
        <p:spPr>
          <a:xfrm>
            <a:off x="5791199" y="1943100"/>
            <a:ext cx="581026" cy="14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Arrow: Left-Right 22">
            <a:extLst>
              <a:ext uri="{FF2B5EF4-FFF2-40B4-BE49-F238E27FC236}">
                <a16:creationId xmlns:a16="http://schemas.microsoft.com/office/drawing/2014/main" id="{33DD0FAA-39CB-6DB7-AF4B-7C3B0F6D589C}"/>
              </a:ext>
            </a:extLst>
          </p:cNvPr>
          <p:cNvSpPr/>
          <p:nvPr/>
        </p:nvSpPr>
        <p:spPr>
          <a:xfrm>
            <a:off x="661986" y="2743210"/>
            <a:ext cx="7267575" cy="3047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C33BD6-13E7-BCA5-0B37-9412BD750E4C}"/>
              </a:ext>
            </a:extLst>
          </p:cNvPr>
          <p:cNvSpPr/>
          <p:nvPr/>
        </p:nvSpPr>
        <p:spPr>
          <a:xfrm>
            <a:off x="2371725" y="4257690"/>
            <a:ext cx="14001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desk/IVR</a:t>
            </a:r>
          </a:p>
        </p:txBody>
      </p:sp>
      <p:pic>
        <p:nvPicPr>
          <p:cNvPr id="25" name="Graphic 24" descr="Angel face outline outline">
            <a:extLst>
              <a:ext uri="{FF2B5EF4-FFF2-40B4-BE49-F238E27FC236}">
                <a16:creationId xmlns:a16="http://schemas.microsoft.com/office/drawing/2014/main" id="{3697B2CB-6594-95B6-809F-49173518DF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825" y="4276740"/>
            <a:ext cx="895350" cy="895350"/>
          </a:xfrm>
          <a:prstGeom prst="rect">
            <a:avLst/>
          </a:prstGeom>
        </p:spPr>
      </p:pic>
      <p:sp>
        <p:nvSpPr>
          <p:cNvPr id="26" name="Rectangle 25">
            <a:extLst>
              <a:ext uri="{FF2B5EF4-FFF2-40B4-BE49-F238E27FC236}">
                <a16:creationId xmlns:a16="http://schemas.microsoft.com/office/drawing/2014/main" id="{301C15C4-E7A6-BE69-01DB-DB01F2FC5C7C}"/>
              </a:ext>
            </a:extLst>
          </p:cNvPr>
          <p:cNvSpPr/>
          <p:nvPr/>
        </p:nvSpPr>
        <p:spPr>
          <a:xfrm>
            <a:off x="4381499" y="4267215"/>
            <a:ext cx="1495425"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ITSM tools</a:t>
            </a:r>
          </a:p>
        </p:txBody>
      </p:sp>
      <p:sp>
        <p:nvSpPr>
          <p:cNvPr id="27" name="Rectangle 26">
            <a:extLst>
              <a:ext uri="{FF2B5EF4-FFF2-40B4-BE49-F238E27FC236}">
                <a16:creationId xmlns:a16="http://schemas.microsoft.com/office/drawing/2014/main" id="{4BA49354-9BC2-A5A9-6877-B37B3CA4D931}"/>
              </a:ext>
            </a:extLst>
          </p:cNvPr>
          <p:cNvSpPr/>
          <p:nvPr/>
        </p:nvSpPr>
        <p:spPr>
          <a:xfrm>
            <a:off x="6457950" y="4276740"/>
            <a:ext cx="1495425" cy="90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tools/Scripts </a:t>
            </a:r>
          </a:p>
        </p:txBody>
      </p:sp>
      <p:cxnSp>
        <p:nvCxnSpPr>
          <p:cNvPr id="28" name="Straight Arrow Connector 27">
            <a:extLst>
              <a:ext uri="{FF2B5EF4-FFF2-40B4-BE49-F238E27FC236}">
                <a16:creationId xmlns:a16="http://schemas.microsoft.com/office/drawing/2014/main" id="{78866893-078D-BB7C-1453-453AA35D4E33}"/>
              </a:ext>
            </a:extLst>
          </p:cNvPr>
          <p:cNvCxnSpPr>
            <a:stCxn id="25" idx="3"/>
            <a:endCxn id="24" idx="1"/>
          </p:cNvCxnSpPr>
          <p:nvPr/>
        </p:nvCxnSpPr>
        <p:spPr>
          <a:xfrm flipV="1">
            <a:off x="1400175" y="4714890"/>
            <a:ext cx="971550" cy="95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B94C2F-DFF1-5AB6-CA4D-0FD4D862DF09}"/>
              </a:ext>
            </a:extLst>
          </p:cNvPr>
          <p:cNvCxnSpPr>
            <a:stCxn id="24" idx="3"/>
            <a:endCxn id="26" idx="1"/>
          </p:cNvCxnSpPr>
          <p:nvPr/>
        </p:nvCxnSpPr>
        <p:spPr>
          <a:xfrm>
            <a:off x="3771898" y="4714890"/>
            <a:ext cx="6096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3C18926-7E92-D29E-AFFB-C741845A3DFF}"/>
              </a:ext>
            </a:extLst>
          </p:cNvPr>
          <p:cNvCxnSpPr>
            <a:stCxn id="26" idx="3"/>
            <a:endCxn id="27" idx="1"/>
          </p:cNvCxnSpPr>
          <p:nvPr/>
        </p:nvCxnSpPr>
        <p:spPr>
          <a:xfrm>
            <a:off x="5876924" y="4714890"/>
            <a:ext cx="581026" cy="14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Left-Right 30">
            <a:extLst>
              <a:ext uri="{FF2B5EF4-FFF2-40B4-BE49-F238E27FC236}">
                <a16:creationId xmlns:a16="http://schemas.microsoft.com/office/drawing/2014/main" id="{257A5446-4529-9A00-F19C-9F54CB427C76}"/>
              </a:ext>
            </a:extLst>
          </p:cNvPr>
          <p:cNvSpPr/>
          <p:nvPr/>
        </p:nvSpPr>
        <p:spPr>
          <a:xfrm>
            <a:off x="747711" y="5610240"/>
            <a:ext cx="7267575" cy="3047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D8444-EDB1-32C8-11F1-96299DEA9680}"/>
              </a:ext>
            </a:extLst>
          </p:cNvPr>
          <p:cNvSpPr/>
          <p:nvPr/>
        </p:nvSpPr>
        <p:spPr>
          <a:xfrm>
            <a:off x="202406" y="2400300"/>
            <a:ext cx="1500187"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User</a:t>
            </a:r>
          </a:p>
        </p:txBody>
      </p:sp>
      <p:sp>
        <p:nvSpPr>
          <p:cNvPr id="14" name="Rectangle 13">
            <a:extLst>
              <a:ext uri="{FF2B5EF4-FFF2-40B4-BE49-F238E27FC236}">
                <a16:creationId xmlns:a16="http://schemas.microsoft.com/office/drawing/2014/main" id="{F39735CF-EA6C-86DA-AE79-A872F2E04713}"/>
              </a:ext>
            </a:extLst>
          </p:cNvPr>
          <p:cNvSpPr/>
          <p:nvPr/>
        </p:nvSpPr>
        <p:spPr>
          <a:xfrm>
            <a:off x="288131" y="5224463"/>
            <a:ext cx="1500187"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User</a:t>
            </a:r>
          </a:p>
        </p:txBody>
      </p:sp>
    </p:spTree>
    <p:extLst>
      <p:ext uri="{BB962C8B-B14F-4D97-AF65-F5344CB8AC3E}">
        <p14:creationId xmlns:p14="http://schemas.microsoft.com/office/powerpoint/2010/main" val="379671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E6D8-2A38-7072-9380-241E2BF363C0}"/>
              </a:ext>
            </a:extLst>
          </p:cNvPr>
          <p:cNvSpPr>
            <a:spLocks noGrp="1"/>
          </p:cNvSpPr>
          <p:nvPr>
            <p:ph type="title"/>
          </p:nvPr>
        </p:nvSpPr>
        <p:spPr/>
        <p:txBody>
          <a:bodyPr/>
          <a:lstStyle/>
          <a:p>
            <a:r>
              <a:rPr lang="en-US" dirty="0"/>
              <a:t>Technical resolution</a:t>
            </a:r>
          </a:p>
        </p:txBody>
      </p:sp>
      <p:sp>
        <p:nvSpPr>
          <p:cNvPr id="3" name="Content Placeholder 2">
            <a:extLst>
              <a:ext uri="{FF2B5EF4-FFF2-40B4-BE49-F238E27FC236}">
                <a16:creationId xmlns:a16="http://schemas.microsoft.com/office/drawing/2014/main" id="{94391F69-B26B-81A8-3723-2974740EA513}"/>
              </a:ext>
            </a:extLst>
          </p:cNvPr>
          <p:cNvSpPr>
            <a:spLocks noGrp="1"/>
          </p:cNvSpPr>
          <p:nvPr>
            <p:ph idx="1"/>
          </p:nvPr>
        </p:nvSpPr>
        <p:spPr/>
        <p:txBody>
          <a:bodyPr/>
          <a:lstStyle/>
          <a:p>
            <a:r>
              <a:rPr lang="en-US" dirty="0"/>
              <a:t>Login on server </a:t>
            </a:r>
          </a:p>
          <a:p>
            <a:r>
              <a:rPr lang="en-US" dirty="0"/>
              <a:t>Find the issue </a:t>
            </a:r>
          </a:p>
          <a:p>
            <a:r>
              <a:rPr lang="en-US" dirty="0"/>
              <a:t>Perform steps to Resolve the issue </a:t>
            </a:r>
          </a:p>
          <a:p>
            <a:r>
              <a:rPr lang="en-US" dirty="0"/>
              <a:t>Validate if issue is fixed </a:t>
            </a:r>
          </a:p>
          <a:p>
            <a:r>
              <a:rPr lang="en-US" dirty="0"/>
              <a:t>Close ticket </a:t>
            </a:r>
          </a:p>
        </p:txBody>
      </p:sp>
      <p:sp>
        <p:nvSpPr>
          <p:cNvPr id="4" name="Slide Number Placeholder 3">
            <a:extLst>
              <a:ext uri="{FF2B5EF4-FFF2-40B4-BE49-F238E27FC236}">
                <a16:creationId xmlns:a16="http://schemas.microsoft.com/office/drawing/2014/main" id="{E186F6DA-D424-D758-C386-229638069B8F}"/>
              </a:ext>
            </a:extLst>
          </p:cNvPr>
          <p:cNvSpPr>
            <a:spLocks noGrp="1"/>
          </p:cNvSpPr>
          <p:nvPr>
            <p:ph type="sldNum" sz="quarter" idx="10"/>
          </p:nvPr>
        </p:nvSpPr>
        <p:spPr/>
        <p:txBody>
          <a:bodyPr/>
          <a:lstStyle/>
          <a:p>
            <a:pPr>
              <a:defRPr/>
            </a:pPr>
            <a:fld id="{353F21E6-6D58-4E5A-AE3F-C223BA28871D}" type="slidenum">
              <a:rPr lang="en-US" smtClean="0"/>
              <a:pPr>
                <a:defRPr/>
              </a:pPr>
              <a:t>5</a:t>
            </a:fld>
            <a:endParaRPr lang="en-US" dirty="0"/>
          </a:p>
        </p:txBody>
      </p:sp>
    </p:spTree>
    <p:extLst>
      <p:ext uri="{BB962C8B-B14F-4D97-AF65-F5344CB8AC3E}">
        <p14:creationId xmlns:p14="http://schemas.microsoft.com/office/powerpoint/2010/main" val="267518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0C25-945C-1CB9-59AE-252B9986525F}"/>
              </a:ext>
            </a:extLst>
          </p:cNvPr>
          <p:cNvSpPr>
            <a:spLocks noGrp="1"/>
          </p:cNvSpPr>
          <p:nvPr>
            <p:ph type="title"/>
          </p:nvPr>
        </p:nvSpPr>
        <p:spPr/>
        <p:txBody>
          <a:bodyPr/>
          <a:lstStyle/>
          <a:p>
            <a:r>
              <a:rPr lang="en-US" dirty="0"/>
              <a:t>Resolution through automation </a:t>
            </a:r>
          </a:p>
        </p:txBody>
      </p:sp>
      <p:sp>
        <p:nvSpPr>
          <p:cNvPr id="3" name="Content Placeholder 2">
            <a:extLst>
              <a:ext uri="{FF2B5EF4-FFF2-40B4-BE49-F238E27FC236}">
                <a16:creationId xmlns:a16="http://schemas.microsoft.com/office/drawing/2014/main" id="{16F74A88-EFC2-5C42-0236-5B985F8E3C3B}"/>
              </a:ext>
            </a:extLst>
          </p:cNvPr>
          <p:cNvSpPr>
            <a:spLocks noGrp="1"/>
          </p:cNvSpPr>
          <p:nvPr>
            <p:ph idx="1"/>
          </p:nvPr>
        </p:nvSpPr>
        <p:spPr/>
        <p:txBody>
          <a:bodyPr/>
          <a:lstStyle/>
          <a:p>
            <a:r>
              <a:rPr lang="en-US" dirty="0"/>
              <a:t>Tool will read the issue details from ITSM tool ( ticketing tool) </a:t>
            </a:r>
          </a:p>
          <a:p>
            <a:r>
              <a:rPr lang="en-US" dirty="0"/>
              <a:t>Runbook trigger </a:t>
            </a:r>
          </a:p>
          <a:p>
            <a:r>
              <a:rPr lang="en-US" dirty="0"/>
              <a:t>Script – resolve issue </a:t>
            </a:r>
          </a:p>
          <a:p>
            <a:r>
              <a:rPr lang="en-US" dirty="0"/>
              <a:t>Script – Validate </a:t>
            </a:r>
          </a:p>
          <a:p>
            <a:r>
              <a:rPr lang="en-US" dirty="0"/>
              <a:t>Runbook Resolve </a:t>
            </a:r>
          </a:p>
          <a:p>
            <a:pPr marL="0" indent="0">
              <a:buNone/>
            </a:pPr>
            <a:endParaRPr lang="en-US" dirty="0"/>
          </a:p>
          <a:p>
            <a:pPr marL="0" indent="0">
              <a:buNone/>
            </a:pPr>
            <a:r>
              <a:rPr lang="en-US" dirty="0"/>
              <a:t>Script – </a:t>
            </a:r>
            <a:r>
              <a:rPr lang="en-US" dirty="0" err="1"/>
              <a:t>Powershell</a:t>
            </a:r>
            <a:r>
              <a:rPr lang="en-US" dirty="0"/>
              <a:t>, VB </a:t>
            </a:r>
            <a:r>
              <a:rPr lang="en-US" dirty="0" err="1"/>
              <a:t>etc</a:t>
            </a:r>
            <a:r>
              <a:rPr lang="en-US" dirty="0"/>
              <a:t> </a:t>
            </a:r>
          </a:p>
          <a:p>
            <a:pPr marL="0" indent="0">
              <a:buNone/>
            </a:pPr>
            <a:r>
              <a:rPr lang="en-US" dirty="0"/>
              <a:t>Runbook – ITPAM, HP OO , MS SCO </a:t>
            </a:r>
          </a:p>
        </p:txBody>
      </p:sp>
      <p:sp>
        <p:nvSpPr>
          <p:cNvPr id="4" name="Slide Number Placeholder 3">
            <a:extLst>
              <a:ext uri="{FF2B5EF4-FFF2-40B4-BE49-F238E27FC236}">
                <a16:creationId xmlns:a16="http://schemas.microsoft.com/office/drawing/2014/main" id="{7C19D36E-0560-E224-7D5D-06E71D38B12D}"/>
              </a:ext>
            </a:extLst>
          </p:cNvPr>
          <p:cNvSpPr>
            <a:spLocks noGrp="1"/>
          </p:cNvSpPr>
          <p:nvPr>
            <p:ph type="sldNum" sz="quarter" idx="10"/>
          </p:nvPr>
        </p:nvSpPr>
        <p:spPr/>
        <p:txBody>
          <a:bodyPr/>
          <a:lstStyle/>
          <a:p>
            <a:pPr>
              <a:defRPr/>
            </a:pPr>
            <a:fld id="{353F21E6-6D58-4E5A-AE3F-C223BA28871D}" type="slidenum">
              <a:rPr lang="en-US" smtClean="0"/>
              <a:pPr>
                <a:defRPr/>
              </a:pPr>
              <a:t>6</a:t>
            </a:fld>
            <a:endParaRPr lang="en-US" dirty="0"/>
          </a:p>
        </p:txBody>
      </p:sp>
    </p:spTree>
    <p:extLst>
      <p:ext uri="{BB962C8B-B14F-4D97-AF65-F5344CB8AC3E}">
        <p14:creationId xmlns:p14="http://schemas.microsoft.com/office/powerpoint/2010/main" val="212325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36525" y="141287"/>
            <a:ext cx="862647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748" tIns="46542" rIns="94748" bIns="46542" anchor="ctr"/>
          <a:lstStyle/>
          <a:p>
            <a:pPr defTabSz="957263" eaLnBrk="0" hangingPunct="0">
              <a:lnSpc>
                <a:spcPct val="100000"/>
              </a:lnSpc>
              <a:buFontTx/>
              <a:buNone/>
            </a:pPr>
            <a:r>
              <a:rPr lang="en-US" sz="3200" b="1" dirty="0">
                <a:solidFill>
                  <a:schemeClr val="bg1"/>
                </a:solidFill>
                <a:latin typeface="+mj-lt"/>
              </a:rPr>
              <a:t>Key objectives in Automation Management</a:t>
            </a:r>
          </a:p>
        </p:txBody>
      </p:sp>
      <p:grpSp>
        <p:nvGrpSpPr>
          <p:cNvPr id="12" name="Group 11"/>
          <p:cNvGrpSpPr/>
          <p:nvPr/>
        </p:nvGrpSpPr>
        <p:grpSpPr>
          <a:xfrm>
            <a:off x="737960" y="1333558"/>
            <a:ext cx="7692979" cy="647642"/>
            <a:chOff x="737960" y="1295400"/>
            <a:chExt cx="7692979" cy="647642"/>
          </a:xfrm>
        </p:grpSpPr>
        <p:sp>
          <p:nvSpPr>
            <p:cNvPr id="157699" name="Line 1046"/>
            <p:cNvSpPr>
              <a:spLocks noChangeShapeType="1"/>
            </p:cNvSpPr>
            <p:nvPr/>
          </p:nvSpPr>
          <p:spPr bwMode="invGray">
            <a:xfrm>
              <a:off x="2500313" y="1616075"/>
              <a:ext cx="654050" cy="1587"/>
            </a:xfrm>
            <a:prstGeom prst="line">
              <a:avLst/>
            </a:prstGeom>
            <a:noFill/>
            <a:ln w="22225">
              <a:solidFill>
                <a:srgbClr val="123466"/>
              </a:solidFill>
              <a:round/>
              <a:headEnd/>
              <a:tailEnd/>
            </a:ln>
            <a:extLst>
              <a:ext uri="{909E8E84-426E-40DD-AFC4-6F175D3DCCD1}">
                <a14:hiddenFill xmlns:a14="http://schemas.microsoft.com/office/drawing/2010/main">
                  <a:noFill/>
                </a14:hiddenFill>
              </a:ext>
            </a:extLst>
          </p:spPr>
          <p:txBody>
            <a:bodyPr anchor="ctr"/>
            <a:lstStyle/>
            <a:p>
              <a:endParaRPr lang="en-US">
                <a:latin typeface="+mn-lt"/>
              </a:endParaRPr>
            </a:p>
          </p:txBody>
        </p:sp>
        <p:sp>
          <p:nvSpPr>
            <p:cNvPr id="17420" name="AutoShape 1048"/>
            <p:cNvSpPr>
              <a:spLocks noChangeArrowheads="1"/>
            </p:cNvSpPr>
            <p:nvPr/>
          </p:nvSpPr>
          <p:spPr bwMode="invGray">
            <a:xfrm>
              <a:off x="3141384" y="1322900"/>
              <a:ext cx="5289555" cy="620142"/>
            </a:xfrm>
            <a:prstGeom prst="roundRect">
              <a:avLst>
                <a:gd name="adj" fmla="val 28778"/>
              </a:avLst>
            </a:prstGeom>
            <a:gradFill rotWithShape="0">
              <a:gsLst>
                <a:gs pos="0">
                  <a:srgbClr val="FFFFFF"/>
                </a:gs>
                <a:gs pos="100000">
                  <a:srgbClr val="DDDDDD"/>
                </a:gs>
              </a:gsLst>
              <a:lin ang="2700000" scaled="1"/>
            </a:gradFill>
            <a:ln w="3175">
              <a:solidFill>
                <a:srgbClr val="DDDDDD"/>
              </a:solidFill>
              <a:round/>
              <a:headEnd/>
              <a:tailEnd/>
            </a:ln>
            <a:scene3d>
              <a:camera prst="orthographicFront"/>
              <a:lightRig rig="threePt" dir="t"/>
            </a:scene3d>
            <a:sp3d>
              <a:bevelT/>
            </a:sp3d>
          </p:spPr>
          <p:txBody>
            <a:bodyPr tIns="0" bIns="0" anchor="ctr"/>
            <a:lstStyle>
              <a:lvl1pPr eaLnBrk="0" hangingPunct="0">
                <a:defRPr sz="1000" b="1">
                  <a:solidFill>
                    <a:schemeClr val="tx1"/>
                  </a:solidFill>
                  <a:latin typeface="Trebuchet MS" pitchFamily="34" charset="0"/>
                </a:defRPr>
              </a:lvl1pPr>
              <a:lvl2pPr marL="742950" indent="-285750" eaLnBrk="0" hangingPunct="0">
                <a:defRPr sz="1000" b="1">
                  <a:solidFill>
                    <a:schemeClr val="tx1"/>
                  </a:solidFill>
                  <a:latin typeface="Trebuchet MS" pitchFamily="34" charset="0"/>
                </a:defRPr>
              </a:lvl2pPr>
              <a:lvl3pPr marL="1143000" indent="-228600" eaLnBrk="0" hangingPunct="0">
                <a:defRPr sz="1000" b="1">
                  <a:solidFill>
                    <a:schemeClr val="tx1"/>
                  </a:solidFill>
                  <a:latin typeface="Trebuchet MS" pitchFamily="34" charset="0"/>
                </a:defRPr>
              </a:lvl3pPr>
              <a:lvl4pPr marL="1600200" indent="-228600" eaLnBrk="0" hangingPunct="0">
                <a:defRPr sz="1000" b="1">
                  <a:solidFill>
                    <a:schemeClr val="tx1"/>
                  </a:solidFill>
                  <a:latin typeface="Trebuchet MS" pitchFamily="34" charset="0"/>
                </a:defRPr>
              </a:lvl4pPr>
              <a:lvl5pPr marL="2057400" indent="-228600" eaLnBrk="0" hangingPunct="0">
                <a:defRPr sz="1000" b="1">
                  <a:solidFill>
                    <a:schemeClr val="tx1"/>
                  </a:solidFill>
                  <a:latin typeface="Trebuchet MS" pitchFamily="34" charset="0"/>
                </a:defRPr>
              </a:lvl5pPr>
              <a:lvl6pPr marL="2514600" indent="-228600"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1800" indent="-228600"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9000" indent="-228600"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6200" indent="-228600"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eaLnBrk="1" hangingPunct="1">
                <a:lnSpc>
                  <a:spcPct val="90000"/>
                </a:lnSpc>
                <a:buClr>
                  <a:srgbClr val="A11133"/>
                </a:buClr>
                <a:buFontTx/>
                <a:buNone/>
              </a:pPr>
              <a:r>
                <a:rPr lang="en-US" sz="1200" b="0" dirty="0">
                  <a:latin typeface="+mn-lt"/>
                  <a:ea typeface="ＭＳ Ｐゴシック" pitchFamily="34" charset="-128"/>
                </a:rPr>
                <a:t>Automation result leading to minimum disruptions, Meeting business expectation while ensuring compliance (regularity, security, Operational)</a:t>
              </a:r>
            </a:p>
          </p:txBody>
        </p:sp>
        <p:sp>
          <p:nvSpPr>
            <p:cNvPr id="157703" name="AutoShape 1049"/>
            <p:cNvSpPr>
              <a:spLocks noChangeArrowheads="1"/>
            </p:cNvSpPr>
            <p:nvPr/>
          </p:nvSpPr>
          <p:spPr bwMode="invGray">
            <a:xfrm>
              <a:off x="784225" y="1295400"/>
              <a:ext cx="1706563" cy="638175"/>
            </a:xfrm>
            <a:prstGeom prst="homePlate">
              <a:avLst>
                <a:gd name="adj" fmla="val 12380"/>
              </a:avLst>
            </a:prstGeom>
            <a:solidFill>
              <a:srgbClr val="0070C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lnSpc>
                  <a:spcPct val="90000"/>
                </a:lnSpc>
                <a:spcAft>
                  <a:spcPct val="25000"/>
                </a:spcAft>
                <a:buClr>
                  <a:srgbClr val="A11133"/>
                </a:buClr>
                <a:buFontTx/>
                <a:buNone/>
              </a:pPr>
              <a:endParaRPr lang="en-US" sz="1100" b="1" i="1">
                <a:solidFill>
                  <a:schemeClr val="bg2"/>
                </a:solidFill>
                <a:ea typeface="ＭＳ Ｐゴシック" pitchFamily="34" charset="-128"/>
              </a:endParaRPr>
            </a:p>
          </p:txBody>
        </p:sp>
        <p:sp>
          <p:nvSpPr>
            <p:cNvPr id="157704" name="Text Box 8"/>
            <p:cNvSpPr txBox="1">
              <a:spLocks noChangeArrowheads="1"/>
            </p:cNvSpPr>
            <p:nvPr/>
          </p:nvSpPr>
          <p:spPr bwMode="auto">
            <a:xfrm>
              <a:off x="737960" y="1551801"/>
              <a:ext cx="16954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87878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sz="1200" b="1" dirty="0">
                  <a:solidFill>
                    <a:schemeClr val="bg1"/>
                  </a:solidFill>
                  <a:latin typeface="+mn-lt"/>
                </a:rPr>
                <a:t>Risk</a:t>
              </a:r>
            </a:p>
          </p:txBody>
        </p:sp>
      </p:grpSp>
      <p:grpSp>
        <p:nvGrpSpPr>
          <p:cNvPr id="7" name="Group 6"/>
          <p:cNvGrpSpPr/>
          <p:nvPr/>
        </p:nvGrpSpPr>
        <p:grpSpPr>
          <a:xfrm>
            <a:off x="754063" y="2209800"/>
            <a:ext cx="7678464" cy="647643"/>
            <a:chOff x="754063" y="2341620"/>
            <a:chExt cx="7678464" cy="647643"/>
          </a:xfrm>
        </p:grpSpPr>
        <p:sp>
          <p:nvSpPr>
            <p:cNvPr id="157705" name="Line 1046"/>
            <p:cNvSpPr>
              <a:spLocks noChangeShapeType="1"/>
            </p:cNvSpPr>
            <p:nvPr/>
          </p:nvSpPr>
          <p:spPr bwMode="invGray">
            <a:xfrm>
              <a:off x="2501900" y="2662295"/>
              <a:ext cx="654050" cy="1588"/>
            </a:xfrm>
            <a:prstGeom prst="line">
              <a:avLst/>
            </a:prstGeom>
            <a:noFill/>
            <a:ln w="22225">
              <a:solidFill>
                <a:srgbClr val="123466"/>
              </a:solidFill>
              <a:round/>
              <a:headEnd/>
              <a:tailEnd/>
            </a:ln>
            <a:extLst>
              <a:ext uri="{909E8E84-426E-40DD-AFC4-6F175D3DCCD1}">
                <a14:hiddenFill xmlns:a14="http://schemas.microsoft.com/office/drawing/2010/main">
                  <a:noFill/>
                </a14:hiddenFill>
              </a:ext>
            </a:extLst>
          </p:spPr>
          <p:txBody>
            <a:bodyPr anchor="ctr"/>
            <a:lstStyle/>
            <a:p>
              <a:endParaRPr lang="en-US">
                <a:latin typeface="+mn-lt"/>
              </a:endParaRPr>
            </a:p>
          </p:txBody>
        </p:sp>
        <p:sp>
          <p:nvSpPr>
            <p:cNvPr id="2" name="AutoShape 1048"/>
            <p:cNvSpPr>
              <a:spLocks noChangeArrowheads="1"/>
            </p:cNvSpPr>
            <p:nvPr/>
          </p:nvSpPr>
          <p:spPr bwMode="invGray">
            <a:xfrm>
              <a:off x="3142971" y="2369121"/>
              <a:ext cx="5289556" cy="620142"/>
            </a:xfrm>
            <a:prstGeom prst="roundRect">
              <a:avLst>
                <a:gd name="adj" fmla="val 28778"/>
              </a:avLst>
            </a:prstGeom>
            <a:gradFill rotWithShape="0">
              <a:gsLst>
                <a:gs pos="0">
                  <a:srgbClr val="FFFFFF"/>
                </a:gs>
                <a:gs pos="100000">
                  <a:srgbClr val="DDDDDD"/>
                </a:gs>
              </a:gsLst>
              <a:lin ang="2700000" scaled="1"/>
            </a:gradFill>
            <a:ln w="3175">
              <a:solidFill>
                <a:srgbClr val="DDDDDD"/>
              </a:solidFill>
              <a:round/>
              <a:headEnd/>
              <a:tailEnd/>
            </a:ln>
            <a:scene3d>
              <a:camera prst="orthographicFront"/>
              <a:lightRig rig="threePt" dir="t"/>
            </a:scene3d>
            <a:sp3d>
              <a:bevelT/>
            </a:sp3d>
          </p:spPr>
          <p:txBody>
            <a:bodyPr tIns="0" bIns="0" anchor="ctr"/>
            <a:lstStyle>
              <a:lvl1pPr eaLnBrk="0" hangingPunct="0">
                <a:defRPr sz="1000" b="1">
                  <a:solidFill>
                    <a:schemeClr val="tx1"/>
                  </a:solidFill>
                  <a:latin typeface="Trebuchet MS" pitchFamily="34" charset="0"/>
                </a:defRPr>
              </a:lvl1pPr>
              <a:lvl2pPr marL="742950" indent="-285750" eaLnBrk="0" hangingPunct="0">
                <a:defRPr sz="1000" b="1">
                  <a:solidFill>
                    <a:schemeClr val="tx1"/>
                  </a:solidFill>
                  <a:latin typeface="Trebuchet MS" pitchFamily="34" charset="0"/>
                </a:defRPr>
              </a:lvl2pPr>
              <a:lvl3pPr marL="1143000" indent="-228600" eaLnBrk="0" hangingPunct="0">
                <a:defRPr sz="1000" b="1">
                  <a:solidFill>
                    <a:schemeClr val="tx1"/>
                  </a:solidFill>
                  <a:latin typeface="Trebuchet MS" pitchFamily="34" charset="0"/>
                </a:defRPr>
              </a:lvl3pPr>
              <a:lvl4pPr marL="1600200" indent="-228600" eaLnBrk="0" hangingPunct="0">
                <a:defRPr sz="1000" b="1">
                  <a:solidFill>
                    <a:schemeClr val="tx1"/>
                  </a:solidFill>
                  <a:latin typeface="Trebuchet MS" pitchFamily="34" charset="0"/>
                </a:defRPr>
              </a:lvl4pPr>
              <a:lvl5pPr marL="2057400" indent="-228600" eaLnBrk="0" hangingPunct="0">
                <a:defRPr sz="1000" b="1">
                  <a:solidFill>
                    <a:schemeClr val="tx1"/>
                  </a:solidFill>
                  <a:latin typeface="Trebuchet MS" pitchFamily="34" charset="0"/>
                </a:defRPr>
              </a:lvl5pPr>
              <a:lvl6pPr marL="2514600" indent="-228600"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1800" indent="-228600"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9000" indent="-228600"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6200" indent="-228600"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eaLnBrk="1" hangingPunct="1">
                <a:lnSpc>
                  <a:spcPct val="90000"/>
                </a:lnSpc>
                <a:buClr>
                  <a:srgbClr val="A11133"/>
                </a:buClr>
                <a:buFontTx/>
                <a:buNone/>
              </a:pPr>
              <a:r>
                <a:rPr lang="en-US" sz="1200" b="0" dirty="0">
                  <a:latin typeface="+mn-lt"/>
                  <a:ea typeface="ＭＳ Ｐゴシック" pitchFamily="34" charset="-128"/>
                </a:rPr>
                <a:t>Customized Automation based on business requirement &amp; objectiveness.</a:t>
              </a:r>
            </a:p>
          </p:txBody>
        </p:sp>
        <p:sp>
          <p:nvSpPr>
            <p:cNvPr id="157709" name="AutoShape 1049"/>
            <p:cNvSpPr>
              <a:spLocks noChangeArrowheads="1"/>
            </p:cNvSpPr>
            <p:nvPr/>
          </p:nvSpPr>
          <p:spPr bwMode="invGray">
            <a:xfrm>
              <a:off x="774700" y="2341620"/>
              <a:ext cx="1717675" cy="638175"/>
            </a:xfrm>
            <a:prstGeom prst="homePlate">
              <a:avLst>
                <a:gd name="adj" fmla="val 12461"/>
              </a:avLst>
            </a:prstGeom>
            <a:solidFill>
              <a:srgbClr val="0070C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lnSpc>
                  <a:spcPct val="90000"/>
                </a:lnSpc>
                <a:spcAft>
                  <a:spcPct val="25000"/>
                </a:spcAft>
                <a:buClr>
                  <a:srgbClr val="A11133"/>
                </a:buClr>
                <a:buFontTx/>
                <a:buNone/>
              </a:pPr>
              <a:endParaRPr lang="en-US" sz="1100" b="1" i="1">
                <a:solidFill>
                  <a:schemeClr val="bg2"/>
                </a:solidFill>
                <a:ea typeface="ＭＳ Ｐゴシック" pitchFamily="34" charset="-128"/>
              </a:endParaRPr>
            </a:p>
          </p:txBody>
        </p:sp>
        <p:sp>
          <p:nvSpPr>
            <p:cNvPr id="157710" name="Text Box 14"/>
            <p:cNvSpPr txBox="1">
              <a:spLocks noChangeArrowheads="1"/>
            </p:cNvSpPr>
            <p:nvPr/>
          </p:nvSpPr>
          <p:spPr bwMode="auto">
            <a:xfrm>
              <a:off x="754063" y="2559921"/>
              <a:ext cx="18081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87878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sz="1200" b="1" dirty="0">
                  <a:solidFill>
                    <a:schemeClr val="bg1"/>
                  </a:solidFill>
                  <a:latin typeface="+mn-lt"/>
                </a:rPr>
                <a:t>Customization</a:t>
              </a:r>
            </a:p>
          </p:txBody>
        </p:sp>
      </p:grpSp>
      <p:grpSp>
        <p:nvGrpSpPr>
          <p:cNvPr id="8" name="Group 7"/>
          <p:cNvGrpSpPr/>
          <p:nvPr/>
        </p:nvGrpSpPr>
        <p:grpSpPr>
          <a:xfrm>
            <a:off x="752475" y="3086157"/>
            <a:ext cx="7681639" cy="647643"/>
            <a:chOff x="752475" y="3071870"/>
            <a:chExt cx="7681639" cy="647643"/>
          </a:xfrm>
        </p:grpSpPr>
        <p:sp>
          <p:nvSpPr>
            <p:cNvPr id="157711" name="Line 1046"/>
            <p:cNvSpPr>
              <a:spLocks noChangeShapeType="1"/>
            </p:cNvSpPr>
            <p:nvPr/>
          </p:nvSpPr>
          <p:spPr bwMode="invGray">
            <a:xfrm>
              <a:off x="2503488" y="3392545"/>
              <a:ext cx="654050" cy="1588"/>
            </a:xfrm>
            <a:prstGeom prst="line">
              <a:avLst/>
            </a:prstGeom>
            <a:noFill/>
            <a:ln w="22225">
              <a:solidFill>
                <a:srgbClr val="123466"/>
              </a:solidFill>
              <a:round/>
              <a:headEnd/>
              <a:tailEnd/>
            </a:ln>
            <a:extLst>
              <a:ext uri="{909E8E84-426E-40DD-AFC4-6F175D3DCCD1}">
                <a14:hiddenFill xmlns:a14="http://schemas.microsoft.com/office/drawing/2010/main">
                  <a:noFill/>
                </a14:hiddenFill>
              </a:ext>
            </a:extLst>
          </p:spPr>
          <p:txBody>
            <a:bodyPr anchor="ctr"/>
            <a:lstStyle/>
            <a:p>
              <a:endParaRPr lang="en-US">
                <a:latin typeface="+mn-lt"/>
              </a:endParaRPr>
            </a:p>
          </p:txBody>
        </p:sp>
        <p:sp>
          <p:nvSpPr>
            <p:cNvPr id="3" name="AutoShape 1048"/>
            <p:cNvSpPr>
              <a:spLocks noChangeArrowheads="1"/>
            </p:cNvSpPr>
            <p:nvPr/>
          </p:nvSpPr>
          <p:spPr bwMode="invGray">
            <a:xfrm>
              <a:off x="3144559" y="3099371"/>
              <a:ext cx="5289555" cy="620142"/>
            </a:xfrm>
            <a:prstGeom prst="roundRect">
              <a:avLst>
                <a:gd name="adj" fmla="val 28778"/>
              </a:avLst>
            </a:prstGeom>
            <a:gradFill rotWithShape="0">
              <a:gsLst>
                <a:gs pos="0">
                  <a:srgbClr val="FFFFFF"/>
                </a:gs>
                <a:gs pos="100000">
                  <a:srgbClr val="DDDDDD"/>
                </a:gs>
              </a:gsLst>
              <a:lin ang="2700000" scaled="1"/>
            </a:gradFill>
            <a:ln w="3175">
              <a:solidFill>
                <a:srgbClr val="DDDDDD"/>
              </a:solidFill>
              <a:round/>
              <a:headEnd/>
              <a:tailEnd/>
            </a:ln>
            <a:scene3d>
              <a:camera prst="orthographicFront"/>
              <a:lightRig rig="threePt" dir="t"/>
            </a:scene3d>
            <a:sp3d>
              <a:bevelT/>
            </a:sp3d>
          </p:spPr>
          <p:txBody>
            <a:bodyPr tIns="0" bIns="0" anchor="ctr"/>
            <a:lstStyle>
              <a:lvl1pPr eaLnBrk="0" hangingPunct="0">
                <a:defRPr sz="1000" b="1">
                  <a:solidFill>
                    <a:schemeClr val="tx1"/>
                  </a:solidFill>
                  <a:latin typeface="Trebuchet MS" pitchFamily="34" charset="0"/>
                </a:defRPr>
              </a:lvl1pPr>
              <a:lvl2pPr marL="742950" indent="-285750" eaLnBrk="0" hangingPunct="0">
                <a:defRPr sz="1000" b="1">
                  <a:solidFill>
                    <a:schemeClr val="tx1"/>
                  </a:solidFill>
                  <a:latin typeface="Trebuchet MS" pitchFamily="34" charset="0"/>
                </a:defRPr>
              </a:lvl2pPr>
              <a:lvl3pPr marL="1143000" indent="-228600" eaLnBrk="0" hangingPunct="0">
                <a:defRPr sz="1000" b="1">
                  <a:solidFill>
                    <a:schemeClr val="tx1"/>
                  </a:solidFill>
                  <a:latin typeface="Trebuchet MS" pitchFamily="34" charset="0"/>
                </a:defRPr>
              </a:lvl3pPr>
              <a:lvl4pPr marL="1600200" indent="-228600" eaLnBrk="0" hangingPunct="0">
                <a:defRPr sz="1000" b="1">
                  <a:solidFill>
                    <a:schemeClr val="tx1"/>
                  </a:solidFill>
                  <a:latin typeface="Trebuchet MS" pitchFamily="34" charset="0"/>
                </a:defRPr>
              </a:lvl4pPr>
              <a:lvl5pPr marL="2057400" indent="-228600" eaLnBrk="0" hangingPunct="0">
                <a:defRPr sz="1000" b="1">
                  <a:solidFill>
                    <a:schemeClr val="tx1"/>
                  </a:solidFill>
                  <a:latin typeface="Trebuchet MS" pitchFamily="34" charset="0"/>
                </a:defRPr>
              </a:lvl5pPr>
              <a:lvl6pPr marL="2514600" indent="-228600"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1800" indent="-228600"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9000" indent="-228600"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6200" indent="-228600"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eaLnBrk="1" hangingPunct="1">
                <a:lnSpc>
                  <a:spcPct val="90000"/>
                </a:lnSpc>
                <a:buClr>
                  <a:srgbClr val="A11133"/>
                </a:buClr>
                <a:buFontTx/>
                <a:buNone/>
              </a:pPr>
              <a:r>
                <a:rPr lang="en-US" sz="1200" b="0" dirty="0">
                  <a:latin typeface="+mn-lt"/>
                  <a:ea typeface="ＭＳ Ｐゴシック" pitchFamily="34" charset="-128"/>
                </a:rPr>
                <a:t>Automation timelines to be based on process complexity &amp; maturity</a:t>
              </a:r>
            </a:p>
          </p:txBody>
        </p:sp>
        <p:sp>
          <p:nvSpPr>
            <p:cNvPr id="157715" name="AutoShape 1049"/>
            <p:cNvSpPr>
              <a:spLocks noChangeArrowheads="1"/>
            </p:cNvSpPr>
            <p:nvPr/>
          </p:nvSpPr>
          <p:spPr bwMode="invGray">
            <a:xfrm>
              <a:off x="776288" y="3071870"/>
              <a:ext cx="1717675" cy="638175"/>
            </a:xfrm>
            <a:prstGeom prst="homePlate">
              <a:avLst>
                <a:gd name="adj" fmla="val 12461"/>
              </a:avLst>
            </a:prstGeom>
            <a:solidFill>
              <a:srgbClr val="0070C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lnSpc>
                  <a:spcPct val="90000"/>
                </a:lnSpc>
                <a:spcAft>
                  <a:spcPct val="25000"/>
                </a:spcAft>
                <a:buClr>
                  <a:srgbClr val="A11133"/>
                </a:buClr>
                <a:buFontTx/>
                <a:buNone/>
              </a:pPr>
              <a:endParaRPr lang="en-US" sz="1100" b="1" i="1">
                <a:solidFill>
                  <a:schemeClr val="bg2"/>
                </a:solidFill>
                <a:ea typeface="ＭＳ Ｐゴシック" pitchFamily="34" charset="-128"/>
              </a:endParaRPr>
            </a:p>
          </p:txBody>
        </p:sp>
        <p:sp>
          <p:nvSpPr>
            <p:cNvPr id="157716" name="Text Box 20"/>
            <p:cNvSpPr txBox="1">
              <a:spLocks noChangeArrowheads="1"/>
            </p:cNvSpPr>
            <p:nvPr/>
          </p:nvSpPr>
          <p:spPr bwMode="auto">
            <a:xfrm>
              <a:off x="752475" y="3294120"/>
              <a:ext cx="1808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87878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sz="1200" b="1" dirty="0">
                  <a:solidFill>
                    <a:schemeClr val="bg1"/>
                  </a:solidFill>
                  <a:latin typeface="+mn-lt"/>
                </a:rPr>
                <a:t>Timelines</a:t>
              </a:r>
            </a:p>
          </p:txBody>
        </p:sp>
      </p:grpSp>
      <p:grpSp>
        <p:nvGrpSpPr>
          <p:cNvPr id="10" name="Group 9"/>
          <p:cNvGrpSpPr/>
          <p:nvPr/>
        </p:nvGrpSpPr>
        <p:grpSpPr>
          <a:xfrm>
            <a:off x="754063" y="4000558"/>
            <a:ext cx="7681639" cy="647642"/>
            <a:chOff x="754063" y="3816408"/>
            <a:chExt cx="7681639" cy="647642"/>
          </a:xfrm>
        </p:grpSpPr>
        <p:sp>
          <p:nvSpPr>
            <p:cNvPr id="157717" name="Line 1046"/>
            <p:cNvSpPr>
              <a:spLocks noChangeShapeType="1"/>
            </p:cNvSpPr>
            <p:nvPr/>
          </p:nvSpPr>
          <p:spPr bwMode="invGray">
            <a:xfrm>
              <a:off x="2505075" y="4137083"/>
              <a:ext cx="654050" cy="1587"/>
            </a:xfrm>
            <a:prstGeom prst="line">
              <a:avLst/>
            </a:prstGeom>
            <a:noFill/>
            <a:ln w="22225">
              <a:solidFill>
                <a:srgbClr val="123466"/>
              </a:solidFill>
              <a:round/>
              <a:headEnd/>
              <a:tailEnd/>
            </a:ln>
            <a:extLst>
              <a:ext uri="{909E8E84-426E-40DD-AFC4-6F175D3DCCD1}">
                <a14:hiddenFill xmlns:a14="http://schemas.microsoft.com/office/drawing/2010/main">
                  <a:noFill/>
                </a14:hiddenFill>
              </a:ext>
            </a:extLst>
          </p:spPr>
          <p:txBody>
            <a:bodyPr anchor="ctr"/>
            <a:lstStyle/>
            <a:p>
              <a:endParaRPr lang="en-US">
                <a:latin typeface="+mn-lt"/>
              </a:endParaRPr>
            </a:p>
          </p:txBody>
        </p:sp>
        <p:sp>
          <p:nvSpPr>
            <p:cNvPr id="4" name="AutoShape 1048"/>
            <p:cNvSpPr>
              <a:spLocks noChangeArrowheads="1"/>
            </p:cNvSpPr>
            <p:nvPr/>
          </p:nvSpPr>
          <p:spPr bwMode="invGray">
            <a:xfrm>
              <a:off x="3146146" y="3843908"/>
              <a:ext cx="5289556" cy="620142"/>
            </a:xfrm>
            <a:prstGeom prst="roundRect">
              <a:avLst>
                <a:gd name="adj" fmla="val 28778"/>
              </a:avLst>
            </a:prstGeom>
            <a:gradFill rotWithShape="0">
              <a:gsLst>
                <a:gs pos="0">
                  <a:srgbClr val="FFFFFF"/>
                </a:gs>
                <a:gs pos="100000">
                  <a:srgbClr val="DDDDDD"/>
                </a:gs>
              </a:gsLst>
              <a:lin ang="2700000" scaled="1"/>
            </a:gradFill>
            <a:ln w="3175">
              <a:solidFill>
                <a:srgbClr val="DDDDDD"/>
              </a:solidFill>
              <a:round/>
              <a:headEnd/>
              <a:tailEnd/>
            </a:ln>
            <a:scene3d>
              <a:camera prst="orthographicFront"/>
              <a:lightRig rig="threePt" dir="t"/>
            </a:scene3d>
            <a:sp3d>
              <a:bevelT/>
            </a:sp3d>
          </p:spPr>
          <p:txBody>
            <a:bodyPr tIns="0" bIns="0" anchor="ctr"/>
            <a:lstStyle>
              <a:lvl1pPr eaLnBrk="0" hangingPunct="0">
                <a:defRPr sz="1000" b="1">
                  <a:solidFill>
                    <a:schemeClr val="tx1"/>
                  </a:solidFill>
                  <a:latin typeface="Trebuchet MS" pitchFamily="34" charset="0"/>
                </a:defRPr>
              </a:lvl1pPr>
              <a:lvl2pPr marL="742950" indent="-285750" eaLnBrk="0" hangingPunct="0">
                <a:defRPr sz="1000" b="1">
                  <a:solidFill>
                    <a:schemeClr val="tx1"/>
                  </a:solidFill>
                  <a:latin typeface="Trebuchet MS" pitchFamily="34" charset="0"/>
                </a:defRPr>
              </a:lvl2pPr>
              <a:lvl3pPr marL="1143000" indent="-228600" eaLnBrk="0" hangingPunct="0">
                <a:defRPr sz="1000" b="1">
                  <a:solidFill>
                    <a:schemeClr val="tx1"/>
                  </a:solidFill>
                  <a:latin typeface="Trebuchet MS" pitchFamily="34" charset="0"/>
                </a:defRPr>
              </a:lvl3pPr>
              <a:lvl4pPr marL="1600200" indent="-228600" eaLnBrk="0" hangingPunct="0">
                <a:defRPr sz="1000" b="1">
                  <a:solidFill>
                    <a:schemeClr val="tx1"/>
                  </a:solidFill>
                  <a:latin typeface="Trebuchet MS" pitchFamily="34" charset="0"/>
                </a:defRPr>
              </a:lvl4pPr>
              <a:lvl5pPr marL="2057400" indent="-228600" eaLnBrk="0" hangingPunct="0">
                <a:defRPr sz="1000" b="1">
                  <a:solidFill>
                    <a:schemeClr val="tx1"/>
                  </a:solidFill>
                  <a:latin typeface="Trebuchet MS" pitchFamily="34" charset="0"/>
                </a:defRPr>
              </a:lvl5pPr>
              <a:lvl6pPr marL="2514600" indent="-228600"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1800" indent="-228600"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9000" indent="-228600"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6200" indent="-228600"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eaLnBrk="1" hangingPunct="1">
                <a:lnSpc>
                  <a:spcPct val="90000"/>
                </a:lnSpc>
                <a:buClr>
                  <a:srgbClr val="A11133"/>
                </a:buClr>
                <a:buFontTx/>
                <a:buNone/>
              </a:pPr>
              <a:r>
                <a:rPr lang="en-US" sz="1200" b="0" dirty="0">
                  <a:latin typeface="+mn-lt"/>
                  <a:ea typeface="ＭＳ Ｐゴシック" pitchFamily="34" charset="-128"/>
                </a:rPr>
                <a:t>Establish shared responsibility between Client &amp; HCL team to ensure transparent, and effective Implementation of automation</a:t>
              </a:r>
            </a:p>
          </p:txBody>
        </p:sp>
        <p:sp>
          <p:nvSpPr>
            <p:cNvPr id="157721" name="AutoShape 1049"/>
            <p:cNvSpPr>
              <a:spLocks noChangeArrowheads="1"/>
            </p:cNvSpPr>
            <p:nvPr/>
          </p:nvSpPr>
          <p:spPr bwMode="invGray">
            <a:xfrm>
              <a:off x="777875" y="3816408"/>
              <a:ext cx="1717675" cy="638175"/>
            </a:xfrm>
            <a:prstGeom prst="homePlate">
              <a:avLst>
                <a:gd name="adj" fmla="val 12461"/>
              </a:avLst>
            </a:prstGeom>
            <a:solidFill>
              <a:srgbClr val="0070C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lnSpc>
                  <a:spcPct val="90000"/>
                </a:lnSpc>
                <a:spcAft>
                  <a:spcPct val="25000"/>
                </a:spcAft>
                <a:buClr>
                  <a:srgbClr val="A11133"/>
                </a:buClr>
                <a:buFontTx/>
                <a:buNone/>
              </a:pPr>
              <a:endParaRPr lang="en-US" sz="1100" b="1" i="1">
                <a:solidFill>
                  <a:schemeClr val="bg2"/>
                </a:solidFill>
                <a:ea typeface="ＭＳ Ｐゴシック" pitchFamily="34" charset="-128"/>
              </a:endParaRPr>
            </a:p>
          </p:txBody>
        </p:sp>
        <p:sp>
          <p:nvSpPr>
            <p:cNvPr id="157722" name="Text Box 26"/>
            <p:cNvSpPr txBox="1">
              <a:spLocks noChangeArrowheads="1"/>
            </p:cNvSpPr>
            <p:nvPr/>
          </p:nvSpPr>
          <p:spPr bwMode="auto">
            <a:xfrm>
              <a:off x="754063" y="4007721"/>
              <a:ext cx="18081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87878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sz="1200" b="1" dirty="0">
                  <a:solidFill>
                    <a:schemeClr val="bg1"/>
                  </a:solidFill>
                  <a:latin typeface="+mn-lt"/>
                </a:rPr>
                <a:t>Governance</a:t>
              </a:r>
            </a:p>
          </p:txBody>
        </p:sp>
      </p:grpSp>
      <p:grpSp>
        <p:nvGrpSpPr>
          <p:cNvPr id="9" name="Group 8"/>
          <p:cNvGrpSpPr/>
          <p:nvPr/>
        </p:nvGrpSpPr>
        <p:grpSpPr>
          <a:xfrm>
            <a:off x="792163" y="4838758"/>
            <a:ext cx="7657826" cy="647642"/>
            <a:chOff x="792163" y="4556183"/>
            <a:chExt cx="7657826" cy="647642"/>
          </a:xfrm>
        </p:grpSpPr>
        <p:sp>
          <p:nvSpPr>
            <p:cNvPr id="157723" name="Line 1046"/>
            <p:cNvSpPr>
              <a:spLocks noChangeShapeType="1"/>
            </p:cNvSpPr>
            <p:nvPr/>
          </p:nvSpPr>
          <p:spPr bwMode="invGray">
            <a:xfrm>
              <a:off x="2519363" y="4876858"/>
              <a:ext cx="654050" cy="1587"/>
            </a:xfrm>
            <a:prstGeom prst="line">
              <a:avLst/>
            </a:prstGeom>
            <a:noFill/>
            <a:ln w="22225">
              <a:solidFill>
                <a:srgbClr val="123466"/>
              </a:solidFill>
              <a:round/>
              <a:headEnd/>
              <a:tailEnd/>
            </a:ln>
            <a:extLst>
              <a:ext uri="{909E8E84-426E-40DD-AFC4-6F175D3DCCD1}">
                <a14:hiddenFill xmlns:a14="http://schemas.microsoft.com/office/drawing/2010/main">
                  <a:noFill/>
                </a14:hiddenFill>
              </a:ext>
            </a:extLst>
          </p:spPr>
          <p:txBody>
            <a:bodyPr anchor="ctr"/>
            <a:lstStyle/>
            <a:p>
              <a:endParaRPr lang="en-US">
                <a:latin typeface="+mn-lt"/>
              </a:endParaRPr>
            </a:p>
          </p:txBody>
        </p:sp>
        <p:sp>
          <p:nvSpPr>
            <p:cNvPr id="5" name="AutoShape 1048"/>
            <p:cNvSpPr>
              <a:spLocks noChangeArrowheads="1"/>
            </p:cNvSpPr>
            <p:nvPr/>
          </p:nvSpPr>
          <p:spPr bwMode="invGray">
            <a:xfrm>
              <a:off x="3160434" y="4583683"/>
              <a:ext cx="5289555" cy="620142"/>
            </a:xfrm>
            <a:prstGeom prst="roundRect">
              <a:avLst>
                <a:gd name="adj" fmla="val 28778"/>
              </a:avLst>
            </a:prstGeom>
            <a:gradFill rotWithShape="0">
              <a:gsLst>
                <a:gs pos="0">
                  <a:srgbClr val="FFFFFF"/>
                </a:gs>
                <a:gs pos="100000">
                  <a:srgbClr val="DDDDDD"/>
                </a:gs>
              </a:gsLst>
              <a:lin ang="2700000" scaled="1"/>
            </a:gradFill>
            <a:ln w="3175">
              <a:solidFill>
                <a:srgbClr val="DDDDDD"/>
              </a:solidFill>
              <a:round/>
              <a:headEnd/>
              <a:tailEnd/>
            </a:ln>
            <a:scene3d>
              <a:camera prst="orthographicFront"/>
              <a:lightRig rig="threePt" dir="t"/>
            </a:scene3d>
            <a:sp3d>
              <a:bevelT/>
            </a:sp3d>
          </p:spPr>
          <p:txBody>
            <a:bodyPr tIns="0" bIns="0" anchor="ctr"/>
            <a:lstStyle>
              <a:lvl1pPr eaLnBrk="0" hangingPunct="0">
                <a:defRPr sz="1000" b="1">
                  <a:solidFill>
                    <a:schemeClr val="tx1"/>
                  </a:solidFill>
                  <a:latin typeface="Trebuchet MS" pitchFamily="34" charset="0"/>
                </a:defRPr>
              </a:lvl1pPr>
              <a:lvl2pPr marL="742950" indent="-285750" eaLnBrk="0" hangingPunct="0">
                <a:defRPr sz="1000" b="1">
                  <a:solidFill>
                    <a:schemeClr val="tx1"/>
                  </a:solidFill>
                  <a:latin typeface="Trebuchet MS" pitchFamily="34" charset="0"/>
                </a:defRPr>
              </a:lvl2pPr>
              <a:lvl3pPr marL="1143000" indent="-228600" eaLnBrk="0" hangingPunct="0">
                <a:defRPr sz="1000" b="1">
                  <a:solidFill>
                    <a:schemeClr val="tx1"/>
                  </a:solidFill>
                  <a:latin typeface="Trebuchet MS" pitchFamily="34" charset="0"/>
                </a:defRPr>
              </a:lvl3pPr>
              <a:lvl4pPr marL="1600200" indent="-228600" eaLnBrk="0" hangingPunct="0">
                <a:defRPr sz="1000" b="1">
                  <a:solidFill>
                    <a:schemeClr val="tx1"/>
                  </a:solidFill>
                  <a:latin typeface="Trebuchet MS" pitchFamily="34" charset="0"/>
                </a:defRPr>
              </a:lvl4pPr>
              <a:lvl5pPr marL="2057400" indent="-228600" eaLnBrk="0" hangingPunct="0">
                <a:defRPr sz="1000" b="1">
                  <a:solidFill>
                    <a:schemeClr val="tx1"/>
                  </a:solidFill>
                  <a:latin typeface="Trebuchet MS" pitchFamily="34" charset="0"/>
                </a:defRPr>
              </a:lvl5pPr>
              <a:lvl6pPr marL="2514600" indent="-228600"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1800" indent="-228600"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9000" indent="-228600"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6200" indent="-228600"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eaLnBrk="1" hangingPunct="1">
                <a:lnSpc>
                  <a:spcPct val="90000"/>
                </a:lnSpc>
                <a:buClr>
                  <a:srgbClr val="A11133"/>
                </a:buClr>
                <a:buFontTx/>
                <a:buNone/>
              </a:pPr>
              <a:r>
                <a:rPr lang="en-US" sz="1200" b="0" dirty="0">
                  <a:latin typeface="+mn-lt"/>
                  <a:ea typeface="ＭＳ Ｐゴシック" pitchFamily="34" charset="-128"/>
                </a:rPr>
                <a:t>Right resources, business compliances &amp; effective communication to ensure higher operational efficiencies</a:t>
              </a:r>
            </a:p>
          </p:txBody>
        </p:sp>
        <p:sp>
          <p:nvSpPr>
            <p:cNvPr id="157727" name="AutoShape 1049"/>
            <p:cNvSpPr>
              <a:spLocks noChangeArrowheads="1"/>
            </p:cNvSpPr>
            <p:nvPr/>
          </p:nvSpPr>
          <p:spPr bwMode="invGray">
            <a:xfrm>
              <a:off x="792163" y="4556183"/>
              <a:ext cx="1717675" cy="638175"/>
            </a:xfrm>
            <a:prstGeom prst="homePlate">
              <a:avLst>
                <a:gd name="adj" fmla="val 12461"/>
              </a:avLst>
            </a:prstGeom>
            <a:solidFill>
              <a:srgbClr val="0070C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lnSpc>
                  <a:spcPts val="1500"/>
                </a:lnSpc>
                <a:buFontTx/>
                <a:buNone/>
              </a:pPr>
              <a:endParaRPr lang="en-US" sz="1200" b="1" dirty="0">
                <a:solidFill>
                  <a:schemeClr val="bg1"/>
                </a:solidFill>
              </a:endParaRPr>
            </a:p>
            <a:p>
              <a:pPr algn="ctr">
                <a:lnSpc>
                  <a:spcPts val="1500"/>
                </a:lnSpc>
                <a:buFontTx/>
                <a:buNone/>
              </a:pPr>
              <a:r>
                <a:rPr lang="en-US" sz="1200" b="1" dirty="0">
                  <a:solidFill>
                    <a:schemeClr val="bg1"/>
                  </a:solidFill>
                </a:rPr>
                <a:t>Operational </a:t>
              </a:r>
            </a:p>
            <a:p>
              <a:pPr algn="ctr">
                <a:lnSpc>
                  <a:spcPts val="1500"/>
                </a:lnSpc>
                <a:buFontTx/>
                <a:buNone/>
              </a:pPr>
              <a:r>
                <a:rPr lang="en-US" sz="1200" b="1" dirty="0">
                  <a:solidFill>
                    <a:schemeClr val="bg1"/>
                  </a:solidFill>
                </a:rPr>
                <a:t>Efficiency</a:t>
              </a:r>
            </a:p>
            <a:p>
              <a:pPr algn="ctr">
                <a:lnSpc>
                  <a:spcPct val="90000"/>
                </a:lnSpc>
                <a:spcAft>
                  <a:spcPct val="25000"/>
                </a:spcAft>
                <a:buClr>
                  <a:srgbClr val="A11133"/>
                </a:buClr>
                <a:buFontTx/>
                <a:buNone/>
              </a:pPr>
              <a:endParaRPr lang="en-US" sz="1100" b="1" i="1" dirty="0">
                <a:solidFill>
                  <a:schemeClr val="bg1"/>
                </a:solidFill>
                <a:ea typeface="ＭＳ Ｐゴシック" pitchFamily="34" charset="-128"/>
              </a:endParaRPr>
            </a:p>
          </p:txBody>
        </p:sp>
      </p:grpSp>
      <p:grpSp>
        <p:nvGrpSpPr>
          <p:cNvPr id="11" name="Group 10"/>
          <p:cNvGrpSpPr/>
          <p:nvPr/>
        </p:nvGrpSpPr>
        <p:grpSpPr>
          <a:xfrm>
            <a:off x="762000" y="5715000"/>
            <a:ext cx="7687989" cy="647642"/>
            <a:chOff x="762000" y="5600758"/>
            <a:chExt cx="7687989" cy="647642"/>
          </a:xfrm>
        </p:grpSpPr>
        <p:sp>
          <p:nvSpPr>
            <p:cNvPr id="157728" name="Line 1046"/>
            <p:cNvSpPr>
              <a:spLocks noChangeShapeType="1"/>
            </p:cNvSpPr>
            <p:nvPr/>
          </p:nvSpPr>
          <p:spPr bwMode="invGray">
            <a:xfrm>
              <a:off x="2519363" y="5921433"/>
              <a:ext cx="654050" cy="1587"/>
            </a:xfrm>
            <a:prstGeom prst="line">
              <a:avLst/>
            </a:prstGeom>
            <a:noFill/>
            <a:ln w="22225">
              <a:solidFill>
                <a:srgbClr val="123466"/>
              </a:solidFill>
              <a:round/>
              <a:headEnd/>
              <a:tailEnd/>
            </a:ln>
            <a:extLst>
              <a:ext uri="{909E8E84-426E-40DD-AFC4-6F175D3DCCD1}">
                <a14:hiddenFill xmlns:a14="http://schemas.microsoft.com/office/drawing/2010/main">
                  <a:noFill/>
                </a14:hiddenFill>
              </a:ext>
            </a:extLst>
          </p:spPr>
          <p:txBody>
            <a:bodyPr anchor="ctr"/>
            <a:lstStyle/>
            <a:p>
              <a:endParaRPr lang="en-US">
                <a:latin typeface="+mn-lt"/>
              </a:endParaRPr>
            </a:p>
          </p:txBody>
        </p:sp>
        <p:sp>
          <p:nvSpPr>
            <p:cNvPr id="6" name="AutoShape 1048"/>
            <p:cNvSpPr>
              <a:spLocks noChangeArrowheads="1"/>
            </p:cNvSpPr>
            <p:nvPr/>
          </p:nvSpPr>
          <p:spPr bwMode="invGray">
            <a:xfrm>
              <a:off x="3160434" y="5628258"/>
              <a:ext cx="5289555" cy="620142"/>
            </a:xfrm>
            <a:prstGeom prst="roundRect">
              <a:avLst>
                <a:gd name="adj" fmla="val 28778"/>
              </a:avLst>
            </a:prstGeom>
            <a:gradFill rotWithShape="0">
              <a:gsLst>
                <a:gs pos="0">
                  <a:srgbClr val="FFFFFF"/>
                </a:gs>
                <a:gs pos="100000">
                  <a:srgbClr val="DDDDDD"/>
                </a:gs>
              </a:gsLst>
              <a:lin ang="2700000" scaled="1"/>
            </a:gradFill>
            <a:ln w="3175">
              <a:solidFill>
                <a:srgbClr val="DDDDDD"/>
              </a:solidFill>
              <a:round/>
              <a:headEnd/>
              <a:tailEnd/>
            </a:ln>
            <a:scene3d>
              <a:camera prst="orthographicFront"/>
              <a:lightRig rig="threePt" dir="t"/>
            </a:scene3d>
            <a:sp3d>
              <a:bevelT/>
            </a:sp3d>
          </p:spPr>
          <p:txBody>
            <a:bodyPr tIns="0" bIns="0" anchor="ctr"/>
            <a:lstStyle>
              <a:lvl1pPr eaLnBrk="0" hangingPunct="0">
                <a:defRPr sz="1000" b="1">
                  <a:solidFill>
                    <a:schemeClr val="tx1"/>
                  </a:solidFill>
                  <a:latin typeface="Trebuchet MS" pitchFamily="34" charset="0"/>
                </a:defRPr>
              </a:lvl1pPr>
              <a:lvl2pPr marL="742950" indent="-285750" eaLnBrk="0" hangingPunct="0">
                <a:defRPr sz="1000" b="1">
                  <a:solidFill>
                    <a:schemeClr val="tx1"/>
                  </a:solidFill>
                  <a:latin typeface="Trebuchet MS" pitchFamily="34" charset="0"/>
                </a:defRPr>
              </a:lvl2pPr>
              <a:lvl3pPr marL="1143000" indent="-228600" eaLnBrk="0" hangingPunct="0">
                <a:defRPr sz="1000" b="1">
                  <a:solidFill>
                    <a:schemeClr val="tx1"/>
                  </a:solidFill>
                  <a:latin typeface="Trebuchet MS" pitchFamily="34" charset="0"/>
                </a:defRPr>
              </a:lvl3pPr>
              <a:lvl4pPr marL="1600200" indent="-228600" eaLnBrk="0" hangingPunct="0">
                <a:defRPr sz="1000" b="1">
                  <a:solidFill>
                    <a:schemeClr val="tx1"/>
                  </a:solidFill>
                  <a:latin typeface="Trebuchet MS" pitchFamily="34" charset="0"/>
                </a:defRPr>
              </a:lvl4pPr>
              <a:lvl5pPr marL="2057400" indent="-228600" eaLnBrk="0" hangingPunct="0">
                <a:defRPr sz="1000" b="1">
                  <a:solidFill>
                    <a:schemeClr val="tx1"/>
                  </a:solidFill>
                  <a:latin typeface="Trebuchet MS" pitchFamily="34" charset="0"/>
                </a:defRPr>
              </a:lvl5pPr>
              <a:lvl6pPr marL="2514600" indent="-228600" eaLnBrk="0" fontAlgn="base" hangingPunct="0">
                <a:lnSpc>
                  <a:spcPts val="2000"/>
                </a:lnSpc>
                <a:spcBef>
                  <a:spcPct val="0"/>
                </a:spcBef>
                <a:spcAft>
                  <a:spcPct val="0"/>
                </a:spcAft>
                <a:buChar char="•"/>
                <a:defRPr sz="1000" b="1">
                  <a:solidFill>
                    <a:schemeClr val="tx1"/>
                  </a:solidFill>
                  <a:latin typeface="Trebuchet MS" pitchFamily="34" charset="0"/>
                </a:defRPr>
              </a:lvl6pPr>
              <a:lvl7pPr marL="2971800" indent="-228600" eaLnBrk="0" fontAlgn="base" hangingPunct="0">
                <a:lnSpc>
                  <a:spcPts val="2000"/>
                </a:lnSpc>
                <a:spcBef>
                  <a:spcPct val="0"/>
                </a:spcBef>
                <a:spcAft>
                  <a:spcPct val="0"/>
                </a:spcAft>
                <a:buChar char="•"/>
                <a:defRPr sz="1000" b="1">
                  <a:solidFill>
                    <a:schemeClr val="tx1"/>
                  </a:solidFill>
                  <a:latin typeface="Trebuchet MS" pitchFamily="34" charset="0"/>
                </a:defRPr>
              </a:lvl7pPr>
              <a:lvl8pPr marL="3429000" indent="-228600" eaLnBrk="0" fontAlgn="base" hangingPunct="0">
                <a:lnSpc>
                  <a:spcPts val="2000"/>
                </a:lnSpc>
                <a:spcBef>
                  <a:spcPct val="0"/>
                </a:spcBef>
                <a:spcAft>
                  <a:spcPct val="0"/>
                </a:spcAft>
                <a:buChar char="•"/>
                <a:defRPr sz="1000" b="1">
                  <a:solidFill>
                    <a:schemeClr val="tx1"/>
                  </a:solidFill>
                  <a:latin typeface="Trebuchet MS" pitchFamily="34" charset="0"/>
                </a:defRPr>
              </a:lvl8pPr>
              <a:lvl9pPr marL="3886200" indent="-228600" eaLnBrk="0" fontAlgn="base" hangingPunct="0">
                <a:lnSpc>
                  <a:spcPts val="2000"/>
                </a:lnSpc>
                <a:spcBef>
                  <a:spcPct val="0"/>
                </a:spcBef>
                <a:spcAft>
                  <a:spcPct val="0"/>
                </a:spcAft>
                <a:buChar char="•"/>
                <a:defRPr sz="1000" b="1">
                  <a:solidFill>
                    <a:schemeClr val="tx1"/>
                  </a:solidFill>
                  <a:latin typeface="Trebuchet MS" pitchFamily="34" charset="0"/>
                </a:defRPr>
              </a:lvl9pPr>
            </a:lstStyle>
            <a:p>
              <a:pPr eaLnBrk="1" hangingPunct="1">
                <a:lnSpc>
                  <a:spcPct val="90000"/>
                </a:lnSpc>
                <a:buClr>
                  <a:srgbClr val="A11133"/>
                </a:buClr>
                <a:buFontTx/>
                <a:buNone/>
              </a:pPr>
              <a:r>
                <a:rPr lang="en-US" sz="1200" b="0" dirty="0">
                  <a:latin typeface="+mn-lt"/>
                  <a:ea typeface="ＭＳ Ｐゴシック" pitchFamily="34" charset="-128"/>
                </a:rPr>
                <a:t>Establish overall benefit out of automation and  quantify them into cost and other goals within budget.</a:t>
              </a:r>
            </a:p>
          </p:txBody>
        </p:sp>
        <p:sp>
          <p:nvSpPr>
            <p:cNvPr id="157732" name="AutoShape 1049"/>
            <p:cNvSpPr>
              <a:spLocks noChangeArrowheads="1"/>
            </p:cNvSpPr>
            <p:nvPr/>
          </p:nvSpPr>
          <p:spPr bwMode="invGray">
            <a:xfrm>
              <a:off x="792163" y="5600758"/>
              <a:ext cx="1717675" cy="638175"/>
            </a:xfrm>
            <a:prstGeom prst="homePlate">
              <a:avLst>
                <a:gd name="adj" fmla="val 12461"/>
              </a:avLst>
            </a:prstGeom>
            <a:solidFill>
              <a:srgbClr val="0070C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lnSpc>
                  <a:spcPct val="90000"/>
                </a:lnSpc>
                <a:spcAft>
                  <a:spcPct val="25000"/>
                </a:spcAft>
                <a:buClr>
                  <a:srgbClr val="A11133"/>
                </a:buClr>
                <a:buFontTx/>
                <a:buNone/>
              </a:pPr>
              <a:endParaRPr lang="en-US" sz="1100" b="1" i="1">
                <a:solidFill>
                  <a:schemeClr val="bg2"/>
                </a:solidFill>
                <a:ea typeface="ＭＳ Ｐゴシック" pitchFamily="34" charset="-128"/>
              </a:endParaRPr>
            </a:p>
          </p:txBody>
        </p:sp>
        <p:sp>
          <p:nvSpPr>
            <p:cNvPr id="157733" name="Text Box 37"/>
            <p:cNvSpPr txBox="1">
              <a:spLocks noChangeArrowheads="1"/>
            </p:cNvSpPr>
            <p:nvPr/>
          </p:nvSpPr>
          <p:spPr bwMode="auto">
            <a:xfrm>
              <a:off x="762000" y="5791200"/>
              <a:ext cx="169839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87878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Tx/>
                <a:buNone/>
              </a:pPr>
              <a:r>
                <a:rPr lang="en-US" sz="1200" b="1" dirty="0">
                  <a:solidFill>
                    <a:schemeClr val="bg1"/>
                  </a:solidFill>
                  <a:latin typeface="+mn-lt"/>
                </a:rPr>
                <a:t>Cost</a:t>
              </a:r>
            </a:p>
          </p:txBody>
        </p:sp>
      </p:grpSp>
    </p:spTree>
    <p:extLst>
      <p:ext uri="{BB962C8B-B14F-4D97-AF65-F5344CB8AC3E}">
        <p14:creationId xmlns:p14="http://schemas.microsoft.com/office/powerpoint/2010/main" val="64540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Rectangle 1038"/>
          <p:cNvSpPr/>
          <p:nvPr/>
        </p:nvSpPr>
        <p:spPr>
          <a:xfrm>
            <a:off x="7162799" y="4648200"/>
            <a:ext cx="1828801" cy="159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1219200"/>
            <a:ext cx="3352800" cy="2286000"/>
          </a:xfrm>
          <a:prstGeom prst="rect">
            <a:avLst/>
          </a:prstGeom>
          <a:solidFill>
            <a:srgbClr val="94C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0" name="Slide Number Placeholder 3"/>
          <p:cNvSpPr>
            <a:spLocks noGrp="1"/>
          </p:cNvSpPr>
          <p:nvPr>
            <p:ph type="sldNum" sz="quarter" idx="10"/>
          </p:nvPr>
        </p:nvSpPr>
        <p:spPr>
          <a:noFill/>
        </p:spPr>
        <p:txBody>
          <a:bodyPr/>
          <a:lstStyle/>
          <a:p>
            <a:fld id="{7D9D7242-DA93-45A5-A8A6-EDD73FDE9717}" type="slidenum">
              <a:rPr lang="en-US" smtClean="0">
                <a:latin typeface="Arial" charset="0"/>
              </a:rPr>
              <a:pPr/>
              <a:t>8</a:t>
            </a:fld>
            <a:endParaRPr lang="en-US">
              <a:latin typeface="Arial" charset="0"/>
            </a:endParaRPr>
          </a:p>
        </p:txBody>
      </p:sp>
      <p:sp>
        <p:nvSpPr>
          <p:cNvPr id="5" name="Rectangle 13"/>
          <p:cNvSpPr>
            <a:spLocks noChangeArrowheads="1"/>
          </p:cNvSpPr>
          <p:nvPr/>
        </p:nvSpPr>
        <p:spPr bwMode="auto">
          <a:xfrm>
            <a:off x="533400" y="1447800"/>
            <a:ext cx="1371600" cy="753493"/>
          </a:xfrm>
          <a:prstGeom prst="rect">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latin typeface="+mn-lt"/>
              </a:rPr>
              <a:t>Repetitive tasks</a:t>
            </a:r>
          </a:p>
        </p:txBody>
      </p:sp>
      <p:sp>
        <p:nvSpPr>
          <p:cNvPr id="6" name="Rectangle 13"/>
          <p:cNvSpPr>
            <a:spLocks noChangeArrowheads="1"/>
          </p:cNvSpPr>
          <p:nvPr/>
        </p:nvSpPr>
        <p:spPr bwMode="auto">
          <a:xfrm>
            <a:off x="2133599" y="1447800"/>
            <a:ext cx="1600201" cy="753493"/>
          </a:xfrm>
          <a:prstGeom prst="rect">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latin typeface="+mn-lt"/>
              </a:rPr>
              <a:t>Easy tasks with</a:t>
            </a:r>
          </a:p>
          <a:p>
            <a:r>
              <a:rPr lang="en-US" sz="1200" dirty="0">
                <a:latin typeface="+mn-lt"/>
              </a:rPr>
              <a:t>higher time</a:t>
            </a:r>
          </a:p>
          <a:p>
            <a:r>
              <a:rPr lang="en-US" sz="1200" dirty="0">
                <a:latin typeface="+mn-lt"/>
              </a:rPr>
              <a:t>consuming process</a:t>
            </a:r>
          </a:p>
        </p:txBody>
      </p:sp>
      <p:sp>
        <p:nvSpPr>
          <p:cNvPr id="7" name="Rectangle 13"/>
          <p:cNvSpPr>
            <a:spLocks noChangeArrowheads="1"/>
          </p:cNvSpPr>
          <p:nvPr/>
        </p:nvSpPr>
        <p:spPr bwMode="auto">
          <a:xfrm>
            <a:off x="2152308" y="2477064"/>
            <a:ext cx="1581492" cy="799536"/>
          </a:xfrm>
          <a:prstGeom prst="rect">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latin typeface="+mn-lt"/>
              </a:rPr>
              <a:t>Complex tasks </a:t>
            </a:r>
          </a:p>
          <a:p>
            <a:r>
              <a:rPr lang="en-US" sz="1200" dirty="0">
                <a:latin typeface="+mn-lt"/>
              </a:rPr>
              <a:t>with less time </a:t>
            </a:r>
          </a:p>
          <a:p>
            <a:r>
              <a:rPr lang="en-US" sz="1200" dirty="0">
                <a:latin typeface="+mn-lt"/>
              </a:rPr>
              <a:t>consuming process</a:t>
            </a:r>
          </a:p>
        </p:txBody>
      </p:sp>
      <p:sp>
        <p:nvSpPr>
          <p:cNvPr id="8" name="Rectangle 13"/>
          <p:cNvSpPr>
            <a:spLocks noChangeArrowheads="1"/>
          </p:cNvSpPr>
          <p:nvPr/>
        </p:nvSpPr>
        <p:spPr bwMode="auto">
          <a:xfrm>
            <a:off x="570819" y="2438400"/>
            <a:ext cx="1371602" cy="838200"/>
          </a:xfrm>
          <a:prstGeom prst="rect">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latin typeface="+mn-lt"/>
              </a:rPr>
              <a:t>Operation tasks</a:t>
            </a:r>
          </a:p>
          <a:p>
            <a:r>
              <a:rPr lang="en-US" sz="1200" dirty="0">
                <a:latin typeface="+mn-lt"/>
              </a:rPr>
              <a:t>which has higher</a:t>
            </a:r>
          </a:p>
          <a:p>
            <a:r>
              <a:rPr lang="en-US" sz="1200" dirty="0">
                <a:latin typeface="+mn-lt"/>
              </a:rPr>
              <a:t>volume as Per </a:t>
            </a:r>
          </a:p>
          <a:p>
            <a:r>
              <a:rPr lang="en-US" sz="1200" dirty="0">
                <a:latin typeface="+mn-lt"/>
              </a:rPr>
              <a:t>arrival pattern</a:t>
            </a:r>
          </a:p>
        </p:txBody>
      </p:sp>
      <p:sp>
        <p:nvSpPr>
          <p:cNvPr id="9" name="Rectangle 13"/>
          <p:cNvSpPr>
            <a:spLocks noChangeArrowheads="1"/>
          </p:cNvSpPr>
          <p:nvPr/>
        </p:nvSpPr>
        <p:spPr bwMode="auto">
          <a:xfrm>
            <a:off x="4683125" y="2201292"/>
            <a:ext cx="1565275" cy="999107"/>
          </a:xfrm>
          <a:prstGeom prst="rect">
            <a:avLst/>
          </a:prstGeom>
          <a:solidFill>
            <a:srgbClr val="FFD54F"/>
          </a:solidFill>
          <a:ln w="25400">
            <a:solidFill>
              <a:schemeClr val="tx1"/>
            </a:solidFill>
            <a:miter lim="800000"/>
            <a:headEnd/>
            <a:tailEnd/>
          </a:ln>
          <a:effectLst/>
        </p:spPr>
        <p:txBody>
          <a:bodyPr wrap="none" anchor="ctr"/>
          <a:lstStyle/>
          <a:p>
            <a:pPr algn="ctr"/>
            <a:r>
              <a:rPr lang="en-US" sz="1200" dirty="0">
                <a:latin typeface="+mn-lt"/>
              </a:rPr>
              <a:t>Prioritization of </a:t>
            </a:r>
          </a:p>
          <a:p>
            <a:pPr algn="ctr"/>
            <a:r>
              <a:rPr lang="en-US" sz="1200" dirty="0">
                <a:latin typeface="+mn-lt"/>
              </a:rPr>
              <a:t>tasks based on the </a:t>
            </a:r>
          </a:p>
          <a:p>
            <a:pPr algn="ctr"/>
            <a:r>
              <a:rPr lang="en-US" sz="1200" dirty="0">
                <a:latin typeface="+mn-lt"/>
              </a:rPr>
              <a:t>data analysis or </a:t>
            </a:r>
          </a:p>
          <a:p>
            <a:pPr algn="ctr"/>
            <a:r>
              <a:rPr lang="en-US" sz="1200" dirty="0">
                <a:latin typeface="+mn-lt"/>
              </a:rPr>
              <a:t>as per Client </a:t>
            </a:r>
          </a:p>
          <a:p>
            <a:pPr algn="ctr"/>
            <a:r>
              <a:rPr lang="en-US" sz="1200" dirty="0">
                <a:latin typeface="+mn-lt"/>
              </a:rPr>
              <a:t>requirement</a:t>
            </a:r>
          </a:p>
        </p:txBody>
      </p:sp>
      <p:sp>
        <p:nvSpPr>
          <p:cNvPr id="11" name="Title 1"/>
          <p:cNvSpPr>
            <a:spLocks noGrp="1"/>
          </p:cNvSpPr>
          <p:nvPr>
            <p:ph type="title"/>
          </p:nvPr>
        </p:nvSpPr>
        <p:spPr>
          <a:xfrm>
            <a:off x="0" y="0"/>
            <a:ext cx="8229600" cy="838200"/>
          </a:xfrm>
        </p:spPr>
        <p:txBody>
          <a:bodyPr/>
          <a:lstStyle/>
          <a:p>
            <a:r>
              <a:rPr lang="en-US" dirty="0"/>
              <a:t>Process Automation &amp; Process</a:t>
            </a:r>
          </a:p>
        </p:txBody>
      </p:sp>
      <p:sp>
        <p:nvSpPr>
          <p:cNvPr id="2" name="Rectangle 1"/>
          <p:cNvSpPr/>
          <p:nvPr/>
        </p:nvSpPr>
        <p:spPr>
          <a:xfrm>
            <a:off x="4876800" y="4762500"/>
            <a:ext cx="1219200" cy="571500"/>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Configuration Management</a:t>
            </a:r>
          </a:p>
        </p:txBody>
      </p:sp>
      <p:sp>
        <p:nvSpPr>
          <p:cNvPr id="3" name="Flowchart: Magnetic Disk 2"/>
          <p:cNvSpPr/>
          <p:nvPr/>
        </p:nvSpPr>
        <p:spPr>
          <a:xfrm>
            <a:off x="1219200" y="4114800"/>
            <a:ext cx="1524000" cy="914400"/>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Detailed Repository of all </a:t>
            </a:r>
            <a:r>
              <a:rPr lang="en-US" sz="1200" b="1" dirty="0" err="1">
                <a:solidFill>
                  <a:schemeClr val="tx1"/>
                </a:solidFill>
              </a:rPr>
              <a:t>config</a:t>
            </a:r>
            <a:r>
              <a:rPr lang="en-US" sz="1200" b="1" dirty="0">
                <a:solidFill>
                  <a:schemeClr val="tx1"/>
                </a:solidFill>
              </a:rPr>
              <a:t>. Tasks</a:t>
            </a:r>
          </a:p>
        </p:txBody>
      </p:sp>
      <p:sp>
        <p:nvSpPr>
          <p:cNvPr id="13" name="Up-Down Arrow 12"/>
          <p:cNvSpPr/>
          <p:nvPr/>
        </p:nvSpPr>
        <p:spPr>
          <a:xfrm>
            <a:off x="1904999" y="3276600"/>
            <a:ext cx="258195"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ers\mahesh_r\AppData\Local\Microsoft\Windows\Temporary Internet Files\Content.IE5\46CRI2M1\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5024685"/>
            <a:ext cx="1219200" cy="94074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hesh_r\AppData\Local\Microsoft\Windows\Temporary Internet Files\Content.IE5\46CRI2M1\MC90043161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5334000"/>
            <a:ext cx="838200" cy="66774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676400" y="5676900"/>
            <a:ext cx="1219200" cy="571500"/>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Compliance Management &amp; Reporting</a:t>
            </a:r>
          </a:p>
        </p:txBody>
      </p:sp>
      <p:sp>
        <p:nvSpPr>
          <p:cNvPr id="20" name="Rectangle 19"/>
          <p:cNvSpPr/>
          <p:nvPr/>
        </p:nvSpPr>
        <p:spPr>
          <a:xfrm>
            <a:off x="3124200" y="5676900"/>
            <a:ext cx="1219200" cy="571500"/>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a:t>
            </a:r>
          </a:p>
        </p:txBody>
      </p:sp>
      <p:sp>
        <p:nvSpPr>
          <p:cNvPr id="15" name="TextBox 14"/>
          <p:cNvSpPr txBox="1"/>
          <p:nvPr/>
        </p:nvSpPr>
        <p:spPr>
          <a:xfrm>
            <a:off x="152400" y="5943600"/>
            <a:ext cx="1143000" cy="461665"/>
          </a:xfrm>
          <a:prstGeom prst="rect">
            <a:avLst/>
          </a:prstGeom>
          <a:noFill/>
        </p:spPr>
        <p:txBody>
          <a:bodyPr wrap="square" rtlCol="0">
            <a:spAutoFit/>
          </a:bodyPr>
          <a:lstStyle/>
          <a:p>
            <a:r>
              <a:rPr lang="en-US" sz="1200" dirty="0"/>
              <a:t>Compliance manager(s)</a:t>
            </a:r>
          </a:p>
        </p:txBody>
      </p:sp>
      <p:sp>
        <p:nvSpPr>
          <p:cNvPr id="18" name="Left-Right Arrow 17"/>
          <p:cNvSpPr/>
          <p:nvPr/>
        </p:nvSpPr>
        <p:spPr>
          <a:xfrm>
            <a:off x="3810000" y="2590800"/>
            <a:ext cx="8382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2286000" y="5024685"/>
            <a:ext cx="0" cy="6522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1"/>
          </p:cNvCxnSpPr>
          <p:nvPr/>
        </p:nvCxnSpPr>
        <p:spPr>
          <a:xfrm flipH="1">
            <a:off x="1019629" y="5962650"/>
            <a:ext cx="65677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5" name="Elbow Connector 1024"/>
          <p:cNvCxnSpPr>
            <a:stCxn id="3" idx="4"/>
          </p:cNvCxnSpPr>
          <p:nvPr/>
        </p:nvCxnSpPr>
        <p:spPr>
          <a:xfrm>
            <a:off x="2743200" y="4572000"/>
            <a:ext cx="852715" cy="10958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 name="Picture 2" descr="C:\Users\mahesh_r\AppData\Local\Microsoft\Windows\Temporary Internet Files\Content.IE5\46CRI2M1\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8500" y="5031823"/>
            <a:ext cx="1257300" cy="987977"/>
          </a:xfrm>
          <a:prstGeom prst="rect">
            <a:avLst/>
          </a:prstGeom>
          <a:noFill/>
          <a:extLst>
            <a:ext uri="{909E8E84-426E-40DD-AFC4-6F175D3DCCD1}">
              <a14:hiddenFill xmlns:a14="http://schemas.microsoft.com/office/drawing/2010/main">
                <a:solidFill>
                  <a:srgbClr val="FFFFFF"/>
                </a:solidFill>
              </a14:hiddenFill>
            </a:ext>
          </a:extLst>
        </p:spPr>
      </p:pic>
      <p:cxnSp>
        <p:nvCxnSpPr>
          <p:cNvPr id="1032" name="Elbow Connector 1031"/>
          <p:cNvCxnSpPr>
            <a:endCxn id="2" idx="0"/>
          </p:cNvCxnSpPr>
          <p:nvPr/>
        </p:nvCxnSpPr>
        <p:spPr>
          <a:xfrm>
            <a:off x="2722669" y="4381500"/>
            <a:ext cx="2763731" cy="3810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7" name="Picture 3" descr="C:\Users\mahesh_r\AppData\Local\Microsoft\Windows\Temporary Internet Files\Content.IE5\46CRI2M1\MC90043161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5634335"/>
            <a:ext cx="838200" cy="6677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5334000" y="6243935"/>
            <a:ext cx="1295400" cy="461665"/>
          </a:xfrm>
          <a:prstGeom prst="rect">
            <a:avLst/>
          </a:prstGeom>
          <a:noFill/>
        </p:spPr>
        <p:txBody>
          <a:bodyPr wrap="square" rtlCol="0">
            <a:spAutoFit/>
          </a:bodyPr>
          <a:lstStyle/>
          <a:p>
            <a:r>
              <a:rPr lang="en-US" sz="1200" dirty="0"/>
              <a:t>Service Stakeholder(s)</a:t>
            </a:r>
          </a:p>
        </p:txBody>
      </p:sp>
      <p:cxnSp>
        <p:nvCxnSpPr>
          <p:cNvPr id="1038" name="Straight Arrow Connector 1037"/>
          <p:cNvCxnSpPr>
            <a:stCxn id="20" idx="3"/>
            <a:endCxn id="47" idx="1"/>
          </p:cNvCxnSpPr>
          <p:nvPr/>
        </p:nvCxnSpPr>
        <p:spPr>
          <a:xfrm>
            <a:off x="4343400" y="5962650"/>
            <a:ext cx="1066800" cy="5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37879" y="4752201"/>
            <a:ext cx="586921" cy="276999"/>
          </a:xfrm>
          <a:prstGeom prst="rect">
            <a:avLst/>
          </a:prstGeom>
          <a:noFill/>
        </p:spPr>
        <p:txBody>
          <a:bodyPr wrap="square" rtlCol="0">
            <a:spAutoFit/>
          </a:bodyPr>
          <a:lstStyle/>
          <a:p>
            <a:r>
              <a:rPr lang="en-US" sz="1200" dirty="0"/>
              <a:t>Unix</a:t>
            </a:r>
          </a:p>
        </p:txBody>
      </p:sp>
      <p:sp>
        <p:nvSpPr>
          <p:cNvPr id="52" name="TextBox 51"/>
          <p:cNvSpPr txBox="1"/>
          <p:nvPr/>
        </p:nvSpPr>
        <p:spPr>
          <a:xfrm>
            <a:off x="8077200" y="4752201"/>
            <a:ext cx="914401" cy="276999"/>
          </a:xfrm>
          <a:prstGeom prst="rect">
            <a:avLst/>
          </a:prstGeom>
          <a:noFill/>
        </p:spPr>
        <p:txBody>
          <a:bodyPr wrap="square" rtlCol="0">
            <a:spAutoFit/>
          </a:bodyPr>
          <a:lstStyle/>
          <a:p>
            <a:r>
              <a:rPr lang="en-US" sz="1200" dirty="0"/>
              <a:t>Windows</a:t>
            </a:r>
          </a:p>
        </p:txBody>
      </p:sp>
      <p:cxnSp>
        <p:nvCxnSpPr>
          <p:cNvPr id="53" name="Straight Arrow Connector 52"/>
          <p:cNvCxnSpPr/>
          <p:nvPr/>
        </p:nvCxnSpPr>
        <p:spPr>
          <a:xfrm>
            <a:off x="6096000" y="4876800"/>
            <a:ext cx="1066800" cy="5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41" name="Picture 5" descr="C:\Users\mahesh_r\AppData\Local\Microsoft\Windows\Temporary Internet Files\Content.IE5\JYM9PP3I\MC9003118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7112" y="3352800"/>
            <a:ext cx="822445" cy="690067"/>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124200" y="3657600"/>
            <a:ext cx="1828800" cy="461665"/>
          </a:xfrm>
          <a:prstGeom prst="rect">
            <a:avLst/>
          </a:prstGeom>
          <a:noFill/>
        </p:spPr>
        <p:txBody>
          <a:bodyPr wrap="square" rtlCol="0">
            <a:spAutoFit/>
          </a:bodyPr>
          <a:lstStyle/>
          <a:p>
            <a:r>
              <a:rPr lang="en-US" sz="1200" dirty="0"/>
              <a:t>Decision on Possibilities of automation</a:t>
            </a:r>
          </a:p>
        </p:txBody>
      </p:sp>
      <p:sp>
        <p:nvSpPr>
          <p:cNvPr id="66" name="Rectangle 65"/>
          <p:cNvSpPr/>
          <p:nvPr/>
        </p:nvSpPr>
        <p:spPr>
          <a:xfrm>
            <a:off x="7162800" y="2895600"/>
            <a:ext cx="1828800" cy="1143000"/>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Automation (Software or server provisioning, scripts and change execution </a:t>
            </a:r>
          </a:p>
        </p:txBody>
      </p:sp>
      <p:cxnSp>
        <p:nvCxnSpPr>
          <p:cNvPr id="1051" name="Straight Arrow Connector 1050"/>
          <p:cNvCxnSpPr/>
          <p:nvPr/>
        </p:nvCxnSpPr>
        <p:spPr>
          <a:xfrm>
            <a:off x="7467600" y="40386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458200" y="4042867"/>
            <a:ext cx="0" cy="6053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3" name="Elbow Connector 1052"/>
          <p:cNvCxnSpPr>
            <a:endCxn id="66" idx="1"/>
          </p:cNvCxnSpPr>
          <p:nvPr/>
        </p:nvCxnSpPr>
        <p:spPr>
          <a:xfrm flipV="1">
            <a:off x="2743200" y="3467100"/>
            <a:ext cx="4419600" cy="9144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13"/>
          <p:cNvSpPr>
            <a:spLocks noChangeArrowheads="1"/>
          </p:cNvSpPr>
          <p:nvPr/>
        </p:nvSpPr>
        <p:spPr bwMode="auto">
          <a:xfrm>
            <a:off x="4648200" y="1219200"/>
            <a:ext cx="1600200" cy="681546"/>
          </a:xfrm>
          <a:prstGeom prst="rect">
            <a:avLst/>
          </a:prstGeom>
          <a:solidFill>
            <a:srgbClr val="FFD54F"/>
          </a:solidFill>
          <a:ln w="25400">
            <a:solidFill>
              <a:schemeClr val="tx1"/>
            </a:solidFill>
            <a:miter lim="800000"/>
            <a:headEnd/>
            <a:tailEnd/>
          </a:ln>
          <a:effectLst/>
        </p:spPr>
        <p:txBody>
          <a:bodyPr wrap="none" anchor="ctr"/>
          <a:lstStyle/>
          <a:p>
            <a:pPr algn="ctr"/>
            <a:r>
              <a:rPr lang="en-US" sz="1200" dirty="0">
                <a:latin typeface="+mn-lt"/>
              </a:rPr>
              <a:t>Incident Management</a:t>
            </a:r>
          </a:p>
          <a:p>
            <a:pPr algn="ctr"/>
            <a:r>
              <a:rPr lang="en-US" sz="1200" dirty="0">
                <a:latin typeface="+mn-lt"/>
              </a:rPr>
              <a:t>Change Management</a:t>
            </a:r>
          </a:p>
          <a:p>
            <a:pPr algn="ctr"/>
            <a:r>
              <a:rPr lang="en-US" sz="1200" dirty="0">
                <a:latin typeface="+mn-lt"/>
              </a:rPr>
              <a:t>Problem Management</a:t>
            </a:r>
          </a:p>
        </p:txBody>
      </p:sp>
      <p:sp>
        <p:nvSpPr>
          <p:cNvPr id="1054" name="Left Arrow 1053"/>
          <p:cNvSpPr/>
          <p:nvPr/>
        </p:nvSpPr>
        <p:spPr>
          <a:xfrm>
            <a:off x="3810000" y="1447800"/>
            <a:ext cx="8382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4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8915400" cy="838200"/>
          </a:xfrm>
        </p:spPr>
        <p:txBody>
          <a:bodyPr/>
          <a:lstStyle/>
          <a:p>
            <a:r>
              <a:rPr lang="en-US" dirty="0"/>
              <a:t>Process Automation &amp; Process - Examples</a:t>
            </a:r>
          </a:p>
        </p:txBody>
      </p:sp>
      <p:sp>
        <p:nvSpPr>
          <p:cNvPr id="39" name="Slide Number Placeholder 3"/>
          <p:cNvSpPr>
            <a:spLocks noGrp="1"/>
          </p:cNvSpPr>
          <p:nvPr>
            <p:ph type="sldNum" sz="quarter" idx="10"/>
          </p:nvPr>
        </p:nvSpPr>
        <p:spPr>
          <a:xfrm>
            <a:off x="3505200" y="6553200"/>
            <a:ext cx="2133600" cy="238125"/>
          </a:xfrm>
        </p:spPr>
        <p:txBody>
          <a:bodyPr/>
          <a:lstStyle/>
          <a:p>
            <a:pPr>
              <a:defRPr/>
            </a:pPr>
            <a:fld id="{353F21E6-6D58-4E5A-AE3F-C223BA28871D}" type="slidenum">
              <a:rPr lang="en-US" smtClean="0"/>
              <a:pPr>
                <a:defRPr/>
              </a:pPr>
              <a:t>9</a:t>
            </a:fld>
            <a:endParaRPr lang="en-US" dirty="0"/>
          </a:p>
        </p:txBody>
      </p:sp>
      <p:sp>
        <p:nvSpPr>
          <p:cNvPr id="41" name="Rectangle 40"/>
          <p:cNvSpPr/>
          <p:nvPr/>
        </p:nvSpPr>
        <p:spPr>
          <a:xfrm>
            <a:off x="127000" y="1143000"/>
            <a:ext cx="8559800" cy="5989332"/>
          </a:xfrm>
          <a:prstGeom prst="rect">
            <a:avLst/>
          </a:prstGeom>
        </p:spPr>
        <p:txBody>
          <a:bodyPr wrap="square">
            <a:spAutoFit/>
          </a:bodyPr>
          <a:lstStyle/>
          <a:p>
            <a:pPr eaLnBrk="0" hangingPunct="0">
              <a:lnSpc>
                <a:spcPct val="140000"/>
              </a:lnSpc>
              <a:spcBef>
                <a:spcPct val="20000"/>
              </a:spcBef>
              <a:buClr>
                <a:schemeClr val="accent2"/>
              </a:buClr>
            </a:pPr>
            <a:r>
              <a:rPr lang="en-US" sz="1600" b="1" dirty="0">
                <a:solidFill>
                  <a:srgbClr val="5F5F5F"/>
                </a:solidFill>
                <a:latin typeface="+mn-lt"/>
              </a:rPr>
              <a:t>Repetitive task : </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Monthly/weekly patch update</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Server Health check </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Change AD password</a:t>
            </a:r>
          </a:p>
          <a:p>
            <a:pPr eaLnBrk="0" hangingPunct="0">
              <a:lnSpc>
                <a:spcPct val="140000"/>
              </a:lnSpc>
              <a:spcBef>
                <a:spcPct val="20000"/>
              </a:spcBef>
              <a:buClr>
                <a:schemeClr val="accent2"/>
              </a:buClr>
            </a:pPr>
            <a:endParaRPr lang="en-US" sz="1400" dirty="0">
              <a:solidFill>
                <a:srgbClr val="5F5F5F"/>
              </a:solidFill>
              <a:latin typeface="+mn-lt"/>
            </a:endParaRPr>
          </a:p>
          <a:p>
            <a:pPr eaLnBrk="0" hangingPunct="0">
              <a:lnSpc>
                <a:spcPct val="140000"/>
              </a:lnSpc>
              <a:spcBef>
                <a:spcPct val="20000"/>
              </a:spcBef>
              <a:buClr>
                <a:schemeClr val="accent2"/>
              </a:buClr>
            </a:pPr>
            <a:r>
              <a:rPr lang="en-US" sz="1600" b="1" dirty="0">
                <a:solidFill>
                  <a:srgbClr val="5F5F5F"/>
                </a:solidFill>
                <a:latin typeface="+mn-lt"/>
              </a:rPr>
              <a:t>Easy task with higher time consuming    </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Disk Clean up </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Routing of tickets to respective support team</a:t>
            </a:r>
          </a:p>
          <a:p>
            <a:pPr eaLnBrk="0" hangingPunct="0">
              <a:lnSpc>
                <a:spcPct val="140000"/>
              </a:lnSpc>
              <a:spcBef>
                <a:spcPct val="20000"/>
              </a:spcBef>
              <a:buClr>
                <a:schemeClr val="accent2"/>
              </a:buClr>
            </a:pPr>
            <a:endParaRPr lang="en-US" sz="1400" dirty="0">
              <a:solidFill>
                <a:srgbClr val="5F5F5F"/>
              </a:solidFill>
              <a:latin typeface="+mn-lt"/>
            </a:endParaRPr>
          </a:p>
          <a:p>
            <a:pPr eaLnBrk="0" hangingPunct="0">
              <a:lnSpc>
                <a:spcPct val="140000"/>
              </a:lnSpc>
              <a:spcBef>
                <a:spcPct val="20000"/>
              </a:spcBef>
              <a:buClr>
                <a:schemeClr val="accent2"/>
              </a:buClr>
            </a:pPr>
            <a:r>
              <a:rPr lang="en-US" sz="1600" b="1" dirty="0">
                <a:solidFill>
                  <a:srgbClr val="5F5F5F"/>
                </a:solidFill>
                <a:latin typeface="+mn-lt"/>
              </a:rPr>
              <a:t>Operation task has higher volume as per arrival pattern:</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High CPU </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High memory</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Service Start stop</a:t>
            </a:r>
          </a:p>
          <a:p>
            <a:pPr eaLnBrk="0" hangingPunct="0">
              <a:lnSpc>
                <a:spcPct val="140000"/>
              </a:lnSpc>
              <a:spcBef>
                <a:spcPct val="20000"/>
              </a:spcBef>
              <a:buClr>
                <a:schemeClr val="accent2"/>
              </a:buClr>
            </a:pPr>
            <a:endParaRPr lang="en-US" sz="1400" dirty="0">
              <a:solidFill>
                <a:srgbClr val="5F5F5F"/>
              </a:solidFill>
              <a:latin typeface="+mn-lt"/>
            </a:endParaRPr>
          </a:p>
          <a:p>
            <a:pPr eaLnBrk="0" hangingPunct="0">
              <a:lnSpc>
                <a:spcPct val="140000"/>
              </a:lnSpc>
              <a:spcBef>
                <a:spcPct val="20000"/>
              </a:spcBef>
              <a:buClr>
                <a:schemeClr val="accent2"/>
              </a:buClr>
            </a:pPr>
            <a:r>
              <a:rPr lang="en-US" sz="1600" b="1" dirty="0">
                <a:solidFill>
                  <a:srgbClr val="5F5F5F"/>
                </a:solidFill>
                <a:latin typeface="+mn-lt"/>
              </a:rPr>
              <a:t>Complex task with less time-consuming  process: </a:t>
            </a:r>
            <a:endParaRPr lang="en-US" sz="1400" b="1" dirty="0">
              <a:solidFill>
                <a:srgbClr val="5F5F5F"/>
              </a:solidFill>
              <a:latin typeface="+mn-lt"/>
            </a:endParaRPr>
          </a:p>
          <a:p>
            <a:pPr marL="171450" indent="-171450" eaLnBrk="0" hangingPunct="0">
              <a:spcBef>
                <a:spcPct val="20000"/>
              </a:spcBef>
              <a:buClr>
                <a:schemeClr val="accent2"/>
              </a:buClr>
              <a:buFont typeface="Arial" panose="020B0604020202020204" pitchFamily="34" charset="0"/>
              <a:buChar char="•"/>
            </a:pPr>
            <a:r>
              <a:rPr lang="en-US" sz="1400" dirty="0" err="1">
                <a:solidFill>
                  <a:srgbClr val="5F5F5F"/>
                </a:solidFill>
                <a:latin typeface="+mn-lt"/>
              </a:rPr>
              <a:t>Vm</a:t>
            </a:r>
            <a:r>
              <a:rPr lang="en-US" sz="1400" dirty="0">
                <a:solidFill>
                  <a:srgbClr val="5F5F5F"/>
                </a:solidFill>
                <a:latin typeface="+mn-lt"/>
              </a:rPr>
              <a:t> memory upgrade</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Virtual machine Process upgrade</a:t>
            </a:r>
          </a:p>
          <a:p>
            <a:pPr marL="171450" indent="-171450" eaLnBrk="0" hangingPunct="0">
              <a:spcBef>
                <a:spcPct val="20000"/>
              </a:spcBef>
              <a:buClr>
                <a:schemeClr val="accent2"/>
              </a:buClr>
              <a:buFont typeface="Arial" panose="020B0604020202020204" pitchFamily="34" charset="0"/>
              <a:buChar char="•"/>
            </a:pPr>
            <a:r>
              <a:rPr lang="en-US" sz="1400" dirty="0">
                <a:solidFill>
                  <a:srgbClr val="5F5F5F"/>
                </a:solidFill>
                <a:latin typeface="+mn-lt"/>
              </a:rPr>
              <a:t>VM Snapshot/backup</a:t>
            </a:r>
          </a:p>
          <a:p>
            <a:pPr marL="342900" indent="-342900" eaLnBrk="0" hangingPunct="0">
              <a:lnSpc>
                <a:spcPct val="140000"/>
              </a:lnSpc>
              <a:spcBef>
                <a:spcPct val="20000"/>
              </a:spcBef>
              <a:buClr>
                <a:schemeClr val="accent2"/>
              </a:buClr>
              <a:buFont typeface="Wingdings" pitchFamily="2" charset="2"/>
              <a:buChar char="§"/>
            </a:pPr>
            <a:endParaRPr lang="en-US" sz="2000" dirty="0">
              <a:solidFill>
                <a:srgbClr val="5F5F5F"/>
              </a:solidFill>
              <a:latin typeface="+mn-lt"/>
            </a:endParaRPr>
          </a:p>
        </p:txBody>
      </p:sp>
    </p:spTree>
    <p:extLst>
      <p:ext uri="{BB962C8B-B14F-4D97-AF65-F5344CB8AC3E}">
        <p14:creationId xmlns:p14="http://schemas.microsoft.com/office/powerpoint/2010/main" val="372299898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503D33C49A364FB0F86E832F93B030" ma:contentTypeVersion="16" ma:contentTypeDescription="Create a new document." ma:contentTypeScope="" ma:versionID="f9ed649b84ab9e796353c11b47225412">
  <xsd:schema xmlns:xsd="http://www.w3.org/2001/XMLSchema" xmlns:xs="http://www.w3.org/2001/XMLSchema" xmlns:p="http://schemas.microsoft.com/office/2006/metadata/properties" xmlns:ns1="http://schemas.microsoft.com/sharepoint/v3" xmlns:ns3="3bb9c452-fd9c-4047-adc3-8d86dab816df" xmlns:ns4="61f08483-5240-4226-99e4-1f26fb353814" targetNamespace="http://schemas.microsoft.com/office/2006/metadata/properties" ma:root="true" ma:fieldsID="a769b81eb20dae36d1916526b60341d7" ns1:_="" ns3:_="" ns4:_="">
    <xsd:import namespace="http://schemas.microsoft.com/sharepoint/v3"/>
    <xsd:import namespace="3bb9c452-fd9c-4047-adc3-8d86dab816df"/>
    <xsd:import namespace="61f08483-5240-4226-99e4-1f26fb35381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b9c452-fd9c-4047-adc3-8d86dab816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f08483-5240-4226-99e4-1f26fb3538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EE0120A-33C5-45A4-9D13-25A6C2E0C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bb9c452-fd9c-4047-adc3-8d86dab816df"/>
    <ds:schemaRef ds:uri="61f08483-5240-4226-99e4-1f26fb3538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41B306-8857-49B9-9002-A7FAA34F4DA2}">
  <ds:schemaRefs>
    <ds:schemaRef ds:uri="http://schemas.microsoft.com/sharepoint/v3/contenttype/forms"/>
  </ds:schemaRefs>
</ds:datastoreItem>
</file>

<file path=customXml/itemProps3.xml><?xml version="1.0" encoding="utf-8"?>
<ds:datastoreItem xmlns:ds="http://schemas.openxmlformats.org/officeDocument/2006/customXml" ds:itemID="{38D24D97-D78A-465D-B4D5-414743B9DC52}">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1f08483-5240-4226-99e4-1f26fb353814"/>
    <ds:schemaRef ds:uri="http://purl.org/dc/dcmitype/"/>
    <ds:schemaRef ds:uri="3bb9c452-fd9c-4047-adc3-8d86dab816df"/>
    <ds:schemaRef ds:uri="http://schemas.microsoft.com/sharepoint/v3"/>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7493</TotalTime>
  <Words>2735</Words>
  <Application>Microsoft Office PowerPoint</Application>
  <PresentationFormat>On-screen Show (4:3)</PresentationFormat>
  <Paragraphs>544</Paragraphs>
  <Slides>37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 Sans</vt:lpstr>
      <vt:lpstr>Calibri</vt:lpstr>
      <vt:lpstr>Segoe</vt:lpstr>
      <vt:lpstr>Trebuchet MS</vt:lpstr>
      <vt:lpstr>Verdana</vt:lpstr>
      <vt:lpstr>Webdings</vt:lpstr>
      <vt:lpstr>Wingdings</vt:lpstr>
      <vt:lpstr>Default Design</vt:lpstr>
      <vt:lpstr>HCL Orchestration Capabilities</vt:lpstr>
      <vt:lpstr>PowerPoint Presentation</vt:lpstr>
      <vt:lpstr>Automation</vt:lpstr>
      <vt:lpstr>IT Operations process</vt:lpstr>
      <vt:lpstr>Technical resolution</vt:lpstr>
      <vt:lpstr>Resolution through automation </vt:lpstr>
      <vt:lpstr>PowerPoint Presentation</vt:lpstr>
      <vt:lpstr>Process Automation &amp; Process</vt:lpstr>
      <vt:lpstr>Process Automation &amp; Process - Examples</vt:lpstr>
      <vt:lpstr>Revision  </vt:lpstr>
      <vt:lpstr>PowerPoint Presentation</vt:lpstr>
      <vt:lpstr>What is Orchestration ?</vt:lpstr>
      <vt:lpstr> Orchestration Provides </vt:lpstr>
      <vt:lpstr>Runbook Automation</vt:lpstr>
      <vt:lpstr>Broadcom IT Process Automation Manager</vt:lpstr>
      <vt:lpstr>Components </vt:lpstr>
      <vt:lpstr>ITPAM Component Typical Architecture</vt:lpstr>
      <vt:lpstr>Types of databases</vt:lpstr>
      <vt:lpstr>ITPAM Building Blocks for Custom Automation</vt:lpstr>
      <vt:lpstr>RBA &amp; ITPAM Benefits</vt:lpstr>
      <vt:lpstr>RBA &amp; ITPAM Benefits…contd</vt:lpstr>
      <vt:lpstr>HCL Automation Repository</vt:lpstr>
      <vt:lpstr>HCL RBA Customers</vt:lpstr>
      <vt:lpstr>  Process Automation Demo Use Cases </vt:lpstr>
      <vt:lpstr>Revision</vt:lpstr>
      <vt:lpstr>Itpam </vt:lpstr>
      <vt:lpstr>PowerPoint Presentation</vt:lpstr>
      <vt:lpstr>PowerPoint Presentation</vt:lpstr>
      <vt:lpstr>Orchestration &amp; Automation (Disk utilization)</vt:lpstr>
      <vt:lpstr>Orchestration &amp; Automation (Patch Management)</vt:lpstr>
      <vt:lpstr>Orchestration &amp; Automation (Patch Management)</vt:lpstr>
      <vt:lpstr>Orchestration &amp; Automation (Disk Utilization)</vt:lpstr>
      <vt:lpstr>Orchestration &amp; Automation (Virtualization Compute-RAM Upgrade)</vt:lpstr>
      <vt:lpstr>Case Studies</vt:lpstr>
      <vt:lpstr>Case  Study: Fortune 300 Engine Manufacturer (USA) </vt:lpstr>
      <vt:lpstr>RBA Case Study – Manual Vs Automation CPU/Memory Utilization</vt:lpstr>
      <vt:lpstr>Best practices </vt:lpstr>
    </vt:vector>
  </TitlesOfParts>
  <Company>fcb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Vishakha Sood</cp:lastModifiedBy>
  <cp:revision>431</cp:revision>
  <dcterms:created xsi:type="dcterms:W3CDTF">2005-08-31T12:40:43Z</dcterms:created>
  <dcterms:modified xsi:type="dcterms:W3CDTF">2023-01-12T11:56:28Z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13521471-6509-457f-a19f-ecce7134f7e9</vt:lpwstr>
  </property>
  <property fmtid="{D5CDD505-2E9C-101B-9397-08002B2CF9AE}" pid="3" name="HCLClassD6">
    <vt:lpwstr>False</vt:lpwstr>
  </property>
  <property fmtid="{D5CDD505-2E9C-101B-9397-08002B2CF9AE}" pid="4" name="HCLClassification">
    <vt:lpwstr>HCL_Cla5s_1nt3rnal</vt:lpwstr>
  </property>
  <property fmtid="{D5CDD505-2E9C-101B-9397-08002B2CF9AE}" pid="5" name="ContentTypeId">
    <vt:lpwstr>0x0101006B503D33C49A364FB0F86E832F93B030</vt:lpwstr>
  </property>
</Properties>
</file>