
<file path=[Content_Types].xml><?xml version="1.0" encoding="utf-8"?>
<Types xmlns="http://schemas.openxmlformats.org/package/2006/content-types">
  <Default ContentType="image/jp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  <Default ContentType="image/jpeg" Extension="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9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9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828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511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407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213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763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404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932" y="1031189"/>
            <a:ext cx="972413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762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2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42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2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80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42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96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4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96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3062173"/>
            <a:ext cx="8044815" cy="1669414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334"/>
              </a:spcBef>
            </a:pPr>
            <a:r>
              <a:rPr sz="5400" b="1" dirty="0">
                <a:solidFill>
                  <a:schemeClr val="accent2">
                    <a:lumMod val="75000"/>
                  </a:schemeClr>
                </a:solidFill>
                <a:latin typeface="Gothic Uralic"/>
                <a:cs typeface="Gothic Uralic"/>
              </a:rPr>
              <a:t>Capstone </a:t>
            </a:r>
            <a:r>
              <a:rPr sz="5400" b="1" spc="-5" dirty="0">
                <a:solidFill>
                  <a:schemeClr val="accent2">
                    <a:lumMod val="75000"/>
                  </a:schemeClr>
                </a:solidFill>
                <a:latin typeface="Gothic Uralic"/>
                <a:cs typeface="Gothic Uralic"/>
              </a:rPr>
              <a:t>Project </a:t>
            </a:r>
            <a:r>
              <a:rPr sz="5400" b="1" dirty="0">
                <a:solidFill>
                  <a:schemeClr val="accent2">
                    <a:lumMod val="75000"/>
                  </a:schemeClr>
                </a:solidFill>
                <a:latin typeface="Gothic Uralic"/>
                <a:cs typeface="Gothic Uralic"/>
              </a:rPr>
              <a:t>- The  </a:t>
            </a:r>
            <a:r>
              <a:rPr sz="5400" b="1" spc="-5" dirty="0">
                <a:solidFill>
                  <a:schemeClr val="accent2">
                    <a:lumMod val="75000"/>
                  </a:schemeClr>
                </a:solidFill>
                <a:latin typeface="Gothic Uralic"/>
                <a:cs typeface="Gothic Uralic"/>
              </a:rPr>
              <a:t>Battle of</a:t>
            </a:r>
            <a:r>
              <a:rPr sz="5400" b="1" spc="-25" dirty="0">
                <a:solidFill>
                  <a:schemeClr val="accent2">
                    <a:lumMod val="75000"/>
                  </a:schemeClr>
                </a:solidFill>
                <a:latin typeface="Gothic Uralic"/>
                <a:cs typeface="Gothic Uralic"/>
              </a:rPr>
              <a:t> </a:t>
            </a:r>
            <a:r>
              <a:rPr sz="5400" b="1" dirty="0">
                <a:solidFill>
                  <a:schemeClr val="accent2">
                    <a:lumMod val="75000"/>
                  </a:schemeClr>
                </a:solidFill>
                <a:latin typeface="Gothic Uralic"/>
                <a:cs typeface="Gothic Uralic"/>
              </a:rPr>
              <a:t>Neighborhoods</a:t>
            </a:r>
            <a:endParaRPr sz="5400" dirty="0">
              <a:solidFill>
                <a:schemeClr val="accent2">
                  <a:lumMod val="75000"/>
                </a:schemeClr>
              </a:solidFill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4806442"/>
            <a:ext cx="8401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CD333"/>
                </a:solidFill>
                <a:latin typeface="Gothic Uralic"/>
                <a:cs typeface="Gothic Uralic"/>
              </a:rPr>
              <a:t>SELECTING </a:t>
            </a:r>
            <a:r>
              <a:rPr sz="1800" spc="-15" dirty="0">
                <a:solidFill>
                  <a:srgbClr val="ACD333"/>
                </a:solidFill>
                <a:latin typeface="Gothic Uralic"/>
                <a:cs typeface="Gothic Uralic"/>
              </a:rPr>
              <a:t>THE </a:t>
            </a:r>
            <a:r>
              <a:rPr sz="1800" spc="-10" dirty="0">
                <a:solidFill>
                  <a:srgbClr val="ACD333"/>
                </a:solidFill>
                <a:latin typeface="Gothic Uralic"/>
                <a:cs typeface="Gothic Uralic"/>
              </a:rPr>
              <a:t>BEST </a:t>
            </a:r>
            <a:r>
              <a:rPr sz="1800" spc="-15" dirty="0">
                <a:solidFill>
                  <a:srgbClr val="ACD333"/>
                </a:solidFill>
                <a:latin typeface="Gothic Uralic"/>
                <a:cs typeface="Gothic Uralic"/>
              </a:rPr>
              <a:t>LOCATION TO </a:t>
            </a:r>
            <a:r>
              <a:rPr sz="1800" spc="-10" dirty="0">
                <a:solidFill>
                  <a:srgbClr val="ACD333"/>
                </a:solidFill>
                <a:latin typeface="Gothic Uralic"/>
                <a:cs typeface="Gothic Uralic"/>
              </a:rPr>
              <a:t>OPEN </a:t>
            </a:r>
            <a:r>
              <a:rPr sz="1800" spc="-60" dirty="0">
                <a:solidFill>
                  <a:srgbClr val="ACD333"/>
                </a:solidFill>
                <a:latin typeface="Gothic Uralic"/>
                <a:cs typeface="Gothic Uralic"/>
              </a:rPr>
              <a:t>AN </a:t>
            </a:r>
            <a:r>
              <a:rPr lang="en-IN" sz="1800" spc="-60" dirty="0">
                <a:solidFill>
                  <a:srgbClr val="ACD333"/>
                </a:solidFill>
                <a:latin typeface="Gothic Uralic"/>
                <a:cs typeface="Gothic Uralic"/>
              </a:rPr>
              <a:t>SUSHI BAR</a:t>
            </a:r>
            <a:r>
              <a:rPr sz="1800" spc="-45" dirty="0">
                <a:solidFill>
                  <a:srgbClr val="ACD333"/>
                </a:solidFill>
                <a:latin typeface="Gothic Uralic"/>
                <a:cs typeface="Gothic Uralic"/>
              </a:rPr>
              <a:t> </a:t>
            </a:r>
            <a:r>
              <a:rPr sz="1800" spc="20" dirty="0">
                <a:solidFill>
                  <a:srgbClr val="ACD333"/>
                </a:solidFill>
                <a:latin typeface="Gothic Uralic"/>
                <a:cs typeface="Gothic Uralic"/>
              </a:rPr>
              <a:t>IN </a:t>
            </a:r>
            <a:r>
              <a:rPr sz="1800" spc="-15" dirty="0">
                <a:solidFill>
                  <a:srgbClr val="ACD333"/>
                </a:solidFill>
                <a:latin typeface="Gothic Uralic"/>
                <a:cs typeface="Gothic Uralic"/>
              </a:rPr>
              <a:t>MANHATTAN,</a:t>
            </a:r>
            <a:r>
              <a:rPr sz="1800" spc="-180" dirty="0">
                <a:solidFill>
                  <a:srgbClr val="ACD333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ACD333"/>
                </a:solidFill>
                <a:latin typeface="Gothic Uralic"/>
                <a:cs typeface="Gothic Uralic"/>
              </a:rPr>
              <a:t>NEW</a:t>
            </a:r>
            <a:endParaRPr lang="en-IN"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lang="en-IN" sz="1800" spc="-10" dirty="0">
                <a:solidFill>
                  <a:srgbClr val="ACD333"/>
                </a:solidFill>
                <a:latin typeface="Gothic Uralic"/>
                <a:cs typeface="Gothic Uralic"/>
              </a:rPr>
              <a:t>YORK</a:t>
            </a:r>
            <a:endParaRPr lang="en-IN"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672" y="3288791"/>
            <a:ext cx="10238232" cy="3069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1477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15" dirty="0"/>
              <a:t>e</a:t>
            </a:r>
            <a:r>
              <a:rPr spc="-5" dirty="0"/>
              <a:t>su</a:t>
            </a:r>
            <a:r>
              <a:rPr spc="10" dirty="0"/>
              <a:t>l</a:t>
            </a:r>
            <a:r>
              <a:rPr spc="-25" dirty="0"/>
              <a:t>t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3107" y="2361438"/>
            <a:ext cx="7755890" cy="83058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Using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K-mean 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clustering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data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area with less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number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of sushi</a:t>
            </a:r>
            <a:r>
              <a:rPr sz="1800" spc="10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bars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b="1" spc="-10" dirty="0">
                <a:solidFill>
                  <a:srgbClr val="404040"/>
                </a:solidFill>
                <a:latin typeface="Gothic Uralic"/>
                <a:cs typeface="Gothic Uralic"/>
              </a:rPr>
              <a:t>Cluster</a:t>
            </a:r>
            <a:r>
              <a:rPr sz="1800" b="1" spc="-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0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536" y="3273552"/>
            <a:ext cx="10351008" cy="3282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3932" y="1031189"/>
            <a:ext cx="130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R</a:t>
            </a:r>
            <a:r>
              <a:rPr sz="3600" spc="-1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e</a:t>
            </a:r>
            <a:r>
              <a:rPr sz="360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su</a:t>
            </a:r>
            <a:r>
              <a:rPr sz="3600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l</a:t>
            </a:r>
            <a:r>
              <a:rPr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932" y="2479040"/>
            <a:ext cx="974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Gothic Uralic"/>
                <a:cs typeface="Gothic Uralic"/>
              </a:rPr>
              <a:t>Cluster</a:t>
            </a:r>
            <a:r>
              <a:rPr sz="1800" b="1" spc="-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191" y="2883407"/>
            <a:ext cx="10311383" cy="3432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3932" y="1031189"/>
            <a:ext cx="130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R</a:t>
            </a:r>
            <a:r>
              <a:rPr sz="3600" spc="-1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e</a:t>
            </a:r>
            <a:r>
              <a:rPr sz="360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su</a:t>
            </a:r>
            <a:r>
              <a:rPr sz="3600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l</a:t>
            </a:r>
            <a:r>
              <a:rPr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932" y="2465070"/>
            <a:ext cx="1318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b="1" spc="-10" dirty="0">
                <a:solidFill>
                  <a:srgbClr val="404040"/>
                </a:solidFill>
                <a:latin typeface="Gothic Uralic"/>
                <a:cs typeface="Gothic Uralic"/>
              </a:rPr>
              <a:t>Cluster</a:t>
            </a:r>
            <a:r>
              <a:rPr sz="1800" b="1" spc="-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191" y="3032760"/>
            <a:ext cx="9339072" cy="1469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3932" y="1031189"/>
            <a:ext cx="130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R</a:t>
            </a:r>
            <a:r>
              <a:rPr sz="3600" spc="-1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e</a:t>
            </a:r>
            <a:r>
              <a:rPr sz="360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su</a:t>
            </a:r>
            <a:r>
              <a:rPr sz="3600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l</a:t>
            </a:r>
            <a:r>
              <a:rPr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932" y="2465070"/>
            <a:ext cx="974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Gothic Uralic"/>
                <a:cs typeface="Gothic Uralic"/>
              </a:rPr>
              <a:t>Cluster</a:t>
            </a:r>
            <a:r>
              <a:rPr sz="1800" b="1" spc="-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3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9303" y="3191255"/>
            <a:ext cx="9473184" cy="1213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3932" y="1031189"/>
            <a:ext cx="130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R</a:t>
            </a:r>
            <a:r>
              <a:rPr sz="3600" spc="-1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e</a:t>
            </a:r>
            <a:r>
              <a:rPr sz="360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su</a:t>
            </a:r>
            <a:r>
              <a:rPr sz="3600" spc="1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l</a:t>
            </a:r>
            <a:r>
              <a:rPr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932" y="2465070"/>
            <a:ext cx="974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04040"/>
                </a:solidFill>
                <a:latin typeface="Gothic Uralic"/>
                <a:cs typeface="Gothic Uralic"/>
              </a:rPr>
              <a:t>Cluster</a:t>
            </a:r>
            <a:r>
              <a:rPr sz="1800" b="1" spc="-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404040"/>
                </a:solidFill>
                <a:latin typeface="Gothic Uralic"/>
                <a:cs typeface="Gothic Uralic"/>
              </a:rPr>
              <a:t>4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130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15" dirty="0"/>
              <a:t>e</a:t>
            </a:r>
            <a:r>
              <a:rPr spc="-5" dirty="0"/>
              <a:t>su</a:t>
            </a:r>
            <a:r>
              <a:rPr spc="10" dirty="0"/>
              <a:t>l</a:t>
            </a:r>
            <a:r>
              <a:rPr dirty="0"/>
              <a:t>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E7675-3CF9-4E6F-A7CD-976B91E2C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43186"/>
            <a:ext cx="11887200" cy="51386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8760" y="2474976"/>
            <a:ext cx="6483095" cy="4123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1303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15" dirty="0"/>
              <a:t>e</a:t>
            </a:r>
            <a:r>
              <a:rPr spc="-5" dirty="0"/>
              <a:t>su</a:t>
            </a:r>
            <a:r>
              <a:rPr spc="10" dirty="0"/>
              <a:t>l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52407" y="2735153"/>
            <a:ext cx="2665730" cy="2496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5"/>
              </a:spcBef>
            </a:pPr>
            <a:r>
              <a:rPr sz="1800" spc="-5" dirty="0">
                <a:latin typeface="Times New Roman"/>
                <a:cs typeface="Times New Roman"/>
              </a:rPr>
              <a:t>Based </a:t>
            </a:r>
            <a:r>
              <a:rPr sz="1800" spc="5" dirty="0">
                <a:latin typeface="Times New Roman"/>
                <a:cs typeface="Times New Roman"/>
              </a:rPr>
              <a:t>on </a:t>
            </a:r>
            <a:r>
              <a:rPr sz="1800" spc="-10" dirty="0">
                <a:latin typeface="Times New Roman"/>
                <a:cs typeface="Times New Roman"/>
              </a:rPr>
              <a:t>dataframe analysis  </a:t>
            </a:r>
            <a:r>
              <a:rPr sz="1800" spc="-5" dirty="0">
                <a:latin typeface="Times New Roman"/>
                <a:cs typeface="Times New Roman"/>
              </a:rPr>
              <a:t>above </a:t>
            </a:r>
            <a:r>
              <a:rPr sz="1800" dirty="0">
                <a:latin typeface="Times New Roman"/>
                <a:cs typeface="Times New Roman"/>
              </a:rPr>
              <a:t>Cluster 3 (Upper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West  </a:t>
            </a:r>
            <a:r>
              <a:rPr sz="1800" dirty="0">
                <a:latin typeface="Times New Roman"/>
                <a:cs typeface="Times New Roman"/>
              </a:rPr>
              <a:t>Side ) </a:t>
            </a:r>
            <a:r>
              <a:rPr sz="1800" spc="-5" dirty="0">
                <a:latin typeface="Times New Roman"/>
                <a:cs typeface="Times New Roman"/>
              </a:rPr>
              <a:t>and Cluster </a:t>
            </a:r>
            <a:r>
              <a:rPr sz="1800" dirty="0">
                <a:latin typeface="Times New Roman"/>
                <a:cs typeface="Times New Roman"/>
              </a:rPr>
              <a:t>4  (Morningside </a:t>
            </a:r>
            <a:r>
              <a:rPr sz="1800" spc="-5" dirty="0">
                <a:latin typeface="Times New Roman"/>
                <a:cs typeface="Times New Roman"/>
              </a:rPr>
              <a:t>Heights) </a:t>
            </a:r>
            <a:r>
              <a:rPr sz="1800" spc="-10" dirty="0">
                <a:latin typeface="Times New Roman"/>
                <a:cs typeface="Times New Roman"/>
              </a:rPr>
              <a:t>areas 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best places </a:t>
            </a:r>
            <a:r>
              <a:rPr sz="1800" dirty="0">
                <a:latin typeface="Times New Roman"/>
                <a:cs typeface="Times New Roman"/>
              </a:rPr>
              <a:t>to open a  </a:t>
            </a:r>
            <a:r>
              <a:rPr sz="1800" spc="-5" dirty="0">
                <a:latin typeface="Times New Roman"/>
                <a:cs typeface="Times New Roman"/>
              </a:rPr>
              <a:t>new </a:t>
            </a:r>
            <a:r>
              <a:rPr sz="1800" dirty="0">
                <a:latin typeface="Times New Roman"/>
                <a:cs typeface="Times New Roman"/>
              </a:rPr>
              <a:t>sushi bar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business.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2244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</a:t>
            </a:r>
            <a:r>
              <a:rPr spc="50" dirty="0"/>
              <a:t>i</a:t>
            </a:r>
            <a:r>
              <a:rPr spc="-5" dirty="0"/>
              <a:t>scu</a:t>
            </a:r>
            <a:r>
              <a:rPr spc="-20" dirty="0"/>
              <a:t>s</a:t>
            </a:r>
            <a:r>
              <a:rPr spc="-5" dirty="0"/>
              <a:t>s</a:t>
            </a:r>
            <a:r>
              <a:rPr spc="3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70840" marR="5080" indent="-344805">
              <a:lnSpc>
                <a:spcPts val="1939"/>
              </a:lnSpc>
              <a:spcBef>
                <a:spcPts val="345"/>
              </a:spcBef>
              <a:tabLst>
                <a:tab pos="37084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pc="-5" dirty="0"/>
              <a:t>This analysis </a:t>
            </a:r>
            <a:r>
              <a:rPr spc="10" dirty="0"/>
              <a:t>is </a:t>
            </a:r>
            <a:r>
              <a:rPr spc="-5" dirty="0"/>
              <a:t>performed on limited </a:t>
            </a:r>
            <a:r>
              <a:rPr spc="-10" dirty="0"/>
              <a:t>data. </a:t>
            </a:r>
            <a:r>
              <a:rPr spc="-5" dirty="0"/>
              <a:t>This </a:t>
            </a:r>
            <a:r>
              <a:rPr spc="-15" dirty="0"/>
              <a:t>may </a:t>
            </a:r>
            <a:r>
              <a:rPr spc="-5" dirty="0"/>
              <a:t>be </a:t>
            </a:r>
            <a:r>
              <a:rPr dirty="0"/>
              <a:t>right </a:t>
            </a:r>
            <a:r>
              <a:rPr spc="-5" dirty="0"/>
              <a:t>or </a:t>
            </a:r>
            <a:r>
              <a:rPr spc="-15" dirty="0"/>
              <a:t>may </a:t>
            </a:r>
            <a:r>
              <a:rPr spc="-5" dirty="0"/>
              <a:t>be wrong. </a:t>
            </a:r>
            <a:r>
              <a:rPr dirty="0"/>
              <a:t>But </a:t>
            </a:r>
            <a:r>
              <a:rPr spc="10" dirty="0"/>
              <a:t>if </a:t>
            </a:r>
            <a:r>
              <a:rPr spc="-10" dirty="0"/>
              <a:t>good  amount </a:t>
            </a:r>
            <a:r>
              <a:rPr spc="-5" dirty="0"/>
              <a:t>of </a:t>
            </a:r>
            <a:r>
              <a:rPr spc="-10" dirty="0"/>
              <a:t>data </a:t>
            </a:r>
            <a:r>
              <a:rPr spc="10" dirty="0"/>
              <a:t>is </a:t>
            </a:r>
            <a:r>
              <a:rPr spc="-5" dirty="0"/>
              <a:t>available there </a:t>
            </a:r>
            <a:r>
              <a:rPr spc="10" dirty="0"/>
              <a:t>is </a:t>
            </a:r>
            <a:r>
              <a:rPr spc="-5" dirty="0"/>
              <a:t>scope to </a:t>
            </a:r>
            <a:r>
              <a:rPr spc="-10" dirty="0"/>
              <a:t>come </a:t>
            </a:r>
            <a:r>
              <a:rPr spc="5" dirty="0"/>
              <a:t>up </a:t>
            </a:r>
            <a:r>
              <a:rPr spc="-5" dirty="0"/>
              <a:t>with </a:t>
            </a:r>
            <a:r>
              <a:rPr spc="-10" dirty="0"/>
              <a:t>better</a:t>
            </a:r>
            <a:r>
              <a:rPr spc="15" dirty="0"/>
              <a:t> </a:t>
            </a:r>
            <a:r>
              <a:rPr spc="-5" dirty="0"/>
              <a:t>results.</a:t>
            </a:r>
            <a:endParaRPr sz="1450">
              <a:latin typeface="Arial"/>
              <a:cs typeface="Arial"/>
            </a:endParaRPr>
          </a:p>
          <a:p>
            <a:pPr marL="26670">
              <a:lnSpc>
                <a:spcPts val="2055"/>
              </a:lnSpc>
              <a:spcBef>
                <a:spcPts val="770"/>
              </a:spcBef>
              <a:tabLst>
                <a:tab pos="370840" algn="l"/>
              </a:tabLst>
            </a:pPr>
            <a:r>
              <a:rPr sz="1450" spc="24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pc="-5" dirty="0"/>
              <a:t>There </a:t>
            </a:r>
            <a:r>
              <a:rPr spc="10" dirty="0"/>
              <a:t>is </a:t>
            </a:r>
            <a:r>
              <a:rPr dirty="0"/>
              <a:t>high </a:t>
            </a:r>
            <a:r>
              <a:rPr spc="-5" dirty="0"/>
              <a:t>competition </a:t>
            </a:r>
            <a:r>
              <a:rPr spc="10" dirty="0"/>
              <a:t>in </a:t>
            </a:r>
            <a:r>
              <a:rPr spc="-5" dirty="0"/>
              <a:t>Midtown and Soho so </a:t>
            </a:r>
            <a:r>
              <a:rPr spc="10" dirty="0"/>
              <a:t>it is </a:t>
            </a:r>
            <a:r>
              <a:rPr dirty="0"/>
              <a:t>very </a:t>
            </a:r>
            <a:r>
              <a:rPr spc="5" dirty="0"/>
              <a:t>risky </a:t>
            </a:r>
            <a:r>
              <a:rPr spc="-10" dirty="0"/>
              <a:t>to </a:t>
            </a:r>
            <a:r>
              <a:rPr spc="-5" dirty="0"/>
              <a:t>open </a:t>
            </a:r>
            <a:r>
              <a:rPr dirty="0"/>
              <a:t>business </a:t>
            </a:r>
            <a:r>
              <a:rPr spc="10" dirty="0"/>
              <a:t>in</a:t>
            </a:r>
            <a:r>
              <a:rPr spc="-105" dirty="0"/>
              <a:t> </a:t>
            </a:r>
            <a:r>
              <a:rPr spc="-5" dirty="0"/>
              <a:t>these</a:t>
            </a:r>
            <a:endParaRPr sz="1450">
              <a:latin typeface="Arial"/>
              <a:cs typeface="Arial"/>
            </a:endParaRPr>
          </a:p>
          <a:p>
            <a:pPr marL="370840">
              <a:lnSpc>
                <a:spcPts val="2055"/>
              </a:lnSpc>
            </a:pPr>
            <a:r>
              <a:rPr spc="-5" dirty="0"/>
              <a:t>areas.</a:t>
            </a:r>
          </a:p>
          <a:p>
            <a:pPr marL="26670">
              <a:lnSpc>
                <a:spcPct val="100000"/>
              </a:lnSpc>
              <a:spcBef>
                <a:spcPts val="790"/>
              </a:spcBef>
              <a:tabLst>
                <a:tab pos="370840" algn="l"/>
              </a:tabLst>
            </a:pPr>
            <a:r>
              <a:rPr sz="1450" spc="24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pc="-5" dirty="0"/>
              <a:t>Central Harlem has also potential </a:t>
            </a:r>
            <a:r>
              <a:rPr dirty="0"/>
              <a:t>where </a:t>
            </a:r>
            <a:r>
              <a:rPr spc="-5" dirty="0"/>
              <a:t>closes </a:t>
            </a:r>
            <a:r>
              <a:rPr spc="-10" dirty="0"/>
              <a:t>to </a:t>
            </a:r>
            <a:r>
              <a:rPr dirty="0"/>
              <a:t>Morningside </a:t>
            </a:r>
            <a:r>
              <a:rPr spc="-5" dirty="0"/>
              <a:t>Heights</a:t>
            </a:r>
            <a:r>
              <a:rPr spc="40" dirty="0"/>
              <a:t> </a:t>
            </a:r>
            <a:r>
              <a:rPr dirty="0"/>
              <a:t>area.</a:t>
            </a:r>
            <a:endParaRPr sz="1450">
              <a:latin typeface="Arial"/>
              <a:cs typeface="Arial"/>
            </a:endParaRPr>
          </a:p>
          <a:p>
            <a:pPr marL="370840" marR="293370" indent="-344805">
              <a:lnSpc>
                <a:spcPts val="1939"/>
              </a:lnSpc>
              <a:spcBef>
                <a:spcPts val="1019"/>
              </a:spcBef>
              <a:tabLst>
                <a:tab pos="37084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pc="20" dirty="0"/>
              <a:t>It </a:t>
            </a:r>
            <a:r>
              <a:rPr spc="-5" dirty="0"/>
              <a:t>can be done </a:t>
            </a:r>
            <a:r>
              <a:rPr spc="-10" dirty="0"/>
              <a:t>more </a:t>
            </a:r>
            <a:r>
              <a:rPr spc="-5" dirty="0"/>
              <a:t>detailed analysis by adding other factors </a:t>
            </a:r>
            <a:r>
              <a:rPr dirty="0"/>
              <a:t>such </a:t>
            </a:r>
            <a:r>
              <a:rPr spc="-5" dirty="0"/>
              <a:t>as transportation,  demographics of</a:t>
            </a:r>
            <a:r>
              <a:rPr spc="-15" dirty="0"/>
              <a:t> </a:t>
            </a:r>
            <a:r>
              <a:rPr spc="-5" dirty="0"/>
              <a:t>inhabitants.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2494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718897"/>
            <a:ext cx="9794875" cy="2084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501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24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Although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all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goals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of this project were 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met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there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definitely room for further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improvement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development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as noted below. However,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goals of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project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were 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met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and,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with 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some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more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work,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could easily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be devleoped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into 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fully  phledged application that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could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support 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opening a business idea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unknown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location.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6676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Gothic Uralic"/>
                <a:cs typeface="Gothic Uralic"/>
              </a:rPr>
              <a:t>Introduction/Business</a:t>
            </a:r>
            <a:r>
              <a:rPr b="1" spc="-90" dirty="0">
                <a:latin typeface="Gothic Uralic"/>
                <a:cs typeface="Gothic Uralic"/>
              </a:rPr>
              <a:t> </a:t>
            </a:r>
            <a:r>
              <a:rPr b="1" dirty="0">
                <a:latin typeface="Gothic Uralic"/>
                <a:cs typeface="Gothic Uralic"/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8489" y="2818891"/>
            <a:ext cx="10658475" cy="219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306705" indent="-344805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City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New York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famous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for its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excelllent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cuisine. It's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food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culture includes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 array of 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international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cuisines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influenced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by 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city's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immigrant</a:t>
            </a:r>
            <a:r>
              <a:rPr sz="1800" spc="-18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history.</a:t>
            </a:r>
            <a:endParaRPr sz="1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 dirty="0">
              <a:latin typeface="Gothic Uralic"/>
              <a:cs typeface="Gothic Uralic"/>
            </a:endParaRPr>
          </a:p>
          <a:p>
            <a:pPr marL="356870" marR="5080" indent="-344805">
              <a:lnSpc>
                <a:spcPct val="100000"/>
              </a:lnSpc>
              <a:spcBef>
                <a:spcPts val="1560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lang="en-IN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Sushi restaurants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 have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become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so popular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United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States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now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it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seems that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there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one  on every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corner,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not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only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major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cities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but also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smaller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cities.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Starting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lang="en-IN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sushi restaurant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can be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great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business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opportunity, but you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need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distinguish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yourself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from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others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enjoy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long-term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success.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3733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Business</a:t>
            </a:r>
            <a:r>
              <a:rPr spc="-70" dirty="0"/>
              <a:t> </a:t>
            </a:r>
            <a:r>
              <a:rPr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3033725"/>
            <a:ext cx="10372090" cy="194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1450" spc="240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My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client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wants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open his business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Manhattan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area,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 focus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on that borough </a:t>
            </a:r>
            <a:r>
              <a:rPr sz="1800" spc="-50" dirty="0">
                <a:solidFill>
                  <a:srgbClr val="404040"/>
                </a:solidFill>
                <a:latin typeface="Gothic Uralic"/>
                <a:cs typeface="Gothic Uralic"/>
              </a:rPr>
              <a:t>during  </a:t>
            </a:r>
            <a:r>
              <a:rPr sz="1800" spc="-20" dirty="0">
                <a:solidFill>
                  <a:srgbClr val="404040"/>
                </a:solidFill>
                <a:latin typeface="Gothic Uralic"/>
                <a:cs typeface="Gothic Uralic"/>
              </a:rPr>
              <a:t>my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analysis. </a:t>
            </a:r>
            <a:r>
              <a:rPr sz="1800" spc="-25" dirty="0">
                <a:solidFill>
                  <a:srgbClr val="404040"/>
                </a:solidFill>
                <a:latin typeface="Gothic Uralic"/>
                <a:cs typeface="Gothic Uralic"/>
              </a:rPr>
              <a:t>We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define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potential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neighborhood based on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number of </a:t>
            </a:r>
            <a:r>
              <a:rPr lang="en-IN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sushi </a:t>
            </a:r>
            <a:r>
              <a:rPr lang="en-IN"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bars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which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are operating right in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each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neighborhood. Manhattan has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full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potential but also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very  challenging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district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open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a business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because of high competition.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New </a:t>
            </a:r>
            <a:r>
              <a:rPr lang="en-IN"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sushi bar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 should  be open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area that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inadequate neighborhood in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way 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bar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can attract more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customers. Therefore,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this analysis necessary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ensure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that we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have enough customers 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that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we are not so close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other sushi</a:t>
            </a:r>
            <a:r>
              <a:rPr sz="1800" spc="114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places.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9" y="4349496"/>
            <a:ext cx="4203192" cy="1594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3311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</a:t>
            </a:r>
            <a:r>
              <a:rPr spc="-45" dirty="0"/>
              <a:t> </a:t>
            </a:r>
            <a:r>
              <a:rPr dirty="0"/>
              <a:t>Selection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932" y="2443353"/>
            <a:ext cx="9781540" cy="165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identify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characteristics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our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competitors' venues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Manhattan, we would</a:t>
            </a:r>
            <a:r>
              <a:rPr sz="1800" spc="3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first</a:t>
            </a:r>
            <a:endParaRPr sz="1800">
              <a:latin typeface="Gothic Uralic"/>
              <a:cs typeface="Gothic Uralic"/>
            </a:endParaRPr>
          </a:p>
          <a:p>
            <a:pPr marR="191135" algn="r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need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find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out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the number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sushi bars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Manhattan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currently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their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location.</a:t>
            </a:r>
            <a:endParaRPr sz="1800">
              <a:latin typeface="Gothic Uralic"/>
              <a:cs typeface="Gothic Uralic"/>
            </a:endParaRPr>
          </a:p>
          <a:p>
            <a:pPr marR="212090" algn="r">
              <a:lnSpc>
                <a:spcPct val="100000"/>
              </a:lnSpc>
              <a:spcBef>
                <a:spcPts val="1010"/>
              </a:spcBef>
              <a:tabLst>
                <a:tab pos="3441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40" dirty="0">
                <a:solidFill>
                  <a:srgbClr val="404040"/>
                </a:solidFill>
                <a:latin typeface="Gothic Uralic"/>
                <a:cs typeface="Gothic Uralic"/>
              </a:rPr>
              <a:t>We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then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used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Google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Map </a:t>
            </a:r>
            <a:r>
              <a:rPr sz="1800" spc="-40" dirty="0">
                <a:solidFill>
                  <a:srgbClr val="404040"/>
                </a:solidFill>
                <a:latin typeface="Gothic Uralic"/>
                <a:cs typeface="Gothic Uralic"/>
              </a:rPr>
              <a:t>API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find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their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geographic coordinates based on</a:t>
            </a:r>
            <a:r>
              <a:rPr sz="1800" spc="-1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their</a:t>
            </a:r>
            <a:endParaRPr sz="1800">
              <a:latin typeface="Gothic Uralic"/>
              <a:cs typeface="Gothic Uralic"/>
            </a:endParaRPr>
          </a:p>
          <a:p>
            <a:pPr marL="35687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postal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code</a:t>
            </a:r>
            <a:r>
              <a:rPr sz="1800" spc="1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addresses.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2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Manhattan, there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1763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sushi bars are currently</a:t>
            </a:r>
            <a:r>
              <a:rPr sz="1800" spc="-10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operating.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0744" y="3294888"/>
            <a:ext cx="9079992" cy="2414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3311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</a:t>
            </a:r>
            <a:r>
              <a:rPr spc="-45" dirty="0"/>
              <a:t> </a:t>
            </a:r>
            <a:r>
              <a:rPr dirty="0"/>
              <a:t>Selection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3932" y="2443353"/>
            <a:ext cx="9355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Next, we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also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used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Google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Map </a:t>
            </a:r>
            <a:r>
              <a:rPr sz="1800" spc="-45" dirty="0">
                <a:solidFill>
                  <a:srgbClr val="404040"/>
                </a:solidFill>
                <a:latin typeface="Gothic Uralic"/>
                <a:cs typeface="Gothic Uralic"/>
              </a:rPr>
              <a:t>API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5" dirty="0">
                <a:solidFill>
                  <a:srgbClr val="404040"/>
                </a:solidFill>
                <a:latin typeface="Gothic Uralic"/>
                <a:cs typeface="Gothic Uralic"/>
              </a:rPr>
              <a:t>find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their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geographic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coordinates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of the</a:t>
            </a:r>
            <a:r>
              <a:rPr sz="1800" spc="-19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5</a:t>
            </a:r>
            <a:endParaRPr sz="1800">
              <a:latin typeface="Gothic Uralic"/>
              <a:cs typeface="Gothic Uralic"/>
            </a:endParaRPr>
          </a:p>
          <a:p>
            <a:pPr marL="35687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locations shortlisted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for our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sushi</a:t>
            </a:r>
            <a:r>
              <a:rPr sz="1800" spc="-2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bar: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3839" y="5983325"/>
            <a:ext cx="62687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othic Uralic"/>
                <a:cs typeface="Gothic Uralic"/>
              </a:rPr>
              <a:t>Table 2: </a:t>
            </a:r>
            <a:r>
              <a:rPr sz="1200" spc="-5" dirty="0">
                <a:latin typeface="Gothic Uralic"/>
                <a:cs typeface="Gothic Uralic"/>
              </a:rPr>
              <a:t>Data frame containing geographic coordinates </a:t>
            </a:r>
            <a:r>
              <a:rPr sz="1200" dirty="0">
                <a:latin typeface="Gothic Uralic"/>
                <a:cs typeface="Gothic Uralic"/>
              </a:rPr>
              <a:t>of </a:t>
            </a:r>
            <a:r>
              <a:rPr sz="1200" spc="-5" dirty="0">
                <a:latin typeface="Gothic Uralic"/>
                <a:cs typeface="Gothic Uralic"/>
              </a:rPr>
              <a:t>our </a:t>
            </a:r>
            <a:r>
              <a:rPr sz="1200" dirty="0">
                <a:latin typeface="Gothic Uralic"/>
                <a:cs typeface="Gothic Uralic"/>
              </a:rPr>
              <a:t>5 </a:t>
            </a:r>
            <a:r>
              <a:rPr sz="1200" spc="-5" dirty="0">
                <a:latin typeface="Gothic Uralic"/>
                <a:cs typeface="Gothic Uralic"/>
              </a:rPr>
              <a:t>shortlisted</a:t>
            </a:r>
            <a:r>
              <a:rPr sz="1200" spc="120" dirty="0">
                <a:latin typeface="Gothic Uralic"/>
                <a:cs typeface="Gothic Uralic"/>
              </a:rPr>
              <a:t> </a:t>
            </a:r>
            <a:r>
              <a:rPr sz="1200" dirty="0">
                <a:latin typeface="Gothic Uralic"/>
                <a:cs typeface="Gothic Uralic"/>
              </a:rPr>
              <a:t>locations</a:t>
            </a:r>
            <a:endParaRPr sz="12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3035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788" y="2424557"/>
            <a:ext cx="9720580" cy="123317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421005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15" dirty="0">
                <a:solidFill>
                  <a:srgbClr val="404040"/>
                </a:solidFill>
                <a:latin typeface="Gothic Uralic"/>
                <a:cs typeface="Gothic Uralic"/>
              </a:rPr>
              <a:t>Addresses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are converted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into their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equivalent latitude and longitude</a:t>
            </a:r>
            <a:r>
              <a:rPr sz="1800" spc="13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values.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Foursquare </a:t>
            </a:r>
            <a:r>
              <a:rPr sz="1800" spc="-45" dirty="0">
                <a:solidFill>
                  <a:srgbClr val="404040"/>
                </a:solidFill>
                <a:latin typeface="Gothic Uralic"/>
                <a:cs typeface="Gothic Uralic"/>
              </a:rPr>
              <a:t>API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used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explore neighborhoods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Manhattan,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New</a:t>
            </a:r>
            <a:r>
              <a:rPr sz="1800" spc="-27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York.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6870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25" dirty="0">
                <a:solidFill>
                  <a:srgbClr val="404040"/>
                </a:solidFill>
                <a:latin typeface="Gothic Uralic"/>
                <a:cs typeface="Gothic Uralic"/>
              </a:rPr>
              <a:t>After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that,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explore function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get sushi restaurant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categories </a:t>
            </a:r>
            <a:r>
              <a:rPr sz="1800" spc="10" dirty="0">
                <a:solidFill>
                  <a:srgbClr val="404040"/>
                </a:solidFill>
                <a:latin typeface="Gothic Uralic"/>
                <a:cs typeface="Gothic Uralic"/>
              </a:rPr>
              <a:t>in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each</a:t>
            </a:r>
            <a:r>
              <a:rPr sz="1800" spc="180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neighborhood.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4919" y="2718816"/>
            <a:ext cx="9229344" cy="2584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31189"/>
            <a:ext cx="3035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7788" y="2598547"/>
            <a:ext cx="18669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60" y="2398776"/>
            <a:ext cx="8007096" cy="4130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756869"/>
            <a:ext cx="3035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85884" y="2870072"/>
            <a:ext cx="2648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Sushi bars </a:t>
            </a:r>
            <a:r>
              <a:rPr sz="1800" spc="10" dirty="0">
                <a:latin typeface="Gothic Uralic"/>
                <a:cs typeface="Gothic Uralic"/>
              </a:rPr>
              <a:t>in</a:t>
            </a:r>
            <a:r>
              <a:rPr sz="1800" spc="-6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Manhattan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191" y="3572255"/>
            <a:ext cx="10479024" cy="2953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3932" y="1031189"/>
            <a:ext cx="3035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accent2">
                    <a:lumMod val="60000"/>
                    <a:lumOff val="40000"/>
                  </a:schemeClr>
                </a:solidFill>
                <a:latin typeface="Gothic Uralic"/>
                <a:cs typeface="Gothic Uralic"/>
              </a:rPr>
              <a:t>Methodology</a:t>
            </a:r>
            <a:endParaRPr sz="3600" dirty="0">
              <a:solidFill>
                <a:schemeClr val="accent2">
                  <a:lumMod val="60000"/>
                  <a:lumOff val="40000"/>
                </a:schemeClr>
              </a:solidFill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788" y="2552827"/>
            <a:ext cx="109251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</a:t>
            </a:r>
            <a:r>
              <a:rPr sz="1450" spc="869" dirty="0">
                <a:solidFill>
                  <a:srgbClr val="ACD33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Then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using this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feature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group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neighborhoods into clusters K-means clustering </a:t>
            </a:r>
            <a:r>
              <a:rPr sz="1800" spc="-25" dirty="0">
                <a:solidFill>
                  <a:srgbClr val="404040"/>
                </a:solidFill>
                <a:latin typeface="Gothic Uralic"/>
                <a:cs typeface="Gothic Uralic"/>
              </a:rPr>
              <a:t>algorithm 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will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be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use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to complete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this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task. </a:t>
            </a:r>
            <a:r>
              <a:rPr sz="1800" spc="-25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also, the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Folium library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to visualize the neighborhoods in  </a:t>
            </a:r>
            <a:r>
              <a:rPr sz="1800" spc="-10" dirty="0">
                <a:solidFill>
                  <a:srgbClr val="404040"/>
                </a:solidFill>
                <a:latin typeface="Gothic Uralic"/>
                <a:cs typeface="Gothic Uralic"/>
              </a:rPr>
              <a:t>Manhattan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and </a:t>
            </a:r>
            <a:r>
              <a:rPr sz="1800" dirty="0">
                <a:solidFill>
                  <a:srgbClr val="404040"/>
                </a:solidFill>
                <a:latin typeface="Gothic Uralic"/>
                <a:cs typeface="Gothic Uralic"/>
              </a:rPr>
              <a:t>its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emerging</a:t>
            </a:r>
            <a:r>
              <a:rPr sz="1800" spc="55" dirty="0">
                <a:solidFill>
                  <a:srgbClr val="40404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Gothic Uralic"/>
                <a:cs typeface="Gothic Uralic"/>
              </a:rPr>
              <a:t>clusters.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647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Gothic Uralic</vt:lpstr>
      <vt:lpstr>Times New Roman</vt:lpstr>
      <vt:lpstr>Trebuchet MS</vt:lpstr>
      <vt:lpstr>Wingdings 3</vt:lpstr>
      <vt:lpstr>Facet</vt:lpstr>
      <vt:lpstr>PowerPoint Presentation</vt:lpstr>
      <vt:lpstr>Introduction/Business Problem</vt:lpstr>
      <vt:lpstr>Business Problem</vt:lpstr>
      <vt:lpstr>Data Selection</vt:lpstr>
      <vt:lpstr>Data Selection</vt:lpstr>
      <vt:lpstr>Methodology</vt:lpstr>
      <vt:lpstr>Methodology</vt:lpstr>
      <vt:lpstr>Methodology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Result</vt:lpstr>
      <vt:lpstr>Result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Microsoft Office User</dc:creator>
  <cp:keywords>GENEL</cp:keywords>
  <cp:lastModifiedBy>piyush verma</cp:lastModifiedBy>
  <cp:revision>2</cp:revision>
  <dcterms:created xsi:type="dcterms:W3CDTF">2020-12-26T07:44:35Z</dcterms:created>
  <dcterms:modified xsi:type="dcterms:W3CDTF">2020-12-26T08:03:20Z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reated" pid="2">
    <vt:filetime>2019-04-21T00:00:00Z</vt:filetime>
  </property>
  <property fmtid="{D5CDD505-2E9C-101B-9397-08002B2CF9AE}" name="Creator" pid="3">
    <vt:lpwstr>Microsoft® PowerPoint® 2016</vt:lpwstr>
  </property>
  <property fmtid="{D5CDD505-2E9C-101B-9397-08002B2CF9AE}" name="LastSaved" pid="4">
    <vt:filetime>2020-12-26T00:00:00Z</vt:filetime>
  </property>
  <property fmtid="{D5CDD505-2E9C-101B-9397-08002B2CF9AE}" name="NXPowerLiteLastOptimized" pid="5">
    <vt:lpwstr>421133</vt:lpwstr>
  </property>
  <property fmtid="{D5CDD505-2E9C-101B-9397-08002B2CF9AE}" name="NXPowerLiteSettings" pid="6">
    <vt:lpwstr>C7000400038000</vt:lpwstr>
  </property>
  <property fmtid="{D5CDD505-2E9C-101B-9397-08002B2CF9AE}" name="NXPowerLiteVersion" pid="7">
    <vt:lpwstr>S9.0.3</vt:lpwstr>
  </property>
</Properties>
</file>