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2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11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40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1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6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0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31189"/>
            <a:ext cx="97241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62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2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062173"/>
            <a:ext cx="8044815" cy="1669414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sz="5400" b="1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Capstone </a:t>
            </a:r>
            <a:r>
              <a:rPr sz="5400" b="1" spc="-5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Project 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- The  </a:t>
            </a:r>
            <a:r>
              <a:rPr sz="5400" b="1" spc="-5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Battle of</a:t>
            </a:r>
            <a:r>
              <a:rPr sz="5400" b="1" spc="-25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 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Neighborhoods</a:t>
            </a:r>
            <a:endParaRPr sz="5400" dirty="0">
              <a:solidFill>
                <a:schemeClr val="accent2">
                  <a:lumMod val="75000"/>
                </a:schemeClr>
              </a:solidFill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4806442"/>
            <a:ext cx="840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CD333"/>
                </a:solidFill>
                <a:latin typeface="Gothic Uralic"/>
                <a:cs typeface="Gothic Uralic"/>
              </a:rPr>
              <a:t>SELECTING </a:t>
            </a:r>
            <a:r>
              <a:rPr sz="1800" spc="-15" dirty="0">
                <a:solidFill>
                  <a:srgbClr val="ACD333"/>
                </a:solidFill>
                <a:latin typeface="Gothic Uralic"/>
                <a:cs typeface="Gothic Uralic"/>
              </a:rPr>
              <a:t>THE </a:t>
            </a:r>
            <a:r>
              <a:rPr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BEST </a:t>
            </a:r>
            <a:r>
              <a:rPr sz="1800" spc="-15" dirty="0">
                <a:solidFill>
                  <a:srgbClr val="ACD333"/>
                </a:solidFill>
                <a:latin typeface="Gothic Uralic"/>
                <a:cs typeface="Gothic Uralic"/>
              </a:rPr>
              <a:t>LOCATION TO </a:t>
            </a:r>
            <a:r>
              <a:rPr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OPEN </a:t>
            </a:r>
            <a:r>
              <a:rPr sz="1800" spc="-60" dirty="0">
                <a:solidFill>
                  <a:srgbClr val="ACD333"/>
                </a:solidFill>
                <a:latin typeface="Gothic Uralic"/>
                <a:cs typeface="Gothic Uralic"/>
              </a:rPr>
              <a:t>AN </a:t>
            </a:r>
            <a:r>
              <a:rPr lang="en-IN" sz="1800" spc="-60" dirty="0">
                <a:solidFill>
                  <a:srgbClr val="ACD333"/>
                </a:solidFill>
                <a:latin typeface="Gothic Uralic"/>
                <a:cs typeface="Gothic Uralic"/>
              </a:rPr>
              <a:t>SUSHI BAR</a:t>
            </a:r>
            <a:r>
              <a:rPr sz="1800" spc="-45" dirty="0">
                <a:solidFill>
                  <a:srgbClr val="ACD333"/>
                </a:solidFill>
                <a:latin typeface="Gothic Uralic"/>
                <a:cs typeface="Gothic Uralic"/>
              </a:rPr>
              <a:t> </a:t>
            </a:r>
            <a:r>
              <a:rPr sz="1800" spc="20" dirty="0">
                <a:solidFill>
                  <a:srgbClr val="ACD333"/>
                </a:solidFill>
                <a:latin typeface="Gothic Uralic"/>
                <a:cs typeface="Gothic Uralic"/>
              </a:rPr>
              <a:t>IN </a:t>
            </a:r>
            <a:r>
              <a:rPr sz="1800" spc="-15" dirty="0">
                <a:solidFill>
                  <a:srgbClr val="ACD333"/>
                </a:solidFill>
                <a:latin typeface="Gothic Uralic"/>
                <a:cs typeface="Gothic Uralic"/>
              </a:rPr>
              <a:t>MANHATTAN,</a:t>
            </a:r>
            <a:r>
              <a:rPr sz="1800" spc="-180" dirty="0">
                <a:solidFill>
                  <a:srgbClr val="ACD333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NEW</a:t>
            </a:r>
            <a:endParaRPr lang="en-IN"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lang="en-IN"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YORK</a:t>
            </a:r>
            <a:endParaRPr lang="en-IN"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2" y="3288791"/>
            <a:ext cx="10238232" cy="306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1477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su</a:t>
            </a:r>
            <a:r>
              <a:rPr spc="10" dirty="0"/>
              <a:t>l</a:t>
            </a:r>
            <a:r>
              <a:rPr spc="-2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107" y="2361438"/>
            <a:ext cx="7755890" cy="83058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K-mean 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clustering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area with less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number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sushi</a:t>
            </a:r>
            <a:r>
              <a:rPr sz="1800" spc="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bars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536" y="3273552"/>
            <a:ext cx="10351008" cy="328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79040"/>
            <a:ext cx="97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2883407"/>
            <a:ext cx="10311383" cy="343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65070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3032760"/>
            <a:ext cx="9339072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65070"/>
            <a:ext cx="97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303" y="3191255"/>
            <a:ext cx="9473184" cy="1213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65070"/>
            <a:ext cx="97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su</a:t>
            </a:r>
            <a:r>
              <a:rPr spc="10" dirty="0"/>
              <a:t>l</a:t>
            </a:r>
            <a:r>
              <a:rPr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E7675-3CF9-4E6F-A7CD-976B91E2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43186"/>
            <a:ext cx="11887200" cy="51386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0" y="2474976"/>
            <a:ext cx="6483095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su</a:t>
            </a:r>
            <a:r>
              <a:rPr spc="10" dirty="0"/>
              <a:t>l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2407" y="2735153"/>
            <a:ext cx="2665730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Based </a:t>
            </a:r>
            <a:r>
              <a:rPr sz="1800" spc="5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dataframe analysis  </a:t>
            </a:r>
            <a:r>
              <a:rPr sz="1800" spc="-5" dirty="0">
                <a:latin typeface="Times New Roman"/>
                <a:cs typeface="Times New Roman"/>
              </a:rPr>
              <a:t>above </a:t>
            </a:r>
            <a:r>
              <a:rPr sz="1800" dirty="0">
                <a:latin typeface="Times New Roman"/>
                <a:cs typeface="Times New Roman"/>
              </a:rPr>
              <a:t>Cluster 3 (Upper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West  </a:t>
            </a:r>
            <a:r>
              <a:rPr sz="1800" dirty="0">
                <a:latin typeface="Times New Roman"/>
                <a:cs typeface="Times New Roman"/>
              </a:rPr>
              <a:t>Side ) </a:t>
            </a:r>
            <a:r>
              <a:rPr sz="1800" spc="-5" dirty="0">
                <a:latin typeface="Times New Roman"/>
                <a:cs typeface="Times New Roman"/>
              </a:rPr>
              <a:t>and Cluster </a:t>
            </a:r>
            <a:r>
              <a:rPr sz="1800" dirty="0">
                <a:latin typeface="Times New Roman"/>
                <a:cs typeface="Times New Roman"/>
              </a:rPr>
              <a:t>4  (Morningside </a:t>
            </a:r>
            <a:r>
              <a:rPr sz="1800" spc="-5" dirty="0">
                <a:latin typeface="Times New Roman"/>
                <a:cs typeface="Times New Roman"/>
              </a:rPr>
              <a:t>Heights) </a:t>
            </a:r>
            <a:r>
              <a:rPr sz="1800" spc="-10" dirty="0">
                <a:latin typeface="Times New Roman"/>
                <a:cs typeface="Times New Roman"/>
              </a:rPr>
              <a:t>areas 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best places </a:t>
            </a:r>
            <a:r>
              <a:rPr sz="1800" dirty="0">
                <a:latin typeface="Times New Roman"/>
                <a:cs typeface="Times New Roman"/>
              </a:rPr>
              <a:t>to open a  </a:t>
            </a:r>
            <a:r>
              <a:rPr sz="1800" spc="-5" dirty="0">
                <a:latin typeface="Times New Roman"/>
                <a:cs typeface="Times New Roman"/>
              </a:rPr>
              <a:t>new </a:t>
            </a:r>
            <a:r>
              <a:rPr sz="1800" dirty="0">
                <a:latin typeface="Times New Roman"/>
                <a:cs typeface="Times New Roman"/>
              </a:rPr>
              <a:t>sushi bar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business.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2244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50" dirty="0"/>
              <a:t>i</a:t>
            </a:r>
            <a:r>
              <a:rPr spc="-5" dirty="0"/>
              <a:t>scu</a:t>
            </a:r>
            <a:r>
              <a:rPr spc="-20" dirty="0"/>
              <a:t>s</a:t>
            </a:r>
            <a:r>
              <a:rPr spc="-5" dirty="0"/>
              <a:t>s</a:t>
            </a:r>
            <a:r>
              <a:rPr spc="3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0840" marR="5080" indent="-344805">
              <a:lnSpc>
                <a:spcPts val="1939"/>
              </a:lnSpc>
              <a:spcBef>
                <a:spcPts val="345"/>
              </a:spcBef>
              <a:tabLst>
                <a:tab pos="37084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-5" dirty="0"/>
              <a:t>This analysis </a:t>
            </a:r>
            <a:r>
              <a:rPr spc="10" dirty="0"/>
              <a:t>is </a:t>
            </a:r>
            <a:r>
              <a:rPr spc="-5" dirty="0"/>
              <a:t>performed on limited </a:t>
            </a:r>
            <a:r>
              <a:rPr spc="-10" dirty="0"/>
              <a:t>data. </a:t>
            </a:r>
            <a:r>
              <a:rPr spc="-5" dirty="0"/>
              <a:t>This </a:t>
            </a:r>
            <a:r>
              <a:rPr spc="-15" dirty="0"/>
              <a:t>may </a:t>
            </a:r>
            <a:r>
              <a:rPr spc="-5" dirty="0"/>
              <a:t>be </a:t>
            </a:r>
            <a:r>
              <a:rPr dirty="0"/>
              <a:t>right </a:t>
            </a:r>
            <a:r>
              <a:rPr spc="-5" dirty="0"/>
              <a:t>or </a:t>
            </a:r>
            <a:r>
              <a:rPr spc="-15" dirty="0"/>
              <a:t>may </a:t>
            </a:r>
            <a:r>
              <a:rPr spc="-5" dirty="0"/>
              <a:t>be wrong. </a:t>
            </a:r>
            <a:r>
              <a:rPr dirty="0"/>
              <a:t>But </a:t>
            </a:r>
            <a:r>
              <a:rPr spc="10" dirty="0"/>
              <a:t>if </a:t>
            </a:r>
            <a:r>
              <a:rPr spc="-10" dirty="0"/>
              <a:t>good  amount </a:t>
            </a:r>
            <a:r>
              <a:rPr spc="-5" dirty="0"/>
              <a:t>of </a:t>
            </a:r>
            <a:r>
              <a:rPr spc="-10" dirty="0"/>
              <a:t>data </a:t>
            </a:r>
            <a:r>
              <a:rPr spc="10" dirty="0"/>
              <a:t>is </a:t>
            </a:r>
            <a:r>
              <a:rPr spc="-5" dirty="0"/>
              <a:t>available there </a:t>
            </a:r>
            <a:r>
              <a:rPr spc="10" dirty="0"/>
              <a:t>is </a:t>
            </a:r>
            <a:r>
              <a:rPr spc="-5" dirty="0"/>
              <a:t>scope to </a:t>
            </a:r>
            <a:r>
              <a:rPr spc="-10" dirty="0"/>
              <a:t>come </a:t>
            </a:r>
            <a:r>
              <a:rPr spc="5" dirty="0"/>
              <a:t>up </a:t>
            </a:r>
            <a:r>
              <a:rPr spc="-5" dirty="0"/>
              <a:t>with </a:t>
            </a:r>
            <a:r>
              <a:rPr spc="-10" dirty="0"/>
              <a:t>better</a:t>
            </a:r>
            <a:r>
              <a:rPr spc="15" dirty="0"/>
              <a:t> </a:t>
            </a:r>
            <a:r>
              <a:rPr spc="-5" dirty="0"/>
              <a:t>results.</a:t>
            </a:r>
            <a:endParaRPr sz="1450">
              <a:latin typeface="Arial"/>
              <a:cs typeface="Arial"/>
            </a:endParaRPr>
          </a:p>
          <a:p>
            <a:pPr marL="26670">
              <a:lnSpc>
                <a:spcPts val="2055"/>
              </a:lnSpc>
              <a:spcBef>
                <a:spcPts val="770"/>
              </a:spcBef>
              <a:tabLst>
                <a:tab pos="370840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-5" dirty="0"/>
              <a:t>There </a:t>
            </a:r>
            <a:r>
              <a:rPr spc="10" dirty="0"/>
              <a:t>is </a:t>
            </a:r>
            <a:r>
              <a:rPr dirty="0"/>
              <a:t>high </a:t>
            </a:r>
            <a:r>
              <a:rPr spc="-5" dirty="0"/>
              <a:t>competition </a:t>
            </a:r>
            <a:r>
              <a:rPr spc="10" dirty="0"/>
              <a:t>in </a:t>
            </a:r>
            <a:r>
              <a:rPr spc="-5" dirty="0"/>
              <a:t>Midtown and Soho so </a:t>
            </a:r>
            <a:r>
              <a:rPr spc="10" dirty="0"/>
              <a:t>it is </a:t>
            </a:r>
            <a:r>
              <a:rPr dirty="0"/>
              <a:t>very </a:t>
            </a:r>
            <a:r>
              <a:rPr spc="5" dirty="0"/>
              <a:t>risky </a:t>
            </a:r>
            <a:r>
              <a:rPr spc="-10" dirty="0"/>
              <a:t>to </a:t>
            </a:r>
            <a:r>
              <a:rPr spc="-5" dirty="0"/>
              <a:t>open </a:t>
            </a:r>
            <a:r>
              <a:rPr dirty="0"/>
              <a:t>business </a:t>
            </a:r>
            <a:r>
              <a:rPr spc="10" dirty="0"/>
              <a:t>in</a:t>
            </a:r>
            <a:r>
              <a:rPr spc="-105" dirty="0"/>
              <a:t> </a:t>
            </a:r>
            <a:r>
              <a:rPr spc="-5" dirty="0"/>
              <a:t>these</a:t>
            </a:r>
            <a:endParaRPr sz="1450">
              <a:latin typeface="Arial"/>
              <a:cs typeface="Arial"/>
            </a:endParaRPr>
          </a:p>
          <a:p>
            <a:pPr marL="370840">
              <a:lnSpc>
                <a:spcPts val="2055"/>
              </a:lnSpc>
            </a:pPr>
            <a:r>
              <a:rPr spc="-5" dirty="0"/>
              <a:t>areas.</a:t>
            </a:r>
          </a:p>
          <a:p>
            <a:pPr marL="26670">
              <a:lnSpc>
                <a:spcPct val="100000"/>
              </a:lnSpc>
              <a:spcBef>
                <a:spcPts val="790"/>
              </a:spcBef>
              <a:tabLst>
                <a:tab pos="370840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-5" dirty="0"/>
              <a:t>Central Harlem has also potential </a:t>
            </a:r>
            <a:r>
              <a:rPr dirty="0"/>
              <a:t>where </a:t>
            </a:r>
            <a:r>
              <a:rPr spc="-5" dirty="0"/>
              <a:t>closes </a:t>
            </a:r>
            <a:r>
              <a:rPr spc="-10" dirty="0"/>
              <a:t>to </a:t>
            </a:r>
            <a:r>
              <a:rPr dirty="0"/>
              <a:t>Morningside </a:t>
            </a:r>
            <a:r>
              <a:rPr spc="-5" dirty="0"/>
              <a:t>Heights</a:t>
            </a:r>
            <a:r>
              <a:rPr spc="40" dirty="0"/>
              <a:t> </a:t>
            </a:r>
            <a:r>
              <a:rPr dirty="0"/>
              <a:t>area.</a:t>
            </a:r>
            <a:endParaRPr sz="1450">
              <a:latin typeface="Arial"/>
              <a:cs typeface="Arial"/>
            </a:endParaRPr>
          </a:p>
          <a:p>
            <a:pPr marL="370840" marR="293370" indent="-344805">
              <a:lnSpc>
                <a:spcPts val="1939"/>
              </a:lnSpc>
              <a:spcBef>
                <a:spcPts val="1019"/>
              </a:spcBef>
              <a:tabLst>
                <a:tab pos="37084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20" dirty="0"/>
              <a:t>It </a:t>
            </a:r>
            <a:r>
              <a:rPr spc="-5" dirty="0"/>
              <a:t>can be done </a:t>
            </a:r>
            <a:r>
              <a:rPr spc="-10" dirty="0"/>
              <a:t>more </a:t>
            </a:r>
            <a:r>
              <a:rPr spc="-5" dirty="0"/>
              <a:t>detailed analysis by adding other factors </a:t>
            </a:r>
            <a:r>
              <a:rPr dirty="0"/>
              <a:t>such </a:t>
            </a:r>
            <a:r>
              <a:rPr spc="-5" dirty="0"/>
              <a:t>as transportation,  demographics of</a:t>
            </a:r>
            <a:r>
              <a:rPr spc="-15" dirty="0"/>
              <a:t> </a:t>
            </a:r>
            <a:r>
              <a:rPr spc="-5" dirty="0"/>
              <a:t>inhabitants.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2494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718897"/>
            <a:ext cx="9794875" cy="208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Although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goals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 this project were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met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there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definitely room for further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improvement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development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as noted below. However,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goals 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project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were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met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some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more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work,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could easily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 devleoped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into 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fully  phledged application that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could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support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opening a business idea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unknown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6676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Gothic Uralic"/>
                <a:cs typeface="Gothic Uralic"/>
              </a:rPr>
              <a:t>Introduction/Business</a:t>
            </a:r>
            <a:r>
              <a:rPr b="1" spc="-90" dirty="0">
                <a:latin typeface="Gothic Uralic"/>
                <a:cs typeface="Gothic Uralic"/>
              </a:rPr>
              <a:t> </a:t>
            </a:r>
            <a:r>
              <a:rPr b="1" dirty="0">
                <a:latin typeface="Gothic Uralic"/>
                <a:cs typeface="Gothic Uralic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489" y="2818891"/>
            <a:ext cx="10658475" cy="219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06705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City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New York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famous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for its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excelllent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cuisine. It's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food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culture includes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 array of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international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cuisines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influenced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by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city's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immigrant</a:t>
            </a:r>
            <a:r>
              <a:rPr sz="1800" spc="-1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history.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 dirty="0">
              <a:latin typeface="Gothic Uralic"/>
              <a:cs typeface="Gothic Uralic"/>
            </a:endParaRPr>
          </a:p>
          <a:p>
            <a:pPr marL="356870" marR="5080" indent="-344805">
              <a:lnSpc>
                <a:spcPct val="100000"/>
              </a:lnSpc>
              <a:spcBef>
                <a:spcPts val="156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restaurants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have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become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so popular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United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States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now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seems 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there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one  on every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corner,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only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major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cities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but also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smaller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cities.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Starting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restaurant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can be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great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business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opportunity, but you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need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distinguish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yourself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from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others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enjoy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long-term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success.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73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70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3033725"/>
            <a:ext cx="1037209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client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wants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open his business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area,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 focus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on that borough </a:t>
            </a:r>
            <a:r>
              <a:rPr sz="1800" spc="-50" dirty="0">
                <a:solidFill>
                  <a:srgbClr val="404040"/>
                </a:solidFill>
                <a:latin typeface="Gothic Uralic"/>
                <a:cs typeface="Gothic Uralic"/>
              </a:rPr>
              <a:t>during 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my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analysis. 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define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potential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neighborhood based 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number of 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</a:t>
            </a:r>
            <a:r>
              <a:rPr lang="en-IN"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bars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which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operating right 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each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neighborhood. Manhattan has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full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potential but also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very  challenging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district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open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business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because of high competition.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New 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bar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should  be open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area 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inadequate neighborhood in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way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can attract more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customers. Therefore,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 analysis necessary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ensure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that we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have enough customers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we are not so close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other sushi</a:t>
            </a:r>
            <a:r>
              <a:rPr sz="18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places.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9" y="4349496"/>
            <a:ext cx="4203192" cy="159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31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43353"/>
            <a:ext cx="9781540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identify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characteristics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our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competitors' venues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Manhattan, we would</a:t>
            </a:r>
            <a:r>
              <a:rPr sz="1800" spc="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first</a:t>
            </a:r>
            <a:endParaRPr sz="1800">
              <a:latin typeface="Gothic Uralic"/>
              <a:cs typeface="Gothic Uralic"/>
            </a:endParaRPr>
          </a:p>
          <a:p>
            <a:pPr marR="191135" algn="r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need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out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 number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bars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currently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location.</a:t>
            </a:r>
            <a:endParaRPr sz="1800">
              <a:latin typeface="Gothic Uralic"/>
              <a:cs typeface="Gothic Uralic"/>
            </a:endParaRPr>
          </a:p>
          <a:p>
            <a:pPr marR="212090" algn="r">
              <a:lnSpc>
                <a:spcPct val="100000"/>
              </a:lnSpc>
              <a:spcBef>
                <a:spcPts val="1010"/>
              </a:spcBef>
              <a:tabLst>
                <a:tab pos="3441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4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Google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Map </a:t>
            </a:r>
            <a:r>
              <a:rPr sz="1800" spc="-40" dirty="0">
                <a:solidFill>
                  <a:srgbClr val="404040"/>
                </a:solidFill>
                <a:latin typeface="Gothic Uralic"/>
                <a:cs typeface="Gothic Uralic"/>
              </a:rPr>
              <a:t>API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geographic coordinates based on</a:t>
            </a:r>
            <a:r>
              <a:rPr sz="1800" spc="-1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</a:t>
            </a:r>
            <a:endParaRPr sz="1800">
              <a:latin typeface="Gothic Uralic"/>
              <a:cs typeface="Gothic Uralic"/>
            </a:endParaRPr>
          </a:p>
          <a:p>
            <a:pPr marL="35687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postal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code</a:t>
            </a:r>
            <a:r>
              <a:rPr sz="18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addresses.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2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Manhattan, there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1763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bars are currently</a:t>
            </a:r>
            <a:r>
              <a:rPr sz="1800" spc="-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operating.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744" y="3294888"/>
            <a:ext cx="9079992" cy="2414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31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43353"/>
            <a:ext cx="9355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Next, 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also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Google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Map </a:t>
            </a:r>
            <a:r>
              <a:rPr sz="1800" spc="-45" dirty="0">
                <a:solidFill>
                  <a:srgbClr val="404040"/>
                </a:solidFill>
                <a:latin typeface="Gothic Uralic"/>
                <a:cs typeface="Gothic Uralic"/>
              </a:rPr>
              <a:t>API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geographic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coordinates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the</a:t>
            </a:r>
            <a:r>
              <a:rPr sz="1800" spc="-1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locations shortlisted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for our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bar: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3839" y="5983325"/>
            <a:ext cx="62687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othic Uralic"/>
                <a:cs typeface="Gothic Uralic"/>
              </a:rPr>
              <a:t>Table 2: </a:t>
            </a:r>
            <a:r>
              <a:rPr sz="1200" spc="-5" dirty="0">
                <a:latin typeface="Gothic Uralic"/>
                <a:cs typeface="Gothic Uralic"/>
              </a:rPr>
              <a:t>Data frame containing geographic coordinates </a:t>
            </a:r>
            <a:r>
              <a:rPr sz="1200" dirty="0">
                <a:latin typeface="Gothic Uralic"/>
                <a:cs typeface="Gothic Uralic"/>
              </a:rPr>
              <a:t>of </a:t>
            </a:r>
            <a:r>
              <a:rPr sz="1200" spc="-5" dirty="0">
                <a:latin typeface="Gothic Uralic"/>
                <a:cs typeface="Gothic Uralic"/>
              </a:rPr>
              <a:t>our </a:t>
            </a:r>
            <a:r>
              <a:rPr sz="1200" dirty="0">
                <a:latin typeface="Gothic Uralic"/>
                <a:cs typeface="Gothic Uralic"/>
              </a:rPr>
              <a:t>5 </a:t>
            </a:r>
            <a:r>
              <a:rPr sz="1200" spc="-5" dirty="0">
                <a:latin typeface="Gothic Uralic"/>
                <a:cs typeface="Gothic Uralic"/>
              </a:rPr>
              <a:t>shortlisted</a:t>
            </a:r>
            <a:r>
              <a:rPr sz="1200" spc="120" dirty="0">
                <a:latin typeface="Gothic Uralic"/>
                <a:cs typeface="Gothic Uralic"/>
              </a:rPr>
              <a:t> </a:t>
            </a:r>
            <a:r>
              <a:rPr sz="1200" dirty="0">
                <a:latin typeface="Gothic Uralic"/>
                <a:cs typeface="Gothic Uralic"/>
              </a:rPr>
              <a:t>locations</a:t>
            </a:r>
            <a:endParaRPr sz="1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788" y="2424557"/>
            <a:ext cx="9720580" cy="12331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42100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Addresses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converted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into their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equivalent latitude and longitude</a:t>
            </a:r>
            <a:r>
              <a:rPr sz="1800" spc="1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values.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Foursquare </a:t>
            </a:r>
            <a:r>
              <a:rPr sz="1800" spc="-45" dirty="0">
                <a:solidFill>
                  <a:srgbClr val="404040"/>
                </a:solidFill>
                <a:latin typeface="Gothic Uralic"/>
                <a:cs typeface="Gothic Uralic"/>
              </a:rPr>
              <a:t>API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explore neighborhoods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New</a:t>
            </a:r>
            <a:r>
              <a:rPr sz="1800" spc="-2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York.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After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explore function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get sushi restaurant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categories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each</a:t>
            </a:r>
            <a:r>
              <a:rPr sz="1800" spc="1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neighborhood.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919" y="2718816"/>
            <a:ext cx="9229344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788" y="2598547"/>
            <a:ext cx="18669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2398776"/>
            <a:ext cx="8007096" cy="413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75686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85884" y="2870072"/>
            <a:ext cx="264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Sushi bars </a:t>
            </a:r>
            <a:r>
              <a:rPr sz="1800" spc="10" dirty="0">
                <a:latin typeface="Gothic Uralic"/>
                <a:cs typeface="Gothic Uralic"/>
              </a:rPr>
              <a:t>in</a:t>
            </a:r>
            <a:r>
              <a:rPr sz="1800" spc="-6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Manhattan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3572255"/>
            <a:ext cx="1047902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Methodology</a:t>
            </a:r>
            <a:endParaRPr sz="3600" dirty="0">
              <a:solidFill>
                <a:schemeClr val="accent2">
                  <a:lumMod val="60000"/>
                  <a:lumOff val="40000"/>
                </a:schemeClr>
              </a:solidFill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88" y="2552827"/>
            <a:ext cx="10925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869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this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feature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group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neighborhoods into clusters K-means clustering 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algorithm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complete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task. 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also,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Folium library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 visualize the neighborhoods in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Manhattan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emerging</a:t>
            </a:r>
            <a:r>
              <a:rPr sz="1800" spc="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clusters.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647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Gothic Uralic</vt:lpstr>
      <vt:lpstr>Times New Roman</vt:lpstr>
      <vt:lpstr>Trebuchet MS</vt:lpstr>
      <vt:lpstr>Wingdings 3</vt:lpstr>
      <vt:lpstr>Facet</vt:lpstr>
      <vt:lpstr>PowerPoint Presentation</vt:lpstr>
      <vt:lpstr>Introduction/Business Problem</vt:lpstr>
      <vt:lpstr>Business Problem</vt:lpstr>
      <vt:lpstr>Data Selection</vt:lpstr>
      <vt:lpstr>Data Selection</vt:lpstr>
      <vt:lpstr>Methodology</vt:lpstr>
      <vt:lpstr>Methodology</vt:lpstr>
      <vt:lpstr>Methodology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piyush verma</cp:lastModifiedBy>
  <cp:revision>2</cp:revision>
  <dcterms:created xsi:type="dcterms:W3CDTF">2020-12-26T07:44:35Z</dcterms:created>
  <dcterms:modified xsi:type="dcterms:W3CDTF">2020-12-26T08:03:20Z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2020-12-26T00:00:00Z</vt:filetime>
  </property>
</Properties>
</file>