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64" r:id="rId5"/>
    <p:sldId id="276" r:id="rId6"/>
    <p:sldId id="277" r:id="rId7"/>
    <p:sldId id="278" r:id="rId8"/>
    <p:sldId id="280" r:id="rId9"/>
    <p:sldId id="259" r:id="rId10"/>
    <p:sldId id="283" r:id="rId11"/>
    <p:sldId id="285" r:id="rId12"/>
    <p:sldId id="274" r:id="rId13"/>
    <p:sldId id="275" r:id="rId14"/>
    <p:sldId id="284" r:id="rId15"/>
    <p:sldId id="282" r:id="rId16"/>
    <p:sldId id="261" r:id="rId17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196" autoAdjust="0"/>
  </p:normalViewPr>
  <p:slideViewPr>
    <p:cSldViewPr snapToGrid="0" showGuides="1">
      <p:cViewPr varScale="1">
        <p:scale>
          <a:sx n="39" d="100"/>
          <a:sy n="39" d="100"/>
        </p:scale>
        <p:origin x="1565" y="77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1006" y="11859863"/>
            <a:ext cx="16478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904872" y="2574992"/>
            <a:ext cx="16478253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01007" y="7223191"/>
            <a:ext cx="1647825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904875" y="1079501"/>
            <a:ext cx="1647825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4875" y="2372962"/>
            <a:ext cx="1647825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17244">
              <a:lnSpc>
                <a:spcPct val="100000"/>
              </a:lnSpc>
              <a:spcBef>
                <a:spcPts val="0"/>
              </a:spcBef>
              <a:buSzTx/>
              <a:buNone/>
              <a:defRPr sz="5643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904875" y="1079500"/>
            <a:ext cx="1647825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4875" y="2372962"/>
            <a:ext cx="1647825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17244">
              <a:lnSpc>
                <a:spcPct val="100000"/>
              </a:lnSpc>
              <a:spcBef>
                <a:spcPts val="0"/>
              </a:spcBef>
              <a:buSzTx/>
              <a:buNone/>
              <a:defRPr sz="5643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04875" y="4920843"/>
            <a:ext cx="1647825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04875" y="1075927"/>
            <a:ext cx="1647825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4875" y="8262180"/>
            <a:ext cx="1647825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822519" y="10675454"/>
            <a:ext cx="15150039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315442" y="4939860"/>
            <a:ext cx="15657116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1820526" y="1016000"/>
            <a:ext cx="5579324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0125075" y="3978276"/>
            <a:ext cx="782955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04775" y="495300"/>
            <a:ext cx="124587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000125" y="-5524500"/>
            <a:ext cx="2028825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866775" y="-1295400"/>
            <a:ext cx="2005965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904875" y="7124700"/>
            <a:ext cx="1647825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905768" y="1106138"/>
            <a:ext cx="16476466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04875" y="11609910"/>
            <a:ext cx="1647825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8229600" y="-203200"/>
            <a:ext cx="9108628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904875" y="1270001"/>
            <a:ext cx="733425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04875" y="7060576"/>
            <a:ext cx="733425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46954" y="13080242"/>
            <a:ext cx="384722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4875" y="2372962"/>
            <a:ext cx="1647825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17244">
              <a:lnSpc>
                <a:spcPct val="100000"/>
              </a:lnSpc>
              <a:spcBef>
                <a:spcPts val="0"/>
              </a:spcBef>
              <a:buSzTx/>
              <a:buNone/>
              <a:defRPr sz="5643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4875" y="2372962"/>
            <a:ext cx="733425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17244">
              <a:lnSpc>
                <a:spcPct val="100000"/>
              </a:lnSpc>
              <a:spcBef>
                <a:spcPts val="0"/>
              </a:spcBef>
              <a:buSzTx/>
              <a:buNone/>
              <a:defRPr sz="5643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04875" y="4248504"/>
            <a:ext cx="733425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9144000" y="-407266"/>
            <a:ext cx="8187656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904875" y="1079500"/>
            <a:ext cx="733425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4875" y="2372962"/>
            <a:ext cx="733425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17244">
              <a:lnSpc>
                <a:spcPct val="100000"/>
              </a:lnSpc>
              <a:spcBef>
                <a:spcPts val="0"/>
              </a:spcBef>
              <a:buSzTx/>
              <a:buNone/>
              <a:defRPr sz="5643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04875" y="4248504"/>
            <a:ext cx="733425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904875" y="1079500"/>
            <a:ext cx="733425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4875" y="2372962"/>
            <a:ext cx="733425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17244">
              <a:lnSpc>
                <a:spcPct val="100000"/>
              </a:lnSpc>
              <a:spcBef>
                <a:spcPts val="0"/>
              </a:spcBef>
              <a:buSzTx/>
              <a:buNone/>
              <a:defRPr sz="5643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04875" y="4248504"/>
            <a:ext cx="733425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904875" y="1079500"/>
            <a:ext cx="733425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904872" y="4533900"/>
            <a:ext cx="16478253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46954" y="13080242"/>
            <a:ext cx="384722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904875" y="1079501"/>
            <a:ext cx="1647825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04875" y="4248504"/>
            <a:ext cx="1647825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46954" y="13076008"/>
            <a:ext cx="384722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549692"/>
            <a:ext cx="1570192" cy="162683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 3"/>
          <p:cNvSpPr txBox="1"/>
          <p:nvPr/>
        </p:nvSpPr>
        <p:spPr>
          <a:xfrm>
            <a:off x="2374864" y="853087"/>
            <a:ext cx="1541678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400" b="1"/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INDIAN INSTITUTE OF INFORMATION TECHNOLOGY, NAGPUR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4400" b="1"/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(An Institution of National Importance by Act of Parliament)</a:t>
            </a:r>
          </a:p>
        </p:txBody>
      </p:sp>
      <p:sp>
        <p:nvSpPr>
          <p:cNvPr id="173" name="TextBox 6"/>
          <p:cNvSpPr txBox="1"/>
          <p:nvPr/>
        </p:nvSpPr>
        <p:spPr>
          <a:xfrm>
            <a:off x="3703479" y="2943134"/>
            <a:ext cx="10881042" cy="66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914400">
              <a:lnSpc>
                <a:spcPct val="100000"/>
              </a:lnSpc>
              <a:spcBef>
                <a:spcPts val="0"/>
              </a:spcBef>
              <a:defRPr sz="37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Engineering</a:t>
            </a:r>
          </a:p>
        </p:txBody>
      </p:sp>
      <p:sp>
        <p:nvSpPr>
          <p:cNvPr id="174" name="Incomplete Data Handling using Multi-View Framework"/>
          <p:cNvSpPr txBox="1"/>
          <p:nvPr/>
        </p:nvSpPr>
        <p:spPr>
          <a:xfrm>
            <a:off x="529710" y="4973552"/>
            <a:ext cx="17228580" cy="172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500" b="1" spc="-170"/>
            </a:lvl1pPr>
          </a:lstStyle>
          <a:p>
            <a:r>
              <a:rPr sz="6600" dirty="0">
                <a:latin typeface="Arial" panose="020B0604020202020204" pitchFamily="34" charset="0"/>
                <a:cs typeface="Arial" panose="020B0604020202020204" pitchFamily="34" charset="0"/>
              </a:rPr>
              <a:t>Incomplete Data Handling using Multi-View Framework</a:t>
            </a:r>
          </a:p>
        </p:txBody>
      </p:sp>
      <p:sp>
        <p:nvSpPr>
          <p:cNvPr id="175" name="Name Of Supervisor : Dr Suvra Jyoti Choudhary"/>
          <p:cNvSpPr txBox="1"/>
          <p:nvPr/>
        </p:nvSpPr>
        <p:spPr>
          <a:xfrm>
            <a:off x="3585804" y="7452245"/>
            <a:ext cx="1111639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Name Of Supervisor : Dr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latin typeface="Arial" panose="020B0604020202020204" pitchFamily="34" charset="0"/>
                <a:cs typeface="Arial" panose="020B0604020202020204" pitchFamily="34" charset="0"/>
              </a:rPr>
              <a:t>Suvra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Jyoti Choudhary</a:t>
            </a:r>
          </a:p>
        </p:txBody>
      </p:sp>
      <p:graphicFrame>
        <p:nvGraphicFramePr>
          <p:cNvPr id="176" name="Table 1"/>
          <p:cNvGraphicFramePr/>
          <p:nvPr>
            <p:extLst>
              <p:ext uri="{D42A27DB-BD31-4B8C-83A1-F6EECF244321}">
                <p14:modId xmlns:p14="http://schemas.microsoft.com/office/powerpoint/2010/main" val="1072612679"/>
              </p:ext>
            </p:extLst>
          </p:nvPr>
        </p:nvGraphicFramePr>
        <p:xfrm>
          <a:off x="4181537" y="8859876"/>
          <a:ext cx="9924926" cy="382598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496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9645"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sz="4500" b="1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Enrolment No.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sz="4500" b="1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Name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6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BT21CSE096</a:t>
                      </a:r>
                      <a:endParaRPr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Piyush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Waje</a:t>
                      </a:r>
                      <a:endParaRPr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6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BT21CSE125</a:t>
                      </a:r>
                      <a:endParaRPr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Ravi Kumar Gupta</a:t>
                      </a:r>
                      <a:endParaRPr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6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BT21CSE127</a:t>
                      </a:r>
                      <a:endParaRPr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Kalpesh Salve</a:t>
                      </a:r>
                      <a:endParaRPr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64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BT21CSE143</a:t>
                      </a:r>
                      <a:endParaRPr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Ansh Bansal</a:t>
                      </a:r>
                      <a:endParaRPr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eature Extraction:…"/>
          <p:cNvSpPr txBox="1"/>
          <p:nvPr/>
        </p:nvSpPr>
        <p:spPr>
          <a:xfrm>
            <a:off x="-1651000" y="5830460"/>
            <a:ext cx="96308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51958" indent="-851958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 startAt="6"/>
              <a:defRPr sz="4600" b="1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sp>
        <p:nvSpPr>
          <p:cNvPr id="2" name="Problem Statement: Incomplete Data Handling Using Multi-View Framework with Autoencoder and Clustering">
            <a:extLst>
              <a:ext uri="{FF2B5EF4-FFF2-40B4-BE49-F238E27FC236}">
                <a16:creationId xmlns:a16="http://schemas.microsoft.com/office/drawing/2014/main" id="{2D4CF47E-1193-20D1-FF44-D89687B1E5FE}"/>
              </a:ext>
            </a:extLst>
          </p:cNvPr>
          <p:cNvSpPr txBox="1"/>
          <p:nvPr/>
        </p:nvSpPr>
        <p:spPr>
          <a:xfrm>
            <a:off x="430306" y="913265"/>
            <a:ext cx="17481176" cy="14568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Auto-Encoder Architecture</a:t>
            </a:r>
          </a:p>
        </p:txBody>
      </p:sp>
      <p:sp>
        <p:nvSpPr>
          <p:cNvPr id="3" name="Challenge: Develop AI models to handle incomplete data using a multi-view framework and autoencoder.…">
            <a:extLst>
              <a:ext uri="{FF2B5EF4-FFF2-40B4-BE49-F238E27FC236}">
                <a16:creationId xmlns:a16="http://schemas.microsoft.com/office/drawing/2014/main" id="{3ED1C9DA-9B44-B31A-9FDE-3DC63C93121B}"/>
              </a:ext>
            </a:extLst>
          </p:cNvPr>
          <p:cNvSpPr txBox="1"/>
          <p:nvPr/>
        </p:nvSpPr>
        <p:spPr>
          <a:xfrm>
            <a:off x="-2474516" y="9880863"/>
            <a:ext cx="22566434" cy="73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600"/>
            </a:pPr>
            <a:endParaRPr lang="en-US" sz="4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16F2EE-8C82-2143-3D55-99DE0A63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815" y="3466997"/>
            <a:ext cx="8801889" cy="89569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F475F2-A407-1489-A2B2-284BE11EF3AE}"/>
              </a:ext>
            </a:extLst>
          </p:cNvPr>
          <p:cNvSpPr txBox="1"/>
          <p:nvPr/>
        </p:nvSpPr>
        <p:spPr>
          <a:xfrm>
            <a:off x="822891" y="4635324"/>
            <a:ext cx="8257295" cy="52455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Decoder Reconstructs the original input from the compressed representation, retaining essential information.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IN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quality of the reconstruction is measured by comparing the output of the decoder with the original input data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8117450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hodology">
            <a:extLst>
              <a:ext uri="{FF2B5EF4-FFF2-40B4-BE49-F238E27FC236}">
                <a16:creationId xmlns:a16="http://schemas.microsoft.com/office/drawing/2014/main" id="{E968E6F9-BE8E-7966-EF10-EC9F084BCA6A}"/>
              </a:ext>
            </a:extLst>
          </p:cNvPr>
          <p:cNvSpPr txBox="1"/>
          <p:nvPr/>
        </p:nvSpPr>
        <p:spPr>
          <a:xfrm>
            <a:off x="665823" y="1369409"/>
            <a:ext cx="16689115" cy="1333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Auto-Encoder Architecture</a:t>
            </a:r>
          </a:p>
        </p:txBody>
      </p:sp>
      <p:sp>
        <p:nvSpPr>
          <p:cNvPr id="4" name="Data Collection &amp; Preprocessing:…">
            <a:extLst>
              <a:ext uri="{FF2B5EF4-FFF2-40B4-BE49-F238E27FC236}">
                <a16:creationId xmlns:a16="http://schemas.microsoft.com/office/drawing/2014/main" id="{034C0CB5-E860-73EB-2489-B1192E2AFACB}"/>
              </a:ext>
            </a:extLst>
          </p:cNvPr>
          <p:cNvSpPr txBox="1"/>
          <p:nvPr/>
        </p:nvSpPr>
        <p:spPr>
          <a:xfrm>
            <a:off x="-1647434" y="7388081"/>
            <a:ext cx="1842356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1958" indent="-851958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  <a:defRPr sz="4600" b="1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931CF-51EF-EA30-69D5-AB8F3C367424}"/>
              </a:ext>
            </a:extLst>
          </p:cNvPr>
          <p:cNvSpPr txBox="1"/>
          <p:nvPr/>
        </p:nvSpPr>
        <p:spPr>
          <a:xfrm>
            <a:off x="665822" y="2975336"/>
            <a:ext cx="16689115" cy="96359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train an autoencoder effectively, several hyperparameter must be set :</a:t>
            </a: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Code Size (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Bottelneck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Size) : this determines how much the data is compressed.</a:t>
            </a: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Number of Layers : the depth of both encoder and decoder needs to be decided.</a:t>
            </a: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Noders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Per Layer : number of neurons in each layer typically decreases as we go deep into the network.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Reconstruction Loss : measure how well the autoencoder reconstructs the input using various loss function : MSE, L1 loss , Binary Cross Entropy.</a:t>
            </a:r>
          </a:p>
        </p:txBody>
      </p:sp>
    </p:spTree>
    <p:extLst>
      <p:ext uri="{BB962C8B-B14F-4D97-AF65-F5344CB8AC3E}">
        <p14:creationId xmlns:p14="http://schemas.microsoft.com/office/powerpoint/2010/main" val="20108519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hodology">
            <a:extLst>
              <a:ext uri="{FF2B5EF4-FFF2-40B4-BE49-F238E27FC236}">
                <a16:creationId xmlns:a16="http://schemas.microsoft.com/office/drawing/2014/main" id="{E968E6F9-BE8E-7966-EF10-EC9F084BCA6A}"/>
              </a:ext>
            </a:extLst>
          </p:cNvPr>
          <p:cNvSpPr txBox="1"/>
          <p:nvPr/>
        </p:nvSpPr>
        <p:spPr>
          <a:xfrm>
            <a:off x="665824" y="905993"/>
            <a:ext cx="16689115" cy="1333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Proposed Methodology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4" name="Data Collection &amp; Preprocessing:…">
            <a:extLst>
              <a:ext uri="{FF2B5EF4-FFF2-40B4-BE49-F238E27FC236}">
                <a16:creationId xmlns:a16="http://schemas.microsoft.com/office/drawing/2014/main" id="{034C0CB5-E860-73EB-2489-B1192E2AFACB}"/>
              </a:ext>
            </a:extLst>
          </p:cNvPr>
          <p:cNvSpPr txBox="1"/>
          <p:nvPr/>
        </p:nvSpPr>
        <p:spPr>
          <a:xfrm>
            <a:off x="-1647434" y="7388081"/>
            <a:ext cx="1842356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1958" indent="-851958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  <a:defRPr sz="4600" b="1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931CF-51EF-EA30-69D5-AB8F3C367424}"/>
              </a:ext>
            </a:extLst>
          </p:cNvPr>
          <p:cNvSpPr txBox="1"/>
          <p:nvPr/>
        </p:nvSpPr>
        <p:spPr>
          <a:xfrm>
            <a:off x="606189" y="2858636"/>
            <a:ext cx="16689115" cy="9058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Applied K-Means Clustering on reconstructed data of Autoencoders and the original dataset.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Clustering process helped us see how well the Autoencoder was able to preserve the structure of original dataset.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Used Normalized Mutual Information (NMI) and Adjusted Rand Index (ARI) to evaluate cluster similarity and agreement with true labels.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Compared NMI and ARI scores from the autoencoder’s output with the original dataset to assess its effectiveness in preserving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12219412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hodology">
            <a:extLst>
              <a:ext uri="{FF2B5EF4-FFF2-40B4-BE49-F238E27FC236}">
                <a16:creationId xmlns:a16="http://schemas.microsoft.com/office/drawing/2014/main" id="{E968E6F9-BE8E-7966-EF10-EC9F084BCA6A}"/>
              </a:ext>
            </a:extLst>
          </p:cNvPr>
          <p:cNvSpPr txBox="1"/>
          <p:nvPr/>
        </p:nvSpPr>
        <p:spPr>
          <a:xfrm>
            <a:off x="665824" y="585636"/>
            <a:ext cx="16689115" cy="1333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4" name="Data Collection &amp; Preprocessing:…">
            <a:extLst>
              <a:ext uri="{FF2B5EF4-FFF2-40B4-BE49-F238E27FC236}">
                <a16:creationId xmlns:a16="http://schemas.microsoft.com/office/drawing/2014/main" id="{034C0CB5-E860-73EB-2489-B1192E2AFACB}"/>
              </a:ext>
            </a:extLst>
          </p:cNvPr>
          <p:cNvSpPr txBox="1"/>
          <p:nvPr/>
        </p:nvSpPr>
        <p:spPr>
          <a:xfrm>
            <a:off x="-1647434" y="7388081"/>
            <a:ext cx="1842356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1958" indent="-851958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  <a:defRPr sz="4600" b="1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931CF-51EF-EA30-69D5-AB8F3C367424}"/>
              </a:ext>
            </a:extLst>
          </p:cNvPr>
          <p:cNvSpPr txBox="1"/>
          <p:nvPr/>
        </p:nvSpPr>
        <p:spPr>
          <a:xfrm>
            <a:off x="665824" y="3557999"/>
            <a:ext cx="16689115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US" sz="3600" dirty="0"/>
              <a:t>Using the multi view framework has improved how we handle missing values by combining different views of the data, leading to better accuracy and preserving the quality of the dataset</a:t>
            </a:r>
          </a:p>
          <a:p>
            <a:pPr marL="139700" defTabSz="457200">
              <a:lnSpc>
                <a:spcPct val="100000"/>
              </a:lnSpc>
              <a:spcBef>
                <a:spcPts val="0"/>
              </a:spcBef>
              <a:buSzPct val="123000"/>
              <a:defRPr sz="4600"/>
            </a:pPr>
            <a:endParaRPr lang="en-US" sz="3600" b="1" dirty="0"/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US" sz="3600" dirty="0"/>
              <a:t>Demonstrated that the autoencoder effectively extracted relevant features, leading to enhanced data representation and clustering performance.</a:t>
            </a:r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endParaRPr lang="en-US" sz="3600" dirty="0"/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US" sz="3600" dirty="0"/>
              <a:t>Evaluation metrics (NMI and ARI) confirmed that the autoencoder's output provided superior clustering results compared to the original dataset.</a:t>
            </a:r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endParaRPr lang="en-US" sz="3600" dirty="0"/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US" sz="3600" dirty="0"/>
              <a:t>Future research could investigate the application of this methodology to larger datasets and explore additional imputation strategies for further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60447338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hodology">
            <a:extLst>
              <a:ext uri="{FF2B5EF4-FFF2-40B4-BE49-F238E27FC236}">
                <a16:creationId xmlns:a16="http://schemas.microsoft.com/office/drawing/2014/main" id="{E968E6F9-BE8E-7966-EF10-EC9F084BCA6A}"/>
              </a:ext>
            </a:extLst>
          </p:cNvPr>
          <p:cNvSpPr txBox="1"/>
          <p:nvPr/>
        </p:nvSpPr>
        <p:spPr>
          <a:xfrm>
            <a:off x="665824" y="585636"/>
            <a:ext cx="16689115" cy="1333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Future Work</a:t>
            </a:r>
          </a:p>
        </p:txBody>
      </p:sp>
      <p:sp>
        <p:nvSpPr>
          <p:cNvPr id="4" name="Data Collection &amp; Preprocessing:…">
            <a:extLst>
              <a:ext uri="{FF2B5EF4-FFF2-40B4-BE49-F238E27FC236}">
                <a16:creationId xmlns:a16="http://schemas.microsoft.com/office/drawing/2014/main" id="{034C0CB5-E860-73EB-2489-B1192E2AFACB}"/>
              </a:ext>
            </a:extLst>
          </p:cNvPr>
          <p:cNvSpPr txBox="1"/>
          <p:nvPr/>
        </p:nvSpPr>
        <p:spPr>
          <a:xfrm>
            <a:off x="-1647434" y="7388081"/>
            <a:ext cx="1842356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1958" indent="-851958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  <a:defRPr sz="4600" b="1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931CF-51EF-EA30-69D5-AB8F3C367424}"/>
              </a:ext>
            </a:extLst>
          </p:cNvPr>
          <p:cNvSpPr txBox="1"/>
          <p:nvPr/>
        </p:nvSpPr>
        <p:spPr>
          <a:xfrm>
            <a:off x="665824" y="4111997"/>
            <a:ext cx="16689115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US" sz="3600" dirty="0"/>
              <a:t>We can use </a:t>
            </a:r>
            <a:r>
              <a:rPr lang="en-US" sz="3600" dirty="0" err="1"/>
              <a:t>ReLu</a:t>
            </a:r>
            <a:r>
              <a:rPr lang="en-US" sz="3600" dirty="0"/>
              <a:t> in Hidden Layer and linear activation function in output layer to get real-valued data.</a:t>
            </a:r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endParaRPr lang="en-US" sz="3600" b="1" dirty="0"/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US" sz="3600" b="1" dirty="0"/>
              <a:t>Optimizer : </a:t>
            </a:r>
          </a:p>
          <a:p>
            <a:pPr marL="139700" defTabSz="457200">
              <a:lnSpc>
                <a:spcPct val="100000"/>
              </a:lnSpc>
              <a:spcBef>
                <a:spcPts val="0"/>
              </a:spcBef>
              <a:buSzPct val="123000"/>
              <a:defRPr sz="4600"/>
            </a:pPr>
            <a:r>
              <a:rPr lang="en-US" sz="3600" dirty="0"/>
              <a:t>      We can use Adam Or Momentum-</a:t>
            </a:r>
            <a:r>
              <a:rPr lang="en-US" sz="3600" dirty="0" err="1"/>
              <a:t>basd</a:t>
            </a:r>
            <a:r>
              <a:rPr lang="en-US" sz="3600" dirty="0"/>
              <a:t> Optimizer .</a:t>
            </a:r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endParaRPr lang="en-US" sz="3600" dirty="0"/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US" sz="3600" b="1" dirty="0"/>
              <a:t>Regularization</a:t>
            </a:r>
            <a:r>
              <a:rPr lang="en-US" sz="3600" dirty="0"/>
              <a:t> :</a:t>
            </a:r>
          </a:p>
          <a:p>
            <a:pPr marL="139700" defTabSz="457200">
              <a:lnSpc>
                <a:spcPct val="100000"/>
              </a:lnSpc>
              <a:spcBef>
                <a:spcPts val="0"/>
              </a:spcBef>
              <a:buSzPct val="123000"/>
              <a:defRPr sz="4600"/>
            </a:pPr>
            <a:r>
              <a:rPr lang="en-US" sz="3600" dirty="0"/>
              <a:t>     We can use dropout or L2 regularization to prevent Overfitting.</a:t>
            </a:r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endParaRPr lang="en-US" sz="3600" dirty="0"/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US" sz="3600" dirty="0"/>
              <a:t>We can use MICE (Multiple Imputations by chained Equations) Imputations for multiple view making.</a:t>
            </a:r>
          </a:p>
        </p:txBody>
      </p:sp>
    </p:spTree>
    <p:extLst>
      <p:ext uri="{BB962C8B-B14F-4D97-AF65-F5344CB8AC3E}">
        <p14:creationId xmlns:p14="http://schemas.microsoft.com/office/powerpoint/2010/main" val="299871532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hodology">
            <a:extLst>
              <a:ext uri="{FF2B5EF4-FFF2-40B4-BE49-F238E27FC236}">
                <a16:creationId xmlns:a16="http://schemas.microsoft.com/office/drawing/2014/main" id="{E968E6F9-BE8E-7966-EF10-EC9F084BCA6A}"/>
              </a:ext>
            </a:extLst>
          </p:cNvPr>
          <p:cNvSpPr txBox="1"/>
          <p:nvPr/>
        </p:nvSpPr>
        <p:spPr>
          <a:xfrm>
            <a:off x="665824" y="585636"/>
            <a:ext cx="16689115" cy="1333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Data Collection &amp; Preprocessing:…">
            <a:extLst>
              <a:ext uri="{FF2B5EF4-FFF2-40B4-BE49-F238E27FC236}">
                <a16:creationId xmlns:a16="http://schemas.microsoft.com/office/drawing/2014/main" id="{034C0CB5-E860-73EB-2489-B1192E2AFACB}"/>
              </a:ext>
            </a:extLst>
          </p:cNvPr>
          <p:cNvSpPr txBox="1"/>
          <p:nvPr/>
        </p:nvSpPr>
        <p:spPr>
          <a:xfrm>
            <a:off x="-1647434" y="7388081"/>
            <a:ext cx="1842356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1958" indent="-851958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  <a:defRPr sz="4600" b="1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931CF-51EF-EA30-69D5-AB8F3C367424}"/>
              </a:ext>
            </a:extLst>
          </p:cNvPr>
          <p:cNvSpPr txBox="1"/>
          <p:nvPr/>
        </p:nvSpPr>
        <p:spPr>
          <a:xfrm>
            <a:off x="665824" y="3797769"/>
            <a:ext cx="16539825" cy="9151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L. Zhang, Y. Zhao, Z. Zhu, D. Shen, and S. Ji, "Multi-View Missing Data Completion," </a:t>
            </a:r>
            <a:r>
              <a:rPr lang="en-IN" sz="2800" i="1" dirty="0">
                <a:latin typeface="Arial" panose="020B0604020202020204" pitchFamily="34" charset="0"/>
                <a:cs typeface="Arial" panose="020B0604020202020204" pitchFamily="34" charset="0"/>
              </a:rPr>
              <a:t>IEEE Transactions on Knowledge and Data Engineering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, vol. 30, no. 7, pp. 1296-1309, Jul. 2018,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10.1109/TKDE.2018.2791607.</a:t>
            </a:r>
          </a:p>
          <a:p>
            <a:pPr marL="139700" defTabSz="457200">
              <a:lnSpc>
                <a:spcPct val="100000"/>
              </a:lnSpc>
              <a:spcBef>
                <a:spcPts val="0"/>
              </a:spcBef>
              <a:buSzPct val="123000"/>
              <a:defRPr sz="4600"/>
            </a:pPr>
            <a:endParaRPr lang="en-US" sz="280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200" indent="-5715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C. Xu, D. Tao, and C. Xu, "Multi-View Learning With Incomplete Views,"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IEEE Transactions on Image Processing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vol. 24, no. 12, pp. 5812-5825, Dec. 2015,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10.1109/TIP.2015.2490539.</a:t>
            </a:r>
          </a:p>
          <a:p>
            <a:pPr marL="139700" defTabSz="457200">
              <a:lnSpc>
                <a:spcPct val="100000"/>
              </a:lnSpc>
              <a:spcBef>
                <a:spcPts val="0"/>
              </a:spcBef>
              <a:buSzPct val="123000"/>
              <a:defRPr sz="4600"/>
            </a:pPr>
            <a:endParaRPr lang="en-IN" sz="28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200" indent="-5715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Z. Zhang, Y. Liu, F. Shen, H. Shen, J. Shao, and L. Van Gool, “Multi-View Data Completion Using Deep Learning,” </a:t>
            </a:r>
            <a:r>
              <a:rPr lang="en-IN" sz="2800" i="1" dirty="0">
                <a:latin typeface="Arial" panose="020B0604020202020204" pitchFamily="34" charset="0"/>
                <a:cs typeface="Arial" panose="020B0604020202020204" pitchFamily="34" charset="0"/>
              </a:rPr>
              <a:t>IEEE Transactions on Neural Networks and Learning Systems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, vol. 31, no. 8, pp. 1456-1468, Aug. 2019,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10.1109/TNNLS.2019.2934567.</a:t>
            </a:r>
          </a:p>
          <a:p>
            <a:pPr marL="711200" indent="-5715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200" indent="-5715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X. Zhu, Z. Zhang, J. Wang, and Z. Zhou, “Advanced Techniques for Multi-View Missing Data Imputation,”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IEEE Transactions on Knowledge and Data Engineering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vol. 32, no. 5, pp. 1123-1135, May 2020,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10.1109/TKDE.2020.2987654.</a:t>
            </a:r>
          </a:p>
          <a:p>
            <a:pPr marL="711200" indent="-5715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endParaRPr lang="en-US" sz="28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200" indent="-571500" defTabSz="457200">
              <a:lnSpc>
                <a:spcPct val="100000"/>
              </a:lnSpc>
              <a:spcBef>
                <a:spcPts val="0"/>
              </a:spcBef>
              <a:buSzPct val="123000"/>
              <a:buFont typeface="Wingdings" panose="05000000000000000000" pitchFamily="2" charset="2"/>
              <a:buChar char="§"/>
              <a:defRPr sz="46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J. Doe, A. Smith, B. Johnson, and C. Lee, “Advanced Techniques for Multi-View Missing Data Imputation,”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IEEE Transactions on Knowledge and Data Engineering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vol. 32, no. 5, pp. 1123-1135, May 2020,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10.1109/TKDE.2020.2987654</a:t>
            </a:r>
            <a:r>
              <a:rPr lang="en-US" sz="1050" dirty="0"/>
              <a:t>.</a:t>
            </a:r>
            <a:endParaRPr lang="en-IN" sz="28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defTabSz="457200">
              <a:lnSpc>
                <a:spcPct val="100000"/>
              </a:lnSpc>
              <a:spcBef>
                <a:spcPts val="0"/>
              </a:spcBef>
              <a:buSzPct val="123000"/>
              <a:defRPr sz="4600"/>
            </a:pPr>
            <a:endParaRPr lang="en-IN" sz="28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+mj-lt"/>
              <a:buAutoNum type="arabicPeriod"/>
              <a:defRPr sz="4600"/>
            </a:pPr>
            <a:endParaRPr lang="en-US" sz="280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0" indent="-685800" defTabSz="457200">
              <a:lnSpc>
                <a:spcPct val="100000"/>
              </a:lnSpc>
              <a:spcBef>
                <a:spcPts val="0"/>
              </a:spcBef>
              <a:buSzPct val="123000"/>
              <a:buFont typeface="+mj-lt"/>
              <a:buAutoNum type="arabicPeriod"/>
              <a:defRPr sz="46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9913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Hinton et al. (2006), &quot;Reducing the Dimensionality of Data with Neural Networks.&quot;…"/>
          <p:cNvSpPr txBox="1"/>
          <p:nvPr/>
        </p:nvSpPr>
        <p:spPr>
          <a:xfrm>
            <a:off x="-1549400" y="4109433"/>
            <a:ext cx="102657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4600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sp>
        <p:nvSpPr>
          <p:cNvPr id="193" name="References:"/>
          <p:cNvSpPr txBox="1"/>
          <p:nvPr/>
        </p:nvSpPr>
        <p:spPr>
          <a:xfrm>
            <a:off x="-2298700" y="786794"/>
            <a:ext cx="102657" cy="131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79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1EA61-36B5-9BAD-68FA-1238250CEF85}"/>
              </a:ext>
            </a:extLst>
          </p:cNvPr>
          <p:cNvSpPr txBox="1"/>
          <p:nvPr/>
        </p:nvSpPr>
        <p:spPr>
          <a:xfrm>
            <a:off x="5243804" y="5267520"/>
            <a:ext cx="7800392" cy="20092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Thank You</a:t>
            </a:r>
            <a:endParaRPr lang="en-IN" sz="9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blem Statement: Incomplete Data Handling Using Multi-View Framework with Autoencoder and Clustering"/>
          <p:cNvSpPr txBox="1"/>
          <p:nvPr/>
        </p:nvSpPr>
        <p:spPr>
          <a:xfrm>
            <a:off x="950258" y="722686"/>
            <a:ext cx="16477130" cy="1118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179" name="Challenge: Develop AI models to handle incomplete data using a multi-view framework and autoencoder.…"/>
          <p:cNvSpPr txBox="1"/>
          <p:nvPr/>
        </p:nvSpPr>
        <p:spPr>
          <a:xfrm>
            <a:off x="-2474516" y="9880863"/>
            <a:ext cx="22566434" cy="73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600"/>
            </a:pPr>
            <a:r>
              <a:rPr lang="en-US" sz="4600" dirty="0">
                <a:latin typeface="Aptos" panose="020B0004020202020204" pitchFamily="34" charset="0"/>
              </a:rPr>
              <a:t>.</a:t>
            </a:r>
            <a:endParaRPr lang="en-US" sz="4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745F8-5A2F-5A4A-E62A-C494C602423C}"/>
              </a:ext>
            </a:extLst>
          </p:cNvPr>
          <p:cNvSpPr txBox="1"/>
          <p:nvPr/>
        </p:nvSpPr>
        <p:spPr>
          <a:xfrm>
            <a:off x="-2302114" y="6368105"/>
            <a:ext cx="20677199" cy="757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A124-16E4-1EA8-0307-D4F4A1136D02}"/>
              </a:ext>
            </a:extLst>
          </p:cNvPr>
          <p:cNvSpPr txBox="1"/>
          <p:nvPr/>
        </p:nvSpPr>
        <p:spPr>
          <a:xfrm>
            <a:off x="905435" y="2595790"/>
            <a:ext cx="16477130" cy="9058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Incomplete data presents a significant challenge in data analysis, often resulting in reduced clustering accuracy and unreliable insights.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Traditional single-view methods struggle to manage missing values effectively, leading to poor data representation.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address this issue, we propose developing a multi-view framework using autoencoders.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Autoencoders can manage missing values by leveraging various perspectives of the data.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297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blem Statement: Incomplete Data Handling Using Multi-View Framework with Autoencoder and Clustering"/>
          <p:cNvSpPr txBox="1"/>
          <p:nvPr/>
        </p:nvSpPr>
        <p:spPr>
          <a:xfrm>
            <a:off x="1036171" y="1050784"/>
            <a:ext cx="16215659" cy="1333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700" b="1">
                <a:gradFill flip="none" rotWithShape="1">
                  <a:gsLst>
                    <a:gs pos="0">
                      <a:schemeClr val="accent1">
                        <a:lumOff val="16847"/>
                      </a:schemeClr>
                    </a:gs>
                    <a:gs pos="100000">
                      <a:schemeClr val="accent1">
                        <a:lumOff val="-13575"/>
                      </a:schemeClr>
                    </a:gs>
                  </a:gsLst>
                  <a:lin ang="5400000" scaled="0"/>
                </a:gradFill>
              </a:defRPr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79" name="Challenge: Develop AI models to handle incomplete data using a multi-view framework and autoencoder.…"/>
          <p:cNvSpPr txBox="1"/>
          <p:nvPr/>
        </p:nvSpPr>
        <p:spPr>
          <a:xfrm>
            <a:off x="-2474516" y="9880863"/>
            <a:ext cx="22566434" cy="73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600"/>
            </a:pPr>
            <a:r>
              <a:rPr lang="en-US" sz="4600" dirty="0">
                <a:latin typeface="Aptos" panose="020B0004020202020204" pitchFamily="34" charset="0"/>
              </a:rPr>
              <a:t>.</a:t>
            </a:r>
            <a:endParaRPr lang="en-US" sz="4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745F8-5A2F-5A4A-E62A-C494C602423C}"/>
              </a:ext>
            </a:extLst>
          </p:cNvPr>
          <p:cNvSpPr txBox="1"/>
          <p:nvPr/>
        </p:nvSpPr>
        <p:spPr>
          <a:xfrm>
            <a:off x="-2302114" y="6368105"/>
            <a:ext cx="20677199" cy="757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A124-16E4-1EA8-0307-D4F4A1136D02}"/>
              </a:ext>
            </a:extLst>
          </p:cNvPr>
          <p:cNvSpPr txBox="1"/>
          <p:nvPr/>
        </p:nvSpPr>
        <p:spPr>
          <a:xfrm>
            <a:off x="1150116" y="2668672"/>
            <a:ext cx="15987768" cy="9889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Utilize a multi-view framework to enhance data representation in the presence of missing values by capturing diverse perspectives.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Implement an autoencoder to extract meaningful features from incomplete datasets and merge the views into a unified dataset.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Apply K-Means clustering to the extracted representations for effective grouping.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Evaluate the clustering performance using Normalized Mutual Information (NMI) and Adjusted Rand Index (ARI), comparing with traditional single-view methods.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6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hodology">
            <a:extLst>
              <a:ext uri="{FF2B5EF4-FFF2-40B4-BE49-F238E27FC236}">
                <a16:creationId xmlns:a16="http://schemas.microsoft.com/office/drawing/2014/main" id="{E968E6F9-BE8E-7966-EF10-EC9F084BCA6A}"/>
              </a:ext>
            </a:extLst>
          </p:cNvPr>
          <p:cNvSpPr txBox="1"/>
          <p:nvPr/>
        </p:nvSpPr>
        <p:spPr>
          <a:xfrm>
            <a:off x="765110" y="907332"/>
            <a:ext cx="14699072" cy="1118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Literature Review</a:t>
            </a:r>
            <a:endParaRPr dirty="0"/>
          </a:p>
        </p:txBody>
      </p:sp>
      <p:sp>
        <p:nvSpPr>
          <p:cNvPr id="4" name="Data Collection &amp; Preprocessing:…">
            <a:extLst>
              <a:ext uri="{FF2B5EF4-FFF2-40B4-BE49-F238E27FC236}">
                <a16:creationId xmlns:a16="http://schemas.microsoft.com/office/drawing/2014/main" id="{034C0CB5-E860-73EB-2489-B1192E2AFACB}"/>
              </a:ext>
            </a:extLst>
          </p:cNvPr>
          <p:cNvSpPr txBox="1"/>
          <p:nvPr/>
        </p:nvSpPr>
        <p:spPr>
          <a:xfrm>
            <a:off x="-1647434" y="7388081"/>
            <a:ext cx="1842356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1958" indent="-851958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  <a:defRPr sz="4600" b="1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5324-530D-34E6-0B95-EAF572393FDC}"/>
              </a:ext>
            </a:extLst>
          </p:cNvPr>
          <p:cNvSpPr txBox="1"/>
          <p:nvPr/>
        </p:nvSpPr>
        <p:spPr>
          <a:xfrm>
            <a:off x="765110" y="3112553"/>
            <a:ext cx="16340946" cy="8551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Autoencoder-Based Data Reconstruction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Autoencoders effectively reduce dimensionality and handle incomplete data by compressing and reconstructing the original input.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They capture underlying data structures, improving representation learning and enhancing model performance (Hinton et al., 2006).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Multi-View Learning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Utilizing multiple data perspectives significantly enhances clustering and classification performance.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Integrating different views addresses the limitations of single-view methods, leading to more robust and accurate results (Sun et al., 2013).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64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hodology">
            <a:extLst>
              <a:ext uri="{FF2B5EF4-FFF2-40B4-BE49-F238E27FC236}">
                <a16:creationId xmlns:a16="http://schemas.microsoft.com/office/drawing/2014/main" id="{E968E6F9-BE8E-7966-EF10-EC9F084BCA6A}"/>
              </a:ext>
            </a:extLst>
          </p:cNvPr>
          <p:cNvSpPr txBox="1"/>
          <p:nvPr/>
        </p:nvSpPr>
        <p:spPr>
          <a:xfrm>
            <a:off x="765110" y="907332"/>
            <a:ext cx="14699072" cy="1118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Literature Review</a:t>
            </a:r>
            <a:endParaRPr dirty="0"/>
          </a:p>
        </p:txBody>
      </p:sp>
      <p:sp>
        <p:nvSpPr>
          <p:cNvPr id="4" name="Data Collection &amp; Preprocessing:…">
            <a:extLst>
              <a:ext uri="{FF2B5EF4-FFF2-40B4-BE49-F238E27FC236}">
                <a16:creationId xmlns:a16="http://schemas.microsoft.com/office/drawing/2014/main" id="{034C0CB5-E860-73EB-2489-B1192E2AFACB}"/>
              </a:ext>
            </a:extLst>
          </p:cNvPr>
          <p:cNvSpPr txBox="1"/>
          <p:nvPr/>
        </p:nvSpPr>
        <p:spPr>
          <a:xfrm>
            <a:off x="-1647434" y="7388081"/>
            <a:ext cx="1842356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1958" indent="-851958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  <a:defRPr sz="4600" b="1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5324-530D-34E6-0B95-EAF572393FDC}"/>
              </a:ext>
            </a:extLst>
          </p:cNvPr>
          <p:cNvSpPr txBox="1"/>
          <p:nvPr/>
        </p:nvSpPr>
        <p:spPr>
          <a:xfrm>
            <a:off x="765110" y="2613955"/>
            <a:ext cx="16340946" cy="954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Clustering with Incomplete Data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Multi-view data enhances clustering accuracy, particularly when traditional algorithms like K-Means struggle with missing information. 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Leveraging diverse perspectives provides a deeper understanding of data distribution, leading to improved clustering outcomes (Bickel and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Scheffer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2004).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Cluster Evaluation Metrics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Metrics like Normalized Mutual Information (NMI) and Adjusted Rand Index (ARI) are crucial for evaluating clustering performance.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These metrics quantitatively assess the alignment of clustering results with the true data structure, validating the effectiveness of different approaches (Vinh et al., 2009).</a:t>
            </a:r>
          </a:p>
        </p:txBody>
      </p:sp>
    </p:spTree>
    <p:extLst>
      <p:ext uri="{BB962C8B-B14F-4D97-AF65-F5344CB8AC3E}">
        <p14:creationId xmlns:p14="http://schemas.microsoft.com/office/powerpoint/2010/main" val="2515517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hodology">
            <a:extLst>
              <a:ext uri="{FF2B5EF4-FFF2-40B4-BE49-F238E27FC236}">
                <a16:creationId xmlns:a16="http://schemas.microsoft.com/office/drawing/2014/main" id="{E968E6F9-BE8E-7966-EF10-EC9F084BCA6A}"/>
              </a:ext>
            </a:extLst>
          </p:cNvPr>
          <p:cNvSpPr txBox="1"/>
          <p:nvPr/>
        </p:nvSpPr>
        <p:spPr>
          <a:xfrm>
            <a:off x="765110" y="907332"/>
            <a:ext cx="14699072" cy="1118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Proposed Methodology</a:t>
            </a:r>
            <a:endParaRPr lang="en-US" dirty="0"/>
          </a:p>
        </p:txBody>
      </p:sp>
      <p:sp>
        <p:nvSpPr>
          <p:cNvPr id="4" name="Data Collection &amp; Preprocessing:…">
            <a:extLst>
              <a:ext uri="{FF2B5EF4-FFF2-40B4-BE49-F238E27FC236}">
                <a16:creationId xmlns:a16="http://schemas.microsoft.com/office/drawing/2014/main" id="{034C0CB5-E860-73EB-2489-B1192E2AFACB}"/>
              </a:ext>
            </a:extLst>
          </p:cNvPr>
          <p:cNvSpPr txBox="1"/>
          <p:nvPr/>
        </p:nvSpPr>
        <p:spPr>
          <a:xfrm>
            <a:off x="-1647434" y="7388081"/>
            <a:ext cx="1842356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1958" indent="-851958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  <a:defRPr sz="4600" b="1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5324-530D-34E6-0B95-EAF572393FDC}"/>
              </a:ext>
            </a:extLst>
          </p:cNvPr>
          <p:cNvSpPr txBox="1"/>
          <p:nvPr/>
        </p:nvSpPr>
        <p:spPr>
          <a:xfrm>
            <a:off x="765110" y="2863253"/>
            <a:ext cx="16340946" cy="9049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Dataset and Data Corruption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Used the Iris dataset consisting of 150 samples and 4 features.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Introduced 50% missing values to simulate incomplete data, enhancing the robustness of the analysis by testing how well models handle missing information.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Multi-View Imputation and Merging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Created four distinct views using different imputation methods: Mean, Median, Mode, and KNN.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Merged these imputed views into a single dataset to leverage multiple approaches for handling missing data, ensuring a more comprehensive dataset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45784825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hodology">
            <a:extLst>
              <a:ext uri="{FF2B5EF4-FFF2-40B4-BE49-F238E27FC236}">
                <a16:creationId xmlns:a16="http://schemas.microsoft.com/office/drawing/2014/main" id="{E968E6F9-BE8E-7966-EF10-EC9F084BCA6A}"/>
              </a:ext>
            </a:extLst>
          </p:cNvPr>
          <p:cNvSpPr txBox="1"/>
          <p:nvPr/>
        </p:nvSpPr>
        <p:spPr>
          <a:xfrm>
            <a:off x="973527" y="1112605"/>
            <a:ext cx="14699072" cy="1118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Proposed Methodology</a:t>
            </a:r>
          </a:p>
        </p:txBody>
      </p:sp>
      <p:sp>
        <p:nvSpPr>
          <p:cNvPr id="4" name="Data Collection &amp; Preprocessing:…">
            <a:extLst>
              <a:ext uri="{FF2B5EF4-FFF2-40B4-BE49-F238E27FC236}">
                <a16:creationId xmlns:a16="http://schemas.microsoft.com/office/drawing/2014/main" id="{034C0CB5-E860-73EB-2489-B1192E2AFACB}"/>
              </a:ext>
            </a:extLst>
          </p:cNvPr>
          <p:cNvSpPr txBox="1"/>
          <p:nvPr/>
        </p:nvSpPr>
        <p:spPr>
          <a:xfrm>
            <a:off x="-1647434" y="7388081"/>
            <a:ext cx="1842356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1958" indent="-851958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  <a:defRPr sz="4600" b="1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5324-530D-34E6-0B95-EAF572393FDC}"/>
              </a:ext>
            </a:extLst>
          </p:cNvPr>
          <p:cNvSpPr txBox="1"/>
          <p:nvPr/>
        </p:nvSpPr>
        <p:spPr>
          <a:xfrm>
            <a:off x="973527" y="4164506"/>
            <a:ext cx="16340946" cy="4326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Autoencoder Architecture and Training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Developed an autoencoder with multiple input features and a hidden layer for data representation.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Used a momentum optimizer with varying learning rates and epochs to improve feature extraction and data reconstruction.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8776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hodology">
            <a:extLst>
              <a:ext uri="{FF2B5EF4-FFF2-40B4-BE49-F238E27FC236}">
                <a16:creationId xmlns:a16="http://schemas.microsoft.com/office/drawing/2014/main" id="{E968E6F9-BE8E-7966-EF10-EC9F084BCA6A}"/>
              </a:ext>
            </a:extLst>
          </p:cNvPr>
          <p:cNvSpPr txBox="1"/>
          <p:nvPr/>
        </p:nvSpPr>
        <p:spPr>
          <a:xfrm>
            <a:off x="973527" y="1112605"/>
            <a:ext cx="14699072" cy="11182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Proposed Methodology</a:t>
            </a:r>
          </a:p>
        </p:txBody>
      </p:sp>
      <p:sp>
        <p:nvSpPr>
          <p:cNvPr id="4" name="Data Collection &amp; Preprocessing:…">
            <a:extLst>
              <a:ext uri="{FF2B5EF4-FFF2-40B4-BE49-F238E27FC236}">
                <a16:creationId xmlns:a16="http://schemas.microsoft.com/office/drawing/2014/main" id="{034C0CB5-E860-73EB-2489-B1192E2AFACB}"/>
              </a:ext>
            </a:extLst>
          </p:cNvPr>
          <p:cNvSpPr txBox="1"/>
          <p:nvPr/>
        </p:nvSpPr>
        <p:spPr>
          <a:xfrm>
            <a:off x="-1647434" y="7388081"/>
            <a:ext cx="1842356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1958" indent="-851958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/>
              <a:defRPr sz="4600" b="1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F3D57-09B0-E9AD-F853-A41A5FC3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5" y="3171260"/>
            <a:ext cx="16764564" cy="97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991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eature Extraction:…"/>
          <p:cNvSpPr txBox="1"/>
          <p:nvPr/>
        </p:nvSpPr>
        <p:spPr>
          <a:xfrm>
            <a:off x="-1651000" y="5830460"/>
            <a:ext cx="96308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51958" indent="-851958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 startAt="6"/>
              <a:defRPr sz="4600" b="1">
                <a:latin typeface="Times Roman"/>
                <a:ea typeface="Times Roman"/>
                <a:cs typeface="Times Roman"/>
                <a:sym typeface="Times Roman"/>
              </a:defRPr>
            </a:pPr>
            <a:endParaRPr sz="4600" dirty="0"/>
          </a:p>
        </p:txBody>
      </p:sp>
      <p:sp>
        <p:nvSpPr>
          <p:cNvPr id="2" name="Problem Statement: Incomplete Data Handling Using Multi-View Framework with Autoencoder and Clustering">
            <a:extLst>
              <a:ext uri="{FF2B5EF4-FFF2-40B4-BE49-F238E27FC236}">
                <a16:creationId xmlns:a16="http://schemas.microsoft.com/office/drawing/2014/main" id="{2D4CF47E-1193-20D1-FF44-D89687B1E5FE}"/>
              </a:ext>
            </a:extLst>
          </p:cNvPr>
          <p:cNvSpPr txBox="1"/>
          <p:nvPr/>
        </p:nvSpPr>
        <p:spPr>
          <a:xfrm>
            <a:off x="430306" y="913265"/>
            <a:ext cx="17481176" cy="14568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825500">
              <a:lnSpc>
                <a:spcPct val="100000"/>
              </a:lnSpc>
              <a:spcBef>
                <a:spcPts val="0"/>
              </a:spcBef>
              <a:defRPr sz="8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Auto-Encoder Architecture</a:t>
            </a:r>
            <a:endParaRPr lang="en-US" dirty="0"/>
          </a:p>
        </p:txBody>
      </p:sp>
      <p:sp>
        <p:nvSpPr>
          <p:cNvPr id="3" name="Challenge: Develop AI models to handle incomplete data using a multi-view framework and autoencoder.…">
            <a:extLst>
              <a:ext uri="{FF2B5EF4-FFF2-40B4-BE49-F238E27FC236}">
                <a16:creationId xmlns:a16="http://schemas.microsoft.com/office/drawing/2014/main" id="{3ED1C9DA-9B44-B31A-9FDE-3DC63C93121B}"/>
              </a:ext>
            </a:extLst>
          </p:cNvPr>
          <p:cNvSpPr txBox="1"/>
          <p:nvPr/>
        </p:nvSpPr>
        <p:spPr>
          <a:xfrm>
            <a:off x="-2474516" y="9880863"/>
            <a:ext cx="22566434" cy="73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600"/>
            </a:pPr>
            <a:endParaRPr lang="en-US" sz="46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1B009F0-0F24-0D9B-1471-F088F94AF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0174" y="3095447"/>
            <a:ext cx="8917520" cy="914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F475F2-A407-1489-A2B2-284BE11EF3AE}"/>
              </a:ext>
            </a:extLst>
          </p:cNvPr>
          <p:cNvSpPr txBox="1"/>
          <p:nvPr/>
        </p:nvSpPr>
        <p:spPr>
          <a:xfrm>
            <a:off x="430306" y="3835137"/>
            <a:ext cx="8257295" cy="8394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Auto-encoder Learn efficient data representations without labeled outputs.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Encoder Compresses input into a lower-dimensional representation, emphasizing key features.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output from the Encoder is stored in the latent space. This compressed version holds only the essential information necessary for reconstruction.</a:t>
            </a:r>
          </a:p>
          <a:p>
            <a:pPr algn="just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21_Basic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FD932"/>
    </a:accent4>
    <a:accent5>
      <a:srgbClr val="FF644E"/>
    </a:accent5>
    <a:accent6>
      <a:srgbClr val="FF42A1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21_Basic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FD932"/>
    </a:accent4>
    <a:accent5>
      <a:srgbClr val="FF644E"/>
    </a:accent5>
    <a:accent6>
      <a:srgbClr val="FF42A1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21_Basic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FD932"/>
    </a:accent4>
    <a:accent5>
      <a:srgbClr val="FF644E"/>
    </a:accent5>
    <a:accent6>
      <a:srgbClr val="FF42A1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1220</Words>
  <Application>Microsoft Office PowerPoint</Application>
  <PresentationFormat>Custom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Helvetica Neue</vt:lpstr>
      <vt:lpstr>Helvetica Neue Medium</vt:lpstr>
      <vt:lpstr>Wingdings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</dc:creator>
  <cp:lastModifiedBy>ravigupta13102004@gmail.com</cp:lastModifiedBy>
  <cp:revision>14</cp:revision>
  <dcterms:modified xsi:type="dcterms:W3CDTF">2024-09-22T20:43:22Z</dcterms:modified>
</cp:coreProperties>
</file>