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0" r:id="rId2"/>
    <p:sldId id="259" r:id="rId3"/>
    <p:sldId id="262" r:id="rId4"/>
    <p:sldId id="264" r:id="rId5"/>
    <p:sldId id="265" r:id="rId6"/>
    <p:sldId id="285" r:id="rId7"/>
    <p:sldId id="284" r:id="rId8"/>
    <p:sldId id="258" r:id="rId9"/>
    <p:sldId id="306" r:id="rId10"/>
    <p:sldId id="307" r:id="rId11"/>
    <p:sldId id="266" r:id="rId12"/>
    <p:sldId id="289" r:id="rId13"/>
    <p:sldId id="290" r:id="rId14"/>
    <p:sldId id="288" r:id="rId15"/>
    <p:sldId id="291" r:id="rId16"/>
    <p:sldId id="267" r:id="rId17"/>
    <p:sldId id="257" r:id="rId18"/>
    <p:sldId id="303" r:id="rId19"/>
    <p:sldId id="293" r:id="rId20"/>
    <p:sldId id="294" r:id="rId21"/>
    <p:sldId id="295" r:id="rId22"/>
    <p:sldId id="261" r:id="rId23"/>
    <p:sldId id="296" r:id="rId24"/>
    <p:sldId id="263" r:id="rId25"/>
    <p:sldId id="297" r:id="rId26"/>
    <p:sldId id="298" r:id="rId27"/>
    <p:sldId id="299" r:id="rId28"/>
    <p:sldId id="300" r:id="rId29"/>
    <p:sldId id="268" r:id="rId30"/>
    <p:sldId id="301" r:id="rId31"/>
    <p:sldId id="302" r:id="rId32"/>
    <p:sldId id="305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4E31C-FEBE-43DB-B8C2-018DC134BF7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6C29-E2A7-4166-8D3F-F9F824043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7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C6C29-E2A7-4166-8D3F-F9F82404352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0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C6C29-E2A7-4166-8D3F-F9F82404352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929932"/>
            <a:ext cx="1098550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2" y="3611596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85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85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85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85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85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47030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F4B1-10D6-418D-9353-C34D741ED49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FF17-8DC8-479A-AACD-DAC7CAC964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36" y="274846"/>
            <a:ext cx="785096" cy="81341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3"/>
          <p:cNvSpPr txBox="1"/>
          <p:nvPr/>
        </p:nvSpPr>
        <p:spPr>
          <a:xfrm>
            <a:off x="2711432" y="403461"/>
            <a:ext cx="770839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60" rIns="22860" anchor="ctr">
            <a:spAutoFit/>
          </a:bodyPr>
          <a:lstStyle/>
          <a:p>
            <a:pPr algn="ctr" defTabSz="412750">
              <a:defRPr sz="4400" b="1"/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INDIAN INSTITUTE OF INFORMATION TECHNOLOGY, NAGPUR</a:t>
            </a:r>
          </a:p>
          <a:p>
            <a:pPr algn="ctr" defTabSz="412750">
              <a:defRPr sz="4400" b="1"/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(An Institution of National Importance by Act of Parliament)</a:t>
            </a:r>
          </a:p>
        </p:txBody>
      </p:sp>
      <p:sp>
        <p:nvSpPr>
          <p:cNvPr id="173" name="TextBox 6"/>
          <p:cNvSpPr txBox="1"/>
          <p:nvPr/>
        </p:nvSpPr>
        <p:spPr>
          <a:xfrm>
            <a:off x="3375739" y="1239961"/>
            <a:ext cx="5440521" cy="377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2860" rIns="2286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37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185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Engineering</a:t>
            </a:r>
          </a:p>
        </p:txBody>
      </p:sp>
      <p:sp>
        <p:nvSpPr>
          <p:cNvPr id="174" name="Incomplete Data Handling using Multi-View Framework"/>
          <p:cNvSpPr txBox="1"/>
          <p:nvPr/>
        </p:nvSpPr>
        <p:spPr>
          <a:xfrm>
            <a:off x="1788855" y="2486777"/>
            <a:ext cx="8614290" cy="863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500" b="1" spc="-170"/>
            </a:lvl1pPr>
          </a:lstStyle>
          <a:p>
            <a:r>
              <a:rPr sz="3300" dirty="0">
                <a:latin typeface="Arial" panose="020B0604020202020204" pitchFamily="34" charset="0"/>
                <a:cs typeface="Arial" panose="020B0604020202020204" pitchFamily="34" charset="0"/>
              </a:rPr>
              <a:t>Incomplete Data Handling using Multi-View Framework</a:t>
            </a:r>
          </a:p>
        </p:txBody>
      </p:sp>
      <p:sp>
        <p:nvSpPr>
          <p:cNvPr id="175" name="Name Of Supervisor : Dr Suvra Jyoti Choudhary"/>
          <p:cNvSpPr txBox="1"/>
          <p:nvPr/>
        </p:nvSpPr>
        <p:spPr>
          <a:xfrm>
            <a:off x="3316902" y="3710734"/>
            <a:ext cx="555819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Name Of Supervisor : Dr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Suvra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Jyoti Choudhary</a:t>
            </a:r>
          </a:p>
        </p:txBody>
      </p:sp>
      <p:graphicFrame>
        <p:nvGraphicFramePr>
          <p:cNvPr id="176" name="Table 1"/>
          <p:cNvGraphicFramePr/>
          <p:nvPr/>
        </p:nvGraphicFramePr>
        <p:xfrm>
          <a:off x="3614769" y="4429938"/>
          <a:ext cx="4962464" cy="1920612"/>
        </p:xfrm>
        <a:graphic>
          <a:graphicData uri="http://schemas.openxmlformats.org/drawingml/2006/table">
            <a:tbl>
              <a:tblPr firstRow="1"/>
              <a:tblGrid>
                <a:gridCol w="248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2300" b="1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Enrolment No.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2300" b="1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Name</a:t>
                      </a:r>
                    </a:p>
                  </a:txBody>
                  <a:tcPr marL="25400" marR="25400" marT="25400" marB="25400" anchor="ctr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BT21CSE096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Piyush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Waje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BT21CSE125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 Kumar Gupta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BT21CSE127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Kalpesh Salve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23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BT21CSE143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Ansh Bansal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9BBCA2-A017-51AF-9910-489CD8BD9BB2}"/>
              </a:ext>
            </a:extLst>
          </p:cNvPr>
          <p:cNvSpPr txBox="1"/>
          <p:nvPr/>
        </p:nvSpPr>
        <p:spPr>
          <a:xfrm>
            <a:off x="2077911" y="1688461"/>
            <a:ext cx="480990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 Second Project Presentation On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0B040-4618-1FA4-5DBB-A627C345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9CB943-0DE2-1E89-DC93-9B4665E062D7}"/>
              </a:ext>
            </a:extLst>
          </p:cNvPr>
          <p:cNvSpPr txBox="1"/>
          <p:nvPr/>
        </p:nvSpPr>
        <p:spPr>
          <a:xfrm>
            <a:off x="437322" y="516836"/>
            <a:ext cx="9412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Auto-Encoder Flowchart</a:t>
            </a:r>
            <a:endParaRPr lang="en-IN" dirty="0"/>
          </a:p>
        </p:txBody>
      </p:sp>
      <p:pic>
        <p:nvPicPr>
          <p:cNvPr id="2052" name="Picture 4" descr="Flow Chart for Auto-encoder Method ">
            <a:extLst>
              <a:ext uri="{FF2B5EF4-FFF2-40B4-BE49-F238E27FC236}">
                <a16:creationId xmlns:a16="http://schemas.microsoft.com/office/drawing/2014/main" id="{F78789CF-F11D-0839-3848-E5962341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1457324"/>
            <a:ext cx="9935403" cy="476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4936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A6A5E-4072-8DA3-52CE-F093AD17C8B3}"/>
              </a:ext>
            </a:extLst>
          </p:cNvPr>
          <p:cNvSpPr txBox="1"/>
          <p:nvPr/>
        </p:nvSpPr>
        <p:spPr>
          <a:xfrm>
            <a:off x="407504" y="2266122"/>
            <a:ext cx="1097279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Autoencoder Training is done in two phases. </a:t>
            </a:r>
          </a:p>
          <a:p>
            <a:pPr lvl="1"/>
            <a:endParaRPr lang="en-US" sz="300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800100" lvl="1" indent="-381000"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Using Complete data</a:t>
            </a:r>
          </a:p>
          <a:p>
            <a:pPr marL="419100" lvl="1">
              <a:buClr>
                <a:schemeClr val="dk1"/>
              </a:buClr>
              <a:buSzPts val="2600"/>
            </a:pPr>
            <a:endParaRPr lang="en-US" sz="300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19100" lvl="1">
              <a:buClr>
                <a:schemeClr val="dk1"/>
              </a:buClr>
              <a:buSzPts val="2600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2. Using mixed data. 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2963E-A14D-051A-6771-F0C84FCD291A}"/>
              </a:ext>
            </a:extLst>
          </p:cNvPr>
          <p:cNvSpPr txBox="1"/>
          <p:nvPr/>
        </p:nvSpPr>
        <p:spPr>
          <a:xfrm>
            <a:off x="546652" y="715617"/>
            <a:ext cx="88955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Autoencoder Training</a:t>
            </a:r>
            <a:endParaRPr lang="en-I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724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9944B-61B3-A935-3663-06078F272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F63F42-E5AF-D3CB-530F-A61865D28380}"/>
              </a:ext>
            </a:extLst>
          </p:cNvPr>
          <p:cNvSpPr txBox="1"/>
          <p:nvPr/>
        </p:nvSpPr>
        <p:spPr>
          <a:xfrm>
            <a:off x="546652" y="715617"/>
            <a:ext cx="100385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1">
              <a:buClr>
                <a:schemeClr val="dk1"/>
              </a:buClr>
              <a:buSzPts val="2600"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Phase 1 : Training On Complete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9F81D-8A74-36F7-A801-C7960EC53A79}"/>
              </a:ext>
            </a:extLst>
          </p:cNvPr>
          <p:cNvSpPr txBox="1"/>
          <p:nvPr/>
        </p:nvSpPr>
        <p:spPr>
          <a:xfrm>
            <a:off x="559904" y="2146852"/>
            <a:ext cx="8885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Objective: Learn patterns from fully complete data.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   Dataset: Original merged view.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   Loss Function: Mean Squared Error (MSE).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  Training Process: Utilized first 50% of epochs.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  Input: Original merged view.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Target: Original merged view.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Outcome: Initial encoding and decoding capabilities.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4132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1ED4-68B8-B739-A202-FA722F6E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E3722-61BD-0E01-80FD-65F8CDA2ED5C}"/>
              </a:ext>
            </a:extLst>
          </p:cNvPr>
          <p:cNvSpPr txBox="1"/>
          <p:nvPr/>
        </p:nvSpPr>
        <p:spPr>
          <a:xfrm>
            <a:off x="546652" y="715617"/>
            <a:ext cx="88955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1">
              <a:buClr>
                <a:schemeClr val="dk1"/>
              </a:buClr>
              <a:buSzPts val="2600"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Phase 2 : </a:t>
            </a:r>
            <a:r>
              <a:rPr lang="en-IN" sz="3300" b="1" dirty="0">
                <a:latin typeface="Arial" panose="020B0604020202020204" pitchFamily="34" charset="0"/>
                <a:cs typeface="Arial" panose="020B0604020202020204" pitchFamily="34" charset="0"/>
              </a:rPr>
              <a:t>Training on Mixed Data</a:t>
            </a:r>
            <a:endParaRPr lang="en-US" sz="33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0CF6A-811B-8521-6A55-648403AF513D}"/>
              </a:ext>
            </a:extLst>
          </p:cNvPr>
          <p:cNvSpPr txBox="1"/>
          <p:nvPr/>
        </p:nvSpPr>
        <p:spPr>
          <a:xfrm>
            <a:off x="546652" y="2077278"/>
            <a:ext cx="97204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Objective: Adapt the model to handle incomplete data.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Dataset: Combined dataset with complete and incomplete data.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Loss Function: Mean Squared Error (MSE).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Training Process: Utilized remaining 50% of epochs.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Input: Combined dataset with complete and incomplete data.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Target: Original merged view.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Outcome: Enhanced robustness to missing data..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2168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7C5136-C0C7-A5C4-60ED-3E0539F300AA}"/>
              </a:ext>
            </a:extLst>
          </p:cNvPr>
          <p:cNvGraphicFramePr>
            <a:graphicFrameLocks noGrp="1"/>
          </p:cNvGraphicFramePr>
          <p:nvPr/>
        </p:nvGraphicFramePr>
        <p:xfrm>
          <a:off x="279722" y="737394"/>
          <a:ext cx="11454445" cy="549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1689">
                  <a:extLst>
                    <a:ext uri="{9D8B030D-6E8A-4147-A177-3AD203B41FA5}">
                      <a16:colId xmlns:a16="http://schemas.microsoft.com/office/drawing/2014/main" val="3886881372"/>
                    </a:ext>
                  </a:extLst>
                </a:gridCol>
                <a:gridCol w="2860407">
                  <a:extLst>
                    <a:ext uri="{9D8B030D-6E8A-4147-A177-3AD203B41FA5}">
                      <a16:colId xmlns:a16="http://schemas.microsoft.com/office/drawing/2014/main" val="2556030293"/>
                    </a:ext>
                  </a:extLst>
                </a:gridCol>
                <a:gridCol w="2866815">
                  <a:extLst>
                    <a:ext uri="{9D8B030D-6E8A-4147-A177-3AD203B41FA5}">
                      <a16:colId xmlns:a16="http://schemas.microsoft.com/office/drawing/2014/main" val="726330329"/>
                    </a:ext>
                  </a:extLst>
                </a:gridCol>
                <a:gridCol w="2865534">
                  <a:extLst>
                    <a:ext uri="{9D8B030D-6E8A-4147-A177-3AD203B41FA5}">
                      <a16:colId xmlns:a16="http://schemas.microsoft.com/office/drawing/2014/main" val="2992377512"/>
                    </a:ext>
                  </a:extLst>
                </a:gridCol>
              </a:tblGrid>
              <a:tr h="702778">
                <a:tc>
                  <a:txBody>
                    <a:bodyPr/>
                    <a:lstStyle/>
                    <a:p>
                      <a:pPr marL="17970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Datasets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90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Hidden Nodes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indent="-3175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Missing Percentage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254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Learning rate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536318187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179705" marR="1206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Iris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20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extLst>
                  <a:ext uri="{0D108BD9-81ED-4DB2-BD59-A6C34878D82A}">
                    <a16:rowId xmlns:a16="http://schemas.microsoft.com/office/drawing/2014/main" val="1208964705"/>
                  </a:ext>
                </a:extLst>
              </a:tr>
              <a:tr h="429671">
                <a:tc>
                  <a:txBody>
                    <a:bodyPr/>
                    <a:lstStyle/>
                    <a:p>
                      <a:pPr marL="179705" marR="1143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 err="1">
                          <a:effectLst/>
                        </a:rPr>
                        <a:t>Wbpc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1898146314"/>
                  </a:ext>
                </a:extLst>
              </a:tr>
              <a:tr h="435374">
                <a:tc>
                  <a:txBody>
                    <a:bodyPr/>
                    <a:lstStyle/>
                    <a:p>
                      <a:pPr marL="179705" marR="1143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 err="1">
                          <a:effectLst/>
                        </a:rPr>
                        <a:t>Wdbc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3111170175"/>
                  </a:ext>
                </a:extLst>
              </a:tr>
              <a:tr h="440127">
                <a:tc>
                  <a:txBody>
                    <a:bodyPr/>
                    <a:lstStyle/>
                    <a:p>
                      <a:pPr marL="179705" marR="165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Balance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1387938598"/>
                  </a:ext>
                </a:extLst>
              </a:tr>
              <a:tr h="431572">
                <a:tc>
                  <a:txBody>
                    <a:bodyPr/>
                    <a:lstStyle/>
                    <a:p>
                      <a:pPr marL="179705" marR="1524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Cardio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269590960"/>
                  </a:ext>
                </a:extLst>
              </a:tr>
              <a:tr h="440127">
                <a:tc>
                  <a:txBody>
                    <a:bodyPr/>
                    <a:lstStyle/>
                    <a:p>
                      <a:pPr marL="179705" marR="1460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Pima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50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 anchor="ctr"/>
                </a:tc>
                <a:extLst>
                  <a:ext uri="{0D108BD9-81ED-4DB2-BD59-A6C34878D82A}">
                    <a16:rowId xmlns:a16="http://schemas.microsoft.com/office/drawing/2014/main" val="2126956035"/>
                  </a:ext>
                </a:extLst>
              </a:tr>
              <a:tr h="434424">
                <a:tc>
                  <a:txBody>
                    <a:bodyPr/>
                    <a:lstStyle/>
                    <a:p>
                      <a:pPr marL="179705" marR="1206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Seeds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50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2616236629"/>
                  </a:ext>
                </a:extLst>
              </a:tr>
              <a:tr h="434424">
                <a:tc>
                  <a:txBody>
                    <a:bodyPr/>
                    <a:lstStyle/>
                    <a:p>
                      <a:pPr marL="179705" marR="1079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Glass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50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0.01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699651852"/>
                  </a:ext>
                </a:extLst>
              </a:tr>
              <a:tr h="435374">
                <a:tc>
                  <a:txBody>
                    <a:bodyPr/>
                    <a:lstStyle/>
                    <a:p>
                      <a:pPr marL="179705" marR="2095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Vehicle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38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50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0.01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140166921"/>
                  </a:ext>
                </a:extLst>
              </a:tr>
              <a:tr h="435374"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Wine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500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0.1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1353169139"/>
                  </a:ext>
                </a:extLst>
              </a:tr>
              <a:tr h="435374">
                <a:tc>
                  <a:txBody>
                    <a:bodyPr/>
                    <a:lstStyle/>
                    <a:p>
                      <a:pPr marL="179705" marR="1714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Pendigit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500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79705" marR="101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n-I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tc>
                  <a:txBody>
                    <a:bodyPr/>
                    <a:lstStyle/>
                    <a:p>
                      <a:pPr marL="127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600" kern="100" dirty="0">
                          <a:effectLst/>
                        </a:rPr>
                        <a:t>0.1</a:t>
                      </a:r>
                      <a:endParaRPr lang="en-I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80" marR="73025" marT="87630" marB="0"/>
                </a:tc>
                <a:extLst>
                  <a:ext uri="{0D108BD9-81ED-4DB2-BD59-A6C34878D82A}">
                    <a16:rowId xmlns:a16="http://schemas.microsoft.com/office/drawing/2014/main" val="709133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9452D2-3BFD-6FA1-F27B-07489DFB5D6B}"/>
              </a:ext>
            </a:extLst>
          </p:cNvPr>
          <p:cNvSpPr txBox="1"/>
          <p:nvPr/>
        </p:nvSpPr>
        <p:spPr>
          <a:xfrm>
            <a:off x="318454" y="228600"/>
            <a:ext cx="4144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Hyperparameters used :</a:t>
            </a:r>
          </a:p>
        </p:txBody>
      </p:sp>
    </p:spTree>
    <p:extLst>
      <p:ext uri="{BB962C8B-B14F-4D97-AF65-F5344CB8AC3E}">
        <p14:creationId xmlns:p14="http://schemas.microsoft.com/office/powerpoint/2010/main" val="398496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94A4CA-5AC3-E50E-5345-4EBC2DE925D9}"/>
              </a:ext>
            </a:extLst>
          </p:cNvPr>
          <p:cNvSpPr/>
          <p:nvPr/>
        </p:nvSpPr>
        <p:spPr>
          <a:xfrm>
            <a:off x="907255" y="744140"/>
            <a:ext cx="2814638" cy="1226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Hidden Layer Representation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66024C-B663-3584-A1C6-A8BBDE910D1C}"/>
              </a:ext>
            </a:extLst>
          </p:cNvPr>
          <p:cNvSpPr/>
          <p:nvPr/>
        </p:nvSpPr>
        <p:spPr>
          <a:xfrm>
            <a:off x="5047059" y="744140"/>
            <a:ext cx="2650332" cy="1226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Original Dataset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DCBEE0-58EE-2AA6-E63E-F8FA1A43F64B}"/>
              </a:ext>
            </a:extLst>
          </p:cNvPr>
          <p:cNvSpPr/>
          <p:nvPr/>
        </p:nvSpPr>
        <p:spPr>
          <a:xfrm>
            <a:off x="9022557" y="744140"/>
            <a:ext cx="2650332" cy="12263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Imputation Views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5449C-4685-03ED-98D1-1C857E203668}"/>
              </a:ext>
            </a:extLst>
          </p:cNvPr>
          <p:cNvSpPr/>
          <p:nvPr/>
        </p:nvSpPr>
        <p:spPr>
          <a:xfrm>
            <a:off x="4329112" y="2901553"/>
            <a:ext cx="4086225" cy="18573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K-Means Clustering 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D7B04-1446-3EE4-32AE-D6FC848632EE}"/>
              </a:ext>
            </a:extLst>
          </p:cNvPr>
          <p:cNvSpPr/>
          <p:nvPr/>
        </p:nvSpPr>
        <p:spPr>
          <a:xfrm>
            <a:off x="3393280" y="5500688"/>
            <a:ext cx="5957887" cy="12263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Clustering Evaluations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NMI &amp; ARI Metrics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29820-E32B-2C52-7552-A7E76A19226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314574" y="1970484"/>
            <a:ext cx="4057651" cy="93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0A4F31-06EA-917B-69BE-24EF0FED7D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372225" y="1970484"/>
            <a:ext cx="0" cy="93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638368-FE7C-6FD6-5A79-EFCC2DAF85C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372225" y="1970483"/>
            <a:ext cx="3975498" cy="93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FE515-0CA3-48F2-4FC5-526B770D94B5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372224" y="4758929"/>
            <a:ext cx="1" cy="7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1D65B2-D72C-53E2-0F39-9AAACAF29EB8}"/>
              </a:ext>
            </a:extLst>
          </p:cNvPr>
          <p:cNvSpPr txBox="1"/>
          <p:nvPr/>
        </p:nvSpPr>
        <p:spPr>
          <a:xfrm>
            <a:off x="200026" y="143975"/>
            <a:ext cx="552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Evaluation Phase :</a:t>
            </a:r>
          </a:p>
        </p:txBody>
      </p:sp>
    </p:spTree>
    <p:extLst>
      <p:ext uri="{BB962C8B-B14F-4D97-AF65-F5344CB8AC3E}">
        <p14:creationId xmlns:p14="http://schemas.microsoft.com/office/powerpoint/2010/main" val="323266505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067C8B5-67A0-0B40-E126-BBB6D9FA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2" y="126393"/>
            <a:ext cx="11346655" cy="66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887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0F8128C-5470-991E-DB57-C6015C2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I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Group 1">
            <a:extLst>
              <a:ext uri="{FF2B5EF4-FFF2-40B4-BE49-F238E27FC236}">
                <a16:creationId xmlns:a16="http://schemas.microsoft.com/office/drawing/2014/main" id="{6BF9919C-8FBA-4C1C-0290-D4388058C8F2}"/>
              </a:ext>
            </a:extLst>
          </p:cNvPr>
          <p:cNvGraphicFramePr>
            <a:graphicFrameLocks noGrp="1"/>
          </p:cNvGraphicFramePr>
          <p:nvPr/>
        </p:nvGraphicFramePr>
        <p:xfrm>
          <a:off x="1084263" y="1338263"/>
          <a:ext cx="10333049" cy="4588677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98463">
                <a:tc gridSpan="23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9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Clustering Performance Overview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44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Dataset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Iris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WBPC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Wdbc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Balance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Cardio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PIMA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Seeds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Glass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Vehicle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Wine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Pendigit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Hidden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0.790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0.0370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-0.0154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0.5889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0.6877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0.1719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0.3409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0.1576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0.1441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0.6833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0.7078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0.3602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0.2736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0.1126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0.8197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0.8294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0.2642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0.1593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Original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0.600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-0.0137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0.6917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0.2209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0.2986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0.2106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0.1429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0.753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0.7786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0.3996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0.2574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0.1076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0.0778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0.8499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0.2662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0.1601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0.5653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0.6577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0.1648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0.0847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-0.0327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0.0851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0.667649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0.703631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0.291413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0.180394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0.100427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0.070193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0.772021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0.767857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0.251418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0.153056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0.659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0.0382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0.5440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0.6317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0.0984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0.1384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0.717406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0.755991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0.300861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0.195025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0.102003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0.071626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0.772021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0.767857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0.233346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0.143335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0.5771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0.573207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0.591986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0.19809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0.12885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0.109925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0.070741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0.750011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0.767595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0.233346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0.143335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0.5673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0.0966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0.319765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0.206991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0.104905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0.075052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0.785691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0.804265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0.263363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0.158749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0.0231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0.5889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0.6877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0.0089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0.308435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0.194243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0.10403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0.073737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0.794873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0.799885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0.262904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0.158201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0.1575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0.071036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0.263863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0.158786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0.1532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0.329173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0.211113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0.102805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0.072243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0.263962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0.158907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0.5698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0.0907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0.1114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0.1052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0.103588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0.073262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0.264065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0.158984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0.1839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0.2204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0.103588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0.073262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0.849851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0.860005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0.263617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0.158785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0.744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0.1659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0.2944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0.1846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0.1356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0.101313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0.070627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0.849851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0.860005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0.263742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0.158847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Merged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0.659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0.1081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0.1154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0.0035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0.0931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0.1324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0.3292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0.5889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0.6917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0.2209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0.3409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0.2106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0.1063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0.7786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0.3996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0.2736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0.0778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0.860005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0F8128C-5470-991E-DB57-C6015C2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I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4004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Group 1">
            <a:extLst>
              <a:ext uri="{FF2B5EF4-FFF2-40B4-BE49-F238E27FC236}">
                <a16:creationId xmlns:a16="http://schemas.microsoft.com/office/drawing/2014/main" id="{BCFE1513-6661-D62B-CE52-5D3096AE8DAC}"/>
              </a:ext>
            </a:extLst>
          </p:cNvPr>
          <p:cNvGraphicFramePr>
            <a:graphicFrameLocks noGrp="1"/>
          </p:cNvGraphicFramePr>
          <p:nvPr/>
        </p:nvGraphicFramePr>
        <p:xfrm>
          <a:off x="1084263" y="1338263"/>
          <a:ext cx="10333049" cy="4588677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98463">
                <a:tc gridSpan="23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929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Clustering Performance Overview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44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Dataset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Iris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WBPC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Wdbc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Balance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Cardio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PIMA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Seeds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Glass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Vehicle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Wine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Pendigit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Hidden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0.790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0.0370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-0.0154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0.5889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0.6877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0.1719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0.3409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0.1576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0.1441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0.6833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0.7078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0.3602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0.2736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0.1126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0.8197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0.8294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0.2642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0.1593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Original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0.600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-0.0137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0.6917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0.2209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0.2986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0.2106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0.1429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0.753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0.7786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0.3996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0.2574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0.1076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0.0778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0.8499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0.2662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0.1601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0.5653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0.6577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0.1648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0.0847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-0.0327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0.0851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0.667649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0.703631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0.291413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0.180394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0.100427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0.070193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0.772021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0.767857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0.251418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0.153056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0.659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0.0382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0.5440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0.6317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0.0984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0.1384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0.717406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0.755991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0.300861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0.195025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0.102003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0.071626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0.772021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0.767857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0.233346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0.143335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0.5771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0.573207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0.591986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0.19809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0.12885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0.109925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0.070741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0.750011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0.767595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0.233346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0.143335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0.5673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0.0966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0.319765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0.206991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0.104905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0.075052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0.785691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0.804265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0.263363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0.158749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0.0231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0.5889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0.6877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0.0089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0.308435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0.194243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0.10403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0.073737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0.794873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0.799885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0.262904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0.158201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0.1575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0.0874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0.071036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0.263863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0.158786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0.1239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0.1532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0.1391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0.329173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0.211113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0.102805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0.072243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0.263962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0.158907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0.5698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0.0907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0.1114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0.1630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0.1052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0.103588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0.073262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0.826793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0.264065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0.158984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0.622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0.1839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0.2204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0.3390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0.1649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0.1358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0.103588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0.073262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0.849851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0.860005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56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0.263617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0.158785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VIew10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0.744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0.1659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0.1980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0.2944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0.1846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0.1356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0.714064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0.752645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0.312908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0.197343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0.101313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0.070627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0.849851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0.860005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0.263742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0.158847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Merged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0.659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-0.0160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0.5769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0.6761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0.1081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0.1154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0.0035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0.0931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0.1324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0.7141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0.3292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0.1028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4445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0.2639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0.1592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938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Helvetica Neue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0.790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0.723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0.0382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-0.0137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0.5889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0.6917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0.2005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0.2209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0.3409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0.2106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0.1063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0.1441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0.753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0.7786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0.3996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0.2736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0.1126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0.0778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0.8499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0.860005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0.2662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0.1601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6820" name="Picture 1116">
            <a:extLst>
              <a:ext uri="{FF2B5EF4-FFF2-40B4-BE49-F238E27FC236}">
                <a16:creationId xmlns:a16="http://schemas.microsoft.com/office/drawing/2014/main" id="{855EC220-3DC4-8B30-DA87-5399F1BE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6095">
            <a:off x="2143919" y="1687513"/>
            <a:ext cx="1765300" cy="17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821" name="Text Box 1117">
            <a:extLst>
              <a:ext uri="{FF2B5EF4-FFF2-40B4-BE49-F238E27FC236}">
                <a16:creationId xmlns:a16="http://schemas.microsoft.com/office/drawing/2014/main" id="{33C956FA-9842-4BA4-6E1A-5F30F6E43EF8}"/>
              </a:ext>
            </a:extLst>
          </p:cNvPr>
          <p:cNvSpPr txBox="1">
            <a:spLocks/>
          </p:cNvSpPr>
          <p:nvPr/>
        </p:nvSpPr>
        <p:spPr bwMode="auto">
          <a:xfrm>
            <a:off x="3229204" y="894229"/>
            <a:ext cx="1186993" cy="297517"/>
          </a:xfrm>
          <a:prstGeom prst="rect">
            <a:avLst/>
          </a:prstGeom>
          <a:solidFill>
            <a:srgbClr val="929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8255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8255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8255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8255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solidFill>
                  <a:srgbClr val="FFFFFF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Best Values 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2"/>
          <p:cNvSpPr txBox="1"/>
          <p:nvPr/>
        </p:nvSpPr>
        <p:spPr>
          <a:xfrm>
            <a:off x="1477566" y="1972615"/>
            <a:ext cx="7337822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40"/>
              </a:spcBef>
              <a:buSzPts val="3200"/>
              <a:buFont typeface="Arial" panose="020B0604020202020204" pitchFamily="34" charset="0"/>
              <a:buNone/>
            </a:pPr>
            <a:r>
              <a:rPr lang="en-US" sz="1800" dirty="0"/>
              <a:t>		</a:t>
            </a:r>
            <a:r>
              <a:rPr lang="en-US" sz="1800" baseline="-25000" dirty="0"/>
              <a:t>				</a:t>
            </a:r>
            <a:endParaRPr lang="en-US" sz="1800" dirty="0"/>
          </a:p>
        </p:txBody>
      </p:sp>
      <p:graphicFrame>
        <p:nvGraphicFramePr>
          <p:cNvPr id="3" name="Google Shape;93;p2"/>
          <p:cNvGraphicFramePr/>
          <p:nvPr/>
        </p:nvGraphicFramePr>
        <p:xfrm>
          <a:off x="1167286" y="1853205"/>
          <a:ext cx="2871136" cy="14827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DAFEA4"/>
                    </a:gs>
                    <a:gs pos="35000">
                      <a:srgbClr val="E3FEBF"/>
                    </a:gs>
                    <a:gs pos="100000">
                      <a:srgbClr val="F4FEE6"/>
                    </a:gs>
                  </a:gsLst>
                  <a:lin ang="16200000" scaled="0"/>
                </a:gradFill>
              </a:tblPr>
              <a:tblGrid>
                <a:gridCol w="71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F1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Class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5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…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…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r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94;p2"/>
          <p:cNvGraphicFramePr/>
          <p:nvPr/>
        </p:nvGraphicFramePr>
        <p:xfrm>
          <a:off x="1338210" y="4062614"/>
          <a:ext cx="2438425" cy="148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F1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Class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…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-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Google Shape;95;p2"/>
          <p:cNvSpPr txBox="1"/>
          <p:nvPr/>
        </p:nvSpPr>
        <p:spPr>
          <a:xfrm>
            <a:off x="1652849" y="103483"/>
            <a:ext cx="5391705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Problem Statement</a:t>
            </a:r>
            <a:endParaRPr sz="33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 panose="02020603050405020304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6553200" y="63665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7" name="Google Shape;9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6123" y="4129237"/>
            <a:ext cx="799053" cy="799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8;p2"/>
          <p:cNvCxnSpPr>
            <a:endCxn id="7" idx="1"/>
          </p:cNvCxnSpPr>
          <p:nvPr/>
        </p:nvCxnSpPr>
        <p:spPr>
          <a:xfrm rot="10800000" flipH="1">
            <a:off x="4038423" y="4528764"/>
            <a:ext cx="1277700" cy="1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312218" y="4094364"/>
            <a:ext cx="39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Incomplete data ?</a:t>
            </a:r>
          </a:p>
          <a:p>
            <a:r>
              <a:rPr lang="en-US" dirty="0"/>
              <a:t>How to get the Output More precise ? </a:t>
            </a:r>
            <a:endParaRPr lang="en-IN" dirty="0"/>
          </a:p>
        </p:txBody>
      </p:sp>
      <p:cxnSp>
        <p:nvCxnSpPr>
          <p:cNvPr id="12" name="Google Shape;98;p2"/>
          <p:cNvCxnSpPr/>
          <p:nvPr/>
        </p:nvCxnSpPr>
        <p:spPr>
          <a:xfrm rot="10800000" flipH="1">
            <a:off x="4348702" y="2544305"/>
            <a:ext cx="1277700" cy="10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5934399" y="1942758"/>
            <a:ext cx="39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handle the training data by proper training and testing </a:t>
            </a: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Group 1">
            <a:extLst>
              <a:ext uri="{FF2B5EF4-FFF2-40B4-BE49-F238E27FC236}">
                <a16:creationId xmlns:a16="http://schemas.microsoft.com/office/drawing/2014/main" id="{434BDCBC-4933-7D19-CBC2-C40CB97F221A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1311275"/>
          <a:ext cx="10755325" cy="473472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98463">
                <a:tc gridSpan="25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929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Rank Table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7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Dataset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Iris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WBPC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Wdbc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Balance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Cardio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PIMA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Seeds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Glass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Vehicle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Wine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Pendigit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Average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C0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NMI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ARI 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Hidden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3.3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4.5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Original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4.4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2.5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11.3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10.7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8.5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8.1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8.7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9.2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7.7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7.2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8.5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7.2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5.6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6.6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5.3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5.6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6.2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6.0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4.5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5.1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VIew10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5.0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4.8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925"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Merged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0.3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6.1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12192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8288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24384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3048000" indent="-609600" defTabSz="457200"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35052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9624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44196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876800" indent="-609600" defTabSz="4572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7.6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Helvetica Neue" charset="0"/>
                      </a:endParaRPr>
                    </a:p>
                  </a:txBody>
                  <a:tcPr marL="25400" marR="25400" marT="25400" marB="254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9327" name="Picture 1135">
            <a:extLst>
              <a:ext uri="{FF2B5EF4-FFF2-40B4-BE49-F238E27FC236}">
                <a16:creationId xmlns:a16="http://schemas.microsoft.com/office/drawing/2014/main" id="{61F6D0BB-D4EE-52DF-958D-F8637F55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6095">
            <a:off x="1730375" y="1773238"/>
            <a:ext cx="1766094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328" name="Picture 1136">
            <a:extLst>
              <a:ext uri="{FF2B5EF4-FFF2-40B4-BE49-F238E27FC236}">
                <a16:creationId xmlns:a16="http://schemas.microsoft.com/office/drawing/2014/main" id="{1ADF4893-25D8-D840-AF30-369759A6E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202657"/>
            <a:ext cx="427038" cy="4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">
            <a:extLst>
              <a:ext uri="{FF2B5EF4-FFF2-40B4-BE49-F238E27FC236}">
                <a16:creationId xmlns:a16="http://schemas.microsoft.com/office/drawing/2014/main" id="{0B63733D-9A40-A705-8076-A401F728F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1040607"/>
          <a:ext cx="9679782" cy="494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18434" name="Object 1">
                        <a:extLst>
                          <a:ext uri="{FF2B5EF4-FFF2-40B4-BE49-F238E27FC236}">
                            <a16:creationId xmlns:a16="http://schemas.microsoft.com/office/drawing/2014/main" id="{0B63733D-9A40-A705-8076-A401F728F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1040607"/>
                        <a:ext cx="9679782" cy="494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">
            <a:extLst>
              <a:ext uri="{FF2B5EF4-FFF2-40B4-BE49-F238E27FC236}">
                <a16:creationId xmlns:a16="http://schemas.microsoft.com/office/drawing/2014/main" id="{B8588F60-7723-2A76-96CC-708B18457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1040607"/>
          <a:ext cx="9679782" cy="494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19458" name="Object 1">
                        <a:extLst>
                          <a:ext uri="{FF2B5EF4-FFF2-40B4-BE49-F238E27FC236}">
                            <a16:creationId xmlns:a16="http://schemas.microsoft.com/office/drawing/2014/main" id="{B8588F60-7723-2A76-96CC-708B18457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1040607"/>
                        <a:ext cx="9679782" cy="494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9A6293A3-2479-FB28-A61F-FF892FD2E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4424363"/>
            <a:ext cx="394494" cy="33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3">
            <a:extLst>
              <a:ext uri="{FF2B5EF4-FFF2-40B4-BE49-F238E27FC236}">
                <a16:creationId xmlns:a16="http://schemas.microsoft.com/office/drawing/2014/main" id="{7280AC05-52FD-7D4C-97E9-E549BEEBD96D}"/>
              </a:ext>
            </a:extLst>
          </p:cNvPr>
          <p:cNvSpPr txBox="1">
            <a:spLocks/>
          </p:cNvSpPr>
          <p:nvPr/>
        </p:nvSpPr>
        <p:spPr bwMode="auto">
          <a:xfrm>
            <a:off x="1739900" y="4181390"/>
            <a:ext cx="474489" cy="16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en-US" altLang="en-US" sz="800"/>
              <a:t>Best NMI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">
            <a:extLst>
              <a:ext uri="{FF2B5EF4-FFF2-40B4-BE49-F238E27FC236}">
                <a16:creationId xmlns:a16="http://schemas.microsoft.com/office/drawing/2014/main" id="{E2DB5E36-4B82-6894-8245-C3270464C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1040607"/>
          <a:ext cx="9679782" cy="494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20482" name="Object 1">
                        <a:extLst>
                          <a:ext uri="{FF2B5EF4-FFF2-40B4-BE49-F238E27FC236}">
                            <a16:creationId xmlns:a16="http://schemas.microsoft.com/office/drawing/2014/main" id="{E2DB5E36-4B82-6894-8245-C3270464C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1040607"/>
                        <a:ext cx="9679782" cy="494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3D70EC6A-696B-C5F2-CAA0-C0488DDFB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4710113"/>
            <a:ext cx="4540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 Box 3">
            <a:extLst>
              <a:ext uri="{FF2B5EF4-FFF2-40B4-BE49-F238E27FC236}">
                <a16:creationId xmlns:a16="http://schemas.microsoft.com/office/drawing/2014/main" id="{C3A53BF4-E2B6-0074-3E06-EED7013B09E1}"/>
              </a:ext>
            </a:extLst>
          </p:cNvPr>
          <p:cNvSpPr txBox="1">
            <a:spLocks/>
          </p:cNvSpPr>
          <p:nvPr/>
        </p:nvSpPr>
        <p:spPr bwMode="auto">
          <a:xfrm>
            <a:off x="2820988" y="4506034"/>
            <a:ext cx="458459" cy="16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2436813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en-US" altLang="en-US" sz="800"/>
              <a:t>Best ARI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3A6AB60C-E24F-F061-F241-F6BA9C25D936}"/>
              </a:ext>
            </a:extLst>
          </p:cNvPr>
          <p:cNvSpPr txBox="1">
            <a:spLocks/>
          </p:cNvSpPr>
          <p:nvPr/>
        </p:nvSpPr>
        <p:spPr bwMode="auto">
          <a:xfrm>
            <a:off x="4935538" y="2022942"/>
            <a:ext cx="2495876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b="1"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Adjusted Rand Index (ARI)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3416405A-9181-7188-2524-43395255CEB0}"/>
              </a:ext>
            </a:extLst>
          </p:cNvPr>
          <p:cNvSpPr txBox="1">
            <a:spLocks/>
          </p:cNvSpPr>
          <p:nvPr/>
        </p:nvSpPr>
        <p:spPr bwMode="auto">
          <a:xfrm>
            <a:off x="3279775" y="2787800"/>
            <a:ext cx="5698676" cy="128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−1: Perfect disagreement (clusters are opposite of true labels).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60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0: Random assignment (clusters match labels no better than chance).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60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1: Perfect agreement (clusters exactly match true labels).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B97C7BF8-9335-F476-2BC4-47796F83B3C3}"/>
              </a:ext>
            </a:extLst>
          </p:cNvPr>
          <p:cNvSpPr txBox="1">
            <a:spLocks/>
          </p:cNvSpPr>
          <p:nvPr/>
        </p:nvSpPr>
        <p:spPr bwMode="auto">
          <a:xfrm>
            <a:off x="4467225" y="4536748"/>
            <a:ext cx="3516988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 b="1"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Normalized Mutual Information (NMI)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81CE1A8-6270-117D-369E-D11A32D40842}"/>
              </a:ext>
            </a:extLst>
          </p:cNvPr>
          <p:cNvSpPr txBox="1">
            <a:spLocks/>
          </p:cNvSpPr>
          <p:nvPr/>
        </p:nvSpPr>
        <p:spPr bwMode="auto">
          <a:xfrm>
            <a:off x="3274219" y="5081895"/>
            <a:ext cx="5713102" cy="7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0: No mutual information (clusters and labels are entirely unrelated).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endParaRPr lang="en-US" altLang="en-US" sz="1600">
              <a:latin typeface="Times Roman" charset="0"/>
              <a:ea typeface="Times Roman" charset="0"/>
              <a:cs typeface="Times Roman" charset="0"/>
              <a:sym typeface="Times Roman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1: Perfect alignment (clusters exactly match true labels).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9F6B0760-98F6-03ED-0E71-C7B2D198E559}"/>
              </a:ext>
            </a:extLst>
          </p:cNvPr>
          <p:cNvSpPr txBox="1">
            <a:spLocks/>
          </p:cNvSpPr>
          <p:nvPr/>
        </p:nvSpPr>
        <p:spPr bwMode="auto">
          <a:xfrm>
            <a:off x="1228725" y="816913"/>
            <a:ext cx="1421864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100" b="1">
                <a:solidFill>
                  <a:srgbClr val="929000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Ranges:</a:t>
            </a: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E1764FA2-3557-B9A6-663A-E966A2DFC37F}"/>
              </a:ext>
            </a:extLst>
          </p:cNvPr>
          <p:cNvSpPr txBox="1">
            <a:spLocks/>
          </p:cNvSpPr>
          <p:nvPr/>
        </p:nvSpPr>
        <p:spPr bwMode="auto">
          <a:xfrm>
            <a:off x="1231900" y="815326"/>
            <a:ext cx="4533677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100" b="1">
                <a:solidFill>
                  <a:srgbClr val="929000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Top Performing Datasets :</a:t>
            </a: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4934CDB1-64DF-E0D8-2120-FD1D6835B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1707" y="2030413"/>
          <a:ext cx="5645944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4934CDB1-64DF-E0D8-2120-FD1D6835B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07" y="2030413"/>
                        <a:ext cx="5645944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46B2F5CF-D09A-5B1F-0CC7-8F3C6B4FC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7482" y="4179888"/>
          <a:ext cx="6485731" cy="2196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0" imgH="0" progId="MSGraph.Chart.8">
                  <p:embed/>
                </p:oleObj>
              </mc:Choice>
              <mc:Fallback>
                <p:oleObj name="Chart" r:id="rId4" imgW="0" imgH="0" progId="MSGraph.Chart.8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46B2F5CF-D09A-5B1F-0CC7-8F3C6B4FC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482" y="4179888"/>
                        <a:ext cx="6485731" cy="2196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1CCFD2E6-EB59-CE2D-03D8-67D73474B778}"/>
              </a:ext>
            </a:extLst>
          </p:cNvPr>
          <p:cNvSpPr txBox="1">
            <a:spLocks/>
          </p:cNvSpPr>
          <p:nvPr/>
        </p:nvSpPr>
        <p:spPr bwMode="auto">
          <a:xfrm>
            <a:off x="1231900" y="815326"/>
            <a:ext cx="4533677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100" b="1">
                <a:solidFill>
                  <a:srgbClr val="929000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Top Performing Datasets :</a:t>
            </a: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37C591CA-9730-7E62-4E75-E651E2E0C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1707" y="2030413"/>
          <a:ext cx="5645944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23555" name="Object 2">
                        <a:extLst>
                          <a:ext uri="{FF2B5EF4-FFF2-40B4-BE49-F238E27FC236}">
                            <a16:creationId xmlns:a16="http://schemas.microsoft.com/office/drawing/2014/main" id="{37C591CA-9730-7E62-4E75-E651E2E0C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07" y="2030413"/>
                        <a:ext cx="5645944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6A4C5ABC-71A9-89DD-9ACE-72EE731AC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7482" y="4179888"/>
          <a:ext cx="6485731" cy="2196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0" imgH="0" progId="MSGraph.Chart.8">
                  <p:embed/>
                </p:oleObj>
              </mc:Choice>
              <mc:Fallback>
                <p:oleObj name="Chart" r:id="rId4" imgW="0" imgH="0" progId="MSGraph.Chart.8">
                  <p:embed/>
                  <p:pic>
                    <p:nvPicPr>
                      <p:cNvPr id="23556" name="Object 3">
                        <a:extLst>
                          <a:ext uri="{FF2B5EF4-FFF2-40B4-BE49-F238E27FC236}">
                            <a16:creationId xmlns:a16="http://schemas.microsoft.com/office/drawing/2014/main" id="{6A4C5ABC-71A9-89DD-9ACE-72EE731AC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482" y="4179888"/>
                        <a:ext cx="6485731" cy="2196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9F912ADA-D760-1263-0925-7AC9D3BC3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24075"/>
            <a:ext cx="3429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1611A158-DD42-A528-64F6-2D12D912A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275682"/>
            <a:ext cx="343694" cy="20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67E677EE-69F6-AA24-1DF5-9936BBCF8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4396582"/>
            <a:ext cx="343694" cy="20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E29F2F07-F059-5259-2419-C38A845FE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4298950"/>
            <a:ext cx="343694" cy="20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458890DD-5766-E124-0FAA-90922B1F5968}"/>
              </a:ext>
            </a:extLst>
          </p:cNvPr>
          <p:cNvSpPr txBox="1">
            <a:spLocks/>
          </p:cNvSpPr>
          <p:nvPr/>
        </p:nvSpPr>
        <p:spPr bwMode="auto">
          <a:xfrm>
            <a:off x="1231900" y="815326"/>
            <a:ext cx="5541582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100" b="1">
                <a:solidFill>
                  <a:srgbClr val="929000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Moderate Performing Datasets :</a:t>
            </a:r>
          </a:p>
        </p:txBody>
      </p:sp>
      <p:graphicFrame>
        <p:nvGraphicFramePr>
          <p:cNvPr id="24579" name="Object 2">
            <a:extLst>
              <a:ext uri="{FF2B5EF4-FFF2-40B4-BE49-F238E27FC236}">
                <a16:creationId xmlns:a16="http://schemas.microsoft.com/office/drawing/2014/main" id="{A0E2F07F-C5EE-E9D7-9142-3CDD9BF75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3269" y="2415382"/>
          <a:ext cx="7135813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24579" name="Object 2">
                        <a:extLst>
                          <a:ext uri="{FF2B5EF4-FFF2-40B4-BE49-F238E27FC236}">
                            <a16:creationId xmlns:a16="http://schemas.microsoft.com/office/drawing/2014/main" id="{A0E2F07F-C5EE-E9D7-9142-3CDD9BF75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269" y="2415382"/>
                        <a:ext cx="7135813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F0659B2C-8A5D-C531-6689-762A2C10DA77}"/>
              </a:ext>
            </a:extLst>
          </p:cNvPr>
          <p:cNvSpPr txBox="1">
            <a:spLocks/>
          </p:cNvSpPr>
          <p:nvPr/>
        </p:nvSpPr>
        <p:spPr bwMode="auto">
          <a:xfrm>
            <a:off x="1231900" y="815326"/>
            <a:ext cx="5541582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100" b="1">
                <a:solidFill>
                  <a:srgbClr val="929000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Moderate Performing Datasets :</a:t>
            </a:r>
          </a:p>
        </p:txBody>
      </p:sp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AAC0E133-0AD2-F0DE-4158-B85101EAB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3269" y="2415382"/>
          <a:ext cx="7135813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25603" name="Object 2">
                        <a:extLst>
                          <a:ext uri="{FF2B5EF4-FFF2-40B4-BE49-F238E27FC236}">
                            <a16:creationId xmlns:a16="http://schemas.microsoft.com/office/drawing/2014/main" id="{AAC0E133-0AD2-F0DE-4158-B85101EAB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269" y="2415382"/>
                        <a:ext cx="7135813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1" name="Picture 3">
            <a:extLst>
              <a:ext uri="{FF2B5EF4-FFF2-40B4-BE49-F238E27FC236}">
                <a16:creationId xmlns:a16="http://schemas.microsoft.com/office/drawing/2014/main" id="{F44B8E52-E059-F034-6F5A-DF3EED21B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44" y="2886869"/>
            <a:ext cx="342900" cy="20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D801757E-DBFF-8403-F7ED-52BA9A0EF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94" y="2547144"/>
            <a:ext cx="3429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2409A313-5A61-424C-D79F-6F68D4D6ACA2}"/>
              </a:ext>
            </a:extLst>
          </p:cNvPr>
          <p:cNvSpPr txBox="1">
            <a:spLocks/>
          </p:cNvSpPr>
          <p:nvPr/>
        </p:nvSpPr>
        <p:spPr bwMode="auto">
          <a:xfrm>
            <a:off x="1231900" y="815326"/>
            <a:ext cx="4748095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100" b="1">
                <a:solidFill>
                  <a:srgbClr val="929000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Underperforming Datasets:</a:t>
            </a: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89B4F02D-2DE8-C153-22D2-FF0688C38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8394" y="1812132"/>
          <a:ext cx="571103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89B4F02D-2DE8-C153-22D2-FF0688C38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394" y="1812132"/>
                        <a:ext cx="5711031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>
            <a:extLst>
              <a:ext uri="{FF2B5EF4-FFF2-40B4-BE49-F238E27FC236}">
                <a16:creationId xmlns:a16="http://schemas.microsoft.com/office/drawing/2014/main" id="{0DA1D20A-78E0-E1C0-739A-1463018AD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4241800"/>
          <a:ext cx="5611019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0" imgH="0" progId="MSGraph.Chart.8">
                  <p:embed/>
                </p:oleObj>
              </mc:Choice>
              <mc:Fallback>
                <p:oleObj name="Chart" r:id="rId4" imgW="0" imgH="0" progId="MSGraph.Chart.8">
                  <p:embed/>
                  <p:pic>
                    <p:nvPicPr>
                      <p:cNvPr id="26628" name="Object 3">
                        <a:extLst>
                          <a:ext uri="{FF2B5EF4-FFF2-40B4-BE49-F238E27FC236}">
                            <a16:creationId xmlns:a16="http://schemas.microsoft.com/office/drawing/2014/main" id="{0DA1D20A-78E0-E1C0-739A-1463018AD0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241800"/>
                        <a:ext cx="5611019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14020" y="347345"/>
            <a:ext cx="1109027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3300" b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How to Handle missing value using single </a:t>
            </a:r>
            <a:r>
              <a:rPr lang="en-US" sz="44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view?</a:t>
            </a:r>
          </a:p>
        </p:txBody>
      </p:sp>
      <p:sp>
        <p:nvSpPr>
          <p:cNvPr id="39" name="Google Shape;92;p2"/>
          <p:cNvSpPr txBox="1"/>
          <p:nvPr/>
        </p:nvSpPr>
        <p:spPr>
          <a:xfrm flipV="1">
            <a:off x="8815705" y="6468110"/>
            <a:ext cx="1270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40"/>
              </a:spcBef>
              <a:buSzPts val="3200"/>
              <a:buFont typeface="Arial" panose="020B0604020202020204" pitchFamily="34" charset="0"/>
              <a:buNone/>
            </a:pPr>
            <a:r>
              <a:rPr lang="en-US" sz="1800" dirty="0"/>
              <a:t>		</a:t>
            </a:r>
            <a:r>
              <a:rPr lang="en-US" sz="1800" baseline="-25000" dirty="0"/>
              <a:t>				</a:t>
            </a:r>
            <a:endParaRPr lang="en-US" sz="1800" dirty="0"/>
          </a:p>
        </p:txBody>
      </p:sp>
      <p:sp>
        <p:nvSpPr>
          <p:cNvPr id="46" name="TextBox 8"/>
          <p:cNvSpPr txBox="1"/>
          <p:nvPr/>
        </p:nvSpPr>
        <p:spPr>
          <a:xfrm flipV="1">
            <a:off x="13036550" y="4119245"/>
            <a:ext cx="3914775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1" name="Google Shape;94;p2"/>
          <p:cNvGraphicFramePr/>
          <p:nvPr/>
        </p:nvGraphicFramePr>
        <p:xfrm>
          <a:off x="4579885" y="1260359"/>
          <a:ext cx="2438425" cy="148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F1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Class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25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500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-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H="1">
            <a:off x="2044065" y="2945765"/>
            <a:ext cx="2537460" cy="1247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49800" y="2935605"/>
            <a:ext cx="10160" cy="1310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73545" y="2966720"/>
            <a:ext cx="10160" cy="1300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59295" y="2985077"/>
            <a:ext cx="2736850" cy="128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61" name="Google Shape;94;p2"/>
          <p:cNvGraphicFramePr/>
          <p:nvPr>
            <p:extLst>
              <p:ext uri="{D42A27DB-BD31-4B8C-83A1-F6EECF244321}">
                <p14:modId xmlns:p14="http://schemas.microsoft.com/office/powerpoint/2010/main" val="58336901"/>
              </p:ext>
            </p:extLst>
          </p:nvPr>
        </p:nvGraphicFramePr>
        <p:xfrm>
          <a:off x="6352170" y="4284864"/>
          <a:ext cx="2438425" cy="148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F1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F2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Class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25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500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400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F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300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Google Shape;94;p2"/>
          <p:cNvGraphicFramePr/>
          <p:nvPr>
            <p:extLst>
              <p:ext uri="{D42A27DB-BD31-4B8C-83A1-F6EECF244321}">
                <p14:modId xmlns:p14="http://schemas.microsoft.com/office/powerpoint/2010/main" val="1168475914"/>
              </p:ext>
            </p:extLst>
          </p:nvPr>
        </p:nvGraphicFramePr>
        <p:xfrm>
          <a:off x="585735" y="4267084"/>
          <a:ext cx="2438425" cy="148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F1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Class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25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500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400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F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Google Shape;94;p2"/>
          <p:cNvGraphicFramePr/>
          <p:nvPr>
            <p:extLst>
              <p:ext uri="{D42A27DB-BD31-4B8C-83A1-F6EECF244321}">
                <p14:modId xmlns:p14="http://schemas.microsoft.com/office/powerpoint/2010/main" val="2878940121"/>
              </p:ext>
            </p:extLst>
          </p:nvPr>
        </p:nvGraphicFramePr>
        <p:xfrm>
          <a:off x="9296665" y="4359794"/>
          <a:ext cx="2438425" cy="148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F1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Class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25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500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500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F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Google Shape;94;p2"/>
          <p:cNvGraphicFramePr/>
          <p:nvPr>
            <p:extLst>
              <p:ext uri="{D42A27DB-BD31-4B8C-83A1-F6EECF244321}">
                <p14:modId xmlns:p14="http://schemas.microsoft.com/office/powerpoint/2010/main" val="3110260042"/>
              </p:ext>
            </p:extLst>
          </p:nvPr>
        </p:nvGraphicFramePr>
        <p:xfrm>
          <a:off x="3480700" y="4267084"/>
          <a:ext cx="2438425" cy="148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F1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F2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F3</a:t>
                      </a:r>
                      <a:endParaRPr sz="1800" u="none" strike="noStrike" cap="none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Class</a:t>
                      </a:r>
                      <a:endParaRPr sz="1800" u="none" strike="noStrike" cap="none" dirty="0"/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25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500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F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22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M</a:t>
                      </a:r>
                    </a:p>
                  </a:txBody>
                  <a:tcPr marL="68575" marR="68575" marT="45700" marB="45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8" name="Picture 67" descr="download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785495"/>
            <a:ext cx="2095500" cy="2181225"/>
          </a:xfrm>
          <a:prstGeom prst="rect">
            <a:avLst/>
          </a:prstGeom>
        </p:spPr>
      </p:pic>
      <p:sp>
        <p:nvSpPr>
          <p:cNvPr id="69" name="Text Box 68"/>
          <p:cNvSpPr txBox="1"/>
          <p:nvPr/>
        </p:nvSpPr>
        <p:spPr>
          <a:xfrm rot="20040000">
            <a:off x="899795" y="3312795"/>
            <a:ext cx="361378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                MEAN=(500+300)/2</a:t>
            </a:r>
          </a:p>
        </p:txBody>
      </p:sp>
      <p:sp>
        <p:nvSpPr>
          <p:cNvPr id="70" name="Text Box 69"/>
          <p:cNvSpPr txBox="1"/>
          <p:nvPr/>
        </p:nvSpPr>
        <p:spPr>
          <a:xfrm rot="16380000">
            <a:off x="4041140" y="3385185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</a:t>
            </a:r>
          </a:p>
        </p:txBody>
      </p:sp>
      <p:sp>
        <p:nvSpPr>
          <p:cNvPr id="71" name="Text Box 70"/>
          <p:cNvSpPr txBox="1"/>
          <p:nvPr/>
        </p:nvSpPr>
        <p:spPr>
          <a:xfrm rot="16200000">
            <a:off x="5673090" y="3382010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MEDIAN</a:t>
            </a:r>
          </a:p>
        </p:txBody>
      </p:sp>
      <p:sp>
        <p:nvSpPr>
          <p:cNvPr id="72" name="Text Box 71"/>
          <p:cNvSpPr txBox="1"/>
          <p:nvPr/>
        </p:nvSpPr>
        <p:spPr>
          <a:xfrm>
            <a:off x="8118740" y="3138635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73EAC706-1A92-6544-C5BF-C8306FA280AC}"/>
              </a:ext>
            </a:extLst>
          </p:cNvPr>
          <p:cNvSpPr txBox="1">
            <a:spLocks/>
          </p:cNvSpPr>
          <p:nvPr/>
        </p:nvSpPr>
        <p:spPr bwMode="auto">
          <a:xfrm>
            <a:off x="1231900" y="815326"/>
            <a:ext cx="4748095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450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</a:pPr>
            <a:r>
              <a:rPr lang="en-US" altLang="en-US" sz="3100" b="1">
                <a:solidFill>
                  <a:srgbClr val="929000"/>
                </a:solidFill>
                <a:latin typeface="Times Roman" charset="0"/>
                <a:ea typeface="Times Roman" charset="0"/>
                <a:cs typeface="Times Roman" charset="0"/>
                <a:sym typeface="Times Roman" charset="0"/>
              </a:rPr>
              <a:t>Underperforming Datasets:</a:t>
            </a:r>
          </a:p>
        </p:txBody>
      </p:sp>
      <p:graphicFrame>
        <p:nvGraphicFramePr>
          <p:cNvPr id="27651" name="Object 2">
            <a:extLst>
              <a:ext uri="{FF2B5EF4-FFF2-40B4-BE49-F238E27FC236}">
                <a16:creationId xmlns:a16="http://schemas.microsoft.com/office/drawing/2014/main" id="{CC24380E-7D18-398E-E3F7-9FBB464D2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8394" y="1812132"/>
          <a:ext cx="571103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0" imgH="0" progId="MSGraph.Chart.8">
                  <p:embed/>
                </p:oleObj>
              </mc:Choice>
              <mc:Fallback>
                <p:oleObj name="Chart" r:id="rId2" imgW="0" imgH="0" progId="MSGraph.Chart.8">
                  <p:embed/>
                  <p:pic>
                    <p:nvPicPr>
                      <p:cNvPr id="27651" name="Object 2">
                        <a:extLst>
                          <a:ext uri="{FF2B5EF4-FFF2-40B4-BE49-F238E27FC236}">
                            <a16:creationId xmlns:a16="http://schemas.microsoft.com/office/drawing/2014/main" id="{CC24380E-7D18-398E-E3F7-9FBB464D2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394" y="1812132"/>
                        <a:ext cx="5711031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997D66B0-0EC7-3C87-7544-40ABDE02B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4241800"/>
          <a:ext cx="5611019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0" imgH="0" progId="MSGraph.Chart.8">
                  <p:embed/>
                </p:oleObj>
              </mc:Choice>
              <mc:Fallback>
                <p:oleObj name="Chart" r:id="rId4" imgW="0" imgH="0" progId="MSGraph.Chart.8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997D66B0-0EC7-3C87-7544-40ABDE02B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241800"/>
                        <a:ext cx="5611019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0" name="Picture 4">
            <a:extLst>
              <a:ext uri="{FF2B5EF4-FFF2-40B4-BE49-F238E27FC236}">
                <a16:creationId xmlns:a16="http://schemas.microsoft.com/office/drawing/2014/main" id="{9EE5EB6D-C0F9-74C9-C18E-0E3EDBCD2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10744"/>
            <a:ext cx="342900" cy="20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5">
            <a:extLst>
              <a:ext uri="{FF2B5EF4-FFF2-40B4-BE49-F238E27FC236}">
                <a16:creationId xmlns:a16="http://schemas.microsoft.com/office/drawing/2014/main" id="{EF2571D4-9A0C-1CA6-2FE4-87438470A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19" y="1956594"/>
            <a:ext cx="342900" cy="20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A646C843-6E25-1552-DD0F-EC7A10A81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4421982"/>
            <a:ext cx="3429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16712EAE-D0E0-DB16-A3FE-E00DBA013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4864894"/>
            <a:ext cx="3429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128C-5470-991E-DB57-C6015C2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5F4B-9861-AC58-847F-A968B0B2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Proposed Solution: The Multi-View Framework (MVF) effectively handles incomplete data using Autoencoder (AE) reconstruction, enabling clustering analysis without being impacted by missing values.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Effectiveness: Demonstrated high clustering accuracy and improved NMI and ARI scores, handling up to 50% missing data in Iris, Wine, and Vehicle datasets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Key Impact: AE-based imputation enhances stability, producing complete datasets and improving clustering performance.  -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Future Directions: Real-time data handling for dynamic contexts like IoT and financial markets.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Expansion into domains like healthcare, finance, and e-commerce to address large-scale, sensitive data challenges.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03097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21550C-0C31-E295-6D56-F0B8FFF04C91}"/>
              </a:ext>
            </a:extLst>
          </p:cNvPr>
          <p:cNvSpPr txBox="1"/>
          <p:nvPr/>
        </p:nvSpPr>
        <p:spPr>
          <a:xfrm>
            <a:off x="0" y="0"/>
            <a:ext cx="121920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 dirty="0"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endParaRPr lang="en-I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/>
              <a:t>[1] R. C. Pereira, M. S. Santos, P. P. Rodrigues, and P. H. Abreu, “Reviewing Autoencoders for Missing Data Imputation: Technical Trends, Applications and Outcomes,” Journal of Artificial Intelligence Research, vol. 69, pp. 1255-1285, 2020</a:t>
            </a:r>
          </a:p>
          <a:p>
            <a:r>
              <a:rPr lang="en-IN" sz="1500" dirty="0"/>
              <a:t>[2] C. E. Batista and M. C. </a:t>
            </a:r>
            <a:r>
              <a:rPr lang="en-IN" sz="1500" dirty="0" err="1"/>
              <a:t>Monard</a:t>
            </a:r>
            <a:r>
              <a:rPr lang="en-IN" sz="1500" dirty="0"/>
              <a:t>, “</a:t>
            </a:r>
            <a:r>
              <a:rPr lang="en-IN" sz="1500" dirty="0" err="1"/>
              <a:t>AStudyofK</a:t>
            </a:r>
            <a:r>
              <a:rPr lang="en-IN" sz="1500" dirty="0"/>
              <a:t>-Nearest Neighbour </a:t>
            </a:r>
            <a:r>
              <a:rPr lang="en-IN" sz="1500" dirty="0" err="1"/>
              <a:t>asan</a:t>
            </a:r>
            <a:r>
              <a:rPr lang="en-IN" sz="1500" dirty="0"/>
              <a:t> Imputation Method,” Proc. 2nd Int. Conf. Hybrid Intelligent Systems (HIS), 2002, pp. 251–260. </a:t>
            </a:r>
          </a:p>
          <a:p>
            <a:r>
              <a:rPr lang="en-IN" sz="1500" dirty="0"/>
              <a:t>[3] Z. Xu, L. Zhao, Y. Sun, C. Zhang, and M. Wu, "A Framework for Multi-view Clustering with Missing Values," Proceedings of the IEEE/CVF Conference on Computer Vision and Pattern Recognition (CVPR), pp. 9503–9512, 2021. </a:t>
            </a:r>
          </a:p>
          <a:p>
            <a:r>
              <a:rPr lang="en-IN" sz="1500" dirty="0"/>
              <a:t>[4] H. Wang, J. Smallwood, J. </a:t>
            </a:r>
            <a:r>
              <a:rPr lang="en-IN" sz="1500" dirty="0" err="1"/>
              <a:t>Mourão</a:t>
            </a:r>
            <a:r>
              <a:rPr lang="en-IN" sz="1500" dirty="0"/>
              <a:t>-Miranda, C. H. Xia, T. D. Satterthwaite, D. S. Bassett, and D. </a:t>
            </a:r>
            <a:r>
              <a:rPr lang="en-IN" sz="1500" dirty="0" err="1"/>
              <a:t>Bzdok</a:t>
            </a:r>
            <a:r>
              <a:rPr lang="en-IN" sz="1500" dirty="0"/>
              <a:t>, "Multi-View Clustering via Canonical Correlation Analysis," Proceedings of the International Conference on Machine Learning (ICML), 2021, pp. XX–XX. </a:t>
            </a:r>
          </a:p>
          <a:p>
            <a:r>
              <a:rPr lang="en-IN" sz="1500" dirty="0"/>
              <a:t>[5] X. Peng, J. Cheng, X. Tang, B. Zhang, and W. Tu, “Multi-view graph imputation network,” Information Fusion, vol. 102, no. 5, p. 102024, 2024. </a:t>
            </a:r>
          </a:p>
          <a:p>
            <a:r>
              <a:rPr lang="en-IN" sz="1500" dirty="0"/>
              <a:t>[6] X. Yang, W. Liu, W. Liu, and D. Tao, “A survey on canonical correlation analysis,” IEEE Transactions on Knowledge and Data Engineering, vol. 33, no. 6, pp. 2349–2368, 2019.</a:t>
            </a:r>
          </a:p>
          <a:p>
            <a:r>
              <a:rPr lang="en-IN" sz="1500" dirty="0"/>
              <a:t>[7] Z. Zhang, “Missing data imputation: focusing on single imputation,” Annals of translational medicine, vol. 4, no. 1, 2016. 31 </a:t>
            </a:r>
          </a:p>
          <a:p>
            <a:r>
              <a:rPr lang="en-IN" sz="1500" dirty="0"/>
              <a:t>[8] J. Mertz and P. Murphy, “University of </a:t>
            </a:r>
            <a:r>
              <a:rPr lang="en-IN" sz="1500" dirty="0" err="1"/>
              <a:t>california</a:t>
            </a:r>
            <a:r>
              <a:rPr lang="en-IN" sz="1500" dirty="0"/>
              <a:t> at </a:t>
            </a:r>
            <a:r>
              <a:rPr lang="en-IN" sz="1500" dirty="0" err="1"/>
              <a:t>irvine</a:t>
            </a:r>
            <a:r>
              <a:rPr lang="en-IN" sz="1500" dirty="0"/>
              <a:t> (</a:t>
            </a:r>
            <a:r>
              <a:rPr lang="en-IN" sz="1500" dirty="0" err="1"/>
              <a:t>uci</a:t>
            </a:r>
            <a:r>
              <a:rPr lang="en-IN" sz="1500" dirty="0"/>
              <a:t>) repository of machine learning databases,” Available ftp:/ftp. </a:t>
            </a:r>
            <a:r>
              <a:rPr lang="en-IN" sz="1500" dirty="0" err="1"/>
              <a:t>ics</a:t>
            </a:r>
            <a:r>
              <a:rPr lang="en-IN" sz="1500" dirty="0"/>
              <a:t>. uci.edu/pub/machine-learning databases, 2005. </a:t>
            </a:r>
          </a:p>
          <a:p>
            <a:r>
              <a:rPr lang="en-IN" sz="1500" dirty="0"/>
              <a:t>[9] S. Datta, S. Bhattacharjee, and S. Das, “Clustering with missing features: A penalized dissimilarity measure based approach,” </a:t>
            </a:r>
            <a:r>
              <a:rPr lang="en-IN" sz="1500" dirty="0" err="1"/>
              <a:t>arXivpreprint</a:t>
            </a:r>
            <a:r>
              <a:rPr lang="en-IN" sz="1500" dirty="0"/>
              <a:t> arXiv:1604.06602, 2016. </a:t>
            </a:r>
          </a:p>
          <a:p>
            <a:r>
              <a:rPr lang="en-IN" sz="1500" dirty="0"/>
              <a:t>[10] L. Zhang, Y. Zhao, Z. Zhu, D. Shen, and S. Ji, “Multi-view missing data completion,” IEEE Transactions on Knowledge and Data Engineering, vol. 30, no. 7, pp. 1296–1309, 2018. </a:t>
            </a:r>
          </a:p>
          <a:p>
            <a:r>
              <a:rPr lang="en-IN" sz="1500" dirty="0"/>
              <a:t>[11] L. N. Nguyen and W. T. Scherer, “Imputation techniques to account for missing data in support of intelligent transportation systems applications,” Tech. Rep., 2003. </a:t>
            </a:r>
          </a:p>
          <a:p>
            <a:r>
              <a:rPr lang="en-IN" sz="1500" dirty="0"/>
              <a:t>[12] K. </a:t>
            </a:r>
            <a:r>
              <a:rPr lang="en-IN" sz="1500" dirty="0" err="1"/>
              <a:t>Lakshminarayan</a:t>
            </a:r>
            <a:r>
              <a:rPr lang="en-IN" sz="1500" dirty="0"/>
              <a:t>, S. A. Harp, and T. Samad, “Imputation of missing data in industrial databases,” Applied Intelligence, vol. 11, no. 3, pp. 259–275, 1999 [13] M. K. Markey and A. Patel, “Impact of missing data in training artificial neural networks for computer-aided diagnosis,” in Machine Learning and Applications, 2004. Proceedings. 2004 International Conference on. IEEE, 2004, pp. 351–354.</a:t>
            </a:r>
          </a:p>
          <a:p>
            <a:r>
              <a:rPr lang="en-IN" sz="1500" dirty="0"/>
              <a:t> [14] ] P. Kofman and I. G. Sharpe, “Using multiple imputation in the analysis of incomplete observations in finance,” Journal of Financial Econometrics, vol. 1, no. 2, pp. 216–249, 2003. </a:t>
            </a:r>
          </a:p>
        </p:txBody>
      </p:sp>
    </p:spTree>
    <p:extLst>
      <p:ext uri="{BB962C8B-B14F-4D97-AF65-F5344CB8AC3E}">
        <p14:creationId xmlns:p14="http://schemas.microsoft.com/office/powerpoint/2010/main" val="373119687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2722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28187684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77495" y="438785"/>
            <a:ext cx="1163701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Then why we need to handle missing data using multi-view framework?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00075" y="440753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sym typeface="+mn-ea"/>
              </a:rPr>
              <a:t>  SOLUTION :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901065" y="5375910"/>
            <a:ext cx="71920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en-US" sz="3200" b="1">
                <a:solidFill>
                  <a:schemeClr val="accent5"/>
                </a:solidFill>
                <a:sym typeface="+mn-ea"/>
              </a:rPr>
              <a:t>Multi -View Framework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433570" y="2181860"/>
            <a:ext cx="2124075" cy="600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33570" y="2740025"/>
            <a:ext cx="2308860" cy="207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33570" y="3079750"/>
            <a:ext cx="22161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98645" y="3238500"/>
            <a:ext cx="2124710" cy="415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649720" y="2063750"/>
            <a:ext cx="379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Loss of Multidimensional Relationships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6845935" y="257937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Bias from Single Perspective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6834505" y="3094990"/>
            <a:ext cx="289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Limited Robustness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6696075" y="3497580"/>
            <a:ext cx="303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Reduced Analysis Accuracy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427355" y="263144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>
                <a:solidFill>
                  <a:schemeClr val="accent5"/>
                </a:solidFill>
                <a:sym typeface="+mn-ea"/>
              </a:rPr>
              <a:t>  POOR PERFORMACE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89280" y="234950"/>
            <a:ext cx="10586085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 What basis we are measuring the performance?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69290" y="2458720"/>
            <a:ext cx="6165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NMI (Normalized Mutual Information)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89280" y="4385628"/>
            <a:ext cx="5080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 (Adjusted Rand Index)</a:t>
            </a:r>
          </a:p>
        </p:txBody>
      </p:sp>
      <p:pic>
        <p:nvPicPr>
          <p:cNvPr id="7" name="Picture 6" descr="Screenshot 2024-12-04 191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20" y="2980690"/>
            <a:ext cx="3819525" cy="1043305"/>
          </a:xfrm>
          <a:prstGeom prst="rect">
            <a:avLst/>
          </a:prstGeom>
        </p:spPr>
      </p:pic>
      <p:pic>
        <p:nvPicPr>
          <p:cNvPr id="9" name="Picture 8" descr="Screenshot 2024-12-04 1918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5177155"/>
            <a:ext cx="3238500" cy="1019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8C5D11-FC15-3336-12EF-F2F445E0D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337"/>
              </p:ext>
            </p:extLst>
          </p:nvPr>
        </p:nvGraphicFramePr>
        <p:xfrm>
          <a:off x="496279" y="2095311"/>
          <a:ext cx="8697416" cy="4414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963">
                  <a:extLst>
                    <a:ext uri="{9D8B030D-6E8A-4147-A177-3AD203B41FA5}">
                      <a16:colId xmlns:a16="http://schemas.microsoft.com/office/drawing/2014/main" val="3870608859"/>
                    </a:ext>
                  </a:extLst>
                </a:gridCol>
                <a:gridCol w="2087467">
                  <a:extLst>
                    <a:ext uri="{9D8B030D-6E8A-4147-A177-3AD203B41FA5}">
                      <a16:colId xmlns:a16="http://schemas.microsoft.com/office/drawing/2014/main" val="3404882893"/>
                    </a:ext>
                  </a:extLst>
                </a:gridCol>
                <a:gridCol w="2255777">
                  <a:extLst>
                    <a:ext uri="{9D8B030D-6E8A-4147-A177-3AD203B41FA5}">
                      <a16:colId xmlns:a16="http://schemas.microsoft.com/office/drawing/2014/main" val="3804895859"/>
                    </a:ext>
                  </a:extLst>
                </a:gridCol>
                <a:gridCol w="2343209">
                  <a:extLst>
                    <a:ext uri="{9D8B030D-6E8A-4147-A177-3AD203B41FA5}">
                      <a16:colId xmlns:a16="http://schemas.microsoft.com/office/drawing/2014/main" val="3042449509"/>
                    </a:ext>
                  </a:extLst>
                </a:gridCol>
              </a:tblGrid>
              <a:tr h="379074">
                <a:tc>
                  <a:txBody>
                    <a:bodyPr/>
                    <a:lstStyle/>
                    <a:p>
                      <a:pPr marL="698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Dataset Name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889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Total Instances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Total Feature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317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Classes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3218256097"/>
                  </a:ext>
                </a:extLst>
              </a:tr>
              <a:tr h="369312">
                <a:tc>
                  <a:txBody>
                    <a:bodyPr/>
                    <a:lstStyle/>
                    <a:p>
                      <a:pPr marL="179705" marR="7810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Iris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150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4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1291198605"/>
                  </a:ext>
                </a:extLst>
              </a:tr>
              <a:tr h="372566">
                <a:tc>
                  <a:txBody>
                    <a:bodyPr/>
                    <a:lstStyle/>
                    <a:p>
                      <a:pPr marL="179705" marR="800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 err="1">
                          <a:effectLst/>
                        </a:rPr>
                        <a:t>Wdbc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569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30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1773727185"/>
                  </a:ext>
                </a:extLst>
              </a:tr>
              <a:tr h="371753">
                <a:tc>
                  <a:txBody>
                    <a:bodyPr/>
                    <a:lstStyle/>
                    <a:p>
                      <a:pPr marL="179705" marR="8001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 err="1">
                          <a:effectLst/>
                        </a:rPr>
                        <a:t>Wpbc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194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34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2424977179"/>
                  </a:ext>
                </a:extLst>
              </a:tr>
              <a:tr h="306837">
                <a:tc>
                  <a:txBody>
                    <a:bodyPr/>
                    <a:lstStyle/>
                    <a:p>
                      <a:pPr marL="179705" marR="8064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Cardio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863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2126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21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4266463979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24003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Vehicle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846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18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4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2922600928"/>
                  </a:ext>
                </a:extLst>
              </a:tr>
              <a:tr h="375819">
                <a:tc>
                  <a:txBody>
                    <a:bodyPr/>
                    <a:lstStyle/>
                    <a:p>
                      <a:pPr marL="179705" marR="7874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Pima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768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8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2150830440"/>
                  </a:ext>
                </a:extLst>
              </a:tr>
              <a:tr h="369312">
                <a:tc>
                  <a:txBody>
                    <a:bodyPr/>
                    <a:lstStyle/>
                    <a:p>
                      <a:pPr marL="179705" marR="7810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Glass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214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6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1288353989"/>
                  </a:ext>
                </a:extLst>
              </a:tr>
              <a:tr h="376632">
                <a:tc>
                  <a:txBody>
                    <a:bodyPr/>
                    <a:lstStyle/>
                    <a:p>
                      <a:pPr marL="179705" marR="8318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Wine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178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13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/>
                </a:tc>
                <a:extLst>
                  <a:ext uri="{0D108BD9-81ED-4DB2-BD59-A6C34878D82A}">
                    <a16:rowId xmlns:a16="http://schemas.microsoft.com/office/drawing/2014/main" val="3568310857"/>
                  </a:ext>
                </a:extLst>
              </a:tr>
              <a:tr h="372566">
                <a:tc>
                  <a:txBody>
                    <a:bodyPr/>
                    <a:lstStyle/>
                    <a:p>
                      <a:pPr marL="22034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 err="1">
                          <a:effectLst/>
                        </a:rPr>
                        <a:t>Pendigit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10992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16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7937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10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extLst>
                  <a:ext uri="{0D108BD9-81ED-4DB2-BD59-A6C34878D82A}">
                    <a16:rowId xmlns:a16="http://schemas.microsoft.com/office/drawing/2014/main" val="4173845144"/>
                  </a:ext>
                </a:extLst>
              </a:tr>
              <a:tr h="372566">
                <a:tc>
                  <a:txBody>
                    <a:bodyPr/>
                    <a:lstStyle/>
                    <a:p>
                      <a:pPr marL="23114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Balance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625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4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3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extLst>
                  <a:ext uri="{0D108BD9-81ED-4DB2-BD59-A6C34878D82A}">
                    <a16:rowId xmlns:a16="http://schemas.microsoft.com/office/drawing/2014/main" val="1432693266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179705" marR="7937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Seeds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73660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210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768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tc>
                  <a:txBody>
                    <a:bodyPr/>
                    <a:lstStyle/>
                    <a:p>
                      <a:pPr marL="179705" marR="64135" indent="-3175" algn="ctr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IN" sz="1400" kern="100" dirty="0">
                          <a:effectLst/>
                        </a:rPr>
                        <a:t>3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25" marR="73025" marT="86360" marB="0" anchor="ctr"/>
                </a:tc>
                <a:extLst>
                  <a:ext uri="{0D108BD9-81ED-4DB2-BD59-A6C34878D82A}">
                    <a16:rowId xmlns:a16="http://schemas.microsoft.com/office/drawing/2014/main" val="1709190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565C1C-84E1-9EB7-6BA3-E469693ED218}"/>
              </a:ext>
            </a:extLst>
          </p:cNvPr>
          <p:cNvSpPr txBox="1"/>
          <p:nvPr/>
        </p:nvSpPr>
        <p:spPr>
          <a:xfrm>
            <a:off x="406828" y="1328858"/>
            <a:ext cx="581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 Used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23FB-DC10-072B-09A0-4A2FB59A8035}"/>
              </a:ext>
            </a:extLst>
          </p:cNvPr>
          <p:cNvSpPr txBox="1"/>
          <p:nvPr/>
        </p:nvSpPr>
        <p:spPr>
          <a:xfrm>
            <a:off x="406828" y="447259"/>
            <a:ext cx="73655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 </a:t>
            </a:r>
            <a:endParaRPr lang="en-I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4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CE39E9-9F8F-D9A6-2FB1-F8892680C546}"/>
              </a:ext>
            </a:extLst>
          </p:cNvPr>
          <p:cNvSpPr/>
          <p:nvPr/>
        </p:nvSpPr>
        <p:spPr>
          <a:xfrm>
            <a:off x="3754263" y="1124029"/>
            <a:ext cx="3371851" cy="1036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Datasets </a:t>
            </a:r>
          </a:p>
          <a:p>
            <a:pPr algn="ctr"/>
            <a:r>
              <a:rPr lang="en-US" dirty="0"/>
              <a:t> about 11 Datasets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01F67B-D8B2-D651-C1AF-57C77C34C680}"/>
              </a:ext>
            </a:extLst>
          </p:cNvPr>
          <p:cNvSpPr/>
          <p:nvPr/>
        </p:nvSpPr>
        <p:spPr>
          <a:xfrm>
            <a:off x="3770039" y="2739175"/>
            <a:ext cx="3340299" cy="925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introduced about 10 % missing values.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C1E2A-36A3-259C-57C0-EAC64E4A9B8E}"/>
              </a:ext>
            </a:extLst>
          </p:cNvPr>
          <p:cNvSpPr/>
          <p:nvPr/>
        </p:nvSpPr>
        <p:spPr>
          <a:xfrm>
            <a:off x="3713856" y="4243319"/>
            <a:ext cx="3428108" cy="925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We have created many views by applying different functions on each view 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9D244E-982C-7EDF-BF4E-6FA79052F004}"/>
              </a:ext>
            </a:extLst>
          </p:cNvPr>
          <p:cNvSpPr/>
          <p:nvPr/>
        </p:nvSpPr>
        <p:spPr>
          <a:xfrm>
            <a:off x="157163" y="6153862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View1</a:t>
            </a:r>
          </a:p>
          <a:p>
            <a:pPr algn="ctr"/>
            <a:r>
              <a:rPr lang="en-US" dirty="0"/>
              <a:t>mean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893F11-5899-691C-AA7A-B9FA1195E220}"/>
              </a:ext>
            </a:extLst>
          </p:cNvPr>
          <p:cNvSpPr/>
          <p:nvPr/>
        </p:nvSpPr>
        <p:spPr>
          <a:xfrm>
            <a:off x="8170811" y="6105877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View5</a:t>
            </a:r>
          </a:p>
          <a:p>
            <a:pPr algn="ctr"/>
            <a:r>
              <a:rPr lang="en-US" dirty="0"/>
              <a:t>KNN K=3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D5B4C4-344D-539D-0EEB-8740A5CB9E56}"/>
              </a:ext>
            </a:extLst>
          </p:cNvPr>
          <p:cNvSpPr/>
          <p:nvPr/>
        </p:nvSpPr>
        <p:spPr>
          <a:xfrm>
            <a:off x="6162376" y="6127045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View4</a:t>
            </a:r>
          </a:p>
          <a:p>
            <a:pPr algn="ctr"/>
            <a:r>
              <a:rPr lang="en-US" dirty="0"/>
              <a:t>KNN – K=1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A31793-B70D-513C-5120-91EB5E5ED406}"/>
              </a:ext>
            </a:extLst>
          </p:cNvPr>
          <p:cNvSpPr/>
          <p:nvPr/>
        </p:nvSpPr>
        <p:spPr>
          <a:xfrm>
            <a:off x="4153941" y="6141332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View3</a:t>
            </a:r>
          </a:p>
          <a:p>
            <a:pPr algn="ctr"/>
            <a:r>
              <a:rPr lang="en-US" dirty="0"/>
              <a:t>mode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3B5-EA90-263A-4612-3C374D9C28AB}"/>
              </a:ext>
            </a:extLst>
          </p:cNvPr>
          <p:cNvSpPr/>
          <p:nvPr/>
        </p:nvSpPr>
        <p:spPr>
          <a:xfrm>
            <a:off x="2145506" y="6141332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View2</a:t>
            </a:r>
          </a:p>
          <a:p>
            <a:pPr algn="ctr"/>
            <a:r>
              <a:rPr lang="en-US" dirty="0"/>
              <a:t>median 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18F74F-BA6E-8139-345D-4ED4ECA8ECCC}"/>
              </a:ext>
            </a:extLst>
          </p:cNvPr>
          <p:cNvSpPr/>
          <p:nvPr/>
        </p:nvSpPr>
        <p:spPr>
          <a:xfrm>
            <a:off x="10629900" y="6167270"/>
            <a:ext cx="1469232" cy="66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 </a:t>
            </a:r>
          </a:p>
          <a:p>
            <a:pPr algn="ctr"/>
            <a:r>
              <a:rPr lang="en-US" dirty="0"/>
              <a:t>K=13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F87560-283B-5CF0-A5D1-22B2B0103C35}"/>
              </a:ext>
            </a:extLst>
          </p:cNvPr>
          <p:cNvSpPr txBox="1"/>
          <p:nvPr/>
        </p:nvSpPr>
        <p:spPr>
          <a:xfrm>
            <a:off x="10046493" y="6274506"/>
            <a:ext cx="583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…...</a:t>
            </a:r>
            <a:endParaRPr lang="en-IN" sz="20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8B68C1-39AC-8AB0-1E50-B89BDF61987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440189" y="2160333"/>
            <a:ext cx="0" cy="57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709285-6904-C7E3-DEF3-F4E559EFC75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27910" y="3664477"/>
            <a:ext cx="0" cy="57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AE688B-7D37-7C5C-EF73-2C7DC59CFEE9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427910" y="5168621"/>
            <a:ext cx="5936606" cy="99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D0137-93B1-A08C-EBEE-C2F8E8D2B2AA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flipH="1">
            <a:off x="1000126" y="5168621"/>
            <a:ext cx="4427784" cy="98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532F50-C37D-4FA2-5956-7A3E1AD2F7ED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2988469" y="5168621"/>
            <a:ext cx="2439441" cy="97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8330A3-2B44-D48B-427A-0FE01259164A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flipH="1">
            <a:off x="4996904" y="5168621"/>
            <a:ext cx="431006" cy="97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588CAC-21F3-981B-0A28-A6BC573F9692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427910" y="5168621"/>
            <a:ext cx="1577429" cy="95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F4E0E9-F85E-03DA-417F-D68FA3747B50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5427910" y="5168621"/>
            <a:ext cx="3585864" cy="93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179E213-0B81-E721-495A-25598ED8B4E5}"/>
              </a:ext>
            </a:extLst>
          </p:cNvPr>
          <p:cNvSpPr txBox="1"/>
          <p:nvPr/>
        </p:nvSpPr>
        <p:spPr>
          <a:xfrm>
            <a:off x="157163" y="271463"/>
            <a:ext cx="58102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 dirty="0">
                <a:latin typeface="Arial" panose="020B0604020202020204" pitchFamily="34" charset="0"/>
                <a:cs typeface="Arial" panose="020B0604020202020204" pitchFamily="34" charset="0"/>
              </a:rPr>
              <a:t>Workflow :</a:t>
            </a:r>
          </a:p>
        </p:txBody>
      </p:sp>
    </p:spTree>
    <p:extLst>
      <p:ext uri="{BB962C8B-B14F-4D97-AF65-F5344CB8AC3E}">
        <p14:creationId xmlns:p14="http://schemas.microsoft.com/office/powerpoint/2010/main" val="3739410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B551D-AA90-07C3-553C-6988A25D710D}"/>
              </a:ext>
            </a:extLst>
          </p:cNvPr>
          <p:cNvSpPr/>
          <p:nvPr/>
        </p:nvSpPr>
        <p:spPr>
          <a:xfrm>
            <a:off x="552450" y="168279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View1</a:t>
            </a:r>
          </a:p>
          <a:p>
            <a:pPr algn="ctr"/>
            <a:r>
              <a:rPr lang="en-US" dirty="0"/>
              <a:t>mean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9ECA1-7340-468B-7A05-CC24F5E7902F}"/>
              </a:ext>
            </a:extLst>
          </p:cNvPr>
          <p:cNvSpPr/>
          <p:nvPr/>
        </p:nvSpPr>
        <p:spPr>
          <a:xfrm>
            <a:off x="9118406" y="100234"/>
            <a:ext cx="1771651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View5</a:t>
            </a:r>
          </a:p>
          <a:p>
            <a:pPr algn="ctr"/>
            <a:r>
              <a:rPr lang="en-US" dirty="0"/>
              <a:t>KNN – K=3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A1F0C-D7A1-BAAB-EAA8-AF1D8805CFE1}"/>
              </a:ext>
            </a:extLst>
          </p:cNvPr>
          <p:cNvSpPr/>
          <p:nvPr/>
        </p:nvSpPr>
        <p:spPr>
          <a:xfrm>
            <a:off x="7002661" y="107016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View4</a:t>
            </a:r>
          </a:p>
          <a:p>
            <a:pPr algn="ctr"/>
            <a:r>
              <a:rPr lang="en-US" dirty="0"/>
              <a:t>KNN – K=1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4D700-4A51-EBAF-7720-CA12D265E490}"/>
              </a:ext>
            </a:extLst>
          </p:cNvPr>
          <p:cNvSpPr/>
          <p:nvPr/>
        </p:nvSpPr>
        <p:spPr>
          <a:xfrm>
            <a:off x="4889600" y="164165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View3</a:t>
            </a:r>
          </a:p>
          <a:p>
            <a:pPr algn="ctr"/>
            <a:r>
              <a:rPr lang="en-US" dirty="0"/>
              <a:t>mode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A662E-3108-B353-4FB4-17EC3E9E31DC}"/>
              </a:ext>
            </a:extLst>
          </p:cNvPr>
          <p:cNvSpPr/>
          <p:nvPr/>
        </p:nvSpPr>
        <p:spPr>
          <a:xfrm>
            <a:off x="2660453" y="164165"/>
            <a:ext cx="1685925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View2</a:t>
            </a:r>
          </a:p>
          <a:p>
            <a:pPr algn="ctr"/>
            <a:r>
              <a:rPr lang="en-US" dirty="0"/>
              <a:t>median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D455B0-BFBB-511A-4C96-E1302B326432}"/>
              </a:ext>
            </a:extLst>
          </p:cNvPr>
          <p:cNvSpPr/>
          <p:nvPr/>
        </p:nvSpPr>
        <p:spPr>
          <a:xfrm>
            <a:off x="3800476" y="1680872"/>
            <a:ext cx="3428999" cy="695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view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0840A-CC6B-2396-99A8-99E72EDDCF4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503416" y="859198"/>
            <a:ext cx="2011560" cy="8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E7F544-921B-99BD-7063-85EDCC45F830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1395413" y="863312"/>
            <a:ext cx="4119563" cy="8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A3B47-B47F-34B8-1D6D-6B13BDFD38F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514976" y="859198"/>
            <a:ext cx="217587" cy="8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5C19F-FF14-189B-A6A9-0767054245E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514976" y="802049"/>
            <a:ext cx="2330648" cy="8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32AC80-8EC4-316E-BF27-929B33CA6384}"/>
              </a:ext>
            </a:extLst>
          </p:cNvPr>
          <p:cNvCxnSpPr>
            <a:cxnSpLocks/>
          </p:cNvCxnSpPr>
          <p:nvPr/>
        </p:nvCxnSpPr>
        <p:spPr>
          <a:xfrm flipH="1">
            <a:off x="5611419" y="852416"/>
            <a:ext cx="4407696" cy="81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7F08BB6-FB3C-E5CE-6C63-EA9976D455C9}"/>
              </a:ext>
            </a:extLst>
          </p:cNvPr>
          <p:cNvSpPr/>
          <p:nvPr/>
        </p:nvSpPr>
        <p:spPr>
          <a:xfrm>
            <a:off x="11406187" y="107016"/>
            <a:ext cx="785813" cy="69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  <a:p>
            <a:pPr algn="ctr"/>
            <a:r>
              <a:rPr lang="en-US" dirty="0"/>
              <a:t>K=13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06A8D6-59A8-4A9B-73C5-88A771E04C20}"/>
              </a:ext>
            </a:extLst>
          </p:cNvPr>
          <p:cNvSpPr txBox="1"/>
          <p:nvPr/>
        </p:nvSpPr>
        <p:spPr>
          <a:xfrm>
            <a:off x="10890057" y="164165"/>
            <a:ext cx="5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90D94A2-BA0D-D5ED-1F3F-C5A31C1557BE}"/>
              </a:ext>
            </a:extLst>
          </p:cNvPr>
          <p:cNvSpPr/>
          <p:nvPr/>
        </p:nvSpPr>
        <p:spPr>
          <a:xfrm>
            <a:off x="3800475" y="3081483"/>
            <a:ext cx="3428999" cy="695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Passed to Autoencoder 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C40C83C-7839-5A3D-84BA-A859DAB4E17E}"/>
              </a:ext>
            </a:extLst>
          </p:cNvPr>
          <p:cNvSpPr/>
          <p:nvPr/>
        </p:nvSpPr>
        <p:spPr>
          <a:xfrm>
            <a:off x="3800474" y="4482094"/>
            <a:ext cx="3428999" cy="695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Reconstructed data 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D9C7533-60EC-0DCF-489D-D1358FDD768F}"/>
              </a:ext>
            </a:extLst>
          </p:cNvPr>
          <p:cNvSpPr/>
          <p:nvPr/>
        </p:nvSpPr>
        <p:spPr>
          <a:xfrm>
            <a:off x="3800473" y="5893250"/>
            <a:ext cx="3428999" cy="695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DF9E16-6161-46D7-39B8-BE86542AF1BE}"/>
              </a:ext>
            </a:extLst>
          </p:cNvPr>
          <p:cNvCxnSpPr>
            <a:stCxn id="7" idx="2"/>
            <a:endCxn id="34" idx="0"/>
          </p:cNvCxnSpPr>
          <p:nvPr/>
        </p:nvCxnSpPr>
        <p:spPr>
          <a:xfrm flipH="1">
            <a:off x="5514975" y="2375905"/>
            <a:ext cx="1" cy="70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A621AA-1978-1B1E-8507-8B66696007BA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5514974" y="3776516"/>
            <a:ext cx="1" cy="70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3B69D-043F-9D58-0C68-32FD4217CCD8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5514973" y="5177127"/>
            <a:ext cx="1" cy="71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308FC-D4D8-FB6C-FA44-8DBCC1E362EC}"/>
              </a:ext>
            </a:extLst>
          </p:cNvPr>
          <p:cNvCxnSpPr>
            <a:stCxn id="22" idx="2"/>
          </p:cNvCxnSpPr>
          <p:nvPr/>
        </p:nvCxnSpPr>
        <p:spPr>
          <a:xfrm flipH="1">
            <a:off x="5732562" y="802049"/>
            <a:ext cx="6066532" cy="8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B1A05-923E-457A-484B-E5E36477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ACF6B9-2341-B266-95CF-0448841DF724}"/>
              </a:ext>
            </a:extLst>
          </p:cNvPr>
          <p:cNvSpPr txBox="1"/>
          <p:nvPr/>
        </p:nvSpPr>
        <p:spPr>
          <a:xfrm>
            <a:off x="437322" y="516836"/>
            <a:ext cx="94123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Auto-Encoder Architecture</a:t>
            </a:r>
          </a:p>
          <a:p>
            <a:endParaRPr lang="en-IN" dirty="0"/>
          </a:p>
        </p:txBody>
      </p:sp>
      <p:pic>
        <p:nvPicPr>
          <p:cNvPr id="1026" name="Picture 2" descr="An example autoencoder model architecture with symmetrical encoder and... |  Download Scientific Diagram">
            <a:extLst>
              <a:ext uri="{FF2B5EF4-FFF2-40B4-BE49-F238E27FC236}">
                <a16:creationId xmlns:a16="http://schemas.microsoft.com/office/drawing/2014/main" id="{E62B59BD-70A2-741E-E036-3E9DD176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43" y="1592781"/>
            <a:ext cx="71723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54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2673</Words>
  <Application>Microsoft Office PowerPoint</Application>
  <PresentationFormat>Widescreen</PresentationFormat>
  <Paragraphs>1453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Helvetica</vt:lpstr>
      <vt:lpstr>Helvetica Neue</vt:lpstr>
      <vt:lpstr>Helvetica Neue Medium</vt:lpstr>
      <vt:lpstr>Times New Roman</vt:lpstr>
      <vt:lpstr>Times Roman</vt:lpstr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Kalpesh salave</dc:creator>
  <cp:lastModifiedBy>ravigupta13102004@gmail.com</cp:lastModifiedBy>
  <cp:revision>10</cp:revision>
  <dcterms:created xsi:type="dcterms:W3CDTF">2024-12-04T07:12:00Z</dcterms:created>
  <dcterms:modified xsi:type="dcterms:W3CDTF">2024-12-05T03:28:46Z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8D912A5088A5435BB550EEFAEAFFF02A_12</vt:lpwstr>
  </property>
  <property fmtid="{D5CDD505-2E9C-101B-9397-08002B2CF9AE}" pid="3" name="KSOProductBuildVer">
    <vt:lpwstr>1033-12.2.0.18911</vt:lpwstr>
  </property>
</Properties>
</file>