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jtkb3gGg+Nike+hO3sGSk3xibz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109a2556008_0_13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109a2556008_0_13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109a2556008_0_134"/>
          <p:cNvGrpSpPr/>
          <p:nvPr/>
        </p:nvGrpSpPr>
        <p:grpSpPr>
          <a:xfrm>
            <a:off x="1004144" y="1022025"/>
            <a:ext cx="7136668" cy="152400"/>
            <a:chOff x="1346429" y="1011300"/>
            <a:chExt cx="6452100" cy="152400"/>
          </a:xfrm>
        </p:grpSpPr>
        <p:cxnSp>
          <p:nvCxnSpPr>
            <p:cNvPr id="13" name="Google Shape;13;g109a2556008_0_13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109a2556008_0_13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109a2556008_0_134"/>
          <p:cNvGrpSpPr/>
          <p:nvPr/>
        </p:nvGrpSpPr>
        <p:grpSpPr>
          <a:xfrm>
            <a:off x="1004151" y="3969100"/>
            <a:ext cx="7136668" cy="152400"/>
            <a:chOff x="1346435" y="3969088"/>
            <a:chExt cx="6452100" cy="152400"/>
          </a:xfrm>
        </p:grpSpPr>
        <p:cxnSp>
          <p:nvCxnSpPr>
            <p:cNvPr id="16" name="Google Shape;16;g109a2556008_0_13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109a2556008_0_13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109a2556008_0_13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g109a2556008_0_13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g109a2556008_0_1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109a2556008_0_18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09a2556008_0_180"/>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109a2556008_0_180"/>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g109a2556008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109a2556008_0_1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109a2556008_0_14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109a2556008_0_14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g109a2556008_0_1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109a2556008_0_150"/>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09a2556008_0_15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g109a2556008_0_1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g109a2556008_0_1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109a2556008_0_15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g109a2556008_0_15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g109a2556008_0_15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109a2556008_0_1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09a2556008_0_16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g109a2556008_0_1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109a2556008_0_16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109a2556008_0_16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109a2556008_0_1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109a2556008_0_167"/>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g109a2556008_0_1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109a2556008_0_17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g109a2556008_0_17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109a2556008_0_170"/>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g109a2556008_0_170"/>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109a2556008_0_17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109a2556008_0_1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109a2556008_0_177"/>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g109a2556008_0_1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109a2556008_0_1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g109a2556008_0_1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g109a2556008_0_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nalyticsvidhya.com/blog/2017/09/common-machine-learning-algorithms/" TargetMode="External"/><Relationship Id="rId4" Type="http://schemas.openxmlformats.org/officeDocument/2006/relationships/hyperlink" Target="https://www.javatpoint.com/linear-regression-in-machine-learning" TargetMode="External"/><Relationship Id="rId5" Type="http://schemas.openxmlformats.org/officeDocument/2006/relationships/hyperlink" Target="https://www.javatpoint.com/machine-learning-decision-tree-classification-algorithm" TargetMode="External"/><Relationship Id="rId6" Type="http://schemas.openxmlformats.org/officeDocument/2006/relationships/hyperlink" Target="https://docs.python.org/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t/>
            </a:r>
            <a:endParaRPr/>
          </a:p>
        </p:txBody>
      </p:sp>
      <p:sp>
        <p:nvSpPr>
          <p:cNvPr id="67" name="Google Shape;67;p1"/>
          <p:cNvSpPr txBox="1"/>
          <p:nvPr>
            <p:ph idx="1" type="body"/>
          </p:nvPr>
        </p:nvSpPr>
        <p:spPr>
          <a:xfrm>
            <a:off x="209575" y="1454375"/>
            <a:ext cx="8520600" cy="33027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1800"/>
              <a:buNone/>
            </a:pPr>
            <a:r>
              <a:rPr b="1" lang="en" sz="5035">
                <a:solidFill>
                  <a:schemeClr val="accent1"/>
                </a:solidFill>
                <a:latin typeface="PT Sans Narrow"/>
                <a:ea typeface="PT Sans Narrow"/>
                <a:cs typeface="PT Sans Narrow"/>
                <a:sym typeface="PT Sans Narrow"/>
              </a:rPr>
              <a:t>  </a:t>
            </a:r>
            <a:r>
              <a:rPr b="1" lang="en" sz="5437">
                <a:solidFill>
                  <a:schemeClr val="accent1"/>
                </a:solidFill>
                <a:latin typeface="PT Sans Narrow"/>
                <a:ea typeface="PT Sans Narrow"/>
                <a:cs typeface="PT Sans Narrow"/>
                <a:sym typeface="PT Sans Narrow"/>
              </a:rPr>
              <a:t>Bigmart Sales Prediction</a:t>
            </a:r>
            <a:endParaRPr b="1" sz="5437">
              <a:solidFill>
                <a:schemeClr val="accent1"/>
              </a:solidFill>
              <a:latin typeface="PT Sans Narrow"/>
              <a:ea typeface="PT Sans Narrow"/>
              <a:cs typeface="PT Sans Narrow"/>
              <a:sym typeface="PT Sans Narrow"/>
            </a:endParaRPr>
          </a:p>
          <a:p>
            <a:pPr indent="0" lvl="0" marL="0" rtl="0" algn="ctr">
              <a:lnSpc>
                <a:spcPct val="100000"/>
              </a:lnSpc>
              <a:spcBef>
                <a:spcPts val="0"/>
              </a:spcBef>
              <a:spcAft>
                <a:spcPts val="0"/>
              </a:spcAft>
              <a:buSzPts val="1800"/>
              <a:buNone/>
            </a:pPr>
            <a:r>
              <a:rPr lang="en" sz="2477"/>
              <a:t>DAA </a:t>
            </a:r>
            <a:r>
              <a:rPr lang="en" sz="2477"/>
              <a:t>MINI PROJECT</a:t>
            </a:r>
            <a:endParaRPr sz="2477"/>
          </a:p>
          <a:p>
            <a:pPr indent="0" lvl="0" marL="0" rtl="0" algn="l">
              <a:lnSpc>
                <a:spcPct val="115000"/>
              </a:lnSpc>
              <a:spcBef>
                <a:spcPts val="600"/>
              </a:spcBef>
              <a:spcAft>
                <a:spcPts val="0"/>
              </a:spcAft>
              <a:buSzPts val="1800"/>
              <a:buNone/>
            </a:pPr>
            <a:r>
              <a:rPr b="1" lang="en" sz="2700">
                <a:solidFill>
                  <a:srgbClr val="000000"/>
                </a:solidFill>
                <a:latin typeface="Arial"/>
                <a:ea typeface="Arial"/>
                <a:cs typeface="Arial"/>
                <a:sym typeface="Arial"/>
              </a:rPr>
              <a:t>    </a:t>
            </a:r>
            <a:endParaRPr b="1" sz="2700">
              <a:solidFill>
                <a:srgbClr val="000000"/>
              </a:solidFill>
              <a:latin typeface="Arial"/>
              <a:ea typeface="Arial"/>
              <a:cs typeface="Arial"/>
              <a:sym typeface="Arial"/>
            </a:endParaRPr>
          </a:p>
          <a:p>
            <a:pPr indent="0" lvl="0" marL="0" rtl="0" algn="l">
              <a:lnSpc>
                <a:spcPct val="115000"/>
              </a:lnSpc>
              <a:spcBef>
                <a:spcPts val="600"/>
              </a:spcBef>
              <a:spcAft>
                <a:spcPts val="0"/>
              </a:spcAft>
              <a:buSzPts val="1800"/>
              <a:buNone/>
            </a:pPr>
            <a:r>
              <a:rPr b="1" lang="en" sz="2700">
                <a:solidFill>
                  <a:srgbClr val="000000"/>
                </a:solidFill>
                <a:latin typeface="Arial"/>
                <a:ea typeface="Arial"/>
                <a:cs typeface="Arial"/>
                <a:sym typeface="Arial"/>
              </a:rPr>
              <a:t>                                                   								</a:t>
            </a:r>
            <a:endParaRPr b="1" sz="2700">
              <a:solidFill>
                <a:srgbClr val="000000"/>
              </a:solidFill>
              <a:latin typeface="Arial"/>
              <a:ea typeface="Arial"/>
              <a:cs typeface="Arial"/>
              <a:sym typeface="Arial"/>
            </a:endParaRPr>
          </a:p>
          <a:p>
            <a:pPr indent="0" lvl="0" marL="279400" rtl="0" algn="l">
              <a:lnSpc>
                <a:spcPct val="115000"/>
              </a:lnSpc>
              <a:spcBef>
                <a:spcPts val="600"/>
              </a:spcBef>
              <a:spcAft>
                <a:spcPts val="0"/>
              </a:spcAft>
              <a:buSzPts val="1800"/>
              <a:buNone/>
            </a:pPr>
            <a:r>
              <a:rPr b="1" lang="en" sz="2700">
                <a:solidFill>
                  <a:srgbClr val="000000"/>
                </a:solidFill>
                <a:latin typeface="Arial"/>
                <a:ea typeface="Arial"/>
                <a:cs typeface="Arial"/>
                <a:sym typeface="Arial"/>
              </a:rPr>
              <a:t> 		</a:t>
            </a:r>
            <a:endParaRPr b="1" sz="5400">
              <a:solidFill>
                <a:schemeClr val="accent1"/>
              </a:solidFill>
              <a:latin typeface="PT Sans Narrow"/>
              <a:ea typeface="PT Sans Narrow"/>
              <a:cs typeface="PT Sans Narrow"/>
              <a:sym typeface="PT Sans Narrow"/>
            </a:endParaRPr>
          </a:p>
          <a:p>
            <a:pPr indent="0" lvl="0" marL="0" rtl="0" algn="l">
              <a:lnSpc>
                <a:spcPct val="115000"/>
              </a:lnSpc>
              <a:spcBef>
                <a:spcPts val="0"/>
              </a:spcBef>
              <a:spcAft>
                <a:spcPts val="1200"/>
              </a:spcAft>
              <a:buSzPts val="1800"/>
              <a:buNone/>
            </a:pPr>
            <a:r>
              <a:t/>
            </a:r>
            <a:endParaRPr/>
          </a:p>
        </p:txBody>
      </p:sp>
      <p:pic>
        <p:nvPicPr>
          <p:cNvPr id="68" name="Google Shape;68;p1"/>
          <p:cNvPicPr preferRelativeResize="0"/>
          <p:nvPr/>
        </p:nvPicPr>
        <p:blipFill rotWithShape="1">
          <a:blip r:embed="rId3">
            <a:alphaModFix/>
          </a:blip>
          <a:srcRect b="0" l="0" r="0" t="0"/>
          <a:stretch/>
        </p:blipFill>
        <p:spPr>
          <a:xfrm>
            <a:off x="0" y="12"/>
            <a:ext cx="9144003" cy="1454375"/>
          </a:xfrm>
          <a:prstGeom prst="rect">
            <a:avLst/>
          </a:prstGeom>
          <a:noFill/>
          <a:ln>
            <a:noFill/>
          </a:ln>
        </p:spPr>
      </p:pic>
      <p:sp>
        <p:nvSpPr>
          <p:cNvPr id="69" name="Google Shape;69;p1"/>
          <p:cNvSpPr txBox="1"/>
          <p:nvPr/>
        </p:nvSpPr>
        <p:spPr>
          <a:xfrm>
            <a:off x="362325" y="3076175"/>
            <a:ext cx="4062300" cy="168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Group Members :</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Piyush Wani (B223064)</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Mayur Sapkale (B223050)</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Rahil Qureshi(B223047)</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Open Sans"/>
              <a:ea typeface="Open Sans"/>
              <a:cs typeface="Open Sans"/>
              <a:sym typeface="Open Sans"/>
            </a:endParaRPr>
          </a:p>
        </p:txBody>
      </p:sp>
      <p:sp>
        <p:nvSpPr>
          <p:cNvPr id="70" name="Google Shape;70;p1"/>
          <p:cNvSpPr txBox="1"/>
          <p:nvPr/>
        </p:nvSpPr>
        <p:spPr>
          <a:xfrm>
            <a:off x="5656050" y="3389975"/>
            <a:ext cx="29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403825" y="2285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120">
                <a:solidFill>
                  <a:schemeClr val="accent1"/>
                </a:solidFill>
              </a:rPr>
              <a:t>Thank you :)</a:t>
            </a:r>
            <a:endParaRPr sz="312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Contents</a:t>
            </a:r>
            <a:endParaRPr b="1">
              <a:solidFill>
                <a:schemeClr val="accent1"/>
              </a:solidFill>
            </a:endParaRPr>
          </a:p>
        </p:txBody>
      </p:sp>
      <p:sp>
        <p:nvSpPr>
          <p:cNvPr id="76" name="Google Shape;76;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Int</a:t>
            </a:r>
            <a:r>
              <a:rPr lang="en"/>
              <a:t>roduction</a:t>
            </a:r>
            <a:endParaRPr/>
          </a:p>
          <a:p>
            <a:pPr indent="-342900" lvl="0" marL="457200" rtl="0" algn="l">
              <a:lnSpc>
                <a:spcPct val="115000"/>
              </a:lnSpc>
              <a:spcBef>
                <a:spcPts val="0"/>
              </a:spcBef>
              <a:spcAft>
                <a:spcPts val="0"/>
              </a:spcAft>
              <a:buSzPts val="1800"/>
              <a:buChar char="●"/>
            </a:pPr>
            <a:r>
              <a:rPr lang="en"/>
              <a:t>Requirement Specification</a:t>
            </a:r>
            <a:endParaRPr/>
          </a:p>
          <a:p>
            <a:pPr indent="-342900" lvl="0" marL="457200" rtl="0" algn="l">
              <a:lnSpc>
                <a:spcPct val="115000"/>
              </a:lnSpc>
              <a:spcBef>
                <a:spcPts val="0"/>
              </a:spcBef>
              <a:spcAft>
                <a:spcPts val="0"/>
              </a:spcAft>
              <a:buSzPts val="1800"/>
              <a:buChar char="●"/>
            </a:pPr>
            <a:r>
              <a:rPr lang="en"/>
              <a:t>Sales Prediction Model</a:t>
            </a:r>
            <a:endParaRPr/>
          </a:p>
          <a:p>
            <a:pPr indent="-342900" lvl="0" marL="457200" rtl="0" algn="l">
              <a:lnSpc>
                <a:spcPct val="115000"/>
              </a:lnSpc>
              <a:spcBef>
                <a:spcPts val="0"/>
              </a:spcBef>
              <a:spcAft>
                <a:spcPts val="0"/>
              </a:spcAft>
              <a:buSzPts val="1800"/>
              <a:buChar char="●"/>
            </a:pPr>
            <a:r>
              <a:rPr lang="en"/>
              <a:t>Result</a:t>
            </a:r>
            <a:endParaRPr/>
          </a:p>
          <a:p>
            <a:pPr indent="-342900" lvl="0" marL="457200" rtl="0" algn="l">
              <a:lnSpc>
                <a:spcPct val="115000"/>
              </a:lnSpc>
              <a:spcBef>
                <a:spcPts val="0"/>
              </a:spcBef>
              <a:spcAft>
                <a:spcPts val="0"/>
              </a:spcAft>
              <a:buSzPts val="1800"/>
              <a:buChar char="●"/>
            </a:pPr>
            <a:r>
              <a:rPr lang="en"/>
              <a:t>Conclusion</a:t>
            </a:r>
            <a:endParaRPr/>
          </a:p>
          <a:p>
            <a:pPr indent="-342900" lvl="0" marL="457200" rtl="0" algn="l">
              <a:lnSpc>
                <a:spcPct val="115000"/>
              </a:lnSpc>
              <a:spcBef>
                <a:spcPts val="0"/>
              </a:spcBef>
              <a:spcAft>
                <a:spcPts val="0"/>
              </a:spcAft>
              <a:buSzPts val="1800"/>
              <a:buChar char="●"/>
            </a:pPr>
            <a:r>
              <a:rPr lang="en"/>
              <a:t>Reference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11700" y="503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Introduction </a:t>
            </a:r>
            <a:endParaRPr b="1">
              <a:solidFill>
                <a:schemeClr val="accent1"/>
              </a:solidFill>
            </a:endParaRPr>
          </a:p>
        </p:txBody>
      </p:sp>
      <p:sp>
        <p:nvSpPr>
          <p:cNvPr id="82" name="Google Shape;82;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36550" lvl="0" marL="457200" rtl="0" algn="just">
              <a:lnSpc>
                <a:spcPct val="115000"/>
              </a:lnSpc>
              <a:spcBef>
                <a:spcPts val="1200"/>
              </a:spcBef>
              <a:spcAft>
                <a:spcPts val="0"/>
              </a:spcAft>
              <a:buClr>
                <a:srgbClr val="3B3835"/>
              </a:buClr>
              <a:buSzPts val="1700"/>
              <a:buChar char="●"/>
            </a:pPr>
            <a:r>
              <a:rPr lang="en" sz="1700">
                <a:solidFill>
                  <a:srgbClr val="3B3835"/>
                </a:solidFill>
                <a:highlight>
                  <a:schemeClr val="lt1"/>
                </a:highlight>
              </a:rPr>
              <a:t>The data scientists at BigMart have collected 2013 sales data for 1559 products across 10 stores in different cities. Also, certain attributes of each product and store have been defined. </a:t>
            </a:r>
            <a:endParaRPr sz="1700">
              <a:solidFill>
                <a:srgbClr val="3B3835"/>
              </a:solidFill>
              <a:highlight>
                <a:schemeClr val="lt1"/>
              </a:highlight>
            </a:endParaRPr>
          </a:p>
          <a:p>
            <a:pPr indent="-336550" lvl="0" marL="457200" rtl="0" algn="just">
              <a:lnSpc>
                <a:spcPct val="115000"/>
              </a:lnSpc>
              <a:spcBef>
                <a:spcPts val="0"/>
              </a:spcBef>
              <a:spcAft>
                <a:spcPts val="0"/>
              </a:spcAft>
              <a:buClr>
                <a:srgbClr val="3B3835"/>
              </a:buClr>
              <a:buSzPts val="1700"/>
              <a:buChar char="●"/>
            </a:pPr>
            <a:r>
              <a:rPr lang="en" sz="1700">
                <a:solidFill>
                  <a:srgbClr val="3B3835"/>
                </a:solidFill>
                <a:highlight>
                  <a:schemeClr val="lt1"/>
                </a:highlight>
              </a:rPr>
              <a:t>The aim is to build a predictive model and find out the sales of each product at a particular store.Using this model, BigMart will try to understand the properties of products and stores which play a key role in increasing sales. </a:t>
            </a:r>
            <a:endParaRPr sz="1700">
              <a:solidFill>
                <a:srgbClr val="3B3835"/>
              </a:solidFill>
              <a:highlight>
                <a:schemeClr val="lt1"/>
              </a:highlight>
            </a:endParaRPr>
          </a:p>
          <a:p>
            <a:pPr indent="-336550" lvl="0" marL="457200" rtl="0" algn="just">
              <a:lnSpc>
                <a:spcPct val="115000"/>
              </a:lnSpc>
              <a:spcBef>
                <a:spcPts val="0"/>
              </a:spcBef>
              <a:spcAft>
                <a:spcPts val="0"/>
              </a:spcAft>
              <a:buClr>
                <a:srgbClr val="3B3835"/>
              </a:buClr>
              <a:buSzPts val="1700"/>
              <a:buChar char="●"/>
            </a:pPr>
            <a:r>
              <a:rPr lang="en" sz="1700">
                <a:solidFill>
                  <a:srgbClr val="3B3835"/>
                </a:solidFill>
                <a:highlight>
                  <a:schemeClr val="lt1"/>
                </a:highlight>
              </a:rPr>
              <a:t>Predictive Models are one of the most common applications of the Data Analytics. Predictive model can predict the different types of things. </a:t>
            </a:r>
            <a:endParaRPr sz="1700">
              <a:solidFill>
                <a:srgbClr val="3B3835"/>
              </a:solidFill>
              <a:highlight>
                <a:schemeClr val="lt1"/>
              </a:highlight>
            </a:endParaRPr>
          </a:p>
          <a:p>
            <a:pPr indent="-336550" lvl="0" marL="457200" rtl="0" algn="just">
              <a:lnSpc>
                <a:spcPct val="115000"/>
              </a:lnSpc>
              <a:spcBef>
                <a:spcPts val="0"/>
              </a:spcBef>
              <a:spcAft>
                <a:spcPts val="0"/>
              </a:spcAft>
              <a:buClr>
                <a:srgbClr val="3B3835"/>
              </a:buClr>
              <a:buSzPts val="1700"/>
              <a:buChar char="●"/>
            </a:pPr>
            <a:r>
              <a:rPr lang="en" sz="1700">
                <a:solidFill>
                  <a:srgbClr val="3B3835"/>
                </a:solidFill>
                <a:highlight>
                  <a:schemeClr val="lt1"/>
                </a:highlight>
              </a:rPr>
              <a:t>Predictive models provide the information related to sales which will lead to optimized production of the products.</a:t>
            </a:r>
            <a:endParaRPr sz="1700">
              <a:solidFill>
                <a:srgbClr val="3B3835"/>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Requirement Specification</a:t>
            </a:r>
            <a:endParaRPr b="1">
              <a:solidFill>
                <a:schemeClr val="accent1"/>
              </a:solidFill>
            </a:endParaRPr>
          </a:p>
        </p:txBody>
      </p:sp>
      <p:sp>
        <p:nvSpPr>
          <p:cNvPr id="88" name="Google Shape;88;p4"/>
          <p:cNvSpPr txBox="1"/>
          <p:nvPr>
            <p:ph idx="1" type="body"/>
          </p:nvPr>
        </p:nvSpPr>
        <p:spPr>
          <a:xfrm>
            <a:off x="311700" y="1106000"/>
            <a:ext cx="8520600" cy="376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3B3835"/>
                </a:solidFill>
                <a:highlight>
                  <a:srgbClr val="FFFFFF"/>
                </a:highlight>
              </a:rPr>
              <a:t> </a:t>
            </a:r>
            <a:endParaRPr sz="1700">
              <a:solidFill>
                <a:srgbClr val="3B3835"/>
              </a:solidFill>
              <a:highlight>
                <a:srgbClr val="FFFFFF"/>
              </a:highlight>
            </a:endParaRPr>
          </a:p>
          <a:p>
            <a:pPr indent="-336550" lvl="0" marL="457200" rtl="0" algn="just">
              <a:lnSpc>
                <a:spcPct val="115000"/>
              </a:lnSpc>
              <a:spcBef>
                <a:spcPts val="0"/>
              </a:spcBef>
              <a:spcAft>
                <a:spcPts val="0"/>
              </a:spcAft>
              <a:buClr>
                <a:srgbClr val="3B3835"/>
              </a:buClr>
              <a:buSzPts val="1700"/>
              <a:buChar char="●"/>
            </a:pPr>
            <a:r>
              <a:rPr lang="en" sz="1700">
                <a:solidFill>
                  <a:srgbClr val="3B3835"/>
                </a:solidFill>
                <a:highlight>
                  <a:srgbClr val="FFFFFF"/>
                </a:highlight>
              </a:rPr>
              <a:t>Python Libraries(Sklearn,Numpy,Pandas,Matplotlib) : NumPy is the fundamental package for scientific computing in Python. It is a Python library that provides a multidimensional array object and an assortment of routines for fast operations on arrays. pandas is an open source, BSD-licensed library providing </a:t>
            </a:r>
            <a:r>
              <a:rPr lang="en" sz="1700">
                <a:solidFill>
                  <a:srgbClr val="3B3835"/>
                </a:solidFill>
                <a:highlight>
                  <a:srgbClr val="FFFFFF"/>
                </a:highlight>
              </a:rPr>
              <a:t>high performance</a:t>
            </a:r>
            <a:r>
              <a:rPr lang="en" sz="1700">
                <a:solidFill>
                  <a:srgbClr val="3B3835"/>
                </a:solidFill>
                <a:highlight>
                  <a:srgbClr val="FFFFFF"/>
                </a:highlight>
              </a:rPr>
              <a:t>, easy-to-use data structures and data analysis tools for the Python programming language.</a:t>
            </a:r>
            <a:endParaRPr sz="1700">
              <a:solidFill>
                <a:srgbClr val="3B3835"/>
              </a:solidFill>
              <a:highlight>
                <a:srgbClr val="FFFFFF"/>
              </a:highlight>
            </a:endParaRPr>
          </a:p>
          <a:p>
            <a:pPr indent="0" lvl="0" marL="457200" rtl="0" algn="just">
              <a:lnSpc>
                <a:spcPct val="115000"/>
              </a:lnSpc>
              <a:spcBef>
                <a:spcPts val="0"/>
              </a:spcBef>
              <a:spcAft>
                <a:spcPts val="0"/>
              </a:spcAft>
              <a:buNone/>
            </a:pPr>
            <a:r>
              <a:t/>
            </a:r>
            <a:endParaRPr sz="1700">
              <a:solidFill>
                <a:srgbClr val="3B3835"/>
              </a:solidFill>
              <a:highlight>
                <a:srgbClr val="FFFFFF"/>
              </a:highlight>
            </a:endParaRPr>
          </a:p>
          <a:p>
            <a:pPr indent="-342900" lvl="0" marL="457200" rtl="0" algn="just">
              <a:lnSpc>
                <a:spcPct val="115000"/>
              </a:lnSpc>
              <a:spcBef>
                <a:spcPts val="0"/>
              </a:spcBef>
              <a:spcAft>
                <a:spcPts val="0"/>
              </a:spcAft>
              <a:buSzPts val="1800"/>
              <a:buChar char="●"/>
            </a:pPr>
            <a:r>
              <a:rPr lang="en" sz="1700">
                <a:solidFill>
                  <a:srgbClr val="3B3835"/>
                </a:solidFill>
                <a:highlight>
                  <a:srgbClr val="FFFFFF"/>
                </a:highlight>
              </a:rPr>
              <a:t>VS Code :</a:t>
            </a:r>
            <a:r>
              <a:rPr lang="en" sz="1600">
                <a:solidFill>
                  <a:srgbClr val="3B3835"/>
                </a:solidFill>
                <a:highlight>
                  <a:schemeClr val="lt1"/>
                </a:highlight>
              </a:rPr>
              <a:t> Visual Studio Code is a free source code editor that fully supports Python and useful features such as real-time collaboration. It's highly customizable to support your classroom the way you like to teach.</a:t>
            </a:r>
            <a:endParaRPr sz="1600">
              <a:solidFill>
                <a:srgbClr val="3B3835"/>
              </a:solidFill>
              <a:highlight>
                <a:schemeClr val="lt1"/>
              </a:highlight>
            </a:endParaRPr>
          </a:p>
          <a:p>
            <a:pPr indent="0" lvl="0" marL="457200" rtl="0" algn="just">
              <a:lnSpc>
                <a:spcPct val="115000"/>
              </a:lnSpc>
              <a:spcBef>
                <a:spcPts val="0"/>
              </a:spcBef>
              <a:spcAft>
                <a:spcPts val="0"/>
              </a:spcAft>
              <a:buNone/>
            </a:pPr>
            <a:r>
              <a:t/>
            </a:r>
            <a:endParaRPr sz="1700">
              <a:solidFill>
                <a:srgbClr val="3B3835"/>
              </a:solidFill>
              <a:highlight>
                <a:srgbClr val="FFFFFF"/>
              </a:highlight>
            </a:endParaRPr>
          </a:p>
          <a:p>
            <a:pPr indent="0" lvl="0" marL="0" rtl="0" algn="l">
              <a:lnSpc>
                <a:spcPct val="115000"/>
              </a:lnSpc>
              <a:spcBef>
                <a:spcPts val="0"/>
              </a:spcBef>
              <a:spcAft>
                <a:spcPts val="0"/>
              </a:spcAft>
              <a:buNone/>
            </a:pPr>
            <a:r>
              <a:t/>
            </a:r>
            <a:endParaRPr sz="1700">
              <a:solidFill>
                <a:srgbClr val="3B3835"/>
              </a:solidFill>
              <a:highlight>
                <a:srgbClr val="FFFFFF"/>
              </a:highlight>
            </a:endParaRPr>
          </a:p>
          <a:p>
            <a:pPr indent="0" lvl="0" marL="0" rtl="0" algn="l">
              <a:lnSpc>
                <a:spcPct val="115000"/>
              </a:lnSpc>
              <a:spcBef>
                <a:spcPts val="0"/>
              </a:spcBef>
              <a:spcAft>
                <a:spcPts val="0"/>
              </a:spcAft>
              <a:buNone/>
            </a:pPr>
            <a:r>
              <a:t/>
            </a:r>
            <a:endParaRPr sz="1700">
              <a:solidFill>
                <a:srgbClr val="3B383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Sales Prediction Model:</a:t>
            </a:r>
            <a:endParaRPr b="1">
              <a:solidFill>
                <a:schemeClr val="accent1"/>
              </a:solidFill>
            </a:endParaRPr>
          </a:p>
        </p:txBody>
      </p:sp>
      <p:sp>
        <p:nvSpPr>
          <p:cNvPr id="94" name="Google Shape;94;p5"/>
          <p:cNvSpPr txBox="1"/>
          <p:nvPr>
            <p:ph idx="1" type="body"/>
          </p:nvPr>
        </p:nvSpPr>
        <p:spPr>
          <a:xfrm>
            <a:off x="311700" y="12286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en" sz="1900">
                <a:solidFill>
                  <a:srgbClr val="000000"/>
                </a:solidFill>
                <a:highlight>
                  <a:schemeClr val="lt1"/>
                </a:highlight>
              </a:rPr>
              <a:t>The two major components of this model. They are</a:t>
            </a:r>
            <a:endParaRPr sz="1900">
              <a:solidFill>
                <a:srgbClr val="000000"/>
              </a:solidFill>
              <a:highlight>
                <a:schemeClr val="lt1"/>
              </a:highlight>
            </a:endParaRPr>
          </a:p>
          <a:p>
            <a:pPr indent="0" lvl="0" marL="0" rtl="0" algn="just">
              <a:lnSpc>
                <a:spcPct val="115000"/>
              </a:lnSpc>
              <a:spcBef>
                <a:spcPts val="0"/>
              </a:spcBef>
              <a:spcAft>
                <a:spcPts val="0"/>
              </a:spcAft>
              <a:buNone/>
            </a:pPr>
            <a:r>
              <a:rPr lang="en" sz="1900">
                <a:solidFill>
                  <a:srgbClr val="000000"/>
                </a:solidFill>
                <a:highlight>
                  <a:schemeClr val="lt1"/>
                </a:highlight>
              </a:rPr>
              <a:t>1) Data Cleaning : </a:t>
            </a:r>
            <a:r>
              <a:rPr lang="en" sz="1600">
                <a:highlight>
                  <a:schemeClr val="lt1"/>
                </a:highlight>
              </a:rPr>
              <a:t>Data cleaning or cleansing is </a:t>
            </a:r>
            <a:r>
              <a:rPr b="1" lang="en" sz="1600">
                <a:highlight>
                  <a:schemeClr val="lt1"/>
                </a:highlight>
              </a:rPr>
              <a:t>the process of detecting and correcting (or removing) corrupt or inaccurate records from a record set, table, or database</a:t>
            </a:r>
            <a:r>
              <a:rPr lang="en" sz="1600">
                <a:highlight>
                  <a:schemeClr val="lt1"/>
                </a:highlight>
              </a:rPr>
              <a:t> and refers to identifying incomplete, incorrect, inaccurate or irrelevant parts of the data and then replacing, modifying, or deleting the dirty or coarse data.</a:t>
            </a:r>
            <a:endParaRPr sz="1600">
              <a:highlight>
                <a:schemeClr val="lt1"/>
              </a:highlight>
            </a:endParaRPr>
          </a:p>
          <a:p>
            <a:pPr indent="0" lvl="0" marL="0" rtl="0" algn="just">
              <a:lnSpc>
                <a:spcPct val="115000"/>
              </a:lnSpc>
              <a:spcBef>
                <a:spcPts val="0"/>
              </a:spcBef>
              <a:spcAft>
                <a:spcPts val="0"/>
              </a:spcAft>
              <a:buNone/>
            </a:pPr>
            <a:r>
              <a:t/>
            </a:r>
            <a:endParaRPr sz="1600">
              <a:highlight>
                <a:schemeClr val="lt1"/>
              </a:highlight>
            </a:endParaRPr>
          </a:p>
          <a:p>
            <a:pPr indent="0" lvl="0" marL="0" rtl="0" algn="just">
              <a:lnSpc>
                <a:spcPct val="115000"/>
              </a:lnSpc>
              <a:spcBef>
                <a:spcPts val="0"/>
              </a:spcBef>
              <a:spcAft>
                <a:spcPts val="0"/>
              </a:spcAft>
              <a:buNone/>
            </a:pPr>
            <a:r>
              <a:rPr lang="en" sz="1900">
                <a:highlight>
                  <a:schemeClr val="lt1"/>
                </a:highlight>
              </a:rPr>
              <a:t>2) Feature Engineering : </a:t>
            </a:r>
            <a:r>
              <a:rPr lang="en">
                <a:highlight>
                  <a:schemeClr val="lt1"/>
                </a:highlight>
              </a:rPr>
              <a:t>Feature engineering is the process of using domain knowledge of the data to create features that make machine learning algorithms work. If feature engineering is done correctly, it increases the predictive power of machine learning algorithms by creating features from raw data that help facilitate the machine learning process. </a:t>
            </a:r>
            <a:endParaRPr>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Data Cleaning</a:t>
            </a:r>
            <a:endParaRPr b="1">
              <a:solidFill>
                <a:schemeClr val="accent1"/>
              </a:solidFill>
            </a:endParaRPr>
          </a:p>
        </p:txBody>
      </p:sp>
      <p:sp>
        <p:nvSpPr>
          <p:cNvPr id="100" name="Google Shape;100;p6"/>
          <p:cNvSpPr txBox="1"/>
          <p:nvPr/>
        </p:nvSpPr>
        <p:spPr>
          <a:xfrm>
            <a:off x="311700" y="1083100"/>
            <a:ext cx="8354700" cy="34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B3835"/>
                </a:solidFill>
                <a:highlight>
                  <a:schemeClr val="lt1"/>
                </a:highlight>
              </a:rPr>
              <a:t>1. Deleting Rows -This method commonly used to handle the null values. Here, we either delete a particular row if it has a null value for a particular feature and a particular column if it has more than 70-75% of missing values.</a:t>
            </a:r>
            <a:endParaRPr sz="1700">
              <a:solidFill>
                <a:srgbClr val="3B3835"/>
              </a:solidFill>
              <a:highlight>
                <a:schemeClr val="lt1"/>
              </a:highlight>
            </a:endParaRPr>
          </a:p>
          <a:p>
            <a:pPr indent="0" lvl="0" marL="0" rtl="0" algn="l">
              <a:lnSpc>
                <a:spcPct val="115000"/>
              </a:lnSpc>
              <a:spcBef>
                <a:spcPts val="0"/>
              </a:spcBef>
              <a:spcAft>
                <a:spcPts val="0"/>
              </a:spcAft>
              <a:buNone/>
            </a:pPr>
            <a:r>
              <a:t/>
            </a:r>
            <a:endParaRPr sz="1700">
              <a:solidFill>
                <a:srgbClr val="3B3835"/>
              </a:solidFill>
              <a:highlight>
                <a:schemeClr val="lt1"/>
              </a:highlight>
            </a:endParaRPr>
          </a:p>
          <a:p>
            <a:pPr indent="0" lvl="0" marL="0" rtl="0" algn="l">
              <a:lnSpc>
                <a:spcPct val="115000"/>
              </a:lnSpc>
              <a:spcBef>
                <a:spcPts val="0"/>
              </a:spcBef>
              <a:spcAft>
                <a:spcPts val="0"/>
              </a:spcAft>
              <a:buNone/>
            </a:pPr>
            <a:r>
              <a:rPr lang="en" sz="1700">
                <a:solidFill>
                  <a:srgbClr val="3B3835"/>
                </a:solidFill>
                <a:highlight>
                  <a:schemeClr val="lt1"/>
                </a:highlight>
              </a:rPr>
              <a:t>2. Replacing with Mean/Median/Mode - This strategy can be applied on a feature which has numeric data like the age of a person or the ticket fare.</a:t>
            </a:r>
            <a:endParaRPr sz="1700">
              <a:solidFill>
                <a:srgbClr val="3B3835"/>
              </a:solidFill>
              <a:highlight>
                <a:schemeClr val="lt1"/>
              </a:highlight>
            </a:endParaRPr>
          </a:p>
          <a:p>
            <a:pPr indent="0" lvl="0" marL="0" rtl="0" algn="l">
              <a:lnSpc>
                <a:spcPct val="115000"/>
              </a:lnSpc>
              <a:spcBef>
                <a:spcPts val="0"/>
              </a:spcBef>
              <a:spcAft>
                <a:spcPts val="0"/>
              </a:spcAft>
              <a:buNone/>
            </a:pPr>
            <a:r>
              <a:t/>
            </a:r>
            <a:endParaRPr sz="1700">
              <a:solidFill>
                <a:srgbClr val="3B3835"/>
              </a:solidFill>
              <a:highlight>
                <a:schemeClr val="lt1"/>
              </a:highlight>
            </a:endParaRPr>
          </a:p>
          <a:p>
            <a:pPr indent="0" lvl="0" marL="0" rtl="0" algn="l">
              <a:lnSpc>
                <a:spcPct val="115000"/>
              </a:lnSpc>
              <a:spcBef>
                <a:spcPts val="0"/>
              </a:spcBef>
              <a:spcAft>
                <a:spcPts val="0"/>
              </a:spcAft>
              <a:buNone/>
            </a:pPr>
            <a:r>
              <a:rPr lang="en" sz="1700">
                <a:solidFill>
                  <a:srgbClr val="3B3835"/>
                </a:solidFill>
                <a:highlight>
                  <a:schemeClr val="lt1"/>
                </a:highlight>
              </a:rPr>
              <a:t>3. Predicting the Missing Values - Using the features which do not have missing values, we can predict the nulls with the help of a machine learning algorithm</a:t>
            </a:r>
            <a:endParaRPr sz="1700">
              <a:solidFill>
                <a:srgbClr val="3B3835"/>
              </a:solidFill>
              <a:highlight>
                <a:schemeClr val="lt1"/>
              </a:highlight>
            </a:endParaRPr>
          </a:p>
          <a:p>
            <a:pPr indent="0" lvl="0" marL="0" rtl="0" algn="l">
              <a:lnSpc>
                <a:spcPct val="115000"/>
              </a:lnSpc>
              <a:spcBef>
                <a:spcPts val="0"/>
              </a:spcBef>
              <a:spcAft>
                <a:spcPts val="0"/>
              </a:spcAft>
              <a:buNone/>
            </a:pPr>
            <a:r>
              <a:t/>
            </a:r>
            <a:endParaRPr sz="1700">
              <a:solidFill>
                <a:srgbClr val="3B3835"/>
              </a:solidFill>
              <a:highlight>
                <a:schemeClr val="lt1"/>
              </a:highlight>
            </a:endParaRPr>
          </a:p>
          <a:p>
            <a:pPr indent="0" lvl="0" marL="0" rtl="0" algn="l">
              <a:lnSpc>
                <a:spcPct val="115000"/>
              </a:lnSpc>
              <a:spcBef>
                <a:spcPts val="0"/>
              </a:spcBef>
              <a:spcAft>
                <a:spcPts val="0"/>
              </a:spcAft>
              <a:buNone/>
            </a:pPr>
            <a:r>
              <a:t/>
            </a:r>
            <a:endParaRPr sz="1700">
              <a:solidFill>
                <a:srgbClr val="3B3835"/>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Result</a:t>
            </a:r>
            <a:endParaRPr b="1">
              <a:solidFill>
                <a:schemeClr val="accent1"/>
              </a:solidFill>
            </a:endParaRPr>
          </a:p>
        </p:txBody>
      </p:sp>
      <p:pic>
        <p:nvPicPr>
          <p:cNvPr id="106" name="Google Shape;106;p7"/>
          <p:cNvPicPr preferRelativeResize="0"/>
          <p:nvPr/>
        </p:nvPicPr>
        <p:blipFill>
          <a:blip r:embed="rId3">
            <a:alphaModFix/>
          </a:blip>
          <a:stretch>
            <a:fillRect/>
          </a:stretch>
        </p:blipFill>
        <p:spPr>
          <a:xfrm>
            <a:off x="548950" y="1015475"/>
            <a:ext cx="7662102" cy="3767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Conclusion</a:t>
            </a:r>
            <a:endParaRPr b="1">
              <a:solidFill>
                <a:schemeClr val="accent1"/>
              </a:solidFill>
            </a:endParaRPr>
          </a:p>
        </p:txBody>
      </p:sp>
      <p:sp>
        <p:nvSpPr>
          <p:cNvPr id="112" name="Google Shape;112;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SzPts val="1800"/>
              <a:buNone/>
            </a:pPr>
            <a:r>
              <a:rPr lang="en" sz="2200"/>
              <a:t>With this project we have build the predictive model for predict the sales which will help the bigmart for production of the optimised cost of products in each particular project.</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
                <a:solidFill>
                  <a:schemeClr val="accent1"/>
                </a:solidFill>
              </a:rPr>
              <a:t>Reference</a:t>
            </a:r>
            <a:endParaRPr b="1">
              <a:solidFill>
                <a:schemeClr val="accent1"/>
              </a:solidFill>
            </a:endParaRPr>
          </a:p>
        </p:txBody>
      </p:sp>
      <p:sp>
        <p:nvSpPr>
          <p:cNvPr id="118" name="Google Shape;118;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https://www.analyticsvidhya.com/blog/2017/09/common-machine-learning-algorithms/</a:t>
            </a:r>
            <a:endParaRPr/>
          </a:p>
          <a:p>
            <a:pPr indent="-342900" lvl="0" marL="457200" rtl="0" algn="l">
              <a:lnSpc>
                <a:spcPct val="115000"/>
              </a:lnSpc>
              <a:spcBef>
                <a:spcPts val="0"/>
              </a:spcBef>
              <a:spcAft>
                <a:spcPts val="0"/>
              </a:spcAft>
              <a:buSzPts val="1800"/>
              <a:buChar char="●"/>
            </a:pPr>
            <a:r>
              <a:rPr lang="en" u="sng">
                <a:solidFill>
                  <a:schemeClr val="hlink"/>
                </a:solidFill>
                <a:hlinkClick r:id="rId4"/>
              </a:rPr>
              <a:t>https://www.javatpoint.com/linear-regression-in-machine-learning</a:t>
            </a:r>
            <a:endParaRPr/>
          </a:p>
          <a:p>
            <a:pPr indent="-342900" lvl="0" marL="457200" rtl="0" algn="l">
              <a:lnSpc>
                <a:spcPct val="115000"/>
              </a:lnSpc>
              <a:spcBef>
                <a:spcPts val="0"/>
              </a:spcBef>
              <a:spcAft>
                <a:spcPts val="0"/>
              </a:spcAft>
              <a:buSzPts val="1800"/>
              <a:buChar char="●"/>
            </a:pPr>
            <a:r>
              <a:rPr lang="en" u="sng">
                <a:solidFill>
                  <a:schemeClr val="hlink"/>
                </a:solidFill>
                <a:hlinkClick r:id="rId5"/>
              </a:rPr>
              <a:t>https://www.javatpoint.com/machine-learning-decision-tree-classification-algorithm</a:t>
            </a:r>
            <a:endParaRPr/>
          </a:p>
          <a:p>
            <a:pPr indent="-342900" lvl="0" marL="457200" rtl="0" algn="l">
              <a:lnSpc>
                <a:spcPct val="115000"/>
              </a:lnSpc>
              <a:spcBef>
                <a:spcPts val="0"/>
              </a:spcBef>
              <a:spcAft>
                <a:spcPts val="0"/>
              </a:spcAft>
              <a:buSzPts val="1800"/>
              <a:buChar char="●"/>
            </a:pPr>
            <a:r>
              <a:rPr lang="en" u="sng">
                <a:solidFill>
                  <a:schemeClr val="hlink"/>
                </a:solidFill>
                <a:hlinkClick r:id="rId6"/>
              </a:rPr>
              <a:t>https://docs.python.org/3/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