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Source Sans Pr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H1FQkj/uJ5j1TRV/a/vuFMzBA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77867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2059c2d7_1_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2059c2d7_1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77867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2059c2d7_1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2059c2d7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2059c2d7_1_1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2059c2d7_1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9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hasCustomPrompt="1" type="title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5545709" y="828103"/>
            <a:ext cx="1909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5545709" y="1242608"/>
            <a:ext cx="52692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7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b="0" i="0" sz="1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erial_computer#:~:text=A%20serial%20computer%20is%20a,devices%20were%20usually%20serial%20computers" TargetMode="External"/><Relationship Id="rId4" Type="http://schemas.openxmlformats.org/officeDocument/2006/relationships/hyperlink" Target="https://www.omnisci.com/technical-glossary/parallel-computing#:~:text=Parallel%20computing%20is%20a%20type,an%20overall%20larger%2C%20complex%20problem" TargetMode="External"/><Relationship Id="rId5" Type="http://schemas.openxmlformats.org/officeDocument/2006/relationships/hyperlink" Target="https://pediaa.com/what-is-the-difference-between-serial-and-parallel-processing-in-computer-architecture/#:~:text=a%20computer%20system.-,The%20main%20difference%20between%20serial%20and%20parallel%20processing%20in%20computer,higher%20than%20the%20serial%20processing" TargetMode="External"/><Relationship Id="rId6" Type="http://schemas.openxmlformats.org/officeDocument/2006/relationships/hyperlink" Target="https://www.thonky.com/sudoku/hidden-pairs-triples-quad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body"/>
          </p:nvPr>
        </p:nvSpPr>
        <p:spPr>
          <a:xfrm>
            <a:off x="352100" y="1939167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10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1" lang="en-US" sz="8454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Sudoku Solver</a:t>
            </a:r>
            <a:endParaRPr b="1" sz="8954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373"/>
              <a:buNone/>
            </a:pPr>
            <a:r>
              <a:rPr lang="en-US" sz="4954"/>
              <a:t>HPC MINI PROJECT</a:t>
            </a:r>
            <a:endParaRPr sz="4954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72072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72072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								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72072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7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"/>
            <a:ext cx="12192005" cy="193916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152600" y="4101567"/>
            <a:ext cx="3225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 :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Piyush Wani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Mayur Sapkale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Rahil Qureshi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7627950" y="4471225"/>
            <a:ext cx="41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2059c2d7_1_5"/>
          <p:cNvSpPr txBox="1"/>
          <p:nvPr/>
        </p:nvSpPr>
        <p:spPr>
          <a:xfrm>
            <a:off x="571500" y="103900"/>
            <a:ext cx="3000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082059c2d7_1_5"/>
          <p:cNvSpPr txBox="1"/>
          <p:nvPr/>
        </p:nvSpPr>
        <p:spPr>
          <a:xfrm>
            <a:off x="347025" y="1136825"/>
            <a:ext cx="11385900" cy="5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https://en.wikipedia.org/wiki/Serial_computer#:~:text=A%20serial%20computer%20is%20a,devices%20were%20usually%20serial%20computers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https://www.omnisci.com/technical-glossary/parallel-computing#:~:text=Parallel%20computing%20is%20a%20type,an%20overall%20larger%2C%20complex%20problem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https://pediaa.com/what-is-the-difference-between-serial-and-parallel-processing-in-computer-architecture/#:~:text=a%20computer%20system.-,The%20main%20difference%20between%20serial%20and%20parallel%20processing%20in%20computer,higher%20than%20the%20serial%20processing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https://www.thonky.com/sudoku/hidden-pairs-triples-quads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15600" y="2535000"/>
            <a:ext cx="113607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8200"/>
              <a:t>Thank you…</a:t>
            </a:r>
            <a:endParaRPr sz="8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-610450" y="2649946"/>
            <a:ext cx="24345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573325" y="1136824"/>
            <a:ext cx="9765900" cy="4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800"/>
              <a:buFont typeface="Calibri"/>
              <a:buAutoNum type="arabicPeriod"/>
            </a:pPr>
            <a:r>
              <a:rPr b="0" i="0" lang="en-US" sz="3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understand difference between parallel computing and serial computing.</a:t>
            </a:r>
            <a:endParaRPr b="0" i="0" sz="3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800"/>
              <a:buFont typeface="Calibri"/>
              <a:buAutoNum type="arabicPeriod"/>
            </a:pPr>
            <a:r>
              <a:rPr b="0" i="0" lang="en-US" sz="3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Implementing Sudoku Solver so as to  check computation of serial and  parallel programming.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AutoNum type="arabicPeriod"/>
            </a:pPr>
            <a:r>
              <a:rPr b="0" i="0" lang="en-US" sz="3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Calculating time required for both to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solve sudoku serially and parallelly.</a:t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41305" y="2484592"/>
            <a:ext cx="46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572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73325" y="246775"/>
            <a:ext cx="7273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948375" y="1454725"/>
            <a:ext cx="99363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12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A1C5"/>
              </a:buClr>
              <a:buSzPts val="31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Software Requirements: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409" lvl="1" marL="393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950"/>
              <a:buFont typeface="Arial"/>
              <a:buChar char="•"/>
            </a:pPr>
            <a:r>
              <a:rPr b="0" i="0" lang="en-US" sz="29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Cuda Compiler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409" lvl="1" marL="3937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rgbClr val="404040"/>
              </a:buClr>
              <a:buSzPts val="2950"/>
              <a:buFont typeface="Arial"/>
              <a:buChar char="•"/>
            </a:pPr>
            <a:r>
              <a:rPr b="0" i="0" lang="en-US" sz="29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G++ Compiler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20013" marR="0" rtl="0" algn="l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95A1C5"/>
              </a:buClr>
              <a:buSzPts val="31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Hardware Requirements: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409" lvl="1" marL="3937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404040"/>
              </a:buClr>
              <a:buSzPts val="2950"/>
              <a:buFont typeface="Arial"/>
              <a:buChar char="•"/>
            </a:pPr>
            <a:r>
              <a:rPr b="0" i="0" lang="en-US" sz="29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GPU Hardware Component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20013" marR="0" rtl="0" algn="l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rgbClr val="95A1C5"/>
              </a:buClr>
              <a:buSzPts val="31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System: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409" lvl="1" marL="393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950"/>
              <a:buFont typeface="Arial"/>
              <a:buChar char="•"/>
            </a:pPr>
            <a:r>
              <a:rPr b="0" i="0" lang="en-US" sz="29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64-bit Ubuntu System</a:t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467600" y="46825"/>
            <a:ext cx="86766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and  Hardware  Requirements: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722630" y="2245613"/>
            <a:ext cx="2482215" cy="1116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Flow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Serial way --&gt;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5545709" y="827786"/>
            <a:ext cx="7155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750"/>
              <a:t>Start</a:t>
            </a:r>
            <a:endParaRPr sz="2750"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5545709" y="1242608"/>
            <a:ext cx="52692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2536825" rtl="0" algn="l">
              <a:lnSpc>
                <a:spcPct val="1456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Get input (Sudoku)  While (!Solved):</a:t>
            </a:r>
            <a:endParaRPr/>
          </a:p>
          <a:p>
            <a:pPr indent="-181609" lvl="0" marL="29845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lang="en-US" sz="2400"/>
              <a:t>Find UnAssigned cell</a:t>
            </a:r>
            <a:endParaRPr sz="2400"/>
          </a:p>
          <a:p>
            <a:pPr indent="-181609" lvl="0" marL="2984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lang="en-US" sz="2400"/>
              <a:t>Choose a number</a:t>
            </a:r>
            <a:endParaRPr sz="2400"/>
          </a:p>
          <a:p>
            <a:pPr indent="-181608" lvl="1" marL="47942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◦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Condition (!InSubCells &amp;&amp; !InRow &amp;&amp; !In Column)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1608" lvl="1" marL="47942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◦"/>
            </a:pP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True (Add the number) else (Go for next number)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373630" rtl="0" algn="just">
              <a:lnSpc>
                <a:spcPct val="144500"/>
              </a:lnSpc>
              <a:spcBef>
                <a:spcPts val="155"/>
              </a:spcBef>
              <a:spcAft>
                <a:spcPts val="1600"/>
              </a:spcAft>
              <a:buSzPts val="2400"/>
              <a:buNone/>
            </a:pPr>
            <a:r>
              <a:rPr lang="en-US"/>
              <a:t>Print Sudoku Solved  Print Time Required  Stop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467600" y="272775"/>
            <a:ext cx="3611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Flow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(Serial Way)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722630" y="2245613"/>
            <a:ext cx="2482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Flow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Parallel Way --&gt;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545709" y="828103"/>
            <a:ext cx="623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5545709" y="1371218"/>
            <a:ext cx="3051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Get input (Sudoku) </a:t>
            </a:r>
            <a:r>
              <a:rPr lang="en-US" sz="1800">
                <a:solidFill>
                  <a:srgbClr val="FF0000"/>
                </a:solidFill>
              </a:rPr>
              <a:t>//CPU</a:t>
            </a:r>
            <a:endParaRPr sz="1800"/>
          </a:p>
        </p:txBody>
      </p:sp>
      <p:sp>
        <p:nvSpPr>
          <p:cNvPr id="97" name="Google Shape;97;p5"/>
          <p:cNvSpPr txBox="1"/>
          <p:nvPr/>
        </p:nvSpPr>
        <p:spPr>
          <a:xfrm>
            <a:off x="5545709" y="1915477"/>
            <a:ext cx="2367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While (!Done flag):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138794" y="1991677"/>
            <a:ext cx="600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//GPU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545709" y="2246592"/>
            <a:ext cx="37497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181608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50"/>
              <a:buFont typeface="Calibri"/>
              <a:buChar char="◦"/>
            </a:pPr>
            <a:r>
              <a:rPr b="0" i="0" lang="en-US" sz="21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Assign each cell to a thread</a:t>
            </a:r>
            <a:endParaRPr b="0" i="0" sz="21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8" lvl="0" marL="298450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404040"/>
              </a:buClr>
              <a:buSzPts val="2150"/>
              <a:buFont typeface="Calibri"/>
              <a:buChar char="◦"/>
            </a:pPr>
            <a:r>
              <a:rPr b="0" i="0" lang="en-US" sz="21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each cell check unassigned</a:t>
            </a:r>
            <a:endParaRPr b="0" i="0" sz="21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8" lvl="0" marL="29845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404040"/>
              </a:buClr>
              <a:buSzPts val="2150"/>
              <a:buFont typeface="Calibri"/>
              <a:buChar char="◦"/>
            </a:pPr>
            <a:r>
              <a:rPr b="0" i="0" lang="en-US" sz="215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found process Else exit</a:t>
            </a:r>
            <a:endParaRPr b="0" i="0" sz="21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Print Time Required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//CPU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506550" y="226325"/>
            <a:ext cx="38058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Flow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(Parallel Way)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/>
        </p:nvSpPr>
        <p:spPr>
          <a:xfrm>
            <a:off x="579755" y="2219638"/>
            <a:ext cx="31413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Calculations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>
            <p:ph type="title"/>
          </p:nvPr>
        </p:nvSpPr>
        <p:spPr>
          <a:xfrm>
            <a:off x="5545709" y="828103"/>
            <a:ext cx="1909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Serial Program: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5545709" y="1174940"/>
            <a:ext cx="445706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181609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Input: 1 Sudoku Unsolved (9*9)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9" lvl="0" marL="2984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Output: Solved Sudoku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9" lvl="0" marL="2984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Time Required: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8" lvl="1" marL="47942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0.0023 sec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Parallel Program: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9" lvl="0" marL="2984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Input: 95 Sudokus Unsolved (9*9)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9" lvl="0" marL="29845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Output: Solved Sudokus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9" lvl="0" marL="2984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Time Required: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608" lvl="1" marL="47942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◦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0.0021 sec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311725" y="0"/>
            <a:ext cx="5377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Calculations: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2059c2d7_1_0"/>
          <p:cNvSpPr txBox="1"/>
          <p:nvPr/>
        </p:nvSpPr>
        <p:spPr>
          <a:xfrm>
            <a:off x="571500" y="103900"/>
            <a:ext cx="3000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082059c2d7_1_0"/>
          <p:cNvSpPr txBox="1"/>
          <p:nvPr/>
        </p:nvSpPr>
        <p:spPr>
          <a:xfrm>
            <a:off x="571500" y="1071650"/>
            <a:ext cx="117789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int grid[N][N] = {</a:t>
            </a:r>
            <a:endParaRPr sz="3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{3, 0, 6, 5, 0, 8, 4, 0, 0},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{5, 2, 0, 0, 0, 0, 0, 0, 0},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{0, 8, 7, 0, 0, 0, 0, 3, 1},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{0, 0, 3, 0, 1, 0, 0, 8, 0},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{9, 0, 0, 8, 6, 3, 0, 0, 5},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{0, 5, 0, 0, 9, 0, 6, 0, 0},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{1, 3, 0, 0, 0, 0, 2, 5, 0},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{0, 0, 0, 0, 0, 0, 0, 7, 4},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            {0, 0, 5, 2, 0, 6, 3, 0, 0}</a:t>
            </a:r>
            <a:endParaRPr sz="3400"/>
          </a:p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};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616500" y="1802930"/>
            <a:ext cx="1440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616500" y="118925"/>
            <a:ext cx="3000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667275" y="675025"/>
            <a:ext cx="92442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3 1 6 5 7 8 4 9 2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5 2 9 1 3 4 7 6 8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4 8 7 6 2 9 5 3 1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2 6 3 4 1 5 9 8 7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9 7 4 8 6 3 1 2 5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8 5 1 7 9 2 6 4 3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1 3 8 9 4 7 2 5 6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6 9 2 3 5 1 8 7 4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7 4 5 2 8 6 3 1 9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0.000402sec 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2059c2d7_1_12"/>
          <p:cNvSpPr txBox="1"/>
          <p:nvPr/>
        </p:nvSpPr>
        <p:spPr>
          <a:xfrm>
            <a:off x="571500" y="103900"/>
            <a:ext cx="3000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90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082059c2d7_1_12"/>
          <p:cNvSpPr txBox="1"/>
          <p:nvPr/>
        </p:nvSpPr>
        <p:spPr>
          <a:xfrm>
            <a:off x="1500650" y="1380600"/>
            <a:ext cx="9709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highlight>
                  <a:schemeClr val="lt1"/>
                </a:highlight>
              </a:rPr>
              <a:t>The main difference between serial and </a:t>
            </a:r>
            <a:r>
              <a:rPr b="1" lang="en-US" sz="3100">
                <a:solidFill>
                  <a:schemeClr val="dk2"/>
                </a:solidFill>
                <a:highlight>
                  <a:schemeClr val="lt1"/>
                </a:highlight>
              </a:rPr>
              <a:t>parallel processing</a:t>
            </a:r>
            <a:r>
              <a:rPr lang="en-US" sz="3100">
                <a:solidFill>
                  <a:schemeClr val="dk2"/>
                </a:solidFill>
                <a:highlight>
                  <a:schemeClr val="lt1"/>
                </a:highlight>
              </a:rPr>
              <a:t> in computer architecture is that serial processing performs a single task at a time while the parallel processing performs multiple tasks at a time. In brief, the performance of parallel processing is higher than the serial processing</a:t>
            </a:r>
            <a:endParaRPr sz="33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