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idyczzE/rixbp4OuIACIbAzrH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TSansNarrow-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964e31e1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964e31e1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81ea283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81ea283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964e31e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964e31e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2" name="Google Shape;12;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 name="Google Shape;1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2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cxnSp>
        <p:nvCxnSpPr>
          <p:cNvPr id="15" name="Google Shape;15;p1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6" name="Google Shape;16;p1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7" name="Google Shape;17;p15"/>
          <p:cNvGrpSpPr/>
          <p:nvPr/>
        </p:nvGrpSpPr>
        <p:grpSpPr>
          <a:xfrm>
            <a:off x="1004144" y="1022025"/>
            <a:ext cx="7136669" cy="152400"/>
            <a:chOff x="1346429" y="1011300"/>
            <a:chExt cx="6452100" cy="152400"/>
          </a:xfrm>
        </p:grpSpPr>
        <p:cxnSp>
          <p:nvCxnSpPr>
            <p:cNvPr id="18" name="Google Shape;18;p1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9" name="Google Shape;19;p1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20" name="Google Shape;20;p15"/>
          <p:cNvGrpSpPr/>
          <p:nvPr/>
        </p:nvGrpSpPr>
        <p:grpSpPr>
          <a:xfrm>
            <a:off x="1004151" y="3969100"/>
            <a:ext cx="7136669" cy="152400"/>
            <a:chOff x="1346435" y="3969088"/>
            <a:chExt cx="6452100" cy="152400"/>
          </a:xfrm>
        </p:grpSpPr>
        <p:cxnSp>
          <p:nvCxnSpPr>
            <p:cNvPr id="21" name="Google Shape;21;p1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2" name="Google Shape;22;p1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3" name="Google Shape;23;p1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24" name="Google Shape;24;p1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5" name="Google Shape;2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1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20"/>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21"/>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21"/>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blog.exploratory.io/a-practical-guide-of-exploratory-data-analysis-with-linear-regression-part-1-9f3a182d7a92" TargetMode="External"/><Relationship Id="rId4" Type="http://schemas.openxmlformats.org/officeDocument/2006/relationships/hyperlink" Target="https://www.kaggle.com/c/mercari-price-suggestion-challenge/overview" TargetMode="External"/><Relationship Id="rId5" Type="http://schemas.openxmlformats.org/officeDocument/2006/relationships/hyperlink" Target="https://www.kaggle.com/c/mercari-price-suggestion-challenge/discussion/50252" TargetMode="External"/><Relationship Id="rId6" Type="http://schemas.openxmlformats.org/officeDocument/2006/relationships/hyperlink" Target="https://www.kaggle.com/lopuhin/mercari-golf-0-3875-cv-in-75-loc-1900-s" TargetMode="External"/><Relationship Id="rId7" Type="http://schemas.openxmlformats.org/officeDocument/2006/relationships/hyperlink" Target="https://www.appliedaicourse.com/course/11/Applied-Machine-learning-cours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7" name="Google Shape;67;p1"/>
          <p:cNvSpPr txBox="1"/>
          <p:nvPr>
            <p:ph idx="1" type="body"/>
          </p:nvPr>
        </p:nvSpPr>
        <p:spPr>
          <a:xfrm>
            <a:off x="264075" y="1454375"/>
            <a:ext cx="85206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29826"/>
              <a:buNone/>
            </a:pPr>
            <a:r>
              <a:rPr b="1" lang="en" sz="7787">
                <a:solidFill>
                  <a:schemeClr val="accent1"/>
                </a:solidFill>
                <a:latin typeface="PT Sans Narrow"/>
                <a:ea typeface="PT Sans Narrow"/>
                <a:cs typeface="PT Sans Narrow"/>
                <a:sym typeface="PT Sans Narrow"/>
              </a:rPr>
              <a:t>  </a:t>
            </a:r>
            <a:r>
              <a:rPr b="1" lang="en" sz="6989">
                <a:solidFill>
                  <a:schemeClr val="accent1"/>
                </a:solidFill>
                <a:latin typeface="PT Sans Narrow"/>
                <a:ea typeface="PT Sans Narrow"/>
                <a:cs typeface="PT Sans Narrow"/>
                <a:sym typeface="PT Sans Narrow"/>
              </a:rPr>
              <a:t>Laptop Price Prediction</a:t>
            </a:r>
            <a:endParaRPr b="1" sz="6989">
              <a:solidFill>
                <a:schemeClr val="accent1"/>
              </a:solidFill>
              <a:latin typeface="PT Sans Narrow"/>
              <a:ea typeface="PT Sans Narrow"/>
              <a:cs typeface="PT Sans Narrow"/>
              <a:sym typeface="PT Sans Narrow"/>
            </a:endParaRPr>
          </a:p>
          <a:p>
            <a:pPr indent="0" lvl="0" marL="0" rtl="0" algn="ctr">
              <a:lnSpc>
                <a:spcPct val="100000"/>
              </a:lnSpc>
              <a:spcBef>
                <a:spcPts val="0"/>
              </a:spcBef>
              <a:spcAft>
                <a:spcPts val="0"/>
              </a:spcAft>
              <a:buSzPct val="58213"/>
              <a:buNone/>
            </a:pPr>
            <a:r>
              <a:rPr lang="en" sz="3989"/>
              <a:t>DMW MINI PROJECT</a:t>
            </a:r>
            <a:endParaRPr sz="3989"/>
          </a:p>
          <a:p>
            <a:pPr indent="0" lvl="0" marL="0" rtl="0" algn="l">
              <a:lnSpc>
                <a:spcPct val="115000"/>
              </a:lnSpc>
              <a:spcBef>
                <a:spcPts val="600"/>
              </a:spcBef>
              <a:spcAft>
                <a:spcPts val="0"/>
              </a:spcAft>
              <a:buSzPct val="86021"/>
              <a:buNone/>
            </a:pPr>
            <a:r>
              <a:rPr b="1" lang="en" sz="2700">
                <a:solidFill>
                  <a:srgbClr val="000000"/>
                </a:solidFill>
                <a:latin typeface="Arial"/>
                <a:ea typeface="Arial"/>
                <a:cs typeface="Arial"/>
                <a:sym typeface="Arial"/>
              </a:rPr>
              <a:t>    </a:t>
            </a:r>
            <a:endParaRPr b="1" sz="2700">
              <a:solidFill>
                <a:srgbClr val="000000"/>
              </a:solidFill>
              <a:latin typeface="Arial"/>
              <a:ea typeface="Arial"/>
              <a:cs typeface="Arial"/>
              <a:sym typeface="Arial"/>
            </a:endParaRPr>
          </a:p>
          <a:p>
            <a:pPr indent="0" lvl="0" marL="0" rtl="0" algn="l">
              <a:lnSpc>
                <a:spcPct val="115000"/>
              </a:lnSpc>
              <a:spcBef>
                <a:spcPts val="600"/>
              </a:spcBef>
              <a:spcAft>
                <a:spcPts val="0"/>
              </a:spcAft>
              <a:buSzPct val="86021"/>
              <a:buNone/>
            </a:pPr>
            <a:r>
              <a:rPr b="1" lang="en" sz="2700">
                <a:solidFill>
                  <a:srgbClr val="000000"/>
                </a:solidFill>
                <a:latin typeface="Arial"/>
                <a:ea typeface="Arial"/>
                <a:cs typeface="Arial"/>
                <a:sym typeface="Arial"/>
              </a:rPr>
              <a:t>                                                   								</a:t>
            </a:r>
            <a:endParaRPr b="1" sz="2700">
              <a:solidFill>
                <a:srgbClr val="000000"/>
              </a:solidFill>
              <a:latin typeface="Arial"/>
              <a:ea typeface="Arial"/>
              <a:cs typeface="Arial"/>
              <a:sym typeface="Arial"/>
            </a:endParaRPr>
          </a:p>
          <a:p>
            <a:pPr indent="0" lvl="0" marL="279400" rtl="0" algn="l">
              <a:lnSpc>
                <a:spcPct val="115000"/>
              </a:lnSpc>
              <a:spcBef>
                <a:spcPts val="600"/>
              </a:spcBef>
              <a:spcAft>
                <a:spcPts val="0"/>
              </a:spcAft>
              <a:buSzPct val="86021"/>
              <a:buNone/>
            </a:pPr>
            <a:r>
              <a:rPr b="1" lang="en" sz="2700">
                <a:solidFill>
                  <a:srgbClr val="000000"/>
                </a:solidFill>
                <a:latin typeface="Arial"/>
                <a:ea typeface="Arial"/>
                <a:cs typeface="Arial"/>
                <a:sym typeface="Arial"/>
              </a:rPr>
              <a:t> 		</a:t>
            </a:r>
            <a:endParaRPr b="1" sz="5400">
              <a:solidFill>
                <a:schemeClr val="accent1"/>
              </a:solidFill>
              <a:latin typeface="PT Sans Narrow"/>
              <a:ea typeface="PT Sans Narrow"/>
              <a:cs typeface="PT Sans Narrow"/>
              <a:sym typeface="PT Sans Narrow"/>
            </a:endParaRPr>
          </a:p>
          <a:p>
            <a:pPr indent="0" lvl="0" marL="0" rtl="0" algn="l">
              <a:lnSpc>
                <a:spcPct val="115000"/>
              </a:lnSpc>
              <a:spcBef>
                <a:spcPts val="0"/>
              </a:spcBef>
              <a:spcAft>
                <a:spcPts val="1200"/>
              </a:spcAft>
              <a:buSzPct val="129032"/>
              <a:buNone/>
            </a:pPr>
            <a:r>
              <a:t/>
            </a:r>
            <a:endParaRPr/>
          </a:p>
        </p:txBody>
      </p:sp>
      <p:pic>
        <p:nvPicPr>
          <p:cNvPr id="68" name="Google Shape;68;p1"/>
          <p:cNvPicPr preferRelativeResize="0"/>
          <p:nvPr/>
        </p:nvPicPr>
        <p:blipFill rotWithShape="1">
          <a:blip r:embed="rId3">
            <a:alphaModFix/>
          </a:blip>
          <a:srcRect b="0" l="0" r="0" t="0"/>
          <a:stretch/>
        </p:blipFill>
        <p:spPr>
          <a:xfrm>
            <a:off x="0" y="12"/>
            <a:ext cx="9144003" cy="1454375"/>
          </a:xfrm>
          <a:prstGeom prst="rect">
            <a:avLst/>
          </a:prstGeom>
          <a:noFill/>
          <a:ln>
            <a:noFill/>
          </a:ln>
        </p:spPr>
      </p:pic>
      <p:sp>
        <p:nvSpPr>
          <p:cNvPr id="69" name="Google Shape;69;p1"/>
          <p:cNvSpPr txBox="1"/>
          <p:nvPr/>
        </p:nvSpPr>
        <p:spPr>
          <a:xfrm>
            <a:off x="114450" y="3076175"/>
            <a:ext cx="2419500" cy="1680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Group Members :</a:t>
            </a:r>
            <a:endParaRPr b="1" i="0" sz="17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 Piyush Wani</a:t>
            </a:r>
            <a:endParaRPr b="1" i="0" sz="1700" u="none" cap="none" strike="noStrike">
              <a:solidFill>
                <a:srgbClr val="000000"/>
              </a:solidFill>
              <a:latin typeface="Arial"/>
              <a:ea typeface="Arial"/>
              <a:cs typeface="Arial"/>
              <a:sym typeface="Arial"/>
            </a:endParaRPr>
          </a:p>
          <a:p>
            <a:pPr indent="0" lvl="0" marL="279400" marR="0" rtl="0" algn="ctr">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Mayur Sapkale</a:t>
            </a:r>
            <a:endParaRPr b="1" i="0" sz="1700" u="none" cap="none" strike="noStrike">
              <a:solidFill>
                <a:srgbClr val="000000"/>
              </a:solidFill>
              <a:latin typeface="Arial"/>
              <a:ea typeface="Arial"/>
              <a:cs typeface="Arial"/>
              <a:sym typeface="Arial"/>
            </a:endParaRPr>
          </a:p>
          <a:p>
            <a:pPr indent="0" lvl="0" marL="279400" marR="0" rtl="0" algn="l">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    Rahil Qureshi</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Open Sans"/>
              <a:ea typeface="Open Sans"/>
              <a:cs typeface="Open Sans"/>
              <a:sym typeface="Open Sans"/>
            </a:endParaRPr>
          </a:p>
        </p:txBody>
      </p:sp>
      <p:sp>
        <p:nvSpPr>
          <p:cNvPr id="70" name="Google Shape;70;p1"/>
          <p:cNvSpPr txBox="1"/>
          <p:nvPr/>
        </p:nvSpPr>
        <p:spPr>
          <a:xfrm>
            <a:off x="6524775" y="3353425"/>
            <a:ext cx="2307600" cy="507900"/>
          </a:xfrm>
          <a:prstGeom prst="rect">
            <a:avLst/>
          </a:prstGeom>
          <a:noFill/>
          <a:ln>
            <a:noFill/>
          </a:ln>
        </p:spPr>
        <p:txBody>
          <a:bodyPr anchorCtr="0" anchor="t" bIns="91425" lIns="91425" spcFirstLastPara="1" rIns="91425" wrap="square" tIns="91425">
            <a:spAutoFit/>
          </a:bodyPr>
          <a:lstStyle/>
          <a:p>
            <a:pPr indent="0" lvl="0" marL="0" marR="63500" rtl="0" algn="just">
              <a:lnSpc>
                <a:spcPct val="115000"/>
              </a:lnSpc>
              <a:spcBef>
                <a:spcPts val="40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 </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0964e31e18_1_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pic>
        <p:nvPicPr>
          <p:cNvPr id="124" name="Google Shape;124;g10964e31e18_1_5"/>
          <p:cNvPicPr preferRelativeResize="0"/>
          <p:nvPr/>
        </p:nvPicPr>
        <p:blipFill rotWithShape="1">
          <a:blip r:embed="rId3">
            <a:alphaModFix/>
          </a:blip>
          <a:srcRect b="0" l="0" r="0" t="42941"/>
          <a:stretch/>
        </p:blipFill>
        <p:spPr>
          <a:xfrm>
            <a:off x="247875" y="1276575"/>
            <a:ext cx="8700576" cy="3457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Future scope</a:t>
            </a:r>
            <a:endParaRPr/>
          </a:p>
        </p:txBody>
      </p:sp>
      <p:sp>
        <p:nvSpPr>
          <p:cNvPr id="130" name="Google Shape;130;p1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We can try  out other dimensionality reduction techniques like univariate feature selection and recursive feature elimination in the initial stage</a:t>
            </a:r>
            <a:endParaRPr/>
          </a:p>
          <a:p>
            <a:pPr indent="0" lvl="0" marL="0" rtl="0" algn="l">
              <a:lnSpc>
                <a:spcPct val="115000"/>
              </a:lnSpc>
              <a:spcBef>
                <a:spcPts val="1200"/>
              </a:spcBef>
              <a:spcAft>
                <a:spcPts val="1200"/>
              </a:spcAft>
              <a:buSzPts val="1800"/>
              <a:buNone/>
            </a:pPr>
            <a:r>
              <a:rPr lang="en"/>
              <a:t>We can try out other advance regression technique like random forest and bayesian ride algorithm for prediction . Since the data is highly correlated ,we should also try Elastic Net regression technique.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398475"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Tools Used</a:t>
            </a:r>
            <a:endParaRPr/>
          </a:p>
        </p:txBody>
      </p:sp>
      <p:sp>
        <p:nvSpPr>
          <p:cNvPr id="136" name="Google Shape;136;p1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Python</a:t>
            </a:r>
            <a:endParaRPr/>
          </a:p>
          <a:p>
            <a:pPr indent="0" lvl="0" marL="0" rtl="0" algn="l">
              <a:lnSpc>
                <a:spcPct val="115000"/>
              </a:lnSpc>
              <a:spcBef>
                <a:spcPts val="1200"/>
              </a:spcBef>
              <a:spcAft>
                <a:spcPts val="0"/>
              </a:spcAft>
              <a:buSzPct val="108108"/>
              <a:buNone/>
            </a:pPr>
            <a:r>
              <a:rPr lang="en"/>
              <a:t>Visual Studio</a:t>
            </a:r>
            <a:endParaRPr/>
          </a:p>
          <a:p>
            <a:pPr indent="0" lvl="0" marL="0" rtl="0" algn="l">
              <a:lnSpc>
                <a:spcPct val="115000"/>
              </a:lnSpc>
              <a:spcBef>
                <a:spcPts val="1200"/>
              </a:spcBef>
              <a:spcAft>
                <a:spcPts val="0"/>
              </a:spcAft>
              <a:buSzPct val="108108"/>
              <a:buNone/>
            </a:pPr>
            <a:r>
              <a:rPr lang="en"/>
              <a:t>Pandas</a:t>
            </a:r>
            <a:endParaRPr/>
          </a:p>
          <a:p>
            <a:pPr indent="0" lvl="0" marL="0" rtl="0" algn="l">
              <a:lnSpc>
                <a:spcPct val="115000"/>
              </a:lnSpc>
              <a:spcBef>
                <a:spcPts val="1200"/>
              </a:spcBef>
              <a:spcAft>
                <a:spcPts val="0"/>
              </a:spcAft>
              <a:buSzPct val="108108"/>
              <a:buNone/>
            </a:pPr>
            <a:r>
              <a:rPr lang="en"/>
              <a:t>Numpy</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081ea283d9_1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7391"/>
              </a:lnSpc>
              <a:spcBef>
                <a:spcPts val="4500"/>
              </a:spcBef>
              <a:spcAft>
                <a:spcPts val="0"/>
              </a:spcAft>
              <a:buNone/>
            </a:pPr>
            <a:r>
              <a:rPr lang="en" sz="3300">
                <a:highlight>
                  <a:srgbClr val="FFFFFF"/>
                </a:highlight>
                <a:latin typeface="Arial"/>
                <a:ea typeface="Arial"/>
                <a:cs typeface="Arial"/>
                <a:sym typeface="Arial"/>
              </a:rPr>
              <a:t>References</a:t>
            </a:r>
            <a:endParaRPr sz="330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42" name="Google Shape;142;g1081ea283d9_1_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22580" lvl="0" marL="749300" rtl="0" algn="l">
              <a:lnSpc>
                <a:spcPct val="218181"/>
              </a:lnSpc>
              <a:spcBef>
                <a:spcPts val="1400"/>
              </a:spcBef>
              <a:spcAft>
                <a:spcPts val="0"/>
              </a:spcAft>
              <a:buClr>
                <a:srgbClr val="292929"/>
              </a:buClr>
              <a:buSzPct val="100000"/>
              <a:buFont typeface="Georgia"/>
              <a:buAutoNum type="arabicPeriod"/>
            </a:pPr>
            <a:r>
              <a:rPr lang="en" sz="1600" u="sng">
                <a:solidFill>
                  <a:schemeClr val="hlink"/>
                </a:solidFill>
                <a:highlight>
                  <a:srgbClr val="FFFFFF"/>
                </a:highlight>
                <a:latin typeface="Georgia"/>
                <a:ea typeface="Georgia"/>
                <a:cs typeface="Georgia"/>
                <a:sym typeface="Georgia"/>
                <a:hlinkClick r:id="rId3"/>
              </a:rPr>
              <a:t>https://blog.exploratory.io/a-practical-guide-of-exploratory-data-analysis-with-linear-regression-part-1-9f3a182d7a92</a:t>
            </a:r>
            <a:endParaRPr sz="1600" u="sng">
              <a:solidFill>
                <a:schemeClr val="hlink"/>
              </a:solidFill>
              <a:highlight>
                <a:srgbClr val="FFFFFF"/>
              </a:highlight>
              <a:latin typeface="Georgia"/>
              <a:ea typeface="Georgia"/>
              <a:cs typeface="Georgia"/>
              <a:sym typeface="Georgia"/>
            </a:endParaRPr>
          </a:p>
          <a:p>
            <a:pPr indent="-322580" lvl="0" marL="749300" rtl="0" algn="l">
              <a:lnSpc>
                <a:spcPct val="218181"/>
              </a:lnSpc>
              <a:spcBef>
                <a:spcPts val="0"/>
              </a:spcBef>
              <a:spcAft>
                <a:spcPts val="0"/>
              </a:spcAft>
              <a:buClr>
                <a:srgbClr val="292929"/>
              </a:buClr>
              <a:buSzPct val="100000"/>
              <a:buFont typeface="Georgia"/>
              <a:buAutoNum type="arabicPeriod"/>
            </a:pPr>
            <a:r>
              <a:rPr lang="en" sz="1600" u="sng">
                <a:solidFill>
                  <a:schemeClr val="hlink"/>
                </a:solidFill>
                <a:highlight>
                  <a:srgbClr val="FFFFFF"/>
                </a:highlight>
                <a:latin typeface="Georgia"/>
                <a:ea typeface="Georgia"/>
                <a:cs typeface="Georgia"/>
                <a:sym typeface="Georgia"/>
                <a:hlinkClick r:id="rId4"/>
              </a:rPr>
              <a:t>https://www.kaggle.com/c/mercari-price-suggestion-challenge/overview</a:t>
            </a:r>
            <a:endParaRPr sz="1600" u="sng">
              <a:solidFill>
                <a:schemeClr val="hlink"/>
              </a:solidFill>
              <a:highlight>
                <a:srgbClr val="FFFFFF"/>
              </a:highlight>
              <a:latin typeface="Georgia"/>
              <a:ea typeface="Georgia"/>
              <a:cs typeface="Georgia"/>
              <a:sym typeface="Georgia"/>
            </a:endParaRPr>
          </a:p>
          <a:p>
            <a:pPr indent="-322580" lvl="0" marL="749300" rtl="0" algn="l">
              <a:lnSpc>
                <a:spcPct val="218181"/>
              </a:lnSpc>
              <a:spcBef>
                <a:spcPts val="0"/>
              </a:spcBef>
              <a:spcAft>
                <a:spcPts val="0"/>
              </a:spcAft>
              <a:buClr>
                <a:srgbClr val="292929"/>
              </a:buClr>
              <a:buSzPct val="100000"/>
              <a:buFont typeface="Georgia"/>
              <a:buAutoNum type="arabicPeriod"/>
            </a:pPr>
            <a:r>
              <a:rPr lang="en" sz="1600" u="sng">
                <a:solidFill>
                  <a:schemeClr val="hlink"/>
                </a:solidFill>
                <a:highlight>
                  <a:srgbClr val="FFFFFF"/>
                </a:highlight>
                <a:latin typeface="Georgia"/>
                <a:ea typeface="Georgia"/>
                <a:cs typeface="Georgia"/>
                <a:sym typeface="Georgia"/>
                <a:hlinkClick r:id="rId5"/>
              </a:rPr>
              <a:t>https://www.kaggle.com/c/mercari-price-suggestion-challenge/discussion/50252</a:t>
            </a:r>
            <a:endParaRPr sz="1600" u="sng">
              <a:solidFill>
                <a:schemeClr val="hlink"/>
              </a:solidFill>
              <a:highlight>
                <a:srgbClr val="FFFFFF"/>
              </a:highlight>
              <a:latin typeface="Georgia"/>
              <a:ea typeface="Georgia"/>
              <a:cs typeface="Georgia"/>
              <a:sym typeface="Georgia"/>
            </a:endParaRPr>
          </a:p>
          <a:p>
            <a:pPr indent="-322580" lvl="0" marL="749300" rtl="0" algn="l">
              <a:lnSpc>
                <a:spcPct val="218181"/>
              </a:lnSpc>
              <a:spcBef>
                <a:spcPts val="0"/>
              </a:spcBef>
              <a:spcAft>
                <a:spcPts val="0"/>
              </a:spcAft>
              <a:buClr>
                <a:srgbClr val="292929"/>
              </a:buClr>
              <a:buSzPct val="100000"/>
              <a:buFont typeface="Georgia"/>
              <a:buAutoNum type="arabicPeriod"/>
            </a:pPr>
            <a:r>
              <a:rPr lang="en" sz="1600" u="sng">
                <a:solidFill>
                  <a:schemeClr val="hlink"/>
                </a:solidFill>
                <a:highlight>
                  <a:srgbClr val="FFFFFF"/>
                </a:highlight>
                <a:latin typeface="Georgia"/>
                <a:ea typeface="Georgia"/>
                <a:cs typeface="Georgia"/>
                <a:sym typeface="Georgia"/>
                <a:hlinkClick r:id="rId6"/>
              </a:rPr>
              <a:t>https://www.kaggle.com/lopuhin/mercari-golf-0-3875-cv-in-75-loc-1900-s</a:t>
            </a:r>
            <a:endParaRPr sz="1600" u="sng">
              <a:solidFill>
                <a:schemeClr val="hlink"/>
              </a:solidFill>
              <a:highlight>
                <a:srgbClr val="FFFFFF"/>
              </a:highlight>
              <a:latin typeface="Georgia"/>
              <a:ea typeface="Georgia"/>
              <a:cs typeface="Georgia"/>
              <a:sym typeface="Georgia"/>
            </a:endParaRPr>
          </a:p>
          <a:p>
            <a:pPr indent="-322580" lvl="0" marL="749300" rtl="0" algn="l">
              <a:lnSpc>
                <a:spcPct val="218181"/>
              </a:lnSpc>
              <a:spcBef>
                <a:spcPts val="0"/>
              </a:spcBef>
              <a:spcAft>
                <a:spcPts val="0"/>
              </a:spcAft>
              <a:buClr>
                <a:srgbClr val="292929"/>
              </a:buClr>
              <a:buSzPct val="100000"/>
              <a:buFont typeface="Georgia"/>
              <a:buAutoNum type="arabicPeriod"/>
            </a:pPr>
            <a:r>
              <a:rPr lang="en" sz="1600" u="sng">
                <a:solidFill>
                  <a:schemeClr val="hlink"/>
                </a:solidFill>
                <a:highlight>
                  <a:srgbClr val="FFFFFF"/>
                </a:highlight>
                <a:latin typeface="Georgia"/>
                <a:ea typeface="Georgia"/>
                <a:cs typeface="Georgia"/>
                <a:sym typeface="Georgia"/>
                <a:hlinkClick r:id="rId7"/>
              </a:rPr>
              <a:t>https://www.appliedaicourse.com/course/11/Applied-Machine-learning-course</a:t>
            </a:r>
            <a:endParaRPr sz="1600" u="sng">
              <a:solidFill>
                <a:schemeClr val="hlink"/>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311700" y="1901250"/>
            <a:ext cx="8520600" cy="134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6140"/>
              <a:t>Thank you…</a:t>
            </a:r>
            <a:endParaRPr sz="61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Contents</a:t>
            </a:r>
            <a:endParaRPr/>
          </a:p>
        </p:txBody>
      </p:sp>
      <p:sp>
        <p:nvSpPr>
          <p:cNvPr id="76" name="Google Shape;76;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SzPts val="2100"/>
              <a:buAutoNum type="arabicParenR"/>
            </a:pPr>
            <a:r>
              <a:rPr b="1" lang="en" sz="2100"/>
              <a:t>Introduction</a:t>
            </a:r>
            <a:endParaRPr b="1" sz="2100"/>
          </a:p>
          <a:p>
            <a:pPr indent="-361950" lvl="0" marL="457200" rtl="0" algn="l">
              <a:lnSpc>
                <a:spcPct val="115000"/>
              </a:lnSpc>
              <a:spcBef>
                <a:spcPts val="0"/>
              </a:spcBef>
              <a:spcAft>
                <a:spcPts val="0"/>
              </a:spcAft>
              <a:buSzPts val="2100"/>
              <a:buAutoNum type="arabicParenR"/>
            </a:pPr>
            <a:r>
              <a:rPr b="1" lang="en" sz="2100"/>
              <a:t>Technology Used</a:t>
            </a:r>
            <a:endParaRPr b="1" sz="2100"/>
          </a:p>
          <a:p>
            <a:pPr indent="-361950" lvl="0" marL="457200" rtl="0" algn="l">
              <a:lnSpc>
                <a:spcPct val="115000"/>
              </a:lnSpc>
              <a:spcBef>
                <a:spcPts val="0"/>
              </a:spcBef>
              <a:spcAft>
                <a:spcPts val="0"/>
              </a:spcAft>
              <a:buSzPts val="2100"/>
              <a:buAutoNum type="arabicParenR"/>
            </a:pPr>
            <a:r>
              <a:rPr b="1" lang="en" sz="2100"/>
              <a:t>How It works?</a:t>
            </a:r>
            <a:endParaRPr b="1" sz="2100"/>
          </a:p>
          <a:p>
            <a:pPr indent="-361950" lvl="0" marL="457200" rtl="0" algn="l">
              <a:lnSpc>
                <a:spcPct val="115000"/>
              </a:lnSpc>
              <a:spcBef>
                <a:spcPts val="0"/>
              </a:spcBef>
              <a:spcAft>
                <a:spcPts val="0"/>
              </a:spcAft>
              <a:buSzPts val="2100"/>
              <a:buAutoNum type="arabicParenR"/>
            </a:pPr>
            <a:r>
              <a:rPr b="1" lang="en" sz="2100"/>
              <a:t>Future Scope</a:t>
            </a:r>
            <a:endParaRPr b="1" sz="2100"/>
          </a:p>
          <a:p>
            <a:pPr indent="-361950" lvl="0" marL="457200" rtl="0" algn="l">
              <a:lnSpc>
                <a:spcPct val="115000"/>
              </a:lnSpc>
              <a:spcBef>
                <a:spcPts val="0"/>
              </a:spcBef>
              <a:spcAft>
                <a:spcPts val="0"/>
              </a:spcAft>
              <a:buSzPts val="2100"/>
              <a:buAutoNum type="arabicParenR"/>
            </a:pPr>
            <a:r>
              <a:rPr b="1" lang="en" sz="2100"/>
              <a:t>Tools Used </a:t>
            </a:r>
            <a:endParaRPr b="1" sz="2100"/>
          </a:p>
          <a:p>
            <a:pPr indent="-361950" lvl="0" marL="457200" rtl="0" algn="l">
              <a:lnSpc>
                <a:spcPct val="115000"/>
              </a:lnSpc>
              <a:spcBef>
                <a:spcPts val="0"/>
              </a:spcBef>
              <a:spcAft>
                <a:spcPts val="0"/>
              </a:spcAft>
              <a:buSzPts val="2100"/>
              <a:buAutoNum type="arabicParenR"/>
            </a:pPr>
            <a:r>
              <a:rPr b="1" lang="en" sz="2100"/>
              <a:t>References</a:t>
            </a:r>
            <a:endParaRPr b="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438350" y="3963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0554"/>
              <a:buFont typeface="Arial"/>
              <a:buNone/>
            </a:pPr>
            <a:r>
              <a:rPr lang="en"/>
              <a:t>Introduction</a:t>
            </a:r>
            <a:endParaRPr/>
          </a:p>
        </p:txBody>
      </p:sp>
      <p:sp>
        <p:nvSpPr>
          <p:cNvPr id="82" name="Google Shape;82;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400"/>
              <a:t>Our project is a machine learning application, based on a certain specification of your future laptop it will try to guess the most accurate price.</a:t>
            </a:r>
            <a:endParaRPr b="1" sz="2400"/>
          </a:p>
          <a:p>
            <a:pPr indent="0" lvl="0" marL="0" rtl="0" algn="l">
              <a:lnSpc>
                <a:spcPct val="115000"/>
              </a:lnSpc>
              <a:spcBef>
                <a:spcPts val="1200"/>
              </a:spcBef>
              <a:spcAft>
                <a:spcPts val="1200"/>
              </a:spcAft>
              <a:buSzPts val="1800"/>
              <a:buNone/>
            </a:pPr>
            <a:r>
              <a:rPr b="1" lang="en" sz="2400"/>
              <a:t>Information such as ram size, processor,ssd,hard disk etc. </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3200"/>
              <a:t>Problem faced during buying a laptop</a:t>
            </a:r>
            <a:endParaRPr sz="3200"/>
          </a:p>
        </p:txBody>
      </p:sp>
      <p:sp>
        <p:nvSpPr>
          <p:cNvPr id="88" name="Google Shape;88;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1200"/>
              </a:spcBef>
              <a:spcAft>
                <a:spcPts val="0"/>
              </a:spcAft>
              <a:buSzPts val="1800"/>
              <a:buAutoNum type="arabicParenR"/>
            </a:pPr>
            <a:r>
              <a:rPr lang="en"/>
              <a:t>Buyers are generally not aware of factors that influence the laptop price.</a:t>
            </a:r>
            <a:endParaRPr/>
          </a:p>
          <a:p>
            <a:pPr indent="-342900" lvl="0" marL="457200" rtl="0" algn="l">
              <a:lnSpc>
                <a:spcPct val="115000"/>
              </a:lnSpc>
              <a:spcBef>
                <a:spcPts val="0"/>
              </a:spcBef>
              <a:spcAft>
                <a:spcPts val="0"/>
              </a:spcAft>
              <a:buSzPts val="1800"/>
              <a:buAutoNum type="arabicParenR"/>
            </a:pPr>
            <a:r>
              <a:rPr lang="en"/>
              <a:t>Many problems are faced during buying a laptop</a:t>
            </a:r>
            <a:endParaRPr/>
          </a:p>
          <a:p>
            <a:pPr indent="-342900" lvl="0" marL="457200" rtl="0" algn="l">
              <a:lnSpc>
                <a:spcPct val="115000"/>
              </a:lnSpc>
              <a:spcBef>
                <a:spcPts val="0"/>
              </a:spcBef>
              <a:spcAft>
                <a:spcPts val="0"/>
              </a:spcAft>
              <a:buSzPts val="1800"/>
              <a:buAutoNum type="arabicParenR"/>
            </a:pPr>
            <a:r>
              <a:rPr lang="en"/>
              <a:t>Hence shop agents are trusted with communication between buyers and sellers.</a:t>
            </a:r>
            <a:endParaRPr/>
          </a:p>
          <a:p>
            <a:pPr indent="-342900" lvl="0" marL="457200" rtl="0" algn="l">
              <a:lnSpc>
                <a:spcPct val="115000"/>
              </a:lnSpc>
              <a:spcBef>
                <a:spcPts val="0"/>
              </a:spcBef>
              <a:spcAft>
                <a:spcPts val="0"/>
              </a:spcAft>
              <a:buSzPts val="1800"/>
              <a:buAutoNum type="arabicParenR"/>
            </a:pPr>
            <a:r>
              <a:rPr lang="en"/>
              <a:t>They believe that it depends upon size, shape and colour , but It actually depends upon many factors such as Ram , Rom, Processor etc. </a:t>
            </a:r>
            <a:endParaRPr/>
          </a:p>
          <a:p>
            <a:pPr indent="0" lvl="0" marL="457200" rtl="0" algn="l">
              <a:lnSpc>
                <a:spcPct val="115000"/>
              </a:lnSpc>
              <a:spcBef>
                <a:spcPts val="1200"/>
              </a:spcBef>
              <a:spcAft>
                <a:spcPts val="1200"/>
              </a:spcAft>
              <a:buSzPts val="1800"/>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Technology Used</a:t>
            </a:r>
            <a:endParaRPr/>
          </a:p>
        </p:txBody>
      </p:sp>
      <p:sp>
        <p:nvSpPr>
          <p:cNvPr id="94" name="Google Shape;94;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334347" lvl="0" marL="457200" rtl="0" algn="l">
              <a:lnSpc>
                <a:spcPct val="115000"/>
              </a:lnSpc>
              <a:spcBef>
                <a:spcPts val="0"/>
              </a:spcBef>
              <a:spcAft>
                <a:spcPts val="0"/>
              </a:spcAft>
              <a:buSzPct val="86718"/>
              <a:buAutoNum type="arabicPeriod"/>
            </a:pPr>
            <a:r>
              <a:rPr b="1" lang="en" sz="2075"/>
              <a:t>Machine Learning</a:t>
            </a:r>
            <a:r>
              <a:rPr b="1" lang="en" sz="2400"/>
              <a:t>  </a:t>
            </a:r>
            <a:r>
              <a:rPr lang="en" sz="2400"/>
              <a:t>:</a:t>
            </a:r>
            <a:r>
              <a:rPr lang="en" sz="2200"/>
              <a:t> </a:t>
            </a:r>
            <a:r>
              <a:rPr lang="en" sz="1500">
                <a:solidFill>
                  <a:schemeClr val="dk1"/>
                </a:solidFill>
                <a:highlight>
                  <a:srgbClr val="FFFFFF"/>
                </a:highlight>
              </a:rPr>
              <a:t> </a:t>
            </a:r>
            <a:r>
              <a:rPr lang="en" sz="2000">
                <a:solidFill>
                  <a:srgbClr val="666666"/>
                </a:solidFill>
                <a:highlight>
                  <a:srgbClr val="FFFFFF"/>
                </a:highlight>
              </a:rPr>
              <a:t>machine learning is IT systems’ ability to recognize patterns in large databases to independently find solutions to problems. Put simply; it is an umbrella term for various techniques and tools that can help computers learn and adapt on their own</a:t>
            </a:r>
            <a:endParaRPr sz="2000">
              <a:solidFill>
                <a:srgbClr val="666666"/>
              </a:solidFill>
              <a:highlight>
                <a:srgbClr val="FFFFFF"/>
              </a:highlight>
            </a:endParaRPr>
          </a:p>
          <a:p>
            <a:pPr indent="0" lvl="0" marL="457200" rtl="0" algn="l">
              <a:lnSpc>
                <a:spcPct val="115000"/>
              </a:lnSpc>
              <a:spcBef>
                <a:spcPts val="1200"/>
              </a:spcBef>
              <a:spcAft>
                <a:spcPts val="0"/>
              </a:spcAft>
              <a:buSzPct val="99792"/>
              <a:buNone/>
            </a:pPr>
            <a:r>
              <a:rPr lang="en" sz="1950">
                <a:solidFill>
                  <a:srgbClr val="555555"/>
                </a:solidFill>
                <a:highlight>
                  <a:schemeClr val="lt1"/>
                </a:highlight>
              </a:rPr>
              <a:t>A computer program is said to </a:t>
            </a:r>
            <a:r>
              <a:rPr b="1" lang="en" sz="1950">
                <a:solidFill>
                  <a:srgbClr val="555555"/>
                </a:solidFill>
                <a:highlight>
                  <a:schemeClr val="lt1"/>
                </a:highlight>
              </a:rPr>
              <a:t>learn</a:t>
            </a:r>
            <a:r>
              <a:rPr lang="en" sz="1950">
                <a:solidFill>
                  <a:srgbClr val="555555"/>
                </a:solidFill>
                <a:highlight>
                  <a:schemeClr val="lt1"/>
                </a:highlight>
              </a:rPr>
              <a:t> from experience </a:t>
            </a:r>
            <a:r>
              <a:rPr i="1" lang="en" sz="1950">
                <a:solidFill>
                  <a:srgbClr val="555555"/>
                </a:solidFill>
                <a:highlight>
                  <a:schemeClr val="lt1"/>
                </a:highlight>
              </a:rPr>
              <a:t>E</a:t>
            </a:r>
            <a:r>
              <a:rPr lang="en" sz="1950">
                <a:solidFill>
                  <a:srgbClr val="555555"/>
                </a:solidFill>
                <a:highlight>
                  <a:schemeClr val="lt1"/>
                </a:highlight>
              </a:rPr>
              <a:t> with respect to some class of tasks </a:t>
            </a:r>
            <a:r>
              <a:rPr i="1" lang="en" sz="1950">
                <a:solidFill>
                  <a:srgbClr val="555555"/>
                </a:solidFill>
                <a:highlight>
                  <a:schemeClr val="lt1"/>
                </a:highlight>
              </a:rPr>
              <a:t>T</a:t>
            </a:r>
            <a:r>
              <a:rPr lang="en" sz="1950">
                <a:solidFill>
                  <a:srgbClr val="555555"/>
                </a:solidFill>
                <a:highlight>
                  <a:schemeClr val="lt1"/>
                </a:highlight>
              </a:rPr>
              <a:t> and performance measure </a:t>
            </a:r>
            <a:r>
              <a:rPr i="1" lang="en" sz="1950">
                <a:solidFill>
                  <a:srgbClr val="555555"/>
                </a:solidFill>
                <a:highlight>
                  <a:schemeClr val="lt1"/>
                </a:highlight>
              </a:rPr>
              <a:t>P</a:t>
            </a:r>
            <a:r>
              <a:rPr lang="en" sz="1950">
                <a:solidFill>
                  <a:srgbClr val="555555"/>
                </a:solidFill>
                <a:highlight>
                  <a:schemeClr val="lt1"/>
                </a:highlight>
              </a:rPr>
              <a:t>, if its performance at tasks in </a:t>
            </a:r>
            <a:r>
              <a:rPr i="1" lang="en" sz="1950">
                <a:solidFill>
                  <a:srgbClr val="555555"/>
                </a:solidFill>
                <a:highlight>
                  <a:schemeClr val="lt1"/>
                </a:highlight>
              </a:rPr>
              <a:t>T</a:t>
            </a:r>
            <a:r>
              <a:rPr lang="en" sz="1950">
                <a:solidFill>
                  <a:srgbClr val="555555"/>
                </a:solidFill>
                <a:highlight>
                  <a:schemeClr val="lt1"/>
                </a:highlight>
              </a:rPr>
              <a:t>, as measured by </a:t>
            </a:r>
            <a:r>
              <a:rPr i="1" lang="en" sz="1950">
                <a:solidFill>
                  <a:srgbClr val="555555"/>
                </a:solidFill>
                <a:highlight>
                  <a:schemeClr val="lt1"/>
                </a:highlight>
              </a:rPr>
              <a:t>P</a:t>
            </a:r>
            <a:r>
              <a:rPr lang="en" sz="1950">
                <a:solidFill>
                  <a:srgbClr val="555555"/>
                </a:solidFill>
                <a:highlight>
                  <a:schemeClr val="lt1"/>
                </a:highlight>
              </a:rPr>
              <a:t>, improves with experience </a:t>
            </a:r>
            <a:r>
              <a:rPr i="1" lang="en" sz="1950">
                <a:solidFill>
                  <a:srgbClr val="555555"/>
                </a:solidFill>
                <a:highlight>
                  <a:schemeClr val="lt1"/>
                </a:highlight>
              </a:rPr>
              <a:t>E</a:t>
            </a:r>
            <a:r>
              <a:rPr lang="en" sz="1950">
                <a:solidFill>
                  <a:srgbClr val="555555"/>
                </a:solidFill>
                <a:highlight>
                  <a:schemeClr val="lt1"/>
                </a:highlight>
              </a:rPr>
              <a:t>.</a:t>
            </a:r>
            <a:endParaRPr sz="2800">
              <a:solidFill>
                <a:srgbClr val="666666"/>
              </a:solidFill>
              <a:highlight>
                <a:schemeClr val="lt1"/>
              </a:highlight>
            </a:endParaRPr>
          </a:p>
          <a:p>
            <a:pPr indent="0" lvl="0" marL="457200" rtl="0" algn="l">
              <a:lnSpc>
                <a:spcPct val="115000"/>
              </a:lnSpc>
              <a:spcBef>
                <a:spcPts val="1200"/>
              </a:spcBef>
              <a:spcAft>
                <a:spcPts val="0"/>
              </a:spcAft>
              <a:buSzPct val="97297"/>
              <a:buNone/>
            </a:pPr>
            <a:r>
              <a:t/>
            </a:r>
            <a:endParaRPr sz="2000">
              <a:solidFill>
                <a:srgbClr val="666666"/>
              </a:solidFill>
              <a:highlight>
                <a:srgbClr val="FFFFFF"/>
              </a:highlight>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 general any machine learning problem can be assigned to one of two broad classification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00" name="Google Shape;100;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1200"/>
              </a:spcBef>
              <a:spcAft>
                <a:spcPts val="0"/>
              </a:spcAft>
              <a:buSzPts val="1800"/>
              <a:buAutoNum type="arabicParenR"/>
            </a:pPr>
            <a:r>
              <a:rPr lang="en"/>
              <a:t>Supervised Learning :- </a:t>
            </a:r>
            <a:r>
              <a:rPr lang="en" sz="1450">
                <a:solidFill>
                  <a:srgbClr val="091A2C"/>
                </a:solidFill>
                <a:highlight>
                  <a:srgbClr val="FFFFFF"/>
                </a:highlight>
              </a:rPr>
              <a:t>Supervised learning is one of the most basic types of machine learning. In this type, the machine learning algorithm is trained on labeled data. Even though the data needs to be labeled accurately for this method to work, supervised learning is extremely powerful when used in the right circumstances.</a:t>
            </a:r>
            <a:endParaRPr sz="1450">
              <a:solidFill>
                <a:srgbClr val="091A2C"/>
              </a:solidFill>
              <a:highlight>
                <a:srgbClr val="FFFFFF"/>
              </a:highlight>
            </a:endParaRPr>
          </a:p>
          <a:p>
            <a:pPr indent="0" lvl="0" marL="457200" rtl="0" algn="l">
              <a:lnSpc>
                <a:spcPct val="115000"/>
              </a:lnSpc>
              <a:spcBef>
                <a:spcPts val="1200"/>
              </a:spcBef>
              <a:spcAft>
                <a:spcPts val="0"/>
              </a:spcAft>
              <a:buSzPts val="1800"/>
              <a:buNone/>
            </a:pPr>
            <a:r>
              <a:t/>
            </a:r>
            <a:endParaRPr sz="1450">
              <a:solidFill>
                <a:srgbClr val="091A2C"/>
              </a:solidFill>
              <a:highlight>
                <a:srgbClr val="FFFFFF"/>
              </a:highlight>
              <a:latin typeface="Roboto"/>
              <a:ea typeface="Roboto"/>
              <a:cs typeface="Roboto"/>
              <a:sym typeface="Roboto"/>
            </a:endParaRPr>
          </a:p>
          <a:p>
            <a:pPr indent="-339725" lvl="0" marL="457200" rtl="0" algn="l">
              <a:lnSpc>
                <a:spcPct val="115000"/>
              </a:lnSpc>
              <a:spcBef>
                <a:spcPts val="1200"/>
              </a:spcBef>
              <a:spcAft>
                <a:spcPts val="0"/>
              </a:spcAft>
              <a:buSzPts val="1750"/>
              <a:buAutoNum type="arabicParenR"/>
            </a:pPr>
            <a:r>
              <a:rPr lang="en" sz="1750">
                <a:highlight>
                  <a:srgbClr val="FFFFFF"/>
                </a:highlight>
              </a:rPr>
              <a:t>Unsupervised Learning : - </a:t>
            </a:r>
            <a:r>
              <a:rPr lang="en" sz="1350">
                <a:solidFill>
                  <a:srgbClr val="091A2C"/>
                </a:solidFill>
                <a:highlight>
                  <a:srgbClr val="FFFFFF"/>
                </a:highlight>
              </a:rPr>
              <a:t>Unsupervised machine learning holds the advantage of being able to work with unlabeled data. This means that human labor is not required to make the dataset machine-readable, allowing much larger datasets to be worked on by the program.</a:t>
            </a:r>
            <a:endParaRPr sz="175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50000"/>
              <a:buFont typeface="Arial"/>
              <a:buNone/>
            </a:pPr>
            <a:r>
              <a:rPr b="1" lang="en" sz="2200">
                <a:solidFill>
                  <a:srgbClr val="303133"/>
                </a:solidFill>
                <a:highlight>
                  <a:srgbClr val="FFFFFF"/>
                </a:highlight>
                <a:latin typeface="Roboto"/>
                <a:ea typeface="Roboto"/>
                <a:cs typeface="Roboto"/>
                <a:sym typeface="Roboto"/>
              </a:rPr>
              <a:t> </a:t>
            </a:r>
            <a:r>
              <a:rPr lang="en" sz="2755">
                <a:highlight>
                  <a:srgbClr val="FFFFFF"/>
                </a:highlight>
              </a:rPr>
              <a:t>Type of Supervised Learning</a:t>
            </a:r>
            <a:endParaRPr sz="2755">
              <a:highlight>
                <a:srgbClr val="FFFFFF"/>
              </a:highlight>
            </a:endParaRPr>
          </a:p>
          <a:p>
            <a:pPr indent="0" lvl="0" marL="0" rtl="0" algn="l">
              <a:lnSpc>
                <a:spcPct val="100000"/>
              </a:lnSpc>
              <a:spcBef>
                <a:spcPts val="1500"/>
              </a:spcBef>
              <a:spcAft>
                <a:spcPts val="0"/>
              </a:spcAft>
              <a:buSzPct val="111111"/>
              <a:buNone/>
            </a:pPr>
            <a:r>
              <a:t/>
            </a:r>
            <a:endParaRPr/>
          </a:p>
        </p:txBody>
      </p:sp>
      <p:sp>
        <p:nvSpPr>
          <p:cNvPr id="106" name="Google Shape;106;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20000"/>
              </a:lnSpc>
              <a:spcBef>
                <a:spcPts val="0"/>
              </a:spcBef>
              <a:spcAft>
                <a:spcPts val="0"/>
              </a:spcAft>
              <a:buClr>
                <a:schemeClr val="dk1"/>
              </a:buClr>
              <a:buSzPct val="41310"/>
              <a:buFont typeface="Arial"/>
              <a:buNone/>
            </a:pPr>
            <a:r>
              <a:rPr b="1" lang="en">
                <a:solidFill>
                  <a:srgbClr val="303133"/>
                </a:solidFill>
                <a:highlight>
                  <a:srgbClr val="FFFFFF"/>
                </a:highlight>
                <a:latin typeface="Roboto"/>
                <a:ea typeface="Roboto"/>
                <a:cs typeface="Roboto"/>
                <a:sym typeface="Roboto"/>
              </a:rPr>
              <a:t>. </a:t>
            </a:r>
            <a:r>
              <a:rPr b="1" lang="en" sz="2189">
                <a:solidFill>
                  <a:srgbClr val="303133"/>
                </a:solidFill>
                <a:highlight>
                  <a:srgbClr val="FFFFFF"/>
                </a:highlight>
              </a:rPr>
              <a:t>Regression</a:t>
            </a:r>
            <a:endParaRPr b="1" sz="2189">
              <a:solidFill>
                <a:srgbClr val="303133"/>
              </a:solidFill>
              <a:highlight>
                <a:srgbClr val="FFFFFF"/>
              </a:highlight>
            </a:endParaRPr>
          </a:p>
          <a:p>
            <a:pPr indent="0" lvl="0" marL="0" rtl="0" algn="l">
              <a:lnSpc>
                <a:spcPct val="175000"/>
              </a:lnSpc>
              <a:spcBef>
                <a:spcPts val="1500"/>
              </a:spcBef>
              <a:spcAft>
                <a:spcPts val="0"/>
              </a:spcAft>
              <a:buClr>
                <a:schemeClr val="dk1"/>
              </a:buClr>
              <a:buSzPct val="58215"/>
              <a:buFont typeface="Arial"/>
              <a:buNone/>
            </a:pPr>
            <a:r>
              <a:rPr lang="en" sz="1889">
                <a:solidFill>
                  <a:srgbClr val="091A2C"/>
                </a:solidFill>
                <a:highlight>
                  <a:srgbClr val="FFFFFF"/>
                </a:highlight>
              </a:rPr>
              <a:t>In regression, a single output value is produced using training data. This value is a probabilistic interpretation, which is ascertained after considering the strength of correlation among the input variables. For example, regression can help predict the price of a house based on its locality, size, etc. </a:t>
            </a:r>
            <a:endParaRPr sz="1889">
              <a:solidFill>
                <a:srgbClr val="091A2C"/>
              </a:solidFill>
              <a:highlight>
                <a:srgbClr val="FFFFFF"/>
              </a:highlight>
            </a:endParaRPr>
          </a:p>
          <a:p>
            <a:pPr indent="0" lvl="0" marL="0" rtl="0" algn="l">
              <a:lnSpc>
                <a:spcPct val="175000"/>
              </a:lnSpc>
              <a:spcBef>
                <a:spcPts val="2300"/>
              </a:spcBef>
              <a:spcAft>
                <a:spcPts val="0"/>
              </a:spcAft>
              <a:buClr>
                <a:schemeClr val="dk1"/>
              </a:buClr>
              <a:buSzPct val="58215"/>
              <a:buFont typeface="Arial"/>
              <a:buNone/>
            </a:pPr>
            <a:r>
              <a:rPr lang="en" sz="1889">
                <a:solidFill>
                  <a:srgbClr val="091A2C"/>
                </a:solidFill>
                <a:highlight>
                  <a:srgbClr val="FFFFFF"/>
                </a:highlight>
              </a:rPr>
              <a:t>In logistic regression, the output has discrete values based on a set of independent variables. This method can flounder when dealing with non-linear and multiple decision boundaries. Also, it is not flexible enough to capture complex relationships in datasets. </a:t>
            </a:r>
            <a:endParaRPr sz="1889">
              <a:solidFill>
                <a:srgbClr val="091A2C"/>
              </a:solidFill>
              <a:highlight>
                <a:srgbClr val="FFFFFF"/>
              </a:highlight>
            </a:endParaRPr>
          </a:p>
          <a:p>
            <a:pPr indent="0" lvl="0" marL="0" rtl="0" algn="l">
              <a:lnSpc>
                <a:spcPct val="115000"/>
              </a:lnSpc>
              <a:spcBef>
                <a:spcPts val="2300"/>
              </a:spcBef>
              <a:spcAft>
                <a:spcPts val="1200"/>
              </a:spcAft>
              <a:buSzPct val="142857"/>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It works ?</a:t>
            </a:r>
            <a:endParaRPr/>
          </a:p>
        </p:txBody>
      </p:sp>
      <p:sp>
        <p:nvSpPr>
          <p:cNvPr id="112" name="Google Shape;112;p9"/>
          <p:cNvSpPr txBox="1"/>
          <p:nvPr>
            <p:ph idx="1" type="body"/>
          </p:nvPr>
        </p:nvSpPr>
        <p:spPr>
          <a:xfrm>
            <a:off x="254550" y="1142950"/>
            <a:ext cx="8520600" cy="34164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AutoNum type="arabicParenR"/>
            </a:pPr>
            <a:r>
              <a:rPr lang="en" sz="2000"/>
              <a:t>Collecting data : first step was to collect data we collected data from different source and merged them together to form out training data set</a:t>
            </a:r>
            <a:endParaRPr sz="2000"/>
          </a:p>
          <a:p>
            <a:pPr indent="-355600" lvl="0" marL="457200" rtl="0" algn="l">
              <a:lnSpc>
                <a:spcPct val="115000"/>
              </a:lnSpc>
              <a:spcBef>
                <a:spcPts val="0"/>
              </a:spcBef>
              <a:spcAft>
                <a:spcPts val="0"/>
              </a:spcAft>
              <a:buSzPts val="2000"/>
              <a:buAutoNum type="arabicParenR"/>
            </a:pPr>
            <a:r>
              <a:rPr lang="en" sz="2000"/>
              <a:t>Then we trained the model using machine learning algorithm which in the case is logistic regression</a:t>
            </a:r>
            <a:endParaRPr sz="2000"/>
          </a:p>
          <a:p>
            <a:pPr indent="-355600" lvl="0" marL="457200" rtl="0" algn="l">
              <a:lnSpc>
                <a:spcPct val="115000"/>
              </a:lnSpc>
              <a:spcBef>
                <a:spcPts val="0"/>
              </a:spcBef>
              <a:spcAft>
                <a:spcPts val="0"/>
              </a:spcAft>
              <a:buSzPts val="2000"/>
              <a:buAutoNum type="arabicParenR"/>
            </a:pPr>
            <a:r>
              <a:rPr lang="en" sz="2000"/>
              <a:t>Based on the generated result we predict the cost of the laptop</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0964e31e18_1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a:t>
            </a:r>
            <a:endParaRPr/>
          </a:p>
        </p:txBody>
      </p:sp>
      <p:pic>
        <p:nvPicPr>
          <p:cNvPr id="118" name="Google Shape;118;g10964e31e18_1_0"/>
          <p:cNvPicPr preferRelativeResize="0"/>
          <p:nvPr/>
        </p:nvPicPr>
        <p:blipFill rotWithShape="1">
          <a:blip r:embed="rId3">
            <a:alphaModFix/>
          </a:blip>
          <a:srcRect b="54983" l="0" r="0" t="0"/>
          <a:stretch/>
        </p:blipFill>
        <p:spPr>
          <a:xfrm>
            <a:off x="86200" y="1663250"/>
            <a:ext cx="8971598" cy="208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