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2zl56cAo4ukyc9HW/41AcJXjH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en.wikipedia.org/wiki/Selenium_(software)" TargetMode="External"/><Relationship Id="rId4" Type="http://schemas.openxmlformats.org/officeDocument/2006/relationships/hyperlink" Target="https://www.selenium.dev/" TargetMode="External"/><Relationship Id="rId5" Type="http://schemas.openxmlformats.org/officeDocument/2006/relationships/hyperlink" Target="https://en.wikipedia.org/wiki/Web_crawler" TargetMode="External"/><Relationship Id="rId6" Type="http://schemas.openxmlformats.org/officeDocument/2006/relationships/hyperlink" Target="https://www.scrapingbee.com/blog/selenium-python/" TargetMode="External"/><Relationship Id="rId7" Type="http://schemas.openxmlformats.org/officeDocument/2006/relationships/hyperlink" Target="https://medium.com/@igorzabukovec/automate-web-crawling-with-selenium-python-part-1-85113660de96" TargetMode="External"/><Relationship Id="rId8" Type="http://schemas.openxmlformats.org/officeDocument/2006/relationships/hyperlink" Target="https://flask.palletsprojects.com/en/2.0.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ss.mahadiscom.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5" name="Google Shape;55;p1"/>
          <p:cNvSpPr txBox="1"/>
          <p:nvPr>
            <p:ph idx="1" type="body"/>
          </p:nvPr>
        </p:nvSpPr>
        <p:spPr>
          <a:xfrm>
            <a:off x="209575" y="1454375"/>
            <a:ext cx="8520600" cy="33027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1800"/>
              <a:buNone/>
            </a:pPr>
            <a:r>
              <a:rPr b="1" lang="en" sz="5035">
                <a:solidFill>
                  <a:schemeClr val="accent1"/>
                </a:solidFill>
                <a:latin typeface="PT Sans Narrow"/>
                <a:ea typeface="PT Sans Narrow"/>
                <a:cs typeface="PT Sans Narrow"/>
                <a:sym typeface="PT Sans Narrow"/>
              </a:rPr>
              <a:t>  </a:t>
            </a:r>
            <a:r>
              <a:rPr b="1" lang="en" sz="5437">
                <a:solidFill>
                  <a:schemeClr val="accent1"/>
                </a:solidFill>
                <a:latin typeface="PT Sans Narrow"/>
                <a:ea typeface="PT Sans Narrow"/>
                <a:cs typeface="PT Sans Narrow"/>
                <a:sym typeface="PT Sans Narrow"/>
              </a:rPr>
              <a:t>Fetch Consumption API</a:t>
            </a:r>
            <a:endParaRPr b="1" sz="5437">
              <a:solidFill>
                <a:schemeClr val="accent1"/>
              </a:solidFill>
              <a:latin typeface="PT Sans Narrow"/>
              <a:ea typeface="PT Sans Narrow"/>
              <a:cs typeface="PT Sans Narrow"/>
              <a:sym typeface="PT Sans Narrow"/>
            </a:endParaRPr>
          </a:p>
          <a:p>
            <a:pPr indent="0" lvl="0" marL="0" rtl="0" algn="ctr">
              <a:lnSpc>
                <a:spcPct val="100000"/>
              </a:lnSpc>
              <a:spcBef>
                <a:spcPts val="0"/>
              </a:spcBef>
              <a:spcAft>
                <a:spcPts val="0"/>
              </a:spcAft>
              <a:buSzPts val="1800"/>
              <a:buNone/>
            </a:pPr>
            <a:r>
              <a:rPr lang="en" sz="2477"/>
              <a:t>STQA MINI PROJECT</a:t>
            </a:r>
            <a:endParaRPr sz="2477"/>
          </a:p>
          <a:p>
            <a:pPr indent="0" lvl="0" marL="0" rtl="0" algn="l">
              <a:lnSpc>
                <a:spcPct val="115000"/>
              </a:lnSpc>
              <a:spcBef>
                <a:spcPts val="600"/>
              </a:spcBef>
              <a:spcAft>
                <a:spcPts val="0"/>
              </a:spcAft>
              <a:buSzPts val="1800"/>
              <a:buNone/>
            </a:pPr>
            <a:r>
              <a:rPr b="1" lang="en" sz="2700">
                <a:solidFill>
                  <a:srgbClr val="000000"/>
                </a:solidFill>
                <a:latin typeface="Arial"/>
                <a:ea typeface="Arial"/>
                <a:cs typeface="Arial"/>
                <a:sym typeface="Arial"/>
              </a:rPr>
              <a:t>    </a:t>
            </a:r>
            <a:endParaRPr b="1" sz="2700">
              <a:solidFill>
                <a:srgbClr val="000000"/>
              </a:solidFill>
              <a:latin typeface="Arial"/>
              <a:ea typeface="Arial"/>
              <a:cs typeface="Arial"/>
              <a:sym typeface="Arial"/>
            </a:endParaRPr>
          </a:p>
          <a:p>
            <a:pPr indent="0" lvl="0" marL="0" rtl="0" algn="l">
              <a:lnSpc>
                <a:spcPct val="115000"/>
              </a:lnSpc>
              <a:spcBef>
                <a:spcPts val="600"/>
              </a:spcBef>
              <a:spcAft>
                <a:spcPts val="0"/>
              </a:spcAft>
              <a:buSzPts val="1800"/>
              <a:buNone/>
            </a:pPr>
            <a:r>
              <a:rPr b="1" lang="en" sz="2700">
                <a:solidFill>
                  <a:srgbClr val="000000"/>
                </a:solidFill>
                <a:latin typeface="Arial"/>
                <a:ea typeface="Arial"/>
                <a:cs typeface="Arial"/>
                <a:sym typeface="Arial"/>
              </a:rPr>
              <a:t>                                                   								</a:t>
            </a:r>
            <a:endParaRPr b="1" sz="2700">
              <a:solidFill>
                <a:srgbClr val="000000"/>
              </a:solidFill>
              <a:latin typeface="Arial"/>
              <a:ea typeface="Arial"/>
              <a:cs typeface="Arial"/>
              <a:sym typeface="Arial"/>
            </a:endParaRPr>
          </a:p>
          <a:p>
            <a:pPr indent="0" lvl="0" marL="279400" rtl="0" algn="l">
              <a:lnSpc>
                <a:spcPct val="115000"/>
              </a:lnSpc>
              <a:spcBef>
                <a:spcPts val="600"/>
              </a:spcBef>
              <a:spcAft>
                <a:spcPts val="0"/>
              </a:spcAft>
              <a:buSzPts val="1800"/>
              <a:buNone/>
            </a:pPr>
            <a:r>
              <a:rPr b="1" lang="en" sz="2700">
                <a:solidFill>
                  <a:srgbClr val="000000"/>
                </a:solidFill>
                <a:latin typeface="Arial"/>
                <a:ea typeface="Arial"/>
                <a:cs typeface="Arial"/>
                <a:sym typeface="Arial"/>
              </a:rPr>
              <a:t> 		</a:t>
            </a:r>
            <a:endParaRPr b="1" sz="5400">
              <a:solidFill>
                <a:schemeClr val="accent1"/>
              </a:solidFill>
              <a:latin typeface="PT Sans Narrow"/>
              <a:ea typeface="PT Sans Narrow"/>
              <a:cs typeface="PT Sans Narrow"/>
              <a:sym typeface="PT Sans Narrow"/>
            </a:endParaRPr>
          </a:p>
          <a:p>
            <a:pPr indent="0" lvl="0" marL="0" rtl="0" algn="l">
              <a:lnSpc>
                <a:spcPct val="115000"/>
              </a:lnSpc>
              <a:spcBef>
                <a:spcPts val="0"/>
              </a:spcBef>
              <a:spcAft>
                <a:spcPts val="1200"/>
              </a:spcAft>
              <a:buSzPts val="1800"/>
              <a:buNone/>
            </a:pPr>
            <a:r>
              <a:t/>
            </a:r>
            <a:endParaRPr/>
          </a:p>
        </p:txBody>
      </p:sp>
      <p:pic>
        <p:nvPicPr>
          <p:cNvPr id="56" name="Google Shape;56;p1"/>
          <p:cNvPicPr preferRelativeResize="0"/>
          <p:nvPr/>
        </p:nvPicPr>
        <p:blipFill rotWithShape="1">
          <a:blip r:embed="rId3">
            <a:alphaModFix/>
          </a:blip>
          <a:srcRect b="0" l="0" r="0" t="0"/>
          <a:stretch/>
        </p:blipFill>
        <p:spPr>
          <a:xfrm>
            <a:off x="0" y="12"/>
            <a:ext cx="9144003" cy="1454375"/>
          </a:xfrm>
          <a:prstGeom prst="rect">
            <a:avLst/>
          </a:prstGeom>
          <a:noFill/>
          <a:ln>
            <a:noFill/>
          </a:ln>
        </p:spPr>
      </p:pic>
      <p:sp>
        <p:nvSpPr>
          <p:cNvPr id="57" name="Google Shape;57;p1"/>
          <p:cNvSpPr txBox="1"/>
          <p:nvPr/>
        </p:nvSpPr>
        <p:spPr>
          <a:xfrm>
            <a:off x="362325" y="3076175"/>
            <a:ext cx="4062300" cy="168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Group Members :</a:t>
            </a:r>
            <a:endParaRPr b="1"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Piyush Wani (B223064)</a:t>
            </a:r>
            <a:endParaRPr b="1"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Mayur Sapkale (B223050)</a:t>
            </a:r>
            <a:endParaRPr b="1"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 Rahil Qureshi(B223047)</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Open Sans"/>
              <a:ea typeface="Open Sans"/>
              <a:cs typeface="Open Sans"/>
              <a:sym typeface="Open Sans"/>
            </a:endParaRPr>
          </a:p>
        </p:txBody>
      </p:sp>
      <p:sp>
        <p:nvSpPr>
          <p:cNvPr id="58" name="Google Shape;58;p1"/>
          <p:cNvSpPr txBox="1"/>
          <p:nvPr/>
        </p:nvSpPr>
        <p:spPr>
          <a:xfrm>
            <a:off x="5656050" y="3389975"/>
            <a:ext cx="291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Conclusion</a:t>
            </a:r>
            <a:endParaRPr b="1">
              <a:solidFill>
                <a:schemeClr val="accent1"/>
              </a:solidFill>
            </a:endParaRPr>
          </a:p>
        </p:txBody>
      </p:sp>
      <p:sp>
        <p:nvSpPr>
          <p:cNvPr id="112" name="Google Shape;11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Successfully delivered information to consumer/developers about their solar panel requirement using API.</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Consumer/developers dodges the calculation part using API.</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Consumer/developers gets their details in less effort and quickly.</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Reference</a:t>
            </a:r>
            <a:endParaRPr b="1">
              <a:solidFill>
                <a:schemeClr val="accent1"/>
              </a:solidFill>
            </a:endParaRPr>
          </a:p>
        </p:txBody>
      </p:sp>
      <p:sp>
        <p:nvSpPr>
          <p:cNvPr id="118" name="Google Shape;11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https://en.wikipedia.org/wiki/Selenium_(software)</a:t>
            </a:r>
            <a:endParaRPr/>
          </a:p>
          <a:p>
            <a:pPr indent="-342900" lvl="0" marL="457200" rtl="0" algn="l">
              <a:lnSpc>
                <a:spcPct val="115000"/>
              </a:lnSpc>
              <a:spcBef>
                <a:spcPts val="0"/>
              </a:spcBef>
              <a:spcAft>
                <a:spcPts val="0"/>
              </a:spcAft>
              <a:buSzPts val="1800"/>
              <a:buChar char="●"/>
            </a:pPr>
            <a:r>
              <a:rPr lang="en" u="sng">
                <a:solidFill>
                  <a:schemeClr val="hlink"/>
                </a:solidFill>
                <a:hlinkClick r:id="rId4"/>
              </a:rPr>
              <a:t>https://www.selenium.dev/</a:t>
            </a:r>
            <a:endParaRPr/>
          </a:p>
          <a:p>
            <a:pPr indent="-342900" lvl="0" marL="457200" rtl="0" algn="l">
              <a:lnSpc>
                <a:spcPct val="115000"/>
              </a:lnSpc>
              <a:spcBef>
                <a:spcPts val="0"/>
              </a:spcBef>
              <a:spcAft>
                <a:spcPts val="0"/>
              </a:spcAft>
              <a:buSzPts val="1800"/>
              <a:buChar char="●"/>
            </a:pPr>
            <a:r>
              <a:rPr lang="en" u="sng">
                <a:solidFill>
                  <a:schemeClr val="hlink"/>
                </a:solidFill>
                <a:hlinkClick r:id="rId5"/>
              </a:rPr>
              <a:t>https://en.wikipedia.org/wiki/Web_crawler</a:t>
            </a:r>
            <a:endParaRPr/>
          </a:p>
          <a:p>
            <a:pPr indent="-342900" lvl="0" marL="457200" rtl="0" algn="l">
              <a:lnSpc>
                <a:spcPct val="115000"/>
              </a:lnSpc>
              <a:spcBef>
                <a:spcPts val="0"/>
              </a:spcBef>
              <a:spcAft>
                <a:spcPts val="0"/>
              </a:spcAft>
              <a:buSzPts val="1800"/>
              <a:buChar char="●"/>
            </a:pPr>
            <a:r>
              <a:rPr lang="en" u="sng">
                <a:solidFill>
                  <a:schemeClr val="hlink"/>
                </a:solidFill>
                <a:hlinkClick r:id="rId6"/>
              </a:rPr>
              <a:t>https://www.scrapingbee.com/blog/selenium-python/</a:t>
            </a:r>
            <a:endParaRPr/>
          </a:p>
          <a:p>
            <a:pPr indent="-342900" lvl="0" marL="457200" rtl="0" algn="l">
              <a:lnSpc>
                <a:spcPct val="115000"/>
              </a:lnSpc>
              <a:spcBef>
                <a:spcPts val="0"/>
              </a:spcBef>
              <a:spcAft>
                <a:spcPts val="0"/>
              </a:spcAft>
              <a:buSzPts val="1800"/>
              <a:buChar char="●"/>
            </a:pPr>
            <a:r>
              <a:rPr lang="en" u="sng">
                <a:solidFill>
                  <a:schemeClr val="hlink"/>
                </a:solidFill>
                <a:hlinkClick r:id="rId7"/>
              </a:rPr>
              <a:t>https://medium.com/@igorzabukovec/automate-web-crawling-with-selenium-python-part-1-85113660de96</a:t>
            </a:r>
            <a:endParaRPr/>
          </a:p>
          <a:p>
            <a:pPr indent="-342900" lvl="0" marL="457200" rtl="0" algn="l">
              <a:lnSpc>
                <a:spcPct val="115000"/>
              </a:lnSpc>
              <a:spcBef>
                <a:spcPts val="0"/>
              </a:spcBef>
              <a:spcAft>
                <a:spcPts val="0"/>
              </a:spcAft>
              <a:buSzPts val="1800"/>
              <a:buChar char="●"/>
            </a:pPr>
            <a:r>
              <a:rPr lang="en" u="sng">
                <a:solidFill>
                  <a:schemeClr val="hlink"/>
                </a:solidFill>
                <a:hlinkClick r:id="rId8"/>
              </a:rPr>
              <a:t>https://flask.palletsprojects.com/en/2.0.x/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403825" y="2285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120">
                <a:solidFill>
                  <a:schemeClr val="accent1"/>
                </a:solidFill>
              </a:rPr>
              <a:t>Thank you :)</a:t>
            </a:r>
            <a:endParaRPr sz="312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Contents</a:t>
            </a:r>
            <a:endParaRPr b="1">
              <a:solidFill>
                <a:schemeClr val="accent1"/>
              </a:solidFill>
            </a:endParaRPr>
          </a:p>
        </p:txBody>
      </p:sp>
      <p:sp>
        <p:nvSpPr>
          <p:cNvPr id="64" name="Google Shape;64;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Introduction</a:t>
            </a:r>
            <a:endParaRPr/>
          </a:p>
          <a:p>
            <a:pPr indent="-342900" lvl="0" marL="457200" rtl="0" algn="l">
              <a:lnSpc>
                <a:spcPct val="115000"/>
              </a:lnSpc>
              <a:spcBef>
                <a:spcPts val="0"/>
              </a:spcBef>
              <a:spcAft>
                <a:spcPts val="0"/>
              </a:spcAft>
              <a:buSzPts val="1800"/>
              <a:buChar char="●"/>
            </a:pPr>
            <a:r>
              <a:rPr lang="en"/>
              <a:t>What is selenium?</a:t>
            </a:r>
            <a:endParaRPr/>
          </a:p>
          <a:p>
            <a:pPr indent="-342900" lvl="0" marL="457200" rtl="0" algn="l">
              <a:lnSpc>
                <a:spcPct val="115000"/>
              </a:lnSpc>
              <a:spcBef>
                <a:spcPts val="0"/>
              </a:spcBef>
              <a:spcAft>
                <a:spcPts val="0"/>
              </a:spcAft>
              <a:buSzPts val="1800"/>
              <a:buChar char="●"/>
            </a:pPr>
            <a:r>
              <a:rPr lang="en"/>
              <a:t>What is Web-Crawler?</a:t>
            </a:r>
            <a:endParaRPr/>
          </a:p>
          <a:p>
            <a:pPr indent="-342900" lvl="0" marL="457200" rtl="0" algn="l">
              <a:lnSpc>
                <a:spcPct val="115000"/>
              </a:lnSpc>
              <a:spcBef>
                <a:spcPts val="0"/>
              </a:spcBef>
              <a:spcAft>
                <a:spcPts val="0"/>
              </a:spcAft>
              <a:buSzPts val="1800"/>
              <a:buChar char="●"/>
            </a:pPr>
            <a:r>
              <a:rPr lang="en"/>
              <a:t>Inputs to the API</a:t>
            </a:r>
            <a:endParaRPr/>
          </a:p>
          <a:p>
            <a:pPr indent="-342900" lvl="0" marL="457200" rtl="0" algn="l">
              <a:lnSpc>
                <a:spcPct val="115000"/>
              </a:lnSpc>
              <a:spcBef>
                <a:spcPts val="0"/>
              </a:spcBef>
              <a:spcAft>
                <a:spcPts val="0"/>
              </a:spcAft>
              <a:buSzPts val="1800"/>
              <a:buChar char="●"/>
            </a:pPr>
            <a:r>
              <a:rPr lang="en"/>
              <a:t>JSON output of the API</a:t>
            </a:r>
            <a:endParaRPr/>
          </a:p>
          <a:p>
            <a:pPr indent="-342900" lvl="0" marL="457200" rtl="0" algn="l">
              <a:lnSpc>
                <a:spcPct val="115000"/>
              </a:lnSpc>
              <a:spcBef>
                <a:spcPts val="0"/>
              </a:spcBef>
              <a:spcAft>
                <a:spcPts val="0"/>
              </a:spcAft>
              <a:buSzPts val="1800"/>
              <a:buChar char="●"/>
            </a:pPr>
            <a:r>
              <a:rPr lang="en"/>
              <a:t>Technology</a:t>
            </a:r>
            <a:endParaRPr/>
          </a:p>
          <a:p>
            <a:pPr indent="-342900" lvl="0" marL="457200" rtl="0" algn="l">
              <a:lnSpc>
                <a:spcPct val="115000"/>
              </a:lnSpc>
              <a:spcBef>
                <a:spcPts val="0"/>
              </a:spcBef>
              <a:spcAft>
                <a:spcPts val="0"/>
              </a:spcAft>
              <a:buSzPts val="1800"/>
              <a:buChar char="●"/>
            </a:pPr>
            <a:r>
              <a:rPr lang="en"/>
              <a:t>Conclusion</a:t>
            </a:r>
            <a:endParaRPr/>
          </a:p>
          <a:p>
            <a:pPr indent="-342900" lvl="0" marL="457200" rtl="0" algn="l">
              <a:lnSpc>
                <a:spcPct val="115000"/>
              </a:lnSpc>
              <a:spcBef>
                <a:spcPts val="0"/>
              </a:spcBef>
              <a:spcAft>
                <a:spcPts val="0"/>
              </a:spcAft>
              <a:buSzPts val="1800"/>
              <a:buChar char="●"/>
            </a:pPr>
            <a:r>
              <a:rPr lang="en"/>
              <a:t>Reference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503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Introduction </a:t>
            </a:r>
            <a:endParaRPr b="1">
              <a:solidFill>
                <a:schemeClr val="accent1"/>
              </a:solidFill>
            </a:endParaRPr>
          </a:p>
        </p:txBody>
      </p:sp>
      <p:sp>
        <p:nvSpPr>
          <p:cNvPr id="70" name="Google Shape;7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rgbClr val="3B3835"/>
              </a:buClr>
              <a:buSzPts val="1700"/>
              <a:buChar char="●"/>
            </a:pPr>
            <a:r>
              <a:rPr lang="en" sz="1700">
                <a:solidFill>
                  <a:srgbClr val="3B3835"/>
                </a:solidFill>
                <a:highlight>
                  <a:srgbClr val="FFFFFF"/>
                </a:highlight>
              </a:rPr>
              <a:t>Fetch consumption API developed using FLASK and by using Python with selenium library.</a:t>
            </a:r>
            <a:endParaRPr sz="1700">
              <a:solidFill>
                <a:srgbClr val="3B3835"/>
              </a:solidFill>
              <a:highlight>
                <a:srgbClr val="FFFFFF"/>
              </a:highlight>
            </a:endParaRPr>
          </a:p>
          <a:p>
            <a:pPr indent="0" lvl="0" marL="0" rtl="0" algn="l">
              <a:lnSpc>
                <a:spcPct val="115000"/>
              </a:lnSpc>
              <a:spcBef>
                <a:spcPts val="1200"/>
              </a:spcBef>
              <a:spcAft>
                <a:spcPts val="0"/>
              </a:spcAft>
              <a:buSzPts val="1800"/>
              <a:buNone/>
            </a:pPr>
            <a:r>
              <a:t/>
            </a:r>
            <a:endParaRPr sz="1700">
              <a:solidFill>
                <a:srgbClr val="3B3835"/>
              </a:solidFill>
              <a:highlight>
                <a:srgbClr val="FFFFFF"/>
              </a:highlight>
            </a:endParaRPr>
          </a:p>
          <a:p>
            <a:pPr indent="-336550" lvl="0" marL="457200" rtl="0" algn="l">
              <a:lnSpc>
                <a:spcPct val="115000"/>
              </a:lnSpc>
              <a:spcBef>
                <a:spcPts val="1200"/>
              </a:spcBef>
              <a:spcAft>
                <a:spcPts val="0"/>
              </a:spcAft>
              <a:buClr>
                <a:srgbClr val="3B3835"/>
              </a:buClr>
              <a:buSzPts val="1700"/>
              <a:buChar char="●"/>
            </a:pPr>
            <a:r>
              <a:rPr lang="en" sz="1700">
                <a:solidFill>
                  <a:srgbClr val="3B3835"/>
                </a:solidFill>
                <a:highlight>
                  <a:srgbClr val="FFFFFF"/>
                </a:highlight>
              </a:rPr>
              <a:t>Our web crawler crawls the website called </a:t>
            </a:r>
            <a:r>
              <a:rPr lang="en" sz="1700" u="sng">
                <a:solidFill>
                  <a:schemeClr val="hlink"/>
                </a:solidFill>
                <a:highlight>
                  <a:srgbClr val="FFFFFF"/>
                </a:highlight>
                <a:hlinkClick r:id="rId3"/>
              </a:rPr>
              <a:t>https://wss.mahadiscom.in/</a:t>
            </a:r>
            <a:r>
              <a:rPr lang="en" sz="1700">
                <a:solidFill>
                  <a:srgbClr val="3B3835"/>
                </a:solidFill>
                <a:highlight>
                  <a:srgbClr val="FFFFFF"/>
                </a:highlight>
              </a:rPr>
              <a:t> fetches the last 12 months electricity usage in units </a:t>
            </a:r>
            <a:endParaRPr sz="1700">
              <a:solidFill>
                <a:srgbClr val="3B3835"/>
              </a:solidFill>
              <a:highlight>
                <a:srgbClr val="FFFFFF"/>
              </a:highlight>
            </a:endParaRPr>
          </a:p>
          <a:p>
            <a:pPr indent="0" lvl="0" marL="0" rtl="0" algn="l">
              <a:lnSpc>
                <a:spcPct val="115000"/>
              </a:lnSpc>
              <a:spcBef>
                <a:spcPts val="1200"/>
              </a:spcBef>
              <a:spcAft>
                <a:spcPts val="0"/>
              </a:spcAft>
              <a:buSzPts val="1800"/>
              <a:buNone/>
            </a:pPr>
            <a:r>
              <a:t/>
            </a:r>
            <a:endParaRPr sz="1700">
              <a:solidFill>
                <a:srgbClr val="3B3835"/>
              </a:solidFill>
              <a:highlight>
                <a:srgbClr val="FFFFFF"/>
              </a:highlight>
            </a:endParaRPr>
          </a:p>
          <a:p>
            <a:pPr indent="-336550" lvl="0" marL="457200" rtl="0" algn="l">
              <a:lnSpc>
                <a:spcPct val="115000"/>
              </a:lnSpc>
              <a:spcBef>
                <a:spcPts val="1200"/>
              </a:spcBef>
              <a:spcAft>
                <a:spcPts val="0"/>
              </a:spcAft>
              <a:buClr>
                <a:srgbClr val="3B3835"/>
              </a:buClr>
              <a:buSzPts val="1700"/>
              <a:buChar char="●"/>
            </a:pPr>
            <a:r>
              <a:rPr lang="en" sz="1700">
                <a:solidFill>
                  <a:srgbClr val="3B3835"/>
                </a:solidFill>
                <a:highlight>
                  <a:srgbClr val="FFFFFF"/>
                </a:highlight>
              </a:rPr>
              <a:t>Returns certain information of user by making calculations from data scrapped by crawler </a:t>
            </a:r>
            <a:endParaRPr sz="1700">
              <a:solidFill>
                <a:srgbClr val="3B3835"/>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What is selenium ?</a:t>
            </a:r>
            <a:endParaRPr b="1">
              <a:solidFill>
                <a:schemeClr val="accent1"/>
              </a:solidFill>
            </a:endParaRPr>
          </a:p>
        </p:txBody>
      </p:sp>
      <p:sp>
        <p:nvSpPr>
          <p:cNvPr id="76" name="Google Shape;76;p4"/>
          <p:cNvSpPr txBox="1"/>
          <p:nvPr>
            <p:ph idx="1" type="body"/>
          </p:nvPr>
        </p:nvSpPr>
        <p:spPr>
          <a:xfrm>
            <a:off x="311700" y="1152475"/>
            <a:ext cx="8520600" cy="3760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AutoNum type="arabicPeriod"/>
            </a:pPr>
            <a:r>
              <a:rPr lang="en" sz="1700">
                <a:solidFill>
                  <a:srgbClr val="3B3835"/>
                </a:solidFill>
                <a:highlight>
                  <a:srgbClr val="FFFFFF"/>
                </a:highlight>
              </a:rPr>
              <a:t>Selenium is a robust tool that supports rapid development of test automation for web-based applications.</a:t>
            </a:r>
            <a:endParaRPr sz="1700">
              <a:solidFill>
                <a:srgbClr val="3B3835"/>
              </a:solidFill>
              <a:highlight>
                <a:srgbClr val="FFFFFF"/>
              </a:highlight>
            </a:endParaRPr>
          </a:p>
          <a:p>
            <a:pPr indent="-336550" lvl="0" marL="457200" rtl="0" algn="l">
              <a:lnSpc>
                <a:spcPct val="115000"/>
              </a:lnSpc>
              <a:spcBef>
                <a:spcPts val="0"/>
              </a:spcBef>
              <a:spcAft>
                <a:spcPts val="0"/>
              </a:spcAft>
              <a:buClr>
                <a:srgbClr val="3B3835"/>
              </a:buClr>
              <a:buSzPts val="1700"/>
              <a:buAutoNum type="arabicPeriod"/>
            </a:pPr>
            <a:r>
              <a:rPr lang="en" sz="1700">
                <a:solidFill>
                  <a:srgbClr val="3B3835"/>
                </a:solidFill>
                <a:highlight>
                  <a:srgbClr val="FFFFFF"/>
                </a:highlight>
              </a:rPr>
              <a:t>Can simulate a user navigating through pages and then assert for specific marks on the pages.</a:t>
            </a:r>
            <a:endParaRPr sz="1700">
              <a:solidFill>
                <a:srgbClr val="3B3835"/>
              </a:solidFill>
              <a:highlight>
                <a:srgbClr val="FFFFFF"/>
              </a:highlight>
            </a:endParaRPr>
          </a:p>
          <a:p>
            <a:pPr indent="-336550" lvl="0" marL="457200" rtl="0" algn="l">
              <a:lnSpc>
                <a:spcPct val="115000"/>
              </a:lnSpc>
              <a:spcBef>
                <a:spcPts val="0"/>
              </a:spcBef>
              <a:spcAft>
                <a:spcPts val="0"/>
              </a:spcAft>
              <a:buClr>
                <a:srgbClr val="3B3835"/>
              </a:buClr>
              <a:buSzPts val="1700"/>
              <a:buAutoNum type="arabicPeriod"/>
            </a:pPr>
            <a:r>
              <a:rPr lang="en" sz="1700">
                <a:solidFill>
                  <a:srgbClr val="3B3835"/>
                </a:solidFill>
                <a:highlight>
                  <a:srgbClr val="FFFFFF"/>
                </a:highlight>
              </a:rPr>
              <a:t>Open source, web-based testing automation tool and cross-browser compliant.</a:t>
            </a:r>
            <a:endParaRPr sz="1700">
              <a:solidFill>
                <a:srgbClr val="3B3835"/>
              </a:solidFill>
              <a:highlight>
                <a:srgbClr val="FFFFFF"/>
              </a:highlight>
            </a:endParaRPr>
          </a:p>
          <a:p>
            <a:pPr indent="-336550" lvl="0" marL="457200" rtl="0" algn="l">
              <a:lnSpc>
                <a:spcPct val="115000"/>
              </a:lnSpc>
              <a:spcBef>
                <a:spcPts val="0"/>
              </a:spcBef>
              <a:spcAft>
                <a:spcPts val="0"/>
              </a:spcAft>
              <a:buClr>
                <a:srgbClr val="3B3835"/>
              </a:buClr>
              <a:buSzPts val="1700"/>
              <a:buAutoNum type="arabicPeriod"/>
            </a:pPr>
            <a:r>
              <a:rPr lang="en" sz="1700">
                <a:solidFill>
                  <a:srgbClr val="3B3835"/>
                </a:solidFill>
                <a:highlight>
                  <a:srgbClr val="FFFFFF"/>
                </a:highlight>
              </a:rPr>
              <a:t>Selenium supports the languages like HTML, Java, PHP, Perl, Python, Ruby and C#.</a:t>
            </a:r>
            <a:endParaRPr sz="1700">
              <a:solidFill>
                <a:srgbClr val="3B3835"/>
              </a:solidFill>
              <a:highlight>
                <a:srgbClr val="FFFFFF"/>
              </a:highlight>
            </a:endParaRPr>
          </a:p>
          <a:p>
            <a:pPr indent="-336550" lvl="0" marL="457200" rtl="0" algn="l">
              <a:lnSpc>
                <a:spcPct val="115000"/>
              </a:lnSpc>
              <a:spcBef>
                <a:spcPts val="0"/>
              </a:spcBef>
              <a:spcAft>
                <a:spcPts val="0"/>
              </a:spcAft>
              <a:buClr>
                <a:srgbClr val="3B3835"/>
              </a:buClr>
              <a:buSzPts val="1700"/>
              <a:buAutoNum type="arabicPeriod"/>
            </a:pPr>
            <a:r>
              <a:rPr lang="en" sz="1700">
                <a:solidFill>
                  <a:srgbClr val="3B3835"/>
                </a:solidFill>
                <a:highlight>
                  <a:srgbClr val="FFFFFF"/>
                </a:highlight>
              </a:rPr>
              <a:t>It supports the browsers like IE, Mozilla Firefox, Safari, Google Chrome and Opera.</a:t>
            </a:r>
            <a:endParaRPr sz="1700">
              <a:solidFill>
                <a:srgbClr val="3B3835"/>
              </a:solidFill>
              <a:highlight>
                <a:srgbClr val="FFFFFF"/>
              </a:highlight>
            </a:endParaRPr>
          </a:p>
          <a:p>
            <a:pPr indent="-336550" lvl="0" marL="457200" rtl="0" algn="l">
              <a:lnSpc>
                <a:spcPct val="115000"/>
              </a:lnSpc>
              <a:spcBef>
                <a:spcPts val="0"/>
              </a:spcBef>
              <a:spcAft>
                <a:spcPts val="0"/>
              </a:spcAft>
              <a:buClr>
                <a:srgbClr val="3B3835"/>
              </a:buClr>
              <a:buSzPts val="1700"/>
              <a:buAutoNum type="arabicPeriod"/>
            </a:pPr>
            <a:r>
              <a:rPr lang="en" sz="1700">
                <a:solidFill>
                  <a:srgbClr val="3B3835"/>
                </a:solidFill>
                <a:highlight>
                  <a:srgbClr val="FFFFFF"/>
                </a:highlight>
              </a:rPr>
              <a:t>It supports the operating systems like Windows, Linux and Mac.</a:t>
            </a:r>
            <a:endParaRPr b="1" sz="1700">
              <a:solidFill>
                <a:srgbClr val="3B3835"/>
              </a:solidFill>
              <a:highlight>
                <a:srgbClr val="FFFFFF"/>
              </a:highlight>
            </a:endParaRPr>
          </a:p>
          <a:p>
            <a:pPr indent="-336550" lvl="0" marL="457200" rtl="0" algn="l">
              <a:lnSpc>
                <a:spcPct val="115000"/>
              </a:lnSpc>
              <a:spcBef>
                <a:spcPts val="0"/>
              </a:spcBef>
              <a:spcAft>
                <a:spcPts val="0"/>
              </a:spcAft>
              <a:buClr>
                <a:srgbClr val="3B3835"/>
              </a:buClr>
              <a:buSzPts val="1700"/>
              <a:buAutoNum type="arabicPeriod"/>
            </a:pPr>
            <a:r>
              <a:rPr lang="en" sz="1700">
                <a:solidFill>
                  <a:srgbClr val="3B3835"/>
                </a:solidFill>
                <a:highlight>
                  <a:srgbClr val="FFFFFF"/>
                </a:highlight>
              </a:rPr>
              <a:t>Open source tool.</a:t>
            </a:r>
            <a:endParaRPr sz="1700">
              <a:solidFill>
                <a:srgbClr val="3B3835"/>
              </a:solidFill>
              <a:highlight>
                <a:srgbClr val="FFFFFF"/>
              </a:highlight>
            </a:endParaRPr>
          </a:p>
          <a:p>
            <a:pPr indent="-336550" lvl="0" marL="457200" rtl="0" algn="l">
              <a:lnSpc>
                <a:spcPct val="115000"/>
              </a:lnSpc>
              <a:spcBef>
                <a:spcPts val="0"/>
              </a:spcBef>
              <a:spcAft>
                <a:spcPts val="0"/>
              </a:spcAft>
              <a:buClr>
                <a:srgbClr val="3B3835"/>
              </a:buClr>
              <a:buSzPts val="1700"/>
              <a:buAutoNum type="arabicPeriod"/>
            </a:pPr>
            <a:r>
              <a:rPr lang="en" sz="1700">
                <a:solidFill>
                  <a:srgbClr val="3B3835"/>
                </a:solidFill>
                <a:highlight>
                  <a:srgbClr val="FFFFFF"/>
                </a:highlight>
              </a:rPr>
              <a:t>Easy to use.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What is Web-Crawler</a:t>
            </a:r>
            <a:endParaRPr b="1">
              <a:solidFill>
                <a:schemeClr val="accent1"/>
              </a:solidFill>
            </a:endParaRPr>
          </a:p>
        </p:txBody>
      </p:sp>
      <p:sp>
        <p:nvSpPr>
          <p:cNvPr id="82" name="Google Shape;82;p5"/>
          <p:cNvSpPr txBox="1"/>
          <p:nvPr>
            <p:ph idx="1" type="body"/>
          </p:nvPr>
        </p:nvSpPr>
        <p:spPr>
          <a:xfrm>
            <a:off x="311700" y="1228675"/>
            <a:ext cx="8520600" cy="3416400"/>
          </a:xfrm>
          <a:prstGeom prst="rect">
            <a:avLst/>
          </a:prstGeom>
          <a:noFill/>
          <a:ln>
            <a:noFill/>
          </a:ln>
        </p:spPr>
        <p:txBody>
          <a:bodyPr anchorCtr="0" anchor="t" bIns="91425" lIns="91425" spcFirstLastPara="1" rIns="91425" wrap="square" tIns="91425">
            <a:normAutofit/>
          </a:bodyPr>
          <a:lstStyle/>
          <a:p>
            <a:pPr indent="-349250" lvl="0" marL="457200" rtl="0" algn="just">
              <a:lnSpc>
                <a:spcPct val="115000"/>
              </a:lnSpc>
              <a:spcBef>
                <a:spcPts val="0"/>
              </a:spcBef>
              <a:spcAft>
                <a:spcPts val="0"/>
              </a:spcAft>
              <a:buClr>
                <a:srgbClr val="000000"/>
              </a:buClr>
              <a:buSzPts val="1900"/>
              <a:buAutoNum type="arabicPeriod"/>
            </a:pPr>
            <a:r>
              <a:rPr lang="en" sz="1900">
                <a:solidFill>
                  <a:srgbClr val="000000"/>
                </a:solidFill>
                <a:highlight>
                  <a:schemeClr val="lt1"/>
                </a:highlight>
              </a:rPr>
              <a:t>A web crawler is a type of bot that is typically operated by search engines like Google and Bing. </a:t>
            </a:r>
            <a:endParaRPr sz="1900">
              <a:solidFill>
                <a:srgbClr val="000000"/>
              </a:solidFill>
              <a:highlight>
                <a:schemeClr val="lt1"/>
              </a:highlight>
            </a:endParaRPr>
          </a:p>
          <a:p>
            <a:pPr indent="-349250" lvl="0" marL="457200" rtl="0" algn="just">
              <a:lnSpc>
                <a:spcPct val="115000"/>
              </a:lnSpc>
              <a:spcBef>
                <a:spcPts val="0"/>
              </a:spcBef>
              <a:spcAft>
                <a:spcPts val="0"/>
              </a:spcAft>
              <a:buClr>
                <a:srgbClr val="000000"/>
              </a:buClr>
              <a:buSzPts val="1900"/>
              <a:buAutoNum type="arabicPeriod"/>
            </a:pPr>
            <a:r>
              <a:rPr lang="en" sz="1900">
                <a:solidFill>
                  <a:srgbClr val="000000"/>
                </a:solidFill>
                <a:highlight>
                  <a:schemeClr val="lt1"/>
                </a:highlight>
              </a:rPr>
              <a:t>Their purpose is to index the content of websites all across the Internet so that those websites can appear in search engine results.</a:t>
            </a:r>
            <a:endParaRPr sz="1900">
              <a:solidFill>
                <a:srgbClr val="000000"/>
              </a:solidFill>
              <a:highlight>
                <a:schemeClr val="lt1"/>
              </a:highlight>
            </a:endParaRPr>
          </a:p>
          <a:p>
            <a:pPr indent="-342900" lvl="0" marL="457200" rtl="0" algn="just">
              <a:lnSpc>
                <a:spcPct val="115000"/>
              </a:lnSpc>
              <a:spcBef>
                <a:spcPts val="0"/>
              </a:spcBef>
              <a:spcAft>
                <a:spcPts val="0"/>
              </a:spcAft>
              <a:buClr>
                <a:srgbClr val="000000"/>
              </a:buClr>
              <a:buSzPts val="1800"/>
              <a:buAutoNum type="arabicPeriod"/>
            </a:pPr>
            <a:r>
              <a:rPr lang="en">
                <a:solidFill>
                  <a:srgbClr val="000000"/>
                </a:solidFill>
              </a:rPr>
              <a:t>The Internet is constantly changing and expanding. Because it is not possible to know how many total web pages there are on the Internet, web crawler bots start from a seed, or a list of known URLs. </a:t>
            </a:r>
            <a:endParaRPr>
              <a:solidFill>
                <a:srgbClr val="000000"/>
              </a:solidFill>
            </a:endParaRPr>
          </a:p>
          <a:p>
            <a:pPr indent="-342900" lvl="0" marL="457200" rtl="0" algn="just">
              <a:lnSpc>
                <a:spcPct val="115000"/>
              </a:lnSpc>
              <a:spcBef>
                <a:spcPts val="0"/>
              </a:spcBef>
              <a:spcAft>
                <a:spcPts val="0"/>
              </a:spcAft>
              <a:buClr>
                <a:srgbClr val="000000"/>
              </a:buClr>
              <a:buSzPts val="1800"/>
              <a:buAutoNum type="arabicPeriod"/>
            </a:pPr>
            <a:r>
              <a:rPr lang="en">
                <a:solidFill>
                  <a:srgbClr val="000000"/>
                </a:solidFill>
              </a:rPr>
              <a:t>They crawl the web pages at those URLs first. As they crawl those webpages, they will find hyperlinks to other URLs, and they add those to the list of pages to crawl next.</a:t>
            </a:r>
            <a:endParaRPr sz="2800">
              <a:solidFill>
                <a:srgbClr val="000000"/>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INPUT</a:t>
            </a:r>
            <a:endParaRPr b="1">
              <a:solidFill>
                <a:schemeClr val="accent1"/>
              </a:solidFill>
            </a:endParaRPr>
          </a:p>
        </p:txBody>
      </p:sp>
      <p:sp>
        <p:nvSpPr>
          <p:cNvPr id="88" name="Google Shape;8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Host the API on localhost goto the given URL using browser.</a:t>
            </a:r>
            <a:endParaRPr/>
          </a:p>
          <a:p>
            <a:pPr indent="-342900" lvl="0" marL="457200" rtl="0" algn="l">
              <a:lnSpc>
                <a:spcPct val="115000"/>
              </a:lnSpc>
              <a:spcBef>
                <a:spcPts val="0"/>
              </a:spcBef>
              <a:spcAft>
                <a:spcPts val="0"/>
              </a:spcAft>
              <a:buSzPts val="1800"/>
              <a:buChar char="●"/>
            </a:pPr>
            <a:r>
              <a:rPr lang="en"/>
              <a:t>It shows a homepage append consumer number to the URL and hit enter</a:t>
            </a:r>
            <a:endParaRPr/>
          </a:p>
          <a:p>
            <a:pPr indent="0" lvl="0" marL="457200" rtl="0" algn="l">
              <a:lnSpc>
                <a:spcPct val="115000"/>
              </a:lnSpc>
              <a:spcBef>
                <a:spcPts val="1200"/>
              </a:spcBef>
              <a:spcAft>
                <a:spcPts val="0"/>
              </a:spcAft>
              <a:buSzPts val="1800"/>
              <a:buNone/>
            </a:pPr>
            <a:r>
              <a:rPr lang="en"/>
              <a:t>Example - </a:t>
            </a:r>
            <a:endParaRPr/>
          </a:p>
          <a:p>
            <a:pPr indent="0" lvl="0" marL="457200" rtl="0" algn="l">
              <a:lnSpc>
                <a:spcPct val="115000"/>
              </a:lnSpc>
              <a:spcBef>
                <a:spcPts val="1200"/>
              </a:spcBef>
              <a:spcAft>
                <a:spcPts val="1200"/>
              </a:spcAft>
              <a:buSzPts val="1800"/>
              <a:buNone/>
            </a:pPr>
            <a:r>
              <a:rPr lang="en"/>
              <a:t>http://127.0.0.1:5000/get_consumer_details/1**********12/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JSON output</a:t>
            </a:r>
            <a:endParaRPr b="1">
              <a:solidFill>
                <a:schemeClr val="accent1"/>
              </a:solidFill>
            </a:endParaRPr>
          </a:p>
        </p:txBody>
      </p:sp>
      <p:pic>
        <p:nvPicPr>
          <p:cNvPr id="94" name="Google Shape;94;p7"/>
          <p:cNvPicPr preferRelativeResize="0"/>
          <p:nvPr/>
        </p:nvPicPr>
        <p:blipFill rotWithShape="1">
          <a:blip r:embed="rId3">
            <a:alphaModFix/>
          </a:blip>
          <a:srcRect b="0" l="1057" r="0" t="0"/>
          <a:stretch/>
        </p:blipFill>
        <p:spPr>
          <a:xfrm>
            <a:off x="381400" y="1017725"/>
            <a:ext cx="8450901" cy="386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b="1" lang="en" sz="3600">
                <a:solidFill>
                  <a:schemeClr val="accent1"/>
                </a:solidFill>
                <a:latin typeface="Twentieth Century"/>
                <a:ea typeface="Twentieth Century"/>
                <a:cs typeface="Twentieth Century"/>
                <a:sym typeface="Twentieth Century"/>
              </a:rPr>
              <a:t>TECHNOLOGY</a:t>
            </a:r>
            <a:endParaRPr b="1">
              <a:solidFill>
                <a:schemeClr val="accent1"/>
              </a:solidFill>
            </a:endParaRPr>
          </a:p>
        </p:txBody>
      </p:sp>
      <p:sp>
        <p:nvSpPr>
          <p:cNvPr id="100" name="Google Shape;10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Language :</a:t>
            </a:r>
            <a:endParaRPr b="1"/>
          </a:p>
          <a:p>
            <a:pPr indent="0" lvl="0" marL="0" rtl="0" algn="l">
              <a:lnSpc>
                <a:spcPct val="115000"/>
              </a:lnSpc>
              <a:spcBef>
                <a:spcPts val="1200"/>
              </a:spcBef>
              <a:spcAft>
                <a:spcPts val="0"/>
              </a:spcAft>
              <a:buSzPts val="1800"/>
              <a:buNone/>
            </a:pPr>
            <a:r>
              <a:rPr lang="en"/>
              <a:t>    -Python</a:t>
            </a:r>
            <a:endParaRPr/>
          </a:p>
          <a:p>
            <a:pPr indent="0" lvl="0" marL="0" rtl="0" algn="l">
              <a:lnSpc>
                <a:spcPct val="115000"/>
              </a:lnSpc>
              <a:spcBef>
                <a:spcPts val="1200"/>
              </a:spcBef>
              <a:spcAft>
                <a:spcPts val="0"/>
              </a:spcAft>
              <a:buSzPts val="1800"/>
              <a:buNone/>
            </a:pPr>
            <a:r>
              <a:rPr b="1" lang="en"/>
              <a:t>Libraries:</a:t>
            </a:r>
            <a:r>
              <a:rPr lang="en"/>
              <a:t> </a:t>
            </a:r>
            <a:endParaRPr/>
          </a:p>
          <a:p>
            <a:pPr indent="0" lvl="0" marL="0" rtl="0" algn="l">
              <a:lnSpc>
                <a:spcPct val="115000"/>
              </a:lnSpc>
              <a:spcBef>
                <a:spcPts val="1200"/>
              </a:spcBef>
              <a:spcAft>
                <a:spcPts val="0"/>
              </a:spcAft>
              <a:buSzPts val="1800"/>
              <a:buNone/>
            </a:pPr>
            <a:r>
              <a:rPr lang="en"/>
              <a:t>    -Selenium</a:t>
            </a:r>
            <a:endParaRPr/>
          </a:p>
          <a:p>
            <a:pPr indent="0" lvl="0" marL="0" rtl="0" algn="l">
              <a:lnSpc>
                <a:spcPct val="115000"/>
              </a:lnSpc>
              <a:spcBef>
                <a:spcPts val="1200"/>
              </a:spcBef>
              <a:spcAft>
                <a:spcPts val="0"/>
              </a:spcAft>
              <a:buSzPts val="1800"/>
              <a:buNone/>
            </a:pPr>
            <a:r>
              <a:rPr lang="en"/>
              <a:t>    -FLASK</a:t>
            </a:r>
            <a:endParaRPr/>
          </a:p>
          <a:p>
            <a:pPr indent="0" lvl="0" marL="0" rtl="0" algn="l">
              <a:lnSpc>
                <a:spcPct val="115000"/>
              </a:lnSpc>
              <a:spcBef>
                <a:spcPts val="1200"/>
              </a:spcBef>
              <a:spcAft>
                <a:spcPts val="0"/>
              </a:spcAft>
              <a:buSzPts val="1800"/>
              <a:buNone/>
            </a:pPr>
            <a:r>
              <a:rPr b="1" lang="en"/>
              <a:t>Tool :</a:t>
            </a:r>
            <a:endParaRPr b="1"/>
          </a:p>
          <a:p>
            <a:pPr indent="0" lvl="0" marL="0" rtl="0" algn="l">
              <a:lnSpc>
                <a:spcPct val="115000"/>
              </a:lnSpc>
              <a:spcBef>
                <a:spcPts val="1200"/>
              </a:spcBef>
              <a:spcAft>
                <a:spcPts val="1200"/>
              </a:spcAft>
              <a:buSzPts val="1800"/>
              <a:buNone/>
            </a:pPr>
            <a:r>
              <a:rPr lang="en"/>
              <a:t>   - </a:t>
            </a:r>
            <a:r>
              <a:rPr lang="en">
                <a:solidFill>
                  <a:srgbClr val="695D46"/>
                </a:solidFill>
                <a:latin typeface="Open Sans"/>
                <a:ea typeface="Open Sans"/>
                <a:cs typeface="Open Sans"/>
                <a:sym typeface="Open Sans"/>
              </a:rPr>
              <a:t>Visual Studio</a:t>
            </a:r>
            <a:endParaRPr>
              <a:solidFill>
                <a:srgbClr val="695D46"/>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1"/>
                </a:solidFill>
              </a:rPr>
              <a:t>Future Scope</a:t>
            </a:r>
            <a:endParaRPr b="1">
              <a:solidFill>
                <a:schemeClr val="accent1"/>
              </a:solidFill>
            </a:endParaRPr>
          </a:p>
        </p:txBody>
      </p:sp>
      <p:sp>
        <p:nvSpPr>
          <p:cNvPr id="106" name="Google Shape;10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More relevant information like maximum generation at their location according to seasons.</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Minimum and maximum generation period.</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Nearby Solar providers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