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70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jpg"/><Relationship Id="rId4" Type="http://schemas.openxmlformats.org/officeDocument/2006/relationships/slideLayout" Target="../slideLayouts/slideLayout4.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838200"/>
          </a:xfrm>
          <a:custGeom>
            <a:avLst/>
            <a:gdLst/>
            <a:ahLst/>
            <a:cxnLst/>
            <a:rect l="l" t="t" r="r" b="b"/>
            <a:pathLst>
              <a:path w="9144000" h="838200">
                <a:moveTo>
                  <a:pt x="9144000" y="0"/>
                </a:moveTo>
                <a:lnTo>
                  <a:pt x="0" y="0"/>
                </a:lnTo>
                <a:lnTo>
                  <a:pt x="0" y="838200"/>
                </a:lnTo>
                <a:lnTo>
                  <a:pt x="9144000" y="838200"/>
                </a:lnTo>
                <a:lnTo>
                  <a:pt x="9144000" y="0"/>
                </a:lnTo>
                <a:close/>
              </a:path>
            </a:pathLst>
          </a:custGeom>
          <a:solidFill>
            <a:srgbClr val="FF330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6701027"/>
            <a:ext cx="9143238" cy="156210"/>
          </a:xfrm>
          <a:prstGeom prst="rect">
            <a:avLst/>
          </a:prstGeom>
        </p:spPr>
      </p:pic>
      <p:pic>
        <p:nvPicPr>
          <p:cNvPr id="18" name="bg object 18"/>
          <p:cNvPicPr/>
          <p:nvPr/>
        </p:nvPicPr>
        <p:blipFill>
          <a:blip r:embed="rId8" cstate="print"/>
          <a:stretch>
            <a:fillRect/>
          </a:stretch>
        </p:blipFill>
        <p:spPr>
          <a:xfrm>
            <a:off x="6553200" y="228600"/>
            <a:ext cx="2057400" cy="635000"/>
          </a:xfrm>
          <a:prstGeom prst="rect">
            <a:avLst/>
          </a:prstGeom>
        </p:spPr>
      </p:pic>
      <p:sp>
        <p:nvSpPr>
          <p:cNvPr id="19" name="bg object 19"/>
          <p:cNvSpPr/>
          <p:nvPr/>
        </p:nvSpPr>
        <p:spPr>
          <a:xfrm>
            <a:off x="6146800" y="0"/>
            <a:ext cx="2997200" cy="838200"/>
          </a:xfrm>
          <a:custGeom>
            <a:avLst/>
            <a:gdLst/>
            <a:ahLst/>
            <a:cxnLst/>
            <a:rect l="l" t="t" r="r" b="b"/>
            <a:pathLst>
              <a:path w="2997200" h="838200">
                <a:moveTo>
                  <a:pt x="2997200" y="0"/>
                </a:moveTo>
                <a:lnTo>
                  <a:pt x="0" y="0"/>
                </a:lnTo>
                <a:lnTo>
                  <a:pt x="0" y="838200"/>
                </a:lnTo>
                <a:lnTo>
                  <a:pt x="2997200" y="838200"/>
                </a:lnTo>
                <a:lnTo>
                  <a:pt x="2997200" y="0"/>
                </a:lnTo>
                <a:close/>
              </a:path>
            </a:pathLst>
          </a:custGeom>
          <a:solidFill>
            <a:srgbClr val="FF3300"/>
          </a:solidFill>
        </p:spPr>
        <p:txBody>
          <a:bodyPr wrap="square" lIns="0" tIns="0" rIns="0" bIns="0" rtlCol="0"/>
          <a:lstStyle/>
          <a:p>
            <a:endParaRPr/>
          </a:p>
        </p:txBody>
      </p:sp>
      <p:pic>
        <p:nvPicPr>
          <p:cNvPr id="20" name="bg object 20"/>
          <p:cNvPicPr/>
          <p:nvPr/>
        </p:nvPicPr>
        <p:blipFill>
          <a:blip r:embed="rId9" cstate="print"/>
          <a:stretch>
            <a:fillRect/>
          </a:stretch>
        </p:blipFill>
        <p:spPr>
          <a:xfrm>
            <a:off x="6553200" y="228600"/>
            <a:ext cx="2057400" cy="635000"/>
          </a:xfrm>
          <a:prstGeom prst="rect">
            <a:avLst/>
          </a:prstGeom>
        </p:spPr>
      </p:pic>
      <p:sp>
        <p:nvSpPr>
          <p:cNvPr id="21" name="bg object 21"/>
          <p:cNvSpPr/>
          <p:nvPr/>
        </p:nvSpPr>
        <p:spPr>
          <a:xfrm>
            <a:off x="6527800" y="190500"/>
            <a:ext cx="2076450" cy="685800"/>
          </a:xfrm>
          <a:custGeom>
            <a:avLst/>
            <a:gdLst/>
            <a:ahLst/>
            <a:cxnLst/>
            <a:rect l="l" t="t" r="r" b="b"/>
            <a:pathLst>
              <a:path w="2076450" h="685800">
                <a:moveTo>
                  <a:pt x="2076450" y="0"/>
                </a:moveTo>
                <a:lnTo>
                  <a:pt x="0" y="0"/>
                </a:lnTo>
                <a:lnTo>
                  <a:pt x="0" y="685800"/>
                </a:lnTo>
                <a:lnTo>
                  <a:pt x="2076450" y="685800"/>
                </a:lnTo>
                <a:lnTo>
                  <a:pt x="2076450" y="0"/>
                </a:lnTo>
                <a:close/>
              </a:path>
            </a:pathLst>
          </a:custGeom>
          <a:solidFill>
            <a:srgbClr val="FFFFFF"/>
          </a:solidFill>
        </p:spPr>
        <p:txBody>
          <a:bodyPr wrap="square" lIns="0" tIns="0" rIns="0" bIns="0" rtlCol="0"/>
          <a:lstStyle/>
          <a:p>
            <a:endParaRPr/>
          </a:p>
        </p:txBody>
      </p:sp>
      <p:pic>
        <p:nvPicPr>
          <p:cNvPr id="22" name="bg object 22"/>
          <p:cNvPicPr/>
          <p:nvPr/>
        </p:nvPicPr>
        <p:blipFill>
          <a:blip r:embed="rId10" cstate="print"/>
          <a:stretch>
            <a:fillRect/>
          </a:stretch>
        </p:blipFill>
        <p:spPr>
          <a:xfrm>
            <a:off x="6553200" y="228600"/>
            <a:ext cx="1920875" cy="609600"/>
          </a:xfrm>
          <a:prstGeom prst="rect">
            <a:avLst/>
          </a:prstGeom>
        </p:spPr>
      </p:pic>
      <p:sp>
        <p:nvSpPr>
          <p:cNvPr id="2" name="Holder 2"/>
          <p:cNvSpPr>
            <a:spLocks noGrp="1"/>
          </p:cNvSpPr>
          <p:nvPr>
            <p:ph type="title"/>
          </p:nvPr>
        </p:nvSpPr>
        <p:spPr>
          <a:xfrm>
            <a:off x="78739" y="186639"/>
            <a:ext cx="3623310" cy="607237"/>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258267" y="1076959"/>
            <a:ext cx="8627745" cy="4294505"/>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nodejs.org/docs/latest/api/" TargetMode="External"/><Relationship Id="rId2" Type="http://schemas.openxmlformats.org/officeDocument/2006/relationships/hyperlink" Target="https://react.dev/" TargetMode="External"/><Relationship Id="rId1" Type="http://schemas.openxmlformats.org/officeDocument/2006/relationships/slideLayout" Target="../slideLayouts/slideLayout2.xml"/><Relationship Id="rId5" Type="http://schemas.openxmlformats.org/officeDocument/2006/relationships/hyperlink" Target="https://www.mongo.db.com-/" TargetMode="External"/><Relationship Id="rId4" Type="http://schemas.openxmlformats.org/officeDocument/2006/relationships/hyperlink" Target="https://expressjs.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2005" y="1498472"/>
            <a:ext cx="3500754" cy="936154"/>
          </a:xfrm>
          <a:prstGeom prst="rect">
            <a:avLst/>
          </a:prstGeom>
        </p:spPr>
        <p:txBody>
          <a:bodyPr vert="horz" wrap="square" lIns="0" tIns="12700" rIns="0" bIns="0" rtlCol="0">
            <a:spAutoFit/>
          </a:bodyPr>
          <a:lstStyle/>
          <a:p>
            <a:pPr algn="ctr">
              <a:lnSpc>
                <a:spcPct val="100000"/>
              </a:lnSpc>
              <a:spcBef>
                <a:spcPts val="100"/>
              </a:spcBef>
            </a:pPr>
            <a:r>
              <a:rPr sz="2400" b="0" dirty="0">
                <a:solidFill>
                  <a:srgbClr val="FF0000"/>
                </a:solidFill>
                <a:latin typeface="Arial Black"/>
                <a:cs typeface="Arial Black"/>
              </a:rPr>
              <a:t>Backend</a:t>
            </a:r>
            <a:r>
              <a:rPr sz="2400" b="0" spc="-140" dirty="0">
                <a:solidFill>
                  <a:srgbClr val="FF0000"/>
                </a:solidFill>
                <a:latin typeface="Arial Black"/>
                <a:cs typeface="Arial Black"/>
              </a:rPr>
              <a:t> </a:t>
            </a:r>
            <a:r>
              <a:rPr sz="2400" b="0" spc="-10" dirty="0">
                <a:solidFill>
                  <a:srgbClr val="FF0000"/>
                </a:solidFill>
                <a:latin typeface="Arial Black"/>
                <a:cs typeface="Arial Black"/>
              </a:rPr>
              <a:t>Project</a:t>
            </a:r>
            <a:endParaRPr sz="2400" dirty="0">
              <a:latin typeface="Arial Black"/>
              <a:cs typeface="Arial Black"/>
            </a:endParaRPr>
          </a:p>
          <a:p>
            <a:pPr algn="ctr">
              <a:lnSpc>
                <a:spcPct val="100000"/>
              </a:lnSpc>
              <a:spcBef>
                <a:spcPts val="45"/>
              </a:spcBef>
            </a:pPr>
            <a:r>
              <a:rPr sz="1800" b="0" dirty="0">
                <a:solidFill>
                  <a:srgbClr val="FF0000"/>
                </a:solidFill>
                <a:latin typeface="Arial Black"/>
                <a:cs typeface="Arial Black"/>
              </a:rPr>
              <a:t>Topic:</a:t>
            </a:r>
            <a:r>
              <a:rPr lang="en-IN" sz="1800" b="0" spc="-55" dirty="0">
                <a:solidFill>
                  <a:srgbClr val="FF0000"/>
                </a:solidFill>
                <a:latin typeface="Arial Black"/>
                <a:cs typeface="Arial Black"/>
              </a:rPr>
              <a:t> </a:t>
            </a:r>
            <a:r>
              <a:rPr lang="en-IN" sz="1800" b="0" spc="-10" dirty="0">
                <a:solidFill>
                  <a:srgbClr val="FF0000"/>
                </a:solidFill>
                <a:latin typeface="Arial Black"/>
                <a:cs typeface="Arial Black"/>
              </a:rPr>
              <a:t>Expense Tracker</a:t>
            </a:r>
            <a:r>
              <a:rPr sz="1800" b="0" spc="-50" dirty="0">
                <a:solidFill>
                  <a:srgbClr val="FF0000"/>
                </a:solidFill>
                <a:latin typeface="Arial Black"/>
                <a:cs typeface="Arial Black"/>
              </a:rPr>
              <a:t> </a:t>
            </a:r>
            <a:r>
              <a:rPr sz="1800" b="0" spc="-10" dirty="0">
                <a:solidFill>
                  <a:srgbClr val="FF0000"/>
                </a:solidFill>
                <a:latin typeface="Arial Black"/>
                <a:cs typeface="Arial Black"/>
              </a:rPr>
              <a:t>Website</a:t>
            </a:r>
            <a:endParaRPr sz="1800" dirty="0">
              <a:latin typeface="Arial Black"/>
              <a:cs typeface="Arial Black"/>
            </a:endParaRPr>
          </a:p>
        </p:txBody>
      </p:sp>
      <p:sp>
        <p:nvSpPr>
          <p:cNvPr id="3" name="object 3"/>
          <p:cNvSpPr txBox="1"/>
          <p:nvPr/>
        </p:nvSpPr>
        <p:spPr>
          <a:xfrm>
            <a:off x="1266571" y="5686450"/>
            <a:ext cx="6661784" cy="636270"/>
          </a:xfrm>
          <a:prstGeom prst="rect">
            <a:avLst/>
          </a:prstGeom>
        </p:spPr>
        <p:txBody>
          <a:bodyPr vert="horz" wrap="square" lIns="0" tIns="12700" rIns="0" bIns="0" rtlCol="0">
            <a:spAutoFit/>
          </a:bodyPr>
          <a:lstStyle/>
          <a:p>
            <a:pPr algn="ctr">
              <a:lnSpc>
                <a:spcPct val="100000"/>
              </a:lnSpc>
              <a:spcBef>
                <a:spcPts val="100"/>
              </a:spcBef>
            </a:pPr>
            <a:r>
              <a:rPr sz="2000" b="1" dirty="0">
                <a:solidFill>
                  <a:srgbClr val="FF0000"/>
                </a:solidFill>
                <a:latin typeface="Times New Roman"/>
                <a:cs typeface="Times New Roman"/>
              </a:rPr>
              <a:t>Chitkara</a:t>
            </a:r>
            <a:r>
              <a:rPr sz="2000" b="1" spc="-40" dirty="0">
                <a:solidFill>
                  <a:srgbClr val="FF0000"/>
                </a:solidFill>
                <a:latin typeface="Times New Roman"/>
                <a:cs typeface="Times New Roman"/>
              </a:rPr>
              <a:t> </a:t>
            </a:r>
            <a:r>
              <a:rPr sz="2000" b="1" dirty="0">
                <a:solidFill>
                  <a:srgbClr val="FF0000"/>
                </a:solidFill>
                <a:latin typeface="Times New Roman"/>
                <a:cs typeface="Times New Roman"/>
              </a:rPr>
              <a:t>University</a:t>
            </a:r>
            <a:r>
              <a:rPr sz="2000" b="1" spc="-45" dirty="0">
                <a:solidFill>
                  <a:srgbClr val="FF0000"/>
                </a:solidFill>
                <a:latin typeface="Times New Roman"/>
                <a:cs typeface="Times New Roman"/>
              </a:rPr>
              <a:t> </a:t>
            </a:r>
            <a:r>
              <a:rPr sz="2000" b="1" dirty="0">
                <a:solidFill>
                  <a:srgbClr val="FF0000"/>
                </a:solidFill>
                <a:latin typeface="Times New Roman"/>
                <a:cs typeface="Times New Roman"/>
              </a:rPr>
              <a:t>Institute</a:t>
            </a:r>
            <a:r>
              <a:rPr sz="2000" b="1" spc="-50" dirty="0">
                <a:solidFill>
                  <a:srgbClr val="FF0000"/>
                </a:solidFill>
                <a:latin typeface="Times New Roman"/>
                <a:cs typeface="Times New Roman"/>
              </a:rPr>
              <a:t> </a:t>
            </a:r>
            <a:r>
              <a:rPr sz="2000" b="1" dirty="0">
                <a:solidFill>
                  <a:srgbClr val="FF0000"/>
                </a:solidFill>
                <a:latin typeface="Times New Roman"/>
                <a:cs typeface="Times New Roman"/>
              </a:rPr>
              <a:t>of</a:t>
            </a:r>
            <a:r>
              <a:rPr sz="2000" b="1" spc="-25" dirty="0">
                <a:solidFill>
                  <a:srgbClr val="FF0000"/>
                </a:solidFill>
                <a:latin typeface="Times New Roman"/>
                <a:cs typeface="Times New Roman"/>
              </a:rPr>
              <a:t> </a:t>
            </a:r>
            <a:r>
              <a:rPr sz="2000" b="1" dirty="0">
                <a:solidFill>
                  <a:srgbClr val="FF0000"/>
                </a:solidFill>
                <a:latin typeface="Times New Roman"/>
                <a:cs typeface="Times New Roman"/>
              </a:rPr>
              <a:t>Engineering</a:t>
            </a:r>
            <a:r>
              <a:rPr sz="2000" b="1" spc="-40" dirty="0">
                <a:solidFill>
                  <a:srgbClr val="FF0000"/>
                </a:solidFill>
                <a:latin typeface="Times New Roman"/>
                <a:cs typeface="Times New Roman"/>
              </a:rPr>
              <a:t> </a:t>
            </a:r>
            <a:r>
              <a:rPr sz="2000" b="1" dirty="0">
                <a:solidFill>
                  <a:srgbClr val="FF0000"/>
                </a:solidFill>
                <a:latin typeface="Times New Roman"/>
                <a:cs typeface="Times New Roman"/>
              </a:rPr>
              <a:t>and</a:t>
            </a:r>
            <a:r>
              <a:rPr sz="2000" b="1" spc="-55" dirty="0">
                <a:solidFill>
                  <a:srgbClr val="FF0000"/>
                </a:solidFill>
                <a:latin typeface="Times New Roman"/>
                <a:cs typeface="Times New Roman"/>
              </a:rPr>
              <a:t> </a:t>
            </a:r>
            <a:r>
              <a:rPr sz="2000" b="1" spc="-10" dirty="0">
                <a:solidFill>
                  <a:srgbClr val="FF0000"/>
                </a:solidFill>
                <a:latin typeface="Times New Roman"/>
                <a:cs typeface="Times New Roman"/>
              </a:rPr>
              <a:t>Technology,</a:t>
            </a:r>
            <a:endParaRPr sz="2000">
              <a:latin typeface="Times New Roman"/>
              <a:cs typeface="Times New Roman"/>
            </a:endParaRPr>
          </a:p>
          <a:p>
            <a:pPr marL="127000" algn="ctr">
              <a:lnSpc>
                <a:spcPct val="100000"/>
              </a:lnSpc>
            </a:pPr>
            <a:r>
              <a:rPr sz="2000" b="1" dirty="0">
                <a:solidFill>
                  <a:srgbClr val="FF0000"/>
                </a:solidFill>
                <a:latin typeface="Times New Roman"/>
                <a:cs typeface="Times New Roman"/>
              </a:rPr>
              <a:t>Chitkara</a:t>
            </a:r>
            <a:r>
              <a:rPr sz="2000" b="1" spc="-55" dirty="0">
                <a:solidFill>
                  <a:srgbClr val="FF0000"/>
                </a:solidFill>
                <a:latin typeface="Times New Roman"/>
                <a:cs typeface="Times New Roman"/>
              </a:rPr>
              <a:t> </a:t>
            </a:r>
            <a:r>
              <a:rPr sz="2000" b="1" spc="-10" dirty="0">
                <a:solidFill>
                  <a:srgbClr val="FF0000"/>
                </a:solidFill>
                <a:latin typeface="Times New Roman"/>
                <a:cs typeface="Times New Roman"/>
              </a:rPr>
              <a:t>University,</a:t>
            </a:r>
            <a:r>
              <a:rPr sz="2000" b="1" spc="-45" dirty="0">
                <a:solidFill>
                  <a:srgbClr val="FF0000"/>
                </a:solidFill>
                <a:latin typeface="Times New Roman"/>
                <a:cs typeface="Times New Roman"/>
              </a:rPr>
              <a:t> </a:t>
            </a:r>
            <a:r>
              <a:rPr sz="2000" b="1" spc="-10" dirty="0">
                <a:solidFill>
                  <a:srgbClr val="FF0000"/>
                </a:solidFill>
                <a:latin typeface="Times New Roman"/>
                <a:cs typeface="Times New Roman"/>
              </a:rPr>
              <a:t>Punjab</a:t>
            </a:r>
            <a:endParaRPr sz="2000">
              <a:latin typeface="Times New Roman"/>
              <a:cs typeface="Times New Roman"/>
            </a:endParaRPr>
          </a:p>
        </p:txBody>
      </p:sp>
      <p:sp>
        <p:nvSpPr>
          <p:cNvPr id="4" name="object 4"/>
          <p:cNvSpPr txBox="1"/>
          <p:nvPr/>
        </p:nvSpPr>
        <p:spPr>
          <a:xfrm>
            <a:off x="2835655" y="2708910"/>
            <a:ext cx="3472815" cy="1536959"/>
          </a:xfrm>
          <a:prstGeom prst="rect">
            <a:avLst/>
          </a:prstGeom>
          <a:solidFill>
            <a:srgbClr val="F9C090"/>
          </a:solidFill>
        </p:spPr>
        <p:txBody>
          <a:bodyPr vert="horz" wrap="square" lIns="0" tIns="33655" rIns="0" bIns="0" rtlCol="0">
            <a:spAutoFit/>
          </a:bodyPr>
          <a:lstStyle/>
          <a:p>
            <a:pPr marL="91440">
              <a:lnSpc>
                <a:spcPct val="100000"/>
              </a:lnSpc>
              <a:spcBef>
                <a:spcPts val="265"/>
              </a:spcBef>
            </a:pPr>
            <a:r>
              <a:rPr sz="1600" spc="-30" dirty="0">
                <a:latin typeface="Calibri"/>
                <a:cs typeface="Calibri"/>
              </a:rPr>
              <a:t>Team</a:t>
            </a:r>
            <a:r>
              <a:rPr sz="1600" spc="-60" dirty="0">
                <a:latin typeface="Calibri"/>
                <a:cs typeface="Calibri"/>
              </a:rPr>
              <a:t> </a:t>
            </a:r>
            <a:r>
              <a:rPr sz="1600" spc="-10" dirty="0">
                <a:latin typeface="Calibri"/>
                <a:cs typeface="Calibri"/>
              </a:rPr>
              <a:t>Details:</a:t>
            </a:r>
            <a:endParaRPr sz="1600" dirty="0">
              <a:latin typeface="Calibri"/>
              <a:cs typeface="Calibri"/>
            </a:endParaRPr>
          </a:p>
          <a:p>
            <a:pPr marL="377825" indent="-286385">
              <a:lnSpc>
                <a:spcPct val="100000"/>
              </a:lnSpc>
              <a:buFont typeface="Wingdings"/>
              <a:buChar char=""/>
              <a:tabLst>
                <a:tab pos="377825" algn="l"/>
              </a:tabLst>
            </a:pPr>
            <a:r>
              <a:rPr sz="1600" dirty="0">
                <a:latin typeface="Calibri"/>
                <a:cs typeface="Calibri"/>
              </a:rPr>
              <a:t>P</a:t>
            </a:r>
            <a:r>
              <a:rPr lang="en-IN" sz="1600" dirty="0" err="1">
                <a:latin typeface="Calibri"/>
                <a:cs typeface="Calibri"/>
              </a:rPr>
              <a:t>iyush</a:t>
            </a:r>
            <a:r>
              <a:rPr lang="en-IN" sz="1600" dirty="0">
                <a:latin typeface="Calibri"/>
                <a:cs typeface="Calibri"/>
              </a:rPr>
              <a:t> Gaur</a:t>
            </a:r>
            <a:r>
              <a:rPr sz="1600" spc="-60" dirty="0">
                <a:latin typeface="Calibri"/>
                <a:cs typeface="Calibri"/>
              </a:rPr>
              <a:t> </a:t>
            </a:r>
            <a:r>
              <a:rPr sz="1600" spc="-10" dirty="0">
                <a:latin typeface="Calibri"/>
                <a:cs typeface="Calibri"/>
              </a:rPr>
              <a:t>(22109920</a:t>
            </a:r>
            <a:r>
              <a:rPr lang="en-IN" sz="1600" spc="-10" dirty="0">
                <a:latin typeface="Calibri"/>
                <a:cs typeface="Calibri"/>
              </a:rPr>
              <a:t>42</a:t>
            </a:r>
            <a:r>
              <a:rPr sz="1600" spc="-10" dirty="0">
                <a:latin typeface="Calibri"/>
                <a:cs typeface="Calibri"/>
              </a:rPr>
              <a:t>)</a:t>
            </a:r>
            <a:endParaRPr sz="1600" dirty="0">
              <a:latin typeface="Calibri"/>
              <a:cs typeface="Calibri"/>
            </a:endParaRPr>
          </a:p>
          <a:p>
            <a:pPr marL="377825" indent="-286385">
              <a:lnSpc>
                <a:spcPct val="100000"/>
              </a:lnSpc>
              <a:buFont typeface="Wingdings"/>
              <a:buChar char=""/>
              <a:tabLst>
                <a:tab pos="377825" algn="l"/>
              </a:tabLst>
            </a:pPr>
            <a:r>
              <a:rPr sz="1600" dirty="0">
                <a:latin typeface="Calibri"/>
                <a:cs typeface="Calibri"/>
              </a:rPr>
              <a:t>P</a:t>
            </a:r>
            <a:r>
              <a:rPr lang="en-IN" sz="1600" dirty="0" err="1">
                <a:latin typeface="Calibri"/>
                <a:cs typeface="Calibri"/>
              </a:rPr>
              <a:t>iyush</a:t>
            </a:r>
            <a:r>
              <a:rPr lang="en-IN" sz="1600" dirty="0">
                <a:latin typeface="Calibri"/>
                <a:cs typeface="Calibri"/>
              </a:rPr>
              <a:t> Bhardwaj</a:t>
            </a:r>
            <a:r>
              <a:rPr sz="1600" spc="-60" dirty="0">
                <a:latin typeface="Calibri"/>
                <a:cs typeface="Calibri"/>
              </a:rPr>
              <a:t> </a:t>
            </a:r>
            <a:r>
              <a:rPr sz="1600" spc="-10" dirty="0">
                <a:latin typeface="Calibri"/>
                <a:cs typeface="Calibri"/>
              </a:rPr>
              <a:t>(2210992072)</a:t>
            </a:r>
            <a:endParaRPr sz="1600" dirty="0">
              <a:latin typeface="Calibri"/>
              <a:cs typeface="Calibri"/>
            </a:endParaRPr>
          </a:p>
          <a:p>
            <a:pPr marL="377825" indent="-286385">
              <a:lnSpc>
                <a:spcPct val="100000"/>
              </a:lnSpc>
              <a:buFont typeface="Wingdings"/>
              <a:buChar char=""/>
              <a:tabLst>
                <a:tab pos="377825" algn="l"/>
              </a:tabLst>
            </a:pPr>
            <a:r>
              <a:rPr sz="1600" dirty="0" err="1">
                <a:latin typeface="Calibri"/>
                <a:cs typeface="Calibri"/>
              </a:rPr>
              <a:t>Pra</a:t>
            </a:r>
            <a:r>
              <a:rPr lang="en-IN" sz="1600" dirty="0" err="1">
                <a:latin typeface="Calibri"/>
                <a:cs typeface="Calibri"/>
              </a:rPr>
              <a:t>njal</a:t>
            </a:r>
            <a:r>
              <a:rPr sz="1600" spc="-10" dirty="0">
                <a:latin typeface="Calibri"/>
                <a:cs typeface="Calibri"/>
              </a:rPr>
              <a:t>(22109920</a:t>
            </a:r>
            <a:r>
              <a:rPr lang="en-IN" sz="1600" spc="-10" dirty="0">
                <a:latin typeface="Calibri"/>
                <a:cs typeface="Calibri"/>
              </a:rPr>
              <a:t>64</a:t>
            </a:r>
            <a:r>
              <a:rPr sz="1600" spc="-10" dirty="0">
                <a:latin typeface="Calibri"/>
                <a:cs typeface="Calibri"/>
              </a:rPr>
              <a:t>)</a:t>
            </a:r>
            <a:endParaRPr sz="1600" dirty="0">
              <a:latin typeface="Calibri"/>
              <a:cs typeface="Calibri"/>
            </a:endParaRPr>
          </a:p>
          <a:p>
            <a:pPr>
              <a:lnSpc>
                <a:spcPct val="100000"/>
              </a:lnSpc>
              <a:spcBef>
                <a:spcPts val="220"/>
              </a:spcBef>
            </a:pPr>
            <a:endParaRPr sz="1600" dirty="0">
              <a:latin typeface="Calibri"/>
              <a:cs typeface="Calibri"/>
            </a:endParaRPr>
          </a:p>
          <a:p>
            <a:pPr marL="91440">
              <a:lnSpc>
                <a:spcPct val="100000"/>
              </a:lnSpc>
            </a:pPr>
            <a:r>
              <a:rPr sz="1600" dirty="0">
                <a:latin typeface="Times New Roman"/>
                <a:cs typeface="Times New Roman"/>
              </a:rPr>
              <a:t>Submitted</a:t>
            </a:r>
            <a:r>
              <a:rPr sz="1600" spc="-50" dirty="0">
                <a:latin typeface="Times New Roman"/>
                <a:cs typeface="Times New Roman"/>
              </a:rPr>
              <a:t> </a:t>
            </a:r>
            <a:r>
              <a:rPr sz="1600" spc="-25" dirty="0">
                <a:latin typeface="Times New Roman"/>
                <a:cs typeface="Times New Roman"/>
              </a:rPr>
              <a:t>To:</a:t>
            </a:r>
            <a:r>
              <a:rPr sz="1600" spc="-70" dirty="0">
                <a:latin typeface="Times New Roman"/>
                <a:cs typeface="Times New Roman"/>
              </a:rPr>
              <a:t> </a:t>
            </a:r>
            <a:r>
              <a:rPr sz="1600" spc="-10" dirty="0">
                <a:latin typeface="Times New Roman"/>
                <a:cs typeface="Times New Roman"/>
              </a:rPr>
              <a:t>Mr.</a:t>
            </a:r>
            <a:r>
              <a:rPr sz="1600" spc="-55" dirty="0">
                <a:latin typeface="Times New Roman"/>
                <a:cs typeface="Times New Roman"/>
              </a:rPr>
              <a:t> </a:t>
            </a:r>
            <a:r>
              <a:rPr sz="1600" dirty="0">
                <a:latin typeface="Times New Roman"/>
                <a:cs typeface="Times New Roman"/>
              </a:rPr>
              <a:t>Rahul</a:t>
            </a:r>
            <a:r>
              <a:rPr sz="1600" spc="-70" dirty="0">
                <a:latin typeface="Times New Roman"/>
                <a:cs typeface="Times New Roman"/>
              </a:rPr>
              <a:t> </a:t>
            </a:r>
            <a:r>
              <a:rPr sz="1600" dirty="0">
                <a:latin typeface="Times New Roman"/>
                <a:cs typeface="Times New Roman"/>
              </a:rPr>
              <a:t>Singh</a:t>
            </a:r>
            <a:r>
              <a:rPr sz="1600" spc="-65" dirty="0">
                <a:latin typeface="Times New Roman"/>
                <a:cs typeface="Times New Roman"/>
              </a:rPr>
              <a:t> </a:t>
            </a:r>
            <a:r>
              <a:rPr sz="1600" spc="-10" dirty="0">
                <a:latin typeface="Times New Roman"/>
                <a:cs typeface="Times New Roman"/>
              </a:rPr>
              <a:t>Rajput</a:t>
            </a:r>
            <a:endParaRPr sz="16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222" rIns="0" bIns="0" rtlCol="0">
            <a:spAutoFit/>
          </a:bodyPr>
          <a:lstStyle/>
          <a:p>
            <a:pPr marL="264160">
              <a:lnSpc>
                <a:spcPct val="100000"/>
              </a:lnSpc>
              <a:spcBef>
                <a:spcPts val="100"/>
              </a:spcBef>
            </a:pPr>
            <a:r>
              <a:rPr dirty="0"/>
              <a:t>Code</a:t>
            </a:r>
            <a:r>
              <a:rPr spc="-15" dirty="0"/>
              <a:t> </a:t>
            </a:r>
            <a:r>
              <a:rPr spc="-10" dirty="0"/>
              <a:t>Snippets</a:t>
            </a:r>
          </a:p>
        </p:txBody>
      </p:sp>
      <p:pic>
        <p:nvPicPr>
          <p:cNvPr id="3" name="object 3"/>
          <p:cNvPicPr/>
          <p:nvPr/>
        </p:nvPicPr>
        <p:blipFill>
          <a:blip r:embed="rId2">
            <a:extLst>
              <a:ext uri="{28A0092B-C50C-407E-A947-70E740481C1C}">
                <a14:useLocalDpi xmlns:a14="http://schemas.microsoft.com/office/drawing/2010/main" val="0"/>
              </a:ext>
            </a:extLst>
          </a:blip>
          <a:srcRect r="64022" b="12797"/>
          <a:stretch/>
        </p:blipFill>
        <p:spPr>
          <a:xfrm>
            <a:off x="838200" y="1295400"/>
            <a:ext cx="6934200" cy="4648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222" rIns="0" bIns="0" rtlCol="0">
            <a:spAutoFit/>
          </a:bodyPr>
          <a:lstStyle/>
          <a:p>
            <a:pPr marL="264160">
              <a:lnSpc>
                <a:spcPct val="100000"/>
              </a:lnSpc>
              <a:spcBef>
                <a:spcPts val="100"/>
              </a:spcBef>
            </a:pPr>
            <a:r>
              <a:rPr dirty="0"/>
              <a:t>Code</a:t>
            </a:r>
            <a:r>
              <a:rPr spc="-15" dirty="0"/>
              <a:t> </a:t>
            </a:r>
            <a:r>
              <a:rPr spc="-10" dirty="0"/>
              <a:t>Snippets</a:t>
            </a:r>
          </a:p>
        </p:txBody>
      </p:sp>
      <p:pic>
        <p:nvPicPr>
          <p:cNvPr id="3" name="object 3"/>
          <p:cNvPicPr/>
          <p:nvPr/>
        </p:nvPicPr>
        <p:blipFill>
          <a:blip r:embed="rId2">
            <a:extLst>
              <a:ext uri="{28A0092B-C50C-407E-A947-70E740481C1C}">
                <a14:useLocalDpi xmlns:a14="http://schemas.microsoft.com/office/drawing/2010/main" val="0"/>
              </a:ext>
            </a:extLst>
          </a:blip>
          <a:srcRect r="58068" b="49656"/>
          <a:stretch/>
        </p:blipFill>
        <p:spPr>
          <a:xfrm>
            <a:off x="685800" y="1447800"/>
            <a:ext cx="7467600" cy="4724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222" rIns="0" bIns="0" rtlCol="0">
            <a:spAutoFit/>
          </a:bodyPr>
          <a:lstStyle/>
          <a:p>
            <a:pPr marL="264160">
              <a:lnSpc>
                <a:spcPct val="100000"/>
              </a:lnSpc>
              <a:spcBef>
                <a:spcPts val="100"/>
              </a:spcBef>
            </a:pPr>
            <a:r>
              <a:rPr spc="-10" dirty="0"/>
              <a:t>Conclusion</a:t>
            </a:r>
          </a:p>
        </p:txBody>
      </p:sp>
      <p:sp>
        <p:nvSpPr>
          <p:cNvPr id="3" name="object 3"/>
          <p:cNvSpPr txBox="1">
            <a:spLocks noGrp="1"/>
          </p:cNvSpPr>
          <p:nvPr>
            <p:ph type="body" idx="1"/>
          </p:nvPr>
        </p:nvSpPr>
        <p:spPr>
          <a:xfrm>
            <a:off x="258267" y="1076959"/>
            <a:ext cx="8627745" cy="4642938"/>
          </a:xfrm>
          <a:prstGeom prst="rect">
            <a:avLst/>
          </a:prstGeom>
        </p:spPr>
        <p:txBody>
          <a:bodyPr vert="horz" wrap="square" lIns="0" tIns="13335" rIns="0" bIns="0" rtlCol="0">
            <a:spAutoFit/>
          </a:bodyPr>
          <a:lstStyle/>
          <a:p>
            <a:pPr marL="355600" marR="1128395" indent="-342900">
              <a:lnSpc>
                <a:spcPct val="100000"/>
              </a:lnSpc>
              <a:spcBef>
                <a:spcPts val="105"/>
              </a:spcBef>
              <a:buFont typeface="Wingdings"/>
              <a:buChar char=""/>
              <a:tabLst>
                <a:tab pos="355600" algn="l"/>
              </a:tabLst>
            </a:pPr>
            <a:r>
              <a:rPr lang="en-US" dirty="0"/>
              <a:t>In conclusion, the development of our Expense Tracker project has demonstrated a comprehensive and functional approach to managing personal finances through a web application. By integrating both front-end and back-end technologies, we have created a robust system that offers a seamless user experience and efficient data management.</a:t>
            </a:r>
          </a:p>
          <a:p>
            <a:pPr marL="355600" marR="1128395" indent="-342900">
              <a:lnSpc>
                <a:spcPct val="100000"/>
              </a:lnSpc>
              <a:spcBef>
                <a:spcPts val="105"/>
              </a:spcBef>
              <a:buFont typeface="Wingdings"/>
              <a:buChar char=""/>
              <a:tabLst>
                <a:tab pos="355600" algn="l"/>
              </a:tabLst>
            </a:pPr>
            <a:endParaRPr spc="-10" dirty="0"/>
          </a:p>
          <a:p>
            <a:pPr marL="354965" indent="-342265">
              <a:lnSpc>
                <a:spcPct val="100000"/>
              </a:lnSpc>
              <a:spcBef>
                <a:spcPts val="5"/>
              </a:spcBef>
              <a:buFont typeface="Wingdings"/>
              <a:buChar char=""/>
              <a:tabLst>
                <a:tab pos="354965" algn="l"/>
              </a:tabLst>
            </a:pPr>
            <a:r>
              <a:rPr lang="en-US" dirty="0"/>
              <a:t>The Expense Tracker project stands as a testament to our ability to integrate various technologies and development practices to solve real-world problems. It not only meets the initial requirements but also offers potential for future enhancements, such as incorporating advanced analytics, multi-currency support, or additional integrations with financial institutions.</a:t>
            </a:r>
          </a:p>
          <a:p>
            <a:pPr marL="354965" indent="-342265">
              <a:lnSpc>
                <a:spcPct val="100000"/>
              </a:lnSpc>
              <a:spcBef>
                <a:spcPts val="5"/>
              </a:spcBef>
              <a:buFont typeface="Wingdings"/>
              <a:buChar char=""/>
              <a:tabLst>
                <a:tab pos="354965" algn="l"/>
              </a:tabLst>
            </a:pPr>
            <a:endParaRPr lang="en-US" spc="-10" dirty="0"/>
          </a:p>
          <a:p>
            <a:pPr marL="354965" indent="-342265">
              <a:lnSpc>
                <a:spcPct val="100000"/>
              </a:lnSpc>
              <a:spcBef>
                <a:spcPts val="5"/>
              </a:spcBef>
              <a:buFont typeface="Wingdings"/>
              <a:buChar char=""/>
              <a:tabLst>
                <a:tab pos="354965" algn="l"/>
              </a:tabLst>
            </a:pPr>
            <a:r>
              <a:rPr lang="en-US" dirty="0"/>
              <a:t>We successfully implemented a modern, responsive design that enhances user interaction and accessibility. Leveraging cutting-edge frameworks and libraries, such as React.js o, we ensured a dynamic and intuitive user interface..</a:t>
            </a:r>
            <a:endParaRPr spc="-1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222" rIns="0" bIns="0" rtlCol="0">
            <a:spAutoFit/>
          </a:bodyPr>
          <a:lstStyle/>
          <a:p>
            <a:pPr marL="335915">
              <a:lnSpc>
                <a:spcPct val="100000"/>
              </a:lnSpc>
              <a:spcBef>
                <a:spcPts val="100"/>
              </a:spcBef>
            </a:pPr>
            <a:r>
              <a:rPr spc="-10" dirty="0"/>
              <a:t>References</a:t>
            </a:r>
          </a:p>
        </p:txBody>
      </p:sp>
      <p:sp>
        <p:nvSpPr>
          <p:cNvPr id="3" name="object 3"/>
          <p:cNvSpPr txBox="1"/>
          <p:nvPr/>
        </p:nvSpPr>
        <p:spPr>
          <a:xfrm>
            <a:off x="78130" y="1220546"/>
            <a:ext cx="8747125" cy="3684904"/>
          </a:xfrm>
          <a:prstGeom prst="rect">
            <a:avLst/>
          </a:prstGeom>
        </p:spPr>
        <p:txBody>
          <a:bodyPr vert="horz" wrap="square" lIns="0" tIns="13335" rIns="0" bIns="0" rtlCol="0">
            <a:spAutoFit/>
          </a:bodyPr>
          <a:lstStyle/>
          <a:p>
            <a:pPr marL="354965" indent="-342265">
              <a:lnSpc>
                <a:spcPct val="100000"/>
              </a:lnSpc>
              <a:spcBef>
                <a:spcPts val="105"/>
              </a:spcBef>
              <a:buFont typeface="Wingdings"/>
              <a:buChar char=""/>
              <a:tabLst>
                <a:tab pos="354965" algn="l"/>
              </a:tabLst>
            </a:pPr>
            <a:r>
              <a:rPr sz="2000" b="1" dirty="0">
                <a:latin typeface="Times New Roman"/>
                <a:cs typeface="Times New Roman"/>
              </a:rPr>
              <a:t>React.js:</a:t>
            </a:r>
            <a:r>
              <a:rPr sz="2000" b="1" spc="-50" dirty="0">
                <a:latin typeface="Times New Roman"/>
                <a:cs typeface="Times New Roman"/>
              </a:rPr>
              <a:t> </a:t>
            </a:r>
            <a:r>
              <a:rPr sz="2000" u="sng" dirty="0">
                <a:solidFill>
                  <a:srgbClr val="0000FF"/>
                </a:solidFill>
                <a:uFill>
                  <a:solidFill>
                    <a:srgbClr val="0000FF"/>
                  </a:solidFill>
                </a:uFill>
                <a:latin typeface="Times New Roman"/>
                <a:cs typeface="Times New Roman"/>
                <a:hlinkClick r:id="rId2"/>
              </a:rPr>
              <a:t>https://react.dev</a:t>
            </a:r>
            <a:r>
              <a:rPr sz="2000" spc="-55" dirty="0">
                <a:solidFill>
                  <a:srgbClr val="0000FF"/>
                </a:solidFill>
                <a:latin typeface="Times New Roman"/>
                <a:cs typeface="Times New Roman"/>
              </a:rPr>
              <a:t> </a:t>
            </a:r>
            <a:r>
              <a:rPr sz="2000" dirty="0">
                <a:latin typeface="Times New Roman"/>
                <a:cs typeface="Times New Roman"/>
              </a:rPr>
              <a:t>-</a:t>
            </a:r>
            <a:r>
              <a:rPr sz="2000" spc="-25" dirty="0">
                <a:latin typeface="Times New Roman"/>
                <a:cs typeface="Times New Roman"/>
              </a:rPr>
              <a:t> </a:t>
            </a:r>
            <a:r>
              <a:rPr sz="2000" dirty="0">
                <a:latin typeface="Times New Roman"/>
                <a:cs typeface="Times New Roman"/>
              </a:rPr>
              <a:t>Official</a:t>
            </a:r>
            <a:r>
              <a:rPr sz="2000" spc="-60" dirty="0">
                <a:latin typeface="Times New Roman"/>
                <a:cs typeface="Times New Roman"/>
              </a:rPr>
              <a:t> </a:t>
            </a:r>
            <a:r>
              <a:rPr sz="2000" dirty="0">
                <a:latin typeface="Times New Roman"/>
                <a:cs typeface="Times New Roman"/>
              </a:rPr>
              <a:t>documentation</a:t>
            </a:r>
            <a:r>
              <a:rPr sz="2000" spc="-55" dirty="0">
                <a:latin typeface="Times New Roman"/>
                <a:cs typeface="Times New Roman"/>
              </a:rPr>
              <a:t> </a:t>
            </a:r>
            <a:r>
              <a:rPr sz="2000" dirty="0">
                <a:latin typeface="Times New Roman"/>
                <a:cs typeface="Times New Roman"/>
              </a:rPr>
              <a:t>for</a:t>
            </a:r>
            <a:r>
              <a:rPr sz="2000" spc="-35" dirty="0">
                <a:latin typeface="Times New Roman"/>
                <a:cs typeface="Times New Roman"/>
              </a:rPr>
              <a:t> </a:t>
            </a:r>
            <a:r>
              <a:rPr sz="2000" dirty="0">
                <a:latin typeface="Times New Roman"/>
                <a:cs typeface="Times New Roman"/>
              </a:rPr>
              <a:t>learning</a:t>
            </a:r>
            <a:r>
              <a:rPr sz="2000" spc="-55"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spc="-10" dirty="0">
                <a:latin typeface="Times New Roman"/>
                <a:cs typeface="Times New Roman"/>
              </a:rPr>
              <a:t>implementing</a:t>
            </a:r>
            <a:endParaRPr sz="2000">
              <a:latin typeface="Times New Roman"/>
              <a:cs typeface="Times New Roman"/>
            </a:endParaRPr>
          </a:p>
          <a:p>
            <a:pPr marL="355600">
              <a:lnSpc>
                <a:spcPct val="100000"/>
              </a:lnSpc>
            </a:pPr>
            <a:r>
              <a:rPr sz="2000" spc="-10" dirty="0">
                <a:latin typeface="Times New Roman"/>
                <a:cs typeface="Times New Roman"/>
              </a:rPr>
              <a:t>React.js.</a:t>
            </a:r>
            <a:endParaRPr sz="2000">
              <a:latin typeface="Times New Roman"/>
              <a:cs typeface="Times New Roman"/>
            </a:endParaRPr>
          </a:p>
          <a:p>
            <a:pPr marL="355600" marR="47625" indent="-342900">
              <a:lnSpc>
                <a:spcPct val="100000"/>
              </a:lnSpc>
              <a:buFont typeface="Wingdings"/>
              <a:buChar char=""/>
              <a:tabLst>
                <a:tab pos="355600" algn="l"/>
              </a:tabLst>
            </a:pPr>
            <a:r>
              <a:rPr sz="2000" b="1" dirty="0">
                <a:latin typeface="Times New Roman"/>
                <a:cs typeface="Times New Roman"/>
              </a:rPr>
              <a:t>Node.js:</a:t>
            </a:r>
            <a:r>
              <a:rPr sz="2000" b="1" spc="-15" dirty="0">
                <a:latin typeface="Times New Roman"/>
                <a:cs typeface="Times New Roman"/>
              </a:rPr>
              <a:t> </a:t>
            </a:r>
            <a:r>
              <a:rPr sz="2000" u="sng" spc="-10" dirty="0">
                <a:solidFill>
                  <a:srgbClr val="0000FF"/>
                </a:solidFill>
                <a:uFill>
                  <a:solidFill>
                    <a:srgbClr val="0000FF"/>
                  </a:solidFill>
                </a:uFill>
                <a:latin typeface="Times New Roman"/>
                <a:cs typeface="Times New Roman"/>
                <a:hlinkClick r:id="rId3"/>
              </a:rPr>
              <a:t>https://nodejs.org/docs/latest/api</a:t>
            </a:r>
            <a:r>
              <a:rPr sz="2000" b="1" u="sng" spc="-10" dirty="0">
                <a:solidFill>
                  <a:srgbClr val="0000FF"/>
                </a:solidFill>
                <a:uFill>
                  <a:solidFill>
                    <a:srgbClr val="0000FF"/>
                  </a:solidFill>
                </a:uFill>
                <a:latin typeface="Times New Roman"/>
                <a:cs typeface="Times New Roman"/>
                <a:hlinkClick r:id="rId3"/>
              </a:rPr>
              <a:t>/</a:t>
            </a:r>
            <a:r>
              <a:rPr sz="2000" b="1" spc="-20" dirty="0">
                <a:solidFill>
                  <a:srgbClr val="0000FF"/>
                </a:solidFill>
                <a:latin typeface="Times New Roman"/>
                <a:cs typeface="Times New Roman"/>
              </a:rPr>
              <a:t> </a:t>
            </a:r>
            <a:r>
              <a:rPr sz="2000" dirty="0">
                <a:latin typeface="Times New Roman"/>
                <a:cs typeface="Times New Roman"/>
              </a:rPr>
              <a:t>-</a:t>
            </a:r>
            <a:r>
              <a:rPr sz="2000" spc="15" dirty="0">
                <a:latin typeface="Times New Roman"/>
                <a:cs typeface="Times New Roman"/>
              </a:rPr>
              <a:t> </a:t>
            </a:r>
            <a:r>
              <a:rPr sz="2000" dirty="0">
                <a:latin typeface="Times New Roman"/>
                <a:cs typeface="Times New Roman"/>
              </a:rPr>
              <a:t>Documentation</a:t>
            </a:r>
            <a:r>
              <a:rPr sz="2000" spc="-20" dirty="0">
                <a:latin typeface="Times New Roman"/>
                <a:cs typeface="Times New Roman"/>
              </a:rPr>
              <a:t> </a:t>
            </a:r>
            <a:r>
              <a:rPr sz="2000" dirty="0">
                <a:latin typeface="Times New Roman"/>
                <a:cs typeface="Times New Roman"/>
              </a:rPr>
              <a:t>and</a:t>
            </a:r>
            <a:r>
              <a:rPr sz="2000" spc="25" dirty="0">
                <a:latin typeface="Times New Roman"/>
                <a:cs typeface="Times New Roman"/>
              </a:rPr>
              <a:t> </a:t>
            </a:r>
            <a:r>
              <a:rPr sz="2000" dirty="0">
                <a:latin typeface="Times New Roman"/>
                <a:cs typeface="Times New Roman"/>
              </a:rPr>
              <a:t>guides</a:t>
            </a:r>
            <a:r>
              <a:rPr sz="2000" spc="-15" dirty="0">
                <a:latin typeface="Times New Roman"/>
                <a:cs typeface="Times New Roman"/>
              </a:rPr>
              <a:t> </a:t>
            </a:r>
            <a:r>
              <a:rPr sz="2000" dirty="0">
                <a:latin typeface="Times New Roman"/>
                <a:cs typeface="Times New Roman"/>
              </a:rPr>
              <a:t>for</a:t>
            </a:r>
            <a:r>
              <a:rPr sz="2000" spc="-10" dirty="0">
                <a:latin typeface="Times New Roman"/>
                <a:cs typeface="Times New Roman"/>
              </a:rPr>
              <a:t> setting </a:t>
            </a:r>
            <a:r>
              <a:rPr sz="2000" dirty="0">
                <a:latin typeface="Times New Roman"/>
                <a:cs typeface="Times New Roman"/>
              </a:rPr>
              <a:t>up</a:t>
            </a:r>
            <a:r>
              <a:rPr sz="2000" spc="-10" dirty="0">
                <a:latin typeface="Times New Roman"/>
                <a:cs typeface="Times New Roman"/>
              </a:rPr>
              <a:t> </a:t>
            </a:r>
            <a:r>
              <a:rPr sz="2000" dirty="0">
                <a:latin typeface="Times New Roman"/>
                <a:cs typeface="Times New Roman"/>
              </a:rPr>
              <a:t>and using</a:t>
            </a:r>
            <a:r>
              <a:rPr sz="2000" spc="-30" dirty="0">
                <a:latin typeface="Times New Roman"/>
                <a:cs typeface="Times New Roman"/>
              </a:rPr>
              <a:t> </a:t>
            </a:r>
            <a:r>
              <a:rPr sz="2000" spc="-10" dirty="0">
                <a:latin typeface="Times New Roman"/>
                <a:cs typeface="Times New Roman"/>
              </a:rPr>
              <a:t>Node.js.</a:t>
            </a:r>
            <a:endParaRPr sz="2000">
              <a:latin typeface="Times New Roman"/>
              <a:cs typeface="Times New Roman"/>
            </a:endParaRPr>
          </a:p>
          <a:p>
            <a:pPr marL="354965" indent="-342265">
              <a:lnSpc>
                <a:spcPct val="100000"/>
              </a:lnSpc>
              <a:buFont typeface="Wingdings"/>
              <a:buChar char=""/>
              <a:tabLst>
                <a:tab pos="354965" algn="l"/>
              </a:tabLst>
            </a:pPr>
            <a:r>
              <a:rPr sz="2000" b="1" dirty="0">
                <a:latin typeface="Times New Roman"/>
                <a:cs typeface="Times New Roman"/>
              </a:rPr>
              <a:t>Express.js</a:t>
            </a:r>
            <a:r>
              <a:rPr sz="2000" dirty="0">
                <a:latin typeface="Times New Roman"/>
                <a:cs typeface="Times New Roman"/>
              </a:rPr>
              <a:t>:</a:t>
            </a:r>
            <a:r>
              <a:rPr sz="2000" spc="-40" dirty="0">
                <a:latin typeface="Times New Roman"/>
                <a:cs typeface="Times New Roman"/>
              </a:rPr>
              <a:t> </a:t>
            </a:r>
            <a:r>
              <a:rPr sz="2000" u="sng" spc="-10" dirty="0">
                <a:solidFill>
                  <a:srgbClr val="0000FF"/>
                </a:solidFill>
                <a:uFill>
                  <a:solidFill>
                    <a:srgbClr val="0000FF"/>
                  </a:solidFill>
                </a:uFill>
                <a:latin typeface="Times New Roman"/>
                <a:cs typeface="Times New Roman"/>
                <a:hlinkClick r:id="rId4"/>
              </a:rPr>
              <a:t>https://expressjs.com/</a:t>
            </a:r>
            <a:r>
              <a:rPr sz="2000" spc="-20" dirty="0">
                <a:solidFill>
                  <a:srgbClr val="0000FF"/>
                </a:solidFill>
                <a:latin typeface="Times New Roman"/>
                <a:cs typeface="Times New Roman"/>
              </a:rPr>
              <a:t> </a:t>
            </a:r>
            <a:r>
              <a:rPr sz="2000" dirty="0">
                <a:latin typeface="Times New Roman"/>
                <a:cs typeface="Times New Roman"/>
              </a:rPr>
              <a:t>- Documentation</a:t>
            </a:r>
            <a:r>
              <a:rPr sz="2000" spc="-20"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guides</a:t>
            </a:r>
            <a:r>
              <a:rPr sz="2000" spc="-40" dirty="0">
                <a:latin typeface="Times New Roman"/>
                <a:cs typeface="Times New Roman"/>
              </a:rPr>
              <a:t> </a:t>
            </a:r>
            <a:r>
              <a:rPr sz="2000" dirty="0">
                <a:latin typeface="Times New Roman"/>
                <a:cs typeface="Times New Roman"/>
              </a:rPr>
              <a:t>for</a:t>
            </a:r>
            <a:r>
              <a:rPr sz="2000" spc="-25" dirty="0">
                <a:latin typeface="Times New Roman"/>
                <a:cs typeface="Times New Roman"/>
              </a:rPr>
              <a:t> </a:t>
            </a:r>
            <a:r>
              <a:rPr sz="2000" dirty="0">
                <a:latin typeface="Times New Roman"/>
                <a:cs typeface="Times New Roman"/>
              </a:rPr>
              <a:t>setting</a:t>
            </a:r>
            <a:r>
              <a:rPr sz="2000" spc="-10" dirty="0">
                <a:latin typeface="Times New Roman"/>
                <a:cs typeface="Times New Roman"/>
              </a:rPr>
              <a:t> </a:t>
            </a:r>
            <a:r>
              <a:rPr sz="2000" dirty="0">
                <a:latin typeface="Times New Roman"/>
                <a:cs typeface="Times New Roman"/>
              </a:rPr>
              <a:t>up</a:t>
            </a:r>
            <a:r>
              <a:rPr sz="2000" spc="-10" dirty="0">
                <a:latin typeface="Times New Roman"/>
                <a:cs typeface="Times New Roman"/>
              </a:rPr>
              <a:t> </a:t>
            </a:r>
            <a:r>
              <a:rPr sz="2000" spc="-25" dirty="0">
                <a:latin typeface="Times New Roman"/>
                <a:cs typeface="Times New Roman"/>
              </a:rPr>
              <a:t>and</a:t>
            </a:r>
            <a:endParaRPr sz="2000">
              <a:latin typeface="Times New Roman"/>
              <a:cs typeface="Times New Roman"/>
            </a:endParaRPr>
          </a:p>
          <a:p>
            <a:pPr marL="355600">
              <a:lnSpc>
                <a:spcPct val="100000"/>
              </a:lnSpc>
              <a:spcBef>
                <a:spcPts val="5"/>
              </a:spcBef>
            </a:pPr>
            <a:r>
              <a:rPr sz="2000" dirty="0">
                <a:latin typeface="Times New Roman"/>
                <a:cs typeface="Times New Roman"/>
              </a:rPr>
              <a:t>using</a:t>
            </a:r>
            <a:r>
              <a:rPr sz="2000" spc="-30" dirty="0">
                <a:latin typeface="Times New Roman"/>
                <a:cs typeface="Times New Roman"/>
              </a:rPr>
              <a:t> </a:t>
            </a:r>
            <a:r>
              <a:rPr sz="2000" spc="-10" dirty="0">
                <a:latin typeface="Times New Roman"/>
                <a:cs typeface="Times New Roman"/>
              </a:rPr>
              <a:t>Express.js.</a:t>
            </a:r>
            <a:endParaRPr sz="2000">
              <a:latin typeface="Times New Roman"/>
              <a:cs typeface="Times New Roman"/>
            </a:endParaRPr>
          </a:p>
          <a:p>
            <a:pPr marL="355600" marR="5080" indent="-342900">
              <a:lnSpc>
                <a:spcPct val="100000"/>
              </a:lnSpc>
              <a:buFont typeface="Wingdings"/>
              <a:buChar char=""/>
              <a:tabLst>
                <a:tab pos="355600" algn="l"/>
              </a:tabLst>
            </a:pPr>
            <a:r>
              <a:rPr sz="2000" b="1" dirty="0">
                <a:latin typeface="Times New Roman"/>
                <a:cs typeface="Times New Roman"/>
              </a:rPr>
              <a:t>MongoDB:</a:t>
            </a:r>
            <a:r>
              <a:rPr sz="2000" b="1" spc="-35" dirty="0">
                <a:latin typeface="Times New Roman"/>
                <a:cs typeface="Times New Roman"/>
              </a:rPr>
              <a:t> </a:t>
            </a:r>
            <a:r>
              <a:rPr sz="2000" u="sng" spc="-10" dirty="0">
                <a:solidFill>
                  <a:srgbClr val="0000FF"/>
                </a:solidFill>
                <a:uFill>
                  <a:solidFill>
                    <a:srgbClr val="0000FF"/>
                  </a:solidFill>
                </a:uFill>
                <a:latin typeface="Times New Roman"/>
                <a:cs typeface="Times New Roman"/>
                <a:hlinkClick r:id="rId5"/>
              </a:rPr>
              <a:t>https://www.mongo.db.com-</a:t>
            </a:r>
            <a:r>
              <a:rPr sz="2000" spc="-25" dirty="0">
                <a:solidFill>
                  <a:srgbClr val="0000FF"/>
                </a:solidFill>
                <a:latin typeface="Times New Roman"/>
                <a:cs typeface="Times New Roman"/>
              </a:rPr>
              <a:t> </a:t>
            </a:r>
            <a:r>
              <a:rPr sz="2000" dirty="0">
                <a:latin typeface="Times New Roman"/>
                <a:cs typeface="Times New Roman"/>
              </a:rPr>
              <a:t>Documentation</a:t>
            </a:r>
            <a:r>
              <a:rPr sz="2000" spc="-30"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dirty="0">
                <a:latin typeface="Times New Roman"/>
                <a:cs typeface="Times New Roman"/>
              </a:rPr>
              <a:t>guides</a:t>
            </a:r>
            <a:r>
              <a:rPr sz="2000" spc="-20" dirty="0">
                <a:latin typeface="Times New Roman"/>
                <a:cs typeface="Times New Roman"/>
              </a:rPr>
              <a:t> </a:t>
            </a:r>
            <a:r>
              <a:rPr sz="2000" dirty="0">
                <a:latin typeface="Times New Roman"/>
                <a:cs typeface="Times New Roman"/>
              </a:rPr>
              <a:t>for</a:t>
            </a:r>
            <a:r>
              <a:rPr sz="2000" spc="-20" dirty="0">
                <a:latin typeface="Times New Roman"/>
                <a:cs typeface="Times New Roman"/>
              </a:rPr>
              <a:t> </a:t>
            </a:r>
            <a:r>
              <a:rPr sz="2000" dirty="0">
                <a:latin typeface="Times New Roman"/>
                <a:cs typeface="Times New Roman"/>
              </a:rPr>
              <a:t>setting </a:t>
            </a:r>
            <a:r>
              <a:rPr sz="2000" spc="-25" dirty="0">
                <a:latin typeface="Times New Roman"/>
                <a:cs typeface="Times New Roman"/>
              </a:rPr>
              <a:t>up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using</a:t>
            </a:r>
            <a:r>
              <a:rPr sz="2000" spc="-30" dirty="0">
                <a:latin typeface="Times New Roman"/>
                <a:cs typeface="Times New Roman"/>
              </a:rPr>
              <a:t> </a:t>
            </a:r>
            <a:r>
              <a:rPr sz="2000" spc="-10" dirty="0">
                <a:latin typeface="Times New Roman"/>
                <a:cs typeface="Times New Roman"/>
              </a:rPr>
              <a:t>MongoDB.</a:t>
            </a:r>
            <a:endParaRPr sz="2000">
              <a:latin typeface="Times New Roman"/>
              <a:cs typeface="Times New Roman"/>
            </a:endParaRPr>
          </a:p>
          <a:p>
            <a:pPr marL="355600" marR="684530" indent="-342900">
              <a:lnSpc>
                <a:spcPct val="100000"/>
              </a:lnSpc>
              <a:buFont typeface="Wingdings"/>
              <a:buChar char=""/>
              <a:tabLst>
                <a:tab pos="355600" algn="l"/>
              </a:tabLst>
            </a:pPr>
            <a:r>
              <a:rPr sz="2000" b="1" dirty="0">
                <a:latin typeface="Times New Roman"/>
                <a:cs typeface="Times New Roman"/>
              </a:rPr>
              <a:t>React</a:t>
            </a:r>
            <a:r>
              <a:rPr sz="2000" b="1" spc="-20" dirty="0">
                <a:latin typeface="Times New Roman"/>
                <a:cs typeface="Times New Roman"/>
              </a:rPr>
              <a:t> </a:t>
            </a:r>
            <a:r>
              <a:rPr sz="2000" b="1" dirty="0">
                <a:latin typeface="Times New Roman"/>
                <a:cs typeface="Times New Roman"/>
              </a:rPr>
              <a:t>-</a:t>
            </a:r>
            <a:r>
              <a:rPr sz="2000" b="1" spc="-45" dirty="0">
                <a:latin typeface="Times New Roman"/>
                <a:cs typeface="Times New Roman"/>
              </a:rPr>
              <a:t> </a:t>
            </a:r>
            <a:r>
              <a:rPr sz="2000" b="1" dirty="0">
                <a:latin typeface="Times New Roman"/>
                <a:cs typeface="Times New Roman"/>
              </a:rPr>
              <a:t>The Complete</a:t>
            </a:r>
            <a:r>
              <a:rPr sz="2000" b="1" spc="-35" dirty="0">
                <a:latin typeface="Times New Roman"/>
                <a:cs typeface="Times New Roman"/>
              </a:rPr>
              <a:t> </a:t>
            </a:r>
            <a:r>
              <a:rPr sz="2000" b="1" dirty="0">
                <a:latin typeface="Times New Roman"/>
                <a:cs typeface="Times New Roman"/>
              </a:rPr>
              <a:t>Guide:</a:t>
            </a:r>
            <a:r>
              <a:rPr sz="2000" b="1" spc="-30" dirty="0">
                <a:latin typeface="Times New Roman"/>
                <a:cs typeface="Times New Roman"/>
              </a:rPr>
              <a:t> </a:t>
            </a:r>
            <a:r>
              <a:rPr sz="2000" dirty="0">
                <a:latin typeface="Times New Roman"/>
                <a:cs typeface="Times New Roman"/>
              </a:rPr>
              <a:t>Comprehensive</a:t>
            </a:r>
            <a:r>
              <a:rPr sz="2000" spc="-55" dirty="0">
                <a:latin typeface="Times New Roman"/>
                <a:cs typeface="Times New Roman"/>
              </a:rPr>
              <a:t> </a:t>
            </a:r>
            <a:r>
              <a:rPr sz="2000" dirty="0">
                <a:latin typeface="Times New Roman"/>
                <a:cs typeface="Times New Roman"/>
              </a:rPr>
              <a:t>course</a:t>
            </a:r>
            <a:r>
              <a:rPr sz="2000" spc="-30" dirty="0">
                <a:latin typeface="Times New Roman"/>
                <a:cs typeface="Times New Roman"/>
              </a:rPr>
              <a:t> </a:t>
            </a:r>
            <a:r>
              <a:rPr sz="2000" dirty="0">
                <a:latin typeface="Times New Roman"/>
                <a:cs typeface="Times New Roman"/>
              </a:rPr>
              <a:t>on</a:t>
            </a:r>
            <a:r>
              <a:rPr sz="2000" spc="-5" dirty="0">
                <a:latin typeface="Times New Roman"/>
                <a:cs typeface="Times New Roman"/>
              </a:rPr>
              <a:t> </a:t>
            </a:r>
            <a:r>
              <a:rPr sz="2000" dirty="0">
                <a:latin typeface="Times New Roman"/>
                <a:cs typeface="Times New Roman"/>
              </a:rPr>
              <a:t>building</a:t>
            </a:r>
            <a:r>
              <a:rPr sz="2000" spc="-40" dirty="0">
                <a:latin typeface="Times New Roman"/>
                <a:cs typeface="Times New Roman"/>
              </a:rPr>
              <a:t> </a:t>
            </a:r>
            <a:r>
              <a:rPr sz="2000" spc="-10" dirty="0">
                <a:latin typeface="Times New Roman"/>
                <a:cs typeface="Times New Roman"/>
              </a:rPr>
              <a:t>frontend </a:t>
            </a:r>
            <a:r>
              <a:rPr sz="2000" dirty="0">
                <a:latin typeface="Times New Roman"/>
                <a:cs typeface="Times New Roman"/>
              </a:rPr>
              <a:t>applications</a:t>
            </a:r>
            <a:r>
              <a:rPr sz="2000" spc="-50" dirty="0">
                <a:latin typeface="Times New Roman"/>
                <a:cs typeface="Times New Roman"/>
              </a:rPr>
              <a:t> </a:t>
            </a:r>
            <a:r>
              <a:rPr sz="2000" dirty="0">
                <a:latin typeface="Times New Roman"/>
                <a:cs typeface="Times New Roman"/>
              </a:rPr>
              <a:t>with</a:t>
            </a:r>
            <a:r>
              <a:rPr sz="2000" spc="-20" dirty="0">
                <a:latin typeface="Times New Roman"/>
                <a:cs typeface="Times New Roman"/>
              </a:rPr>
              <a:t> </a:t>
            </a:r>
            <a:r>
              <a:rPr sz="2000" spc="-10" dirty="0">
                <a:latin typeface="Times New Roman"/>
                <a:cs typeface="Times New Roman"/>
              </a:rPr>
              <a:t>React.js.</a:t>
            </a:r>
            <a:endParaRPr sz="2000">
              <a:latin typeface="Times New Roman"/>
              <a:cs typeface="Times New Roman"/>
            </a:endParaRPr>
          </a:p>
          <a:p>
            <a:pPr marL="355600" marR="411480" indent="-342900">
              <a:lnSpc>
                <a:spcPct val="100000"/>
              </a:lnSpc>
              <a:buFont typeface="Wingdings"/>
              <a:buChar char=""/>
              <a:tabLst>
                <a:tab pos="355600" algn="l"/>
              </a:tabLst>
            </a:pPr>
            <a:r>
              <a:rPr sz="2000" b="1" dirty="0">
                <a:latin typeface="Times New Roman"/>
                <a:cs typeface="Times New Roman"/>
              </a:rPr>
              <a:t>The</a:t>
            </a:r>
            <a:r>
              <a:rPr sz="2000" b="1" spc="-5" dirty="0">
                <a:latin typeface="Times New Roman"/>
                <a:cs typeface="Times New Roman"/>
              </a:rPr>
              <a:t> </a:t>
            </a:r>
            <a:r>
              <a:rPr sz="2000" b="1" dirty="0">
                <a:latin typeface="Times New Roman"/>
                <a:cs typeface="Times New Roman"/>
              </a:rPr>
              <a:t>Complete</a:t>
            </a:r>
            <a:r>
              <a:rPr sz="2000" b="1" spc="-35" dirty="0">
                <a:latin typeface="Times New Roman"/>
                <a:cs typeface="Times New Roman"/>
              </a:rPr>
              <a:t> </a:t>
            </a:r>
            <a:r>
              <a:rPr sz="2000" b="1" dirty="0">
                <a:latin typeface="Times New Roman"/>
                <a:cs typeface="Times New Roman"/>
              </a:rPr>
              <a:t>Node.js</a:t>
            </a:r>
            <a:r>
              <a:rPr sz="2000" b="1" spc="-40" dirty="0">
                <a:latin typeface="Times New Roman"/>
                <a:cs typeface="Times New Roman"/>
              </a:rPr>
              <a:t> </a:t>
            </a:r>
            <a:r>
              <a:rPr sz="2000" b="1" dirty="0">
                <a:latin typeface="Times New Roman"/>
                <a:cs typeface="Times New Roman"/>
              </a:rPr>
              <a:t>Developer</a:t>
            </a:r>
            <a:r>
              <a:rPr sz="2000" b="1" spc="-80" dirty="0">
                <a:latin typeface="Times New Roman"/>
                <a:cs typeface="Times New Roman"/>
              </a:rPr>
              <a:t> </a:t>
            </a:r>
            <a:r>
              <a:rPr sz="2000" b="1" dirty="0">
                <a:latin typeface="Times New Roman"/>
                <a:cs typeface="Times New Roman"/>
              </a:rPr>
              <a:t>Course:</a:t>
            </a:r>
            <a:r>
              <a:rPr sz="2000" b="1" spc="-10" dirty="0">
                <a:latin typeface="Times New Roman"/>
                <a:cs typeface="Times New Roman"/>
              </a:rPr>
              <a:t> </a:t>
            </a:r>
            <a:r>
              <a:rPr sz="2000" dirty="0">
                <a:latin typeface="Times New Roman"/>
                <a:cs typeface="Times New Roman"/>
              </a:rPr>
              <a:t>Covers</a:t>
            </a:r>
            <a:r>
              <a:rPr sz="2000" spc="-30" dirty="0">
                <a:latin typeface="Times New Roman"/>
                <a:cs typeface="Times New Roman"/>
              </a:rPr>
              <a:t> </a:t>
            </a:r>
            <a:r>
              <a:rPr sz="2000" dirty="0">
                <a:latin typeface="Times New Roman"/>
                <a:cs typeface="Times New Roman"/>
              </a:rPr>
              <a:t>building</a:t>
            </a:r>
            <a:r>
              <a:rPr sz="2000" spc="-45" dirty="0">
                <a:latin typeface="Times New Roman"/>
                <a:cs typeface="Times New Roman"/>
              </a:rPr>
              <a:t> </a:t>
            </a:r>
            <a:r>
              <a:rPr sz="2000" dirty="0">
                <a:latin typeface="Times New Roman"/>
                <a:cs typeface="Times New Roman"/>
              </a:rPr>
              <a:t>backend</a:t>
            </a:r>
            <a:r>
              <a:rPr sz="2000" spc="-30" dirty="0">
                <a:latin typeface="Times New Roman"/>
                <a:cs typeface="Times New Roman"/>
              </a:rPr>
              <a:t> </a:t>
            </a:r>
            <a:r>
              <a:rPr sz="2000" spc="-10" dirty="0">
                <a:latin typeface="Times New Roman"/>
                <a:cs typeface="Times New Roman"/>
              </a:rPr>
              <a:t>services </a:t>
            </a:r>
            <a:r>
              <a:rPr sz="2000" dirty="0">
                <a:latin typeface="Times New Roman"/>
                <a:cs typeface="Times New Roman"/>
              </a:rPr>
              <a:t>using</a:t>
            </a:r>
            <a:r>
              <a:rPr sz="2000" spc="-30" dirty="0">
                <a:latin typeface="Times New Roman"/>
                <a:cs typeface="Times New Roman"/>
              </a:rPr>
              <a:t> </a:t>
            </a:r>
            <a:r>
              <a:rPr sz="2000" dirty="0">
                <a:latin typeface="Times New Roman"/>
                <a:cs typeface="Times New Roman"/>
              </a:rPr>
              <a:t>Node.js,</a:t>
            </a:r>
            <a:r>
              <a:rPr sz="2000" spc="-40" dirty="0">
                <a:latin typeface="Times New Roman"/>
                <a:cs typeface="Times New Roman"/>
              </a:rPr>
              <a:t> </a:t>
            </a:r>
            <a:r>
              <a:rPr sz="2000" dirty="0">
                <a:latin typeface="Times New Roman"/>
                <a:cs typeface="Times New Roman"/>
              </a:rPr>
              <a:t>Express,</a:t>
            </a:r>
            <a:r>
              <a:rPr sz="2000" spc="-40"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spc="-10" dirty="0">
                <a:latin typeface="Times New Roman"/>
                <a:cs typeface="Times New Roman"/>
              </a:rPr>
              <a:t>MongoDB.</a:t>
            </a:r>
            <a:endParaRPr sz="20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57211"/>
            <a:ext cx="9143999" cy="57865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222" rIns="0" bIns="0" rtlCol="0">
            <a:spAutoFit/>
          </a:bodyPr>
          <a:lstStyle/>
          <a:p>
            <a:pPr marL="335915">
              <a:lnSpc>
                <a:spcPct val="100000"/>
              </a:lnSpc>
              <a:spcBef>
                <a:spcPts val="100"/>
              </a:spcBef>
            </a:pPr>
            <a:r>
              <a:rPr spc="-35" dirty="0"/>
              <a:t>Table</a:t>
            </a:r>
            <a:r>
              <a:rPr spc="-90" dirty="0"/>
              <a:t> </a:t>
            </a:r>
            <a:r>
              <a:rPr dirty="0"/>
              <a:t>of</a:t>
            </a:r>
            <a:r>
              <a:rPr spc="-70" dirty="0"/>
              <a:t> </a:t>
            </a:r>
            <a:r>
              <a:rPr spc="-10" dirty="0"/>
              <a:t>Contents</a:t>
            </a:r>
          </a:p>
        </p:txBody>
      </p:sp>
      <p:sp>
        <p:nvSpPr>
          <p:cNvPr id="3" name="object 3"/>
          <p:cNvSpPr txBox="1"/>
          <p:nvPr/>
        </p:nvSpPr>
        <p:spPr>
          <a:xfrm>
            <a:off x="402437" y="981277"/>
            <a:ext cx="3383279" cy="4612005"/>
          </a:xfrm>
          <a:prstGeom prst="rect">
            <a:avLst/>
          </a:prstGeom>
        </p:spPr>
        <p:txBody>
          <a:bodyPr vert="horz" wrap="square" lIns="0" tIns="13335" rIns="0" bIns="0" rtlCol="0">
            <a:spAutoFit/>
          </a:bodyPr>
          <a:lstStyle/>
          <a:p>
            <a:pPr marL="431165" indent="-418465">
              <a:lnSpc>
                <a:spcPct val="100000"/>
              </a:lnSpc>
              <a:spcBef>
                <a:spcPts val="105"/>
              </a:spcBef>
              <a:buSzPct val="120000"/>
              <a:buFont typeface="Wingdings"/>
              <a:buChar char=""/>
              <a:tabLst>
                <a:tab pos="431165" algn="l"/>
              </a:tabLst>
            </a:pPr>
            <a:r>
              <a:rPr sz="2000" spc="-10" dirty="0">
                <a:latin typeface="Times New Roman"/>
                <a:cs typeface="Times New Roman"/>
              </a:rPr>
              <a:t>Introduction</a:t>
            </a:r>
            <a:endParaRPr sz="2000">
              <a:latin typeface="Times New Roman"/>
              <a:cs typeface="Times New Roman"/>
            </a:endParaRPr>
          </a:p>
          <a:p>
            <a:pPr>
              <a:lnSpc>
                <a:spcPct val="100000"/>
              </a:lnSpc>
              <a:spcBef>
                <a:spcPts val="195"/>
              </a:spcBef>
              <a:buFont typeface="Wingdings"/>
              <a:buChar char=""/>
            </a:pPr>
            <a:endParaRPr sz="2000">
              <a:latin typeface="Times New Roman"/>
              <a:cs typeface="Times New Roman"/>
            </a:endParaRPr>
          </a:p>
          <a:p>
            <a:pPr marL="419100" indent="-406400">
              <a:lnSpc>
                <a:spcPct val="100000"/>
              </a:lnSpc>
              <a:spcBef>
                <a:spcPts val="5"/>
              </a:spcBef>
              <a:buFont typeface="Wingdings"/>
              <a:buChar char=""/>
              <a:tabLst>
                <a:tab pos="419100" algn="l"/>
              </a:tabLst>
            </a:pPr>
            <a:r>
              <a:rPr sz="2000" dirty="0">
                <a:latin typeface="Times New Roman"/>
                <a:cs typeface="Times New Roman"/>
              </a:rPr>
              <a:t>Problem</a:t>
            </a:r>
            <a:r>
              <a:rPr sz="2000" spc="-45" dirty="0">
                <a:latin typeface="Times New Roman"/>
                <a:cs typeface="Times New Roman"/>
              </a:rPr>
              <a:t> </a:t>
            </a:r>
            <a:r>
              <a:rPr sz="2000" spc="-10" dirty="0">
                <a:latin typeface="Times New Roman"/>
                <a:cs typeface="Times New Roman"/>
              </a:rPr>
              <a:t>Statement</a:t>
            </a:r>
            <a:endParaRPr sz="2000">
              <a:latin typeface="Times New Roman"/>
              <a:cs typeface="Times New Roman"/>
            </a:endParaRPr>
          </a:p>
          <a:p>
            <a:pPr>
              <a:lnSpc>
                <a:spcPct val="100000"/>
              </a:lnSpc>
              <a:spcBef>
                <a:spcPts val="95"/>
              </a:spcBef>
              <a:buFont typeface="Wingdings"/>
              <a:buChar char=""/>
            </a:pPr>
            <a:endParaRPr sz="2000">
              <a:latin typeface="Times New Roman"/>
              <a:cs typeface="Times New Roman"/>
            </a:endParaRPr>
          </a:p>
          <a:p>
            <a:pPr marL="419100" indent="-406400">
              <a:lnSpc>
                <a:spcPct val="100000"/>
              </a:lnSpc>
              <a:spcBef>
                <a:spcPts val="5"/>
              </a:spcBef>
              <a:buFont typeface="Wingdings"/>
              <a:buChar char=""/>
              <a:tabLst>
                <a:tab pos="419100" algn="l"/>
              </a:tabLst>
            </a:pPr>
            <a:r>
              <a:rPr sz="2000" dirty="0">
                <a:latin typeface="Times New Roman"/>
                <a:cs typeface="Times New Roman"/>
              </a:rPr>
              <a:t>Key</a:t>
            </a:r>
            <a:r>
              <a:rPr sz="2000" spc="-15" dirty="0">
                <a:latin typeface="Times New Roman"/>
                <a:cs typeface="Times New Roman"/>
              </a:rPr>
              <a:t> </a:t>
            </a:r>
            <a:r>
              <a:rPr sz="2000" spc="-10" dirty="0">
                <a:latin typeface="Times New Roman"/>
                <a:cs typeface="Times New Roman"/>
              </a:rPr>
              <a:t>Features</a:t>
            </a:r>
            <a:endParaRPr sz="2000">
              <a:latin typeface="Times New Roman"/>
              <a:cs typeface="Times New Roman"/>
            </a:endParaRPr>
          </a:p>
          <a:p>
            <a:pPr>
              <a:lnSpc>
                <a:spcPct val="100000"/>
              </a:lnSpc>
              <a:spcBef>
                <a:spcPts val="100"/>
              </a:spcBef>
              <a:buFont typeface="Wingdings"/>
              <a:buChar char=""/>
            </a:pPr>
            <a:endParaRPr sz="2000">
              <a:latin typeface="Times New Roman"/>
              <a:cs typeface="Times New Roman"/>
            </a:endParaRPr>
          </a:p>
          <a:p>
            <a:pPr marL="419100" indent="-406400">
              <a:lnSpc>
                <a:spcPct val="100000"/>
              </a:lnSpc>
              <a:buFont typeface="Wingdings"/>
              <a:buChar char=""/>
              <a:tabLst>
                <a:tab pos="419100" algn="l"/>
              </a:tabLst>
            </a:pPr>
            <a:r>
              <a:rPr sz="2000" dirty="0">
                <a:latin typeface="Times New Roman"/>
                <a:cs typeface="Times New Roman"/>
              </a:rPr>
              <a:t>Project</a:t>
            </a:r>
            <a:r>
              <a:rPr sz="2000" spc="-45" dirty="0">
                <a:latin typeface="Times New Roman"/>
                <a:cs typeface="Times New Roman"/>
              </a:rPr>
              <a:t> </a:t>
            </a:r>
            <a:r>
              <a:rPr sz="2000" spc="-10" dirty="0">
                <a:latin typeface="Times New Roman"/>
                <a:cs typeface="Times New Roman"/>
              </a:rPr>
              <a:t>Highlights/Outcomes</a:t>
            </a:r>
            <a:endParaRPr sz="2000">
              <a:latin typeface="Times New Roman"/>
              <a:cs typeface="Times New Roman"/>
            </a:endParaRPr>
          </a:p>
          <a:p>
            <a:pPr>
              <a:lnSpc>
                <a:spcPct val="100000"/>
              </a:lnSpc>
              <a:spcBef>
                <a:spcPts val="100"/>
              </a:spcBef>
              <a:buFont typeface="Wingdings"/>
              <a:buChar char=""/>
            </a:pPr>
            <a:endParaRPr sz="2000">
              <a:latin typeface="Times New Roman"/>
              <a:cs typeface="Times New Roman"/>
            </a:endParaRPr>
          </a:p>
          <a:p>
            <a:pPr marL="354965" indent="-342265">
              <a:lnSpc>
                <a:spcPct val="100000"/>
              </a:lnSpc>
              <a:buFont typeface="Wingdings"/>
              <a:buChar char=""/>
              <a:tabLst>
                <a:tab pos="354965" algn="l"/>
              </a:tabLst>
            </a:pPr>
            <a:r>
              <a:rPr sz="2000" dirty="0">
                <a:latin typeface="Times New Roman"/>
                <a:cs typeface="Times New Roman"/>
              </a:rPr>
              <a:t>Code</a:t>
            </a:r>
            <a:r>
              <a:rPr sz="2000" spc="-5" dirty="0">
                <a:latin typeface="Times New Roman"/>
                <a:cs typeface="Times New Roman"/>
              </a:rPr>
              <a:t> </a:t>
            </a:r>
            <a:r>
              <a:rPr sz="2000" spc="-10" dirty="0">
                <a:latin typeface="Times New Roman"/>
                <a:cs typeface="Times New Roman"/>
              </a:rPr>
              <a:t>Snippets</a:t>
            </a:r>
            <a:endParaRPr sz="2000">
              <a:latin typeface="Times New Roman"/>
              <a:cs typeface="Times New Roman"/>
            </a:endParaRPr>
          </a:p>
          <a:p>
            <a:pPr>
              <a:lnSpc>
                <a:spcPct val="100000"/>
              </a:lnSpc>
              <a:spcBef>
                <a:spcPts val="105"/>
              </a:spcBef>
              <a:buFont typeface="Wingdings"/>
              <a:buChar char=""/>
            </a:pPr>
            <a:endParaRPr sz="2000">
              <a:latin typeface="Times New Roman"/>
              <a:cs typeface="Times New Roman"/>
            </a:endParaRPr>
          </a:p>
          <a:p>
            <a:pPr marL="419100" indent="-406400">
              <a:lnSpc>
                <a:spcPct val="100000"/>
              </a:lnSpc>
              <a:buFont typeface="Wingdings"/>
              <a:buChar char=""/>
              <a:tabLst>
                <a:tab pos="419100" algn="l"/>
              </a:tabLst>
            </a:pPr>
            <a:r>
              <a:rPr sz="2000" spc="-10" dirty="0">
                <a:latin typeface="Times New Roman"/>
                <a:cs typeface="Times New Roman"/>
              </a:rPr>
              <a:t>Conclusion</a:t>
            </a:r>
            <a:endParaRPr sz="2000">
              <a:latin typeface="Times New Roman"/>
              <a:cs typeface="Times New Roman"/>
            </a:endParaRPr>
          </a:p>
          <a:p>
            <a:pPr>
              <a:lnSpc>
                <a:spcPct val="100000"/>
              </a:lnSpc>
              <a:spcBef>
                <a:spcPts val="100"/>
              </a:spcBef>
              <a:buFont typeface="Wingdings"/>
              <a:buChar char=""/>
            </a:pPr>
            <a:endParaRPr sz="2000">
              <a:latin typeface="Times New Roman"/>
              <a:cs typeface="Times New Roman"/>
            </a:endParaRPr>
          </a:p>
          <a:p>
            <a:pPr marL="419100" indent="-406400">
              <a:lnSpc>
                <a:spcPct val="100000"/>
              </a:lnSpc>
              <a:buFont typeface="Wingdings"/>
              <a:buChar char=""/>
              <a:tabLst>
                <a:tab pos="419100" algn="l"/>
              </a:tabLst>
            </a:pPr>
            <a:r>
              <a:rPr sz="2000" dirty="0">
                <a:latin typeface="Times New Roman"/>
                <a:cs typeface="Times New Roman"/>
              </a:rPr>
              <a:t>References/Links</a:t>
            </a:r>
            <a:r>
              <a:rPr sz="2000" spc="-70" dirty="0">
                <a:latin typeface="Times New Roman"/>
                <a:cs typeface="Times New Roman"/>
              </a:rPr>
              <a:t> </a:t>
            </a:r>
            <a:r>
              <a:rPr sz="2000" spc="-20" dirty="0">
                <a:latin typeface="Times New Roman"/>
                <a:cs typeface="Times New Roman"/>
              </a:rPr>
              <a:t>used</a:t>
            </a:r>
            <a:endParaRPr sz="2000">
              <a:latin typeface="Times New Roman"/>
              <a:cs typeface="Times New Roman"/>
            </a:endParaRPr>
          </a:p>
          <a:p>
            <a:pPr>
              <a:lnSpc>
                <a:spcPct val="100000"/>
              </a:lnSpc>
              <a:spcBef>
                <a:spcPts val="100"/>
              </a:spcBef>
              <a:buFont typeface="Wingdings"/>
              <a:buChar char=""/>
            </a:pPr>
            <a:endParaRPr sz="2000">
              <a:latin typeface="Times New Roman"/>
              <a:cs typeface="Times New Roman"/>
            </a:endParaRPr>
          </a:p>
          <a:p>
            <a:pPr marL="403860" indent="-391160">
              <a:lnSpc>
                <a:spcPct val="100000"/>
              </a:lnSpc>
              <a:buFont typeface="Wingdings"/>
              <a:buChar char=""/>
              <a:tabLst>
                <a:tab pos="403860" algn="l"/>
              </a:tabLst>
            </a:pPr>
            <a:r>
              <a:rPr sz="2000" spc="-10" dirty="0">
                <a:latin typeface="Times New Roman"/>
                <a:cs typeface="Times New Roman"/>
              </a:rPr>
              <a:t>Appendices</a:t>
            </a:r>
            <a:endParaRPr sz="20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Introduction</a:t>
            </a:r>
          </a:p>
        </p:txBody>
      </p:sp>
      <p:sp>
        <p:nvSpPr>
          <p:cNvPr id="3" name="object 3"/>
          <p:cNvSpPr txBox="1"/>
          <p:nvPr/>
        </p:nvSpPr>
        <p:spPr>
          <a:xfrm>
            <a:off x="612140" y="1395730"/>
            <a:ext cx="7974330" cy="4694234"/>
          </a:xfrm>
          <a:prstGeom prst="rect">
            <a:avLst/>
          </a:prstGeom>
        </p:spPr>
        <p:txBody>
          <a:bodyPr vert="horz" wrap="square" lIns="0" tIns="13335" rIns="0" bIns="0" rtlCol="0">
            <a:spAutoFit/>
          </a:bodyPr>
          <a:lstStyle/>
          <a:p>
            <a:pPr marL="355600" marR="95885" indent="-343535">
              <a:lnSpc>
                <a:spcPct val="100000"/>
              </a:lnSpc>
              <a:spcBef>
                <a:spcPts val="480"/>
              </a:spcBef>
              <a:buFont typeface="Wingdings"/>
              <a:buChar char=""/>
              <a:tabLst>
                <a:tab pos="355600" algn="l"/>
              </a:tabLst>
            </a:pPr>
            <a:r>
              <a:rPr lang="en-US" sz="2000" dirty="0">
                <a:effectLst/>
                <a:latin typeface="Times New Roman" panose="02020603050405020304" pitchFamily="18" charset="0"/>
                <a:ea typeface="Times New Roman" panose="02020603050405020304" pitchFamily="18" charset="0"/>
              </a:rPr>
              <a:t>In today's fast-paced world, managing personal finances is crucial for maintaining financial health and achieving long-term financial goals. Many individuals struggle with tracking their daily expenses, creating budgets, and analyzing their spending patterns. There is a need for an intuitive, user-friendly online platform that allows users to efficiently track, categorize, and analyze their expenses. Develop a full-stack web application that enables users to manage their personal finances by providing tools to track expenses, set budgets, and generate insightful reports. The application should offer a seamless and engaging user experience while incorporating robust features for expense management and financial analysis</a:t>
            </a:r>
          </a:p>
          <a:p>
            <a:pPr marL="355600" marR="95885" indent="-343535">
              <a:lnSpc>
                <a:spcPct val="100000"/>
              </a:lnSpc>
              <a:spcBef>
                <a:spcPts val="480"/>
              </a:spcBef>
              <a:buFont typeface="Wingdings"/>
              <a:buChar char=""/>
              <a:tabLst>
                <a:tab pos="355600" algn="l"/>
              </a:tabLst>
            </a:pPr>
            <a:r>
              <a:rPr lang="en-US" sz="2000" dirty="0">
                <a:effectLst/>
                <a:latin typeface="Times New Roman" panose="02020603050405020304" pitchFamily="18" charset="0"/>
                <a:ea typeface="Times New Roman" panose="02020603050405020304" pitchFamily="18" charset="0"/>
              </a:rPr>
              <a:t>Identify and analyze the common challenges users face in managing personal finances, such as tracking daily expenses, setting budgets, and analyzing spending patterns. To develop a robust backend infrastructure to handle real-time messaging and data storage.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222" rIns="0" bIns="0" rtlCol="0">
            <a:spAutoFit/>
          </a:bodyPr>
          <a:lstStyle/>
          <a:p>
            <a:pPr marL="264160">
              <a:lnSpc>
                <a:spcPct val="100000"/>
              </a:lnSpc>
              <a:spcBef>
                <a:spcPts val="100"/>
              </a:spcBef>
            </a:pPr>
            <a:r>
              <a:rPr dirty="0"/>
              <a:t>Problem</a:t>
            </a:r>
            <a:r>
              <a:rPr spc="-80" dirty="0"/>
              <a:t> </a:t>
            </a:r>
            <a:r>
              <a:rPr spc="-10" dirty="0"/>
              <a:t>Statement</a:t>
            </a:r>
          </a:p>
        </p:txBody>
      </p:sp>
      <p:sp>
        <p:nvSpPr>
          <p:cNvPr id="3" name="object 3"/>
          <p:cNvSpPr txBox="1"/>
          <p:nvPr/>
        </p:nvSpPr>
        <p:spPr>
          <a:xfrm>
            <a:off x="330200" y="1148841"/>
            <a:ext cx="8304530" cy="4347985"/>
          </a:xfrm>
          <a:prstGeom prst="rect">
            <a:avLst/>
          </a:prstGeom>
        </p:spPr>
        <p:txBody>
          <a:bodyPr vert="horz" wrap="square" lIns="0" tIns="13335" rIns="0" bIns="0" rtlCol="0">
            <a:spAutoFit/>
          </a:bodyPr>
          <a:lstStyle/>
          <a:p>
            <a:pPr marL="355600" marR="5080" indent="-343535">
              <a:lnSpc>
                <a:spcPct val="100000"/>
              </a:lnSpc>
              <a:spcBef>
                <a:spcPts val="105"/>
              </a:spcBef>
              <a:buFont typeface="Wingdings"/>
              <a:buChar char=""/>
              <a:tabLst>
                <a:tab pos="355600" algn="l"/>
              </a:tabLst>
            </a:pPr>
            <a:r>
              <a:rPr lang="en-US" sz="2000" dirty="0"/>
              <a:t>The objective of developing an expense tracker website is to address the common challenges individuals face in managing their personal finances. Many people struggle to keep track of their daily expenses, leading to poor financial planning and unexpected shortfalls. This website aims to provide a user-friendly interface for easily recording and categorizing expenses while setting and monitoring budgets. Users often lack insights into their spending habits, making it difficult to make informed financial decisions.</a:t>
            </a:r>
          </a:p>
          <a:p>
            <a:pPr marL="355600" marR="5080" indent="-343535">
              <a:lnSpc>
                <a:spcPct val="100000"/>
              </a:lnSpc>
              <a:spcBef>
                <a:spcPts val="105"/>
              </a:spcBef>
              <a:buFont typeface="Wingdings"/>
              <a:buChar char=""/>
              <a:tabLst>
                <a:tab pos="355600" algn="l"/>
              </a:tabLst>
            </a:pPr>
            <a:endParaRPr sz="2000" dirty="0">
              <a:latin typeface="Times New Roman"/>
              <a:cs typeface="Times New Roman"/>
            </a:endParaRPr>
          </a:p>
          <a:p>
            <a:pPr>
              <a:lnSpc>
                <a:spcPct val="100000"/>
              </a:lnSpc>
              <a:spcBef>
                <a:spcPts val="100"/>
              </a:spcBef>
              <a:buFont typeface="Wingdings"/>
              <a:buChar char=""/>
            </a:pPr>
            <a:r>
              <a:rPr lang="en-US" sz="2000" dirty="0"/>
              <a:t> To solve this, the website will offer visualizations such as charts and graphs to help users understand their spending patterns and adjust their budgets accordingly. Another issue is the inability to track historical data, which hampers users' ability to analyze past spending trends and assess budgeting effectiveness. </a:t>
            </a:r>
            <a:endParaRPr sz="20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222" rIns="0" bIns="0" rtlCol="0">
            <a:spAutoFit/>
          </a:bodyPr>
          <a:lstStyle/>
          <a:p>
            <a:pPr marL="264160">
              <a:lnSpc>
                <a:spcPct val="100000"/>
              </a:lnSpc>
              <a:spcBef>
                <a:spcPts val="100"/>
              </a:spcBef>
            </a:pPr>
            <a:r>
              <a:rPr dirty="0"/>
              <a:t>Key</a:t>
            </a:r>
            <a:r>
              <a:rPr spc="-10" dirty="0"/>
              <a:t> features</a:t>
            </a:r>
          </a:p>
        </p:txBody>
      </p:sp>
      <p:sp>
        <p:nvSpPr>
          <p:cNvPr id="3" name="object 3"/>
          <p:cNvSpPr txBox="1"/>
          <p:nvPr/>
        </p:nvSpPr>
        <p:spPr>
          <a:xfrm>
            <a:off x="258267" y="941654"/>
            <a:ext cx="8583930" cy="5373907"/>
          </a:xfrm>
          <a:prstGeom prst="rect">
            <a:avLst/>
          </a:prstGeom>
        </p:spPr>
        <p:txBody>
          <a:bodyPr vert="horz" wrap="square" lIns="0" tIns="13335" rIns="0" bIns="0" rtlCol="0">
            <a:spAutoFit/>
          </a:bodyPr>
          <a:lstStyle/>
          <a:p>
            <a:pPr marL="354965" indent="-342265">
              <a:spcBef>
                <a:spcPts val="105"/>
              </a:spcBef>
              <a:buFont typeface="Wingdings"/>
              <a:buChar char=""/>
              <a:tabLst>
                <a:tab pos="354965" algn="l"/>
              </a:tabLst>
            </a:pPr>
            <a:r>
              <a:rPr lang="en-US" sz="2000" spc="0" dirty="0">
                <a:effectLst/>
                <a:latin typeface="Times New Roman" panose="02020603050405020304" pitchFamily="18" charset="0"/>
                <a:ea typeface="Times New Roman" panose="02020603050405020304" pitchFamily="18" charset="0"/>
              </a:rPr>
              <a:t>Identify and analyze the common challenges users face in managing personal finances, such as tracking daily expenses, setting budgets, and analyzing spending patterns. To</a:t>
            </a:r>
            <a:r>
              <a:rPr lang="en-US" sz="2000" spc="-1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develop</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a</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robust</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backend</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infrastructure</a:t>
            </a:r>
            <a:r>
              <a:rPr lang="en-US" sz="2000" spc="-2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to</a:t>
            </a:r>
            <a:r>
              <a:rPr lang="en-US" sz="2000" spc="-1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handle</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real-time</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messaging</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and</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data</a:t>
            </a:r>
            <a:r>
              <a:rPr lang="en-US" sz="2000" spc="-10" dirty="0">
                <a:effectLst/>
                <a:latin typeface="Times New Roman" panose="02020603050405020304" pitchFamily="18" charset="0"/>
                <a:ea typeface="Times New Roman" panose="02020603050405020304" pitchFamily="18" charset="0"/>
              </a:rPr>
              <a:t> storage.</a:t>
            </a:r>
          </a:p>
          <a:p>
            <a:pPr marL="354965" indent="-342265">
              <a:spcBef>
                <a:spcPts val="105"/>
              </a:spcBef>
              <a:buFont typeface="Wingdings"/>
              <a:buChar char=""/>
              <a:tabLst>
                <a:tab pos="354965" algn="l"/>
              </a:tabLst>
            </a:pPr>
            <a:endParaRPr lang="en-US" sz="2000" spc="-10" dirty="0">
              <a:effectLst/>
              <a:latin typeface="Times New Roman" panose="02020603050405020304" pitchFamily="18" charset="0"/>
              <a:ea typeface="Times New Roman" panose="02020603050405020304" pitchFamily="18" charset="0"/>
            </a:endParaRPr>
          </a:p>
          <a:p>
            <a:pPr marL="354965" indent="-342265">
              <a:spcBef>
                <a:spcPts val="105"/>
              </a:spcBef>
              <a:buFont typeface="Wingdings"/>
              <a:buChar char=""/>
              <a:tabLst>
                <a:tab pos="354965" algn="l"/>
              </a:tabLst>
            </a:pPr>
            <a:r>
              <a:rPr lang="en-US" sz="2000" spc="0" dirty="0">
                <a:effectLst/>
                <a:latin typeface="Times New Roman" panose="02020603050405020304" pitchFamily="18" charset="0"/>
                <a:ea typeface="Times New Roman" panose="02020603050405020304" pitchFamily="18" charset="0"/>
              </a:rPr>
              <a:t>Gain experience in full-stack web development by building both the frontend and backend of the expense tracker website. Understanding</a:t>
            </a:r>
            <a:r>
              <a:rPr lang="en-US" sz="2000" spc="-2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of</a:t>
            </a:r>
            <a:r>
              <a:rPr lang="en-US" sz="2000" spc="-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frontend</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development</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technologies</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(HTML,</a:t>
            </a:r>
            <a:r>
              <a:rPr lang="en-US" sz="2000" spc="-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CSS,</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JavaScript,</a:t>
            </a:r>
            <a:r>
              <a:rPr lang="en-US" sz="2000" spc="-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React).</a:t>
            </a:r>
          </a:p>
          <a:p>
            <a:pPr marL="354965" indent="-342265">
              <a:spcBef>
                <a:spcPts val="105"/>
              </a:spcBef>
              <a:buFont typeface="Wingdings"/>
              <a:buChar char=""/>
              <a:tabLst>
                <a:tab pos="354965" algn="l"/>
              </a:tabLst>
            </a:pPr>
            <a:endParaRPr lang="en-US" sz="2000" spc="-10" dirty="0">
              <a:effectLst/>
              <a:latin typeface="Times New Roman" panose="02020603050405020304" pitchFamily="18" charset="0"/>
              <a:ea typeface="Times New Roman" panose="02020603050405020304" pitchFamily="18" charset="0"/>
            </a:endParaRPr>
          </a:p>
          <a:p>
            <a:pPr marL="354965" indent="-342265">
              <a:spcBef>
                <a:spcPts val="105"/>
              </a:spcBef>
              <a:buFont typeface="Wingdings"/>
              <a:buChar char=""/>
              <a:tabLst>
                <a:tab pos="354965" algn="l"/>
              </a:tabLst>
            </a:pPr>
            <a:r>
              <a:rPr lang="en-US" sz="2000" spc="0" dirty="0">
                <a:effectLst/>
                <a:latin typeface="Times New Roman" panose="02020603050405020304" pitchFamily="18" charset="0"/>
                <a:ea typeface="Times New Roman" panose="02020603050405020304" pitchFamily="18" charset="0"/>
              </a:rPr>
              <a:t>Proficiency</a:t>
            </a:r>
            <a:r>
              <a:rPr lang="en-US" sz="2000" spc="-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in</a:t>
            </a:r>
            <a:r>
              <a:rPr lang="en-US" sz="2000" spc="-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backend</a:t>
            </a:r>
            <a:r>
              <a:rPr lang="en-US" sz="2000" spc="-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development</a:t>
            </a:r>
            <a:r>
              <a:rPr lang="en-US" sz="2000" spc="-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using</a:t>
            </a:r>
            <a:r>
              <a:rPr lang="en-US" sz="2000" spc="-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Node.js</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and </a:t>
            </a:r>
            <a:r>
              <a:rPr lang="en-US" sz="2000" spc="-10" dirty="0">
                <a:effectLst/>
                <a:latin typeface="Times New Roman" panose="02020603050405020304" pitchFamily="18" charset="0"/>
                <a:ea typeface="Times New Roman" panose="02020603050405020304" pitchFamily="18" charset="0"/>
              </a:rPr>
              <a:t>Express.js.</a:t>
            </a:r>
          </a:p>
          <a:p>
            <a:pPr marL="354965" indent="-342265">
              <a:spcBef>
                <a:spcPts val="105"/>
              </a:spcBef>
              <a:buFont typeface="Wingdings"/>
              <a:buChar char=""/>
              <a:tabLst>
                <a:tab pos="354965" algn="l"/>
              </a:tabLst>
            </a:pPr>
            <a:endParaRPr lang="en-US" sz="2000" spc="-10" dirty="0">
              <a:effectLst/>
              <a:latin typeface="Times New Roman" panose="02020603050405020304" pitchFamily="18" charset="0"/>
              <a:ea typeface="Times New Roman" panose="02020603050405020304" pitchFamily="18" charset="0"/>
            </a:endParaRPr>
          </a:p>
          <a:p>
            <a:pPr marL="354965" indent="-342265">
              <a:spcBef>
                <a:spcPts val="105"/>
              </a:spcBef>
              <a:buFont typeface="Wingdings"/>
              <a:buChar char=""/>
              <a:tabLst>
                <a:tab pos="354965" algn="l"/>
              </a:tabLst>
            </a:pPr>
            <a:r>
              <a:rPr lang="en-US" sz="2000" spc="0" dirty="0">
                <a:effectLst/>
                <a:latin typeface="Times New Roman" panose="02020603050405020304" pitchFamily="18" charset="0"/>
                <a:ea typeface="Times New Roman" panose="02020603050405020304" pitchFamily="18" charset="0"/>
              </a:rPr>
              <a:t>Knowledge</a:t>
            </a:r>
            <a:r>
              <a:rPr lang="en-US" sz="2000" spc="-3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of</a:t>
            </a:r>
            <a:r>
              <a:rPr lang="en-US" sz="2000" spc="-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database management</a:t>
            </a:r>
            <a:r>
              <a:rPr lang="en-US" sz="2000" spc="-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systems</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(MongoDB)</a:t>
            </a:r>
            <a:r>
              <a:rPr lang="en-US" sz="2000" spc="-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for</a:t>
            </a:r>
            <a:r>
              <a:rPr lang="en-US" sz="2000" spc="-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data</a:t>
            </a:r>
            <a:r>
              <a:rPr lang="en-US" sz="2000" spc="-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storage and</a:t>
            </a:r>
            <a:r>
              <a:rPr lang="en-US" sz="2000" spc="-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retrieval.</a:t>
            </a:r>
          </a:p>
          <a:p>
            <a:pPr marL="354965" indent="-342265">
              <a:spcBef>
                <a:spcPts val="105"/>
              </a:spcBef>
              <a:buFont typeface="Wingdings"/>
              <a:buChar char=""/>
              <a:tabLst>
                <a:tab pos="354965" algn="l"/>
              </a:tabLst>
            </a:pPr>
            <a:endParaRPr lang="en-US" sz="2000" spc="-10" dirty="0">
              <a:latin typeface="Times New Roman" panose="02020603050405020304" pitchFamily="18" charset="0"/>
              <a:ea typeface="Times New Roman" panose="02020603050405020304" pitchFamily="18" charset="0"/>
            </a:endParaRPr>
          </a:p>
          <a:p>
            <a:pPr marL="354965" indent="-342265">
              <a:spcBef>
                <a:spcPts val="105"/>
              </a:spcBef>
              <a:buFont typeface="Wingdings"/>
              <a:buChar char=""/>
              <a:tabLst>
                <a:tab pos="354965" algn="l"/>
              </a:tabLst>
            </a:pPr>
            <a:r>
              <a:rPr lang="en-US" sz="2000" dirty="0">
                <a:effectLst/>
                <a:latin typeface="Times New Roman" panose="02020603050405020304" pitchFamily="18" charset="0"/>
                <a:ea typeface="Times New Roman" panose="02020603050405020304" pitchFamily="18" charset="0"/>
              </a:rPr>
              <a:t>Basic</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understanding</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 user</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interface/user</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experience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(UI/UX)</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design</a:t>
            </a:r>
            <a:r>
              <a:rPr lang="en-US" sz="2000" spc="-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principles.</a:t>
            </a:r>
            <a:endParaRPr lang="en-IN" sz="2000" spc="0" dirty="0">
              <a:effectLst/>
              <a:latin typeface="Times New Roman" panose="02020603050405020304" pitchFamily="18" charset="0"/>
              <a:ea typeface="Times New Roman" panose="02020603050405020304" pitchFamily="18" charset="0"/>
            </a:endParaRPr>
          </a:p>
          <a:p>
            <a:pPr marL="354965" indent="-342265">
              <a:spcBef>
                <a:spcPts val="105"/>
              </a:spcBef>
              <a:buFont typeface="Wingdings"/>
              <a:buChar char=""/>
              <a:tabLst>
                <a:tab pos="354965" algn="l"/>
              </a:tabLst>
            </a:pPr>
            <a:endParaRPr lang="en-IN" sz="2000" spc="0" dirty="0">
              <a:effectLst/>
              <a:latin typeface="Times New Roman" panose="02020603050405020304" pitchFamily="18" charset="0"/>
              <a:ea typeface="Times New Roman" panose="02020603050405020304" pitchFamily="18" charset="0"/>
            </a:endParaRPr>
          </a:p>
          <a:p>
            <a:pPr marL="354965" indent="-342265">
              <a:spcBef>
                <a:spcPts val="105"/>
              </a:spcBef>
              <a:buFont typeface="Wingdings"/>
              <a:buChar char=""/>
              <a:tabLst>
                <a:tab pos="354965" algn="l"/>
              </a:tabLst>
            </a:pPr>
            <a:endParaRPr lang="en-US" sz="2000" spc="-1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222" rIns="0" bIns="0" rtlCol="0">
            <a:spAutoFit/>
          </a:bodyPr>
          <a:lstStyle/>
          <a:p>
            <a:pPr marL="264160">
              <a:lnSpc>
                <a:spcPct val="100000"/>
              </a:lnSpc>
              <a:spcBef>
                <a:spcPts val="100"/>
              </a:spcBef>
            </a:pPr>
            <a:r>
              <a:rPr dirty="0"/>
              <a:t>Project</a:t>
            </a:r>
            <a:r>
              <a:rPr spc="-70" dirty="0"/>
              <a:t> </a:t>
            </a:r>
            <a:r>
              <a:rPr spc="-10" dirty="0"/>
              <a:t>Highlights</a:t>
            </a:r>
          </a:p>
        </p:txBody>
      </p:sp>
      <p:pic>
        <p:nvPicPr>
          <p:cNvPr id="3" name="object 3"/>
          <p:cNvPicPr/>
          <p:nvPr/>
        </p:nvPicPr>
        <p:blipFill>
          <a:blip r:embed="rId2" cstate="print">
            <a:extLst>
              <a:ext uri="{28A0092B-C50C-407E-A947-70E740481C1C}">
                <a14:useLocalDpi xmlns:a14="http://schemas.microsoft.com/office/drawing/2010/main" val="0"/>
              </a:ext>
            </a:extLst>
          </a:blip>
          <a:srcRect l="82" t="20474" r="-82" b="5714"/>
          <a:stretch/>
        </p:blipFill>
        <p:spPr>
          <a:xfrm>
            <a:off x="990600" y="2286000"/>
            <a:ext cx="7939927" cy="32966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222" rIns="0" bIns="0" rtlCol="0">
            <a:spAutoFit/>
          </a:bodyPr>
          <a:lstStyle/>
          <a:p>
            <a:pPr marL="264160">
              <a:lnSpc>
                <a:spcPct val="100000"/>
              </a:lnSpc>
              <a:spcBef>
                <a:spcPts val="100"/>
              </a:spcBef>
            </a:pPr>
            <a:r>
              <a:rPr dirty="0"/>
              <a:t>Project</a:t>
            </a:r>
            <a:r>
              <a:rPr spc="-70" dirty="0"/>
              <a:t> </a:t>
            </a:r>
            <a:r>
              <a:rPr spc="-10" dirty="0"/>
              <a:t>Highlights</a:t>
            </a:r>
          </a:p>
        </p:txBody>
      </p:sp>
      <p:pic>
        <p:nvPicPr>
          <p:cNvPr id="3" name="object 3"/>
          <p:cNvPicPr/>
          <p:nvPr/>
        </p:nvPicPr>
        <p:blipFill>
          <a:blip r:embed="rId2" cstate="print">
            <a:extLst>
              <a:ext uri="{28A0092B-C50C-407E-A947-70E740481C1C}">
                <a14:useLocalDpi xmlns:a14="http://schemas.microsoft.com/office/drawing/2010/main" val="0"/>
              </a:ext>
            </a:extLst>
          </a:blip>
          <a:srcRect t="9473" b="40219"/>
          <a:stretch/>
        </p:blipFill>
        <p:spPr>
          <a:xfrm>
            <a:off x="649325" y="1828800"/>
            <a:ext cx="7808976" cy="2209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222" rIns="0" bIns="0" rtlCol="0">
            <a:spAutoFit/>
          </a:bodyPr>
          <a:lstStyle/>
          <a:p>
            <a:pPr marL="264160">
              <a:lnSpc>
                <a:spcPct val="100000"/>
              </a:lnSpc>
              <a:spcBef>
                <a:spcPts val="100"/>
              </a:spcBef>
            </a:pPr>
            <a:r>
              <a:rPr dirty="0"/>
              <a:t>Project</a:t>
            </a:r>
            <a:r>
              <a:rPr spc="-70" dirty="0"/>
              <a:t> </a:t>
            </a:r>
            <a:r>
              <a:rPr spc="-10" dirty="0"/>
              <a:t>Highlights</a:t>
            </a:r>
          </a:p>
        </p:txBody>
      </p:sp>
      <p:pic>
        <p:nvPicPr>
          <p:cNvPr id="3" name="object 3"/>
          <p:cNvPicPr/>
          <p:nvPr/>
        </p:nvPicPr>
        <p:blipFill>
          <a:blip r:embed="rId2">
            <a:extLst>
              <a:ext uri="{28A0092B-C50C-407E-A947-70E740481C1C}">
                <a14:useLocalDpi xmlns:a14="http://schemas.microsoft.com/office/drawing/2010/main" val="0"/>
              </a:ext>
            </a:extLst>
          </a:blip>
          <a:srcRect l="-394" t="9970" r="394" b="18584"/>
          <a:stretch/>
        </p:blipFill>
        <p:spPr>
          <a:xfrm>
            <a:off x="572261" y="1676400"/>
            <a:ext cx="7936992" cy="3276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222" rIns="0" bIns="0" rtlCol="0">
            <a:spAutoFit/>
          </a:bodyPr>
          <a:lstStyle/>
          <a:p>
            <a:pPr marL="191770">
              <a:lnSpc>
                <a:spcPct val="100000"/>
              </a:lnSpc>
              <a:spcBef>
                <a:spcPts val="100"/>
              </a:spcBef>
            </a:pPr>
            <a:r>
              <a:rPr dirty="0"/>
              <a:t>Code</a:t>
            </a:r>
            <a:r>
              <a:rPr spc="-10" dirty="0"/>
              <a:t> Snippets</a:t>
            </a:r>
          </a:p>
        </p:txBody>
      </p:sp>
      <p:pic>
        <p:nvPicPr>
          <p:cNvPr id="3" name="object 3"/>
          <p:cNvPicPr/>
          <p:nvPr/>
        </p:nvPicPr>
        <p:blipFill>
          <a:blip r:embed="rId2">
            <a:extLst>
              <a:ext uri="{28A0092B-C50C-407E-A947-70E740481C1C}">
                <a14:useLocalDpi xmlns:a14="http://schemas.microsoft.com/office/drawing/2010/main" val="0"/>
              </a:ext>
            </a:extLst>
          </a:blip>
          <a:srcRect r="76561" b="37955"/>
          <a:stretch/>
        </p:blipFill>
        <p:spPr>
          <a:xfrm>
            <a:off x="838200" y="1295400"/>
            <a:ext cx="7010400" cy="4953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872</TotalTime>
  <Words>764</Words>
  <Application>Microsoft Office PowerPoint</Application>
  <PresentationFormat>On-screen Show (4:3)</PresentationFormat>
  <Paragraphs>64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 Black</vt:lpstr>
      <vt:lpstr>Calibri</vt:lpstr>
      <vt:lpstr>Times New Roman</vt:lpstr>
      <vt:lpstr>Wingdings</vt:lpstr>
      <vt:lpstr>Office Theme</vt:lpstr>
      <vt:lpstr>Backend Project Topic: Expense Tracker Website</vt:lpstr>
      <vt:lpstr>Table of Contents</vt:lpstr>
      <vt:lpstr>Introduction</vt:lpstr>
      <vt:lpstr>Problem Statement</vt:lpstr>
      <vt:lpstr>Key features</vt:lpstr>
      <vt:lpstr>Project Highlights</vt:lpstr>
      <vt:lpstr>Project Highlights</vt:lpstr>
      <vt:lpstr>Project Highlights</vt:lpstr>
      <vt:lpstr>Code Snippets</vt:lpstr>
      <vt:lpstr>Code Snippets</vt:lpstr>
      <vt:lpstr>Code Snippets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Piyush Bhardwaj</cp:lastModifiedBy>
  <cp:revision>5</cp:revision>
  <dcterms:created xsi:type="dcterms:W3CDTF">2024-09-06T10:46:33Z</dcterms:created>
  <dcterms:modified xsi:type="dcterms:W3CDTF">2024-10-08T08:15:21Z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2024-09-03T00:00:00Z</vt:filetime>
  </property>
  <property fmtid="{D5CDD505-2E9C-101B-9397-08002B2CF9AE}" pid="3" name="Creator">
    <vt:lpwstr>Microsoft® PowerPoint® 2021</vt:lpwstr>
  </property>
  <property fmtid="{D5CDD505-2E9C-101B-9397-08002B2CF9AE}" pid="4" name="LastSaved">
    <vt:filetime>2024-09-06T00:00:00Z</vt:filetime>
  </property>
  <property fmtid="{D5CDD505-2E9C-101B-9397-08002B2CF9AE}" pid="5" name="Producer">
    <vt:lpwstr>Microsoft® PowerPoint® 2021</vt:lpwstr>
  </property>
</Properties>
</file>