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handoutMasterIdLst>
    <p:handoutMasterId r:id="rId28"/>
  </p:handoutMasterIdLst>
  <p:sldIdLst>
    <p:sldId id="318"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xmlns=""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29" autoAdjust="0"/>
  </p:normalViewPr>
  <p:slideViewPr>
    <p:cSldViewPr showGuides="1">
      <p:cViewPr varScale="1">
        <p:scale>
          <a:sx n="88" d="100"/>
          <a:sy n="88" d="100"/>
        </p:scale>
        <p:origin x="-466"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p15="http://schemas.microsoft.com/office/powerpoint/2012/main" xmlns=""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pPr/>
              <a:t>1/19/2023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pPr/>
              <a:t>‹#›</a:t>
            </a:fld>
            <a:endParaRPr lang="en-US"/>
          </a:p>
        </p:txBody>
      </p:sp>
    </p:spTree>
    <p:extLst>
      <p:ext uri="{BB962C8B-B14F-4D97-AF65-F5344CB8AC3E}">
        <p14:creationId xmlns:p14="http://schemas.microsoft.com/office/powerpoint/2010/main" xmlns=""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pPr/>
              <a:t>1/19/2023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pPr/>
              <a:t>‹#›</a:t>
            </a:fld>
            <a:endParaRPr lang="en-US"/>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xmlns=""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xmlns=""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xmlns=""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xmlns="" val="38740003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1/19/2023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0227653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pPr/>
              <a:t>1/19/2023</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6483971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1/19/2023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444524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pPr/>
              <a:t>1/19/2023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pPr/>
              <a:t>‹#›</a:t>
            </a:fld>
            <a:endParaRPr lang="en-IN"/>
          </a:p>
        </p:txBody>
      </p:sp>
      <p:grpSp>
        <p:nvGrpSpPr>
          <p:cNvPr id="9" name="Group 8">
            <a:extLst>
              <a:ext uri="{FF2B5EF4-FFF2-40B4-BE49-F238E27FC236}">
                <a16:creationId xmlns:a16="http://schemas.microsoft.com/office/drawing/2014/main" xmlns=""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xmlns=""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xmlns=""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xmlns="" val="2850568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pPr/>
              <a:t>1/19/2023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3358496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pPr/>
              <a:t>1/19/2023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151407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pPr/>
              <a:t>1/19/2023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2733186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1/19/2023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6919935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pPr/>
              <a:t>1/19/2023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354727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408251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1/19/2023</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IN" b="1" cap="none" dirty="0">
                <a:ln w="12700" cmpd="sng">
                  <a:solidFill>
                    <a:schemeClr val="accent4"/>
                  </a:solidFill>
                  <a:prstDash val="solid"/>
                </a:ln>
                <a:solidFill>
                  <a:srgbClr val="00B050"/>
                </a:solidFill>
                <a:latin typeface="Bahnschrift" panose="020B0502040204020203" pitchFamily="34"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b="1" cap="none" dirty="0">
                <a:ln w="12700" cmpd="sng">
                  <a:solidFill>
                    <a:schemeClr val="accent4"/>
                  </a:solidFill>
                  <a:prstDash val="solid"/>
                </a:ln>
                <a:solidFill>
                  <a:srgbClr val="00B050"/>
                </a:solidFill>
                <a:latin typeface="Bahnschrift" panose="020B0502040204020203" pitchFamily="34" charset="0"/>
              </a:rPr>
              <a:t>Micro-Credit Defaulter predication using Machine Learning</a:t>
            </a:r>
          </a:p>
        </p:txBody>
      </p:sp>
      <p:sp>
        <p:nvSpPr>
          <p:cNvPr id="3" name="Subtitle 2"/>
          <p:cNvSpPr>
            <a:spLocks noGrp="1"/>
          </p:cNvSpPr>
          <p:nvPr>
            <p:ph type="body" idx="1"/>
          </p:nvPr>
        </p:nvSpPr>
        <p:spPr>
          <a:xfrm>
            <a:off x="550291" y="3933056"/>
            <a:ext cx="11026743" cy="888588"/>
          </a:xfrm>
        </p:spPr>
        <p:txBody>
          <a:bodyPr/>
          <a:lstStyle/>
          <a:p>
            <a:r>
              <a:rPr lang="en-US" dirty="0"/>
              <a:t>                      </a:t>
            </a:r>
            <a:r>
              <a:rPr lang="en-US" sz="2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Author : </a:t>
            </a:r>
            <a:r>
              <a:rPr lang="en-US" sz="24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Mrs. </a:t>
            </a:r>
            <a:r>
              <a:rPr lang="en-US" sz="2400" cap="none"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Sneha</a:t>
            </a:r>
            <a:r>
              <a:rPr lang="en-US" sz="24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 </a:t>
            </a:r>
            <a:r>
              <a:rPr lang="en-US" sz="2400" cap="none"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Gohil</a:t>
            </a:r>
            <a:endParaRPr lang="en-US" sz="2400" dirty="0">
              <a:latin typeface="Bahnschrift" panose="020B0502040204020203" pitchFamily="34" charset="0"/>
            </a:endParaRPr>
          </a:p>
        </p:txBody>
      </p:sp>
    </p:spTree>
    <p:extLst>
      <p:ext uri="{BB962C8B-B14F-4D97-AF65-F5344CB8AC3E}">
        <p14:creationId xmlns:p14="http://schemas.microsoft.com/office/powerpoint/2010/main" xmlns="" val="23201155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sp>
        <p:nvSpPr>
          <p:cNvPr id="5" name="Content Placeholder 4">
            <a:extLst>
              <a:ext uri="{FF2B5EF4-FFF2-40B4-BE49-F238E27FC236}">
                <a16:creationId xmlns:a16="http://schemas.microsoft.com/office/drawing/2014/main" xmlns="" id="{59C198A8-43F6-491B-AED0-CD3FAB291D00}"/>
              </a:ext>
            </a:extLst>
          </p:cNvPr>
          <p:cNvSpPr>
            <a:spLocks noGrp="1"/>
          </p:cNvSpPr>
          <p:nvPr>
            <p:ph sz="half" idx="2"/>
          </p:nvPr>
        </p:nvSpPr>
        <p:spPr>
          <a:xfrm>
            <a:off x="7102524" y="2060849"/>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pic>
        <p:nvPicPr>
          <p:cNvPr id="10" name="Content Placeholder 9">
            <a:extLst>
              <a:ext uri="{FF2B5EF4-FFF2-40B4-BE49-F238E27FC236}">
                <a16:creationId xmlns:a16="http://schemas.microsoft.com/office/drawing/2014/main" xmlns="" id="{0DFEB2AB-6F09-49F8-AEF7-DD40C355200B}"/>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801144" y="2060849"/>
            <a:ext cx="5786167" cy="4067494"/>
          </a:xfrm>
          <a:effectLst>
            <a:glow rad="228600">
              <a:schemeClr val="accent5">
                <a:satMod val="175000"/>
                <a:alpha val="40000"/>
              </a:schemeClr>
            </a:glow>
          </a:effectLst>
        </p:spPr>
      </p:pic>
    </p:spTree>
    <p:extLst>
      <p:ext uri="{BB962C8B-B14F-4D97-AF65-F5344CB8AC3E}">
        <p14:creationId xmlns:p14="http://schemas.microsoft.com/office/powerpoint/2010/main" xmlns="" val="3153532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pic>
        <p:nvPicPr>
          <p:cNvPr id="7" name="Content Placeholder 6">
            <a:extLst>
              <a:ext uri="{FF2B5EF4-FFF2-40B4-BE49-F238E27FC236}">
                <a16:creationId xmlns:a16="http://schemas.microsoft.com/office/drawing/2014/main" xmlns="" id="{A9AC847E-8289-4A9F-AB76-B9CD6D75548B}"/>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93594" y="2261604"/>
            <a:ext cx="7490807" cy="3995486"/>
          </a:xfrm>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xmlns="" id="{02DF360E-538A-4B8B-845F-07E5EB191F48}"/>
              </a:ext>
            </a:extLst>
          </p:cNvPr>
          <p:cNvSpPr>
            <a:spLocks noGrp="1"/>
          </p:cNvSpPr>
          <p:nvPr>
            <p:ph sz="half" idx="2"/>
          </p:nvPr>
        </p:nvSpPr>
        <p:spPr>
          <a:xfrm>
            <a:off x="8398667" y="2261604"/>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p14="http://schemas.microsoft.com/office/powerpoint/2010/main" xmlns="" val="34098528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pic>
        <p:nvPicPr>
          <p:cNvPr id="6" name="Content Placeholder 5">
            <a:extLst>
              <a:ext uri="{FF2B5EF4-FFF2-40B4-BE49-F238E27FC236}">
                <a16:creationId xmlns:a16="http://schemas.microsoft.com/office/drawing/2014/main" xmlns="" id="{B584223C-57E6-4DB1-A4CC-A661A84AF40B}"/>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81041" y="2228004"/>
            <a:ext cx="7756778" cy="3770300"/>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93C188C8-F2F5-4287-8F7C-40ED41D8B4B8}"/>
              </a:ext>
            </a:extLst>
          </p:cNvPr>
          <p:cNvSpPr>
            <a:spLocks noGrp="1"/>
          </p:cNvSpPr>
          <p:nvPr>
            <p:ph sz="half" idx="2"/>
          </p:nvPr>
        </p:nvSpPr>
        <p:spPr>
          <a:xfrm>
            <a:off x="8614692" y="2228004"/>
            <a:ext cx="2993092" cy="3633047"/>
          </a:xfrm>
        </p:spPr>
        <p:txBody>
          <a:bodyPr>
            <a:normAutofit/>
          </a:bodyPr>
          <a:lstStyle/>
          <a:p>
            <a:r>
              <a:rPr lang="en-US" sz="2000" dirty="0"/>
              <a:t>Average payback time over last 30 days is higher for people who had taken loan 2 times. </a:t>
            </a:r>
            <a:endParaRPr lang="en-IN" sz="2000" dirty="0"/>
          </a:p>
        </p:txBody>
      </p:sp>
    </p:spTree>
    <p:extLst>
      <p:ext uri="{BB962C8B-B14F-4D97-AF65-F5344CB8AC3E}">
        <p14:creationId xmlns:p14="http://schemas.microsoft.com/office/powerpoint/2010/main" xmlns="" val="37743218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Number of loan taken by customers in 30 days</a:t>
            </a:r>
            <a:endParaRPr lang="en-IN" sz="2200" dirty="0"/>
          </a:p>
        </p:txBody>
      </p:sp>
      <p:pic>
        <p:nvPicPr>
          <p:cNvPr id="6" name="Content Placeholder 5">
            <a:extLst>
              <a:ext uri="{FF2B5EF4-FFF2-40B4-BE49-F238E27FC236}">
                <a16:creationId xmlns:a16="http://schemas.microsoft.com/office/drawing/2014/main" xmlns="" id="{1191DAD6-2DC6-4D56-8405-25F16743200E}"/>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810986" y="2227264"/>
            <a:ext cx="6795593" cy="390033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255FA097-905A-4E7E-8B6C-36FAE7A15026}"/>
              </a:ext>
            </a:extLst>
          </p:cNvPr>
          <p:cNvSpPr>
            <a:spLocks noGrp="1"/>
          </p:cNvSpPr>
          <p:nvPr>
            <p:ph sz="half" idx="2"/>
          </p:nvPr>
        </p:nvSpPr>
        <p:spPr>
          <a:xfrm>
            <a:off x="8254652" y="2228004"/>
            <a:ext cx="3353133" cy="3900338"/>
          </a:xfrm>
        </p:spPr>
        <p:txBody>
          <a:bodyPr/>
          <a:lstStyle/>
          <a:p>
            <a:pPr>
              <a:buFont typeface="Wingdings" panose="05000000000000000000" pitchFamily="2" charset="2"/>
              <a:buChar char="§"/>
            </a:pPr>
            <a:r>
              <a:rPr lang="en-IN" sz="20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xmlns="" val="2269243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
        <p:nvSpPr>
          <p:cNvPr id="6" name="Content Placeholder 5">
            <a:extLst>
              <a:ext uri="{FF2B5EF4-FFF2-40B4-BE49-F238E27FC236}">
                <a16:creationId xmlns:a16="http://schemas.microsoft.com/office/drawing/2014/main" xmlns="" id="{695FB668-8D9B-4BD8-B7E0-205BC98E50C1}"/>
              </a:ext>
            </a:extLst>
          </p:cNvPr>
          <p:cNvSpPr>
            <a:spLocks noGrp="1"/>
          </p:cNvSpPr>
          <p:nvPr>
            <p:ph idx="1"/>
          </p:nvPr>
        </p:nvSpPr>
        <p:spPr>
          <a:xfrm>
            <a:off x="581041" y="2180497"/>
            <a:ext cx="11026743" cy="3678303"/>
          </a:xfrm>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p14="http://schemas.microsoft.com/office/powerpoint/2010/main" xmlns="" val="24271435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pic>
        <p:nvPicPr>
          <p:cNvPr id="7" name="Content Placeholder 6">
            <a:extLst>
              <a:ext uri="{FF2B5EF4-FFF2-40B4-BE49-F238E27FC236}">
                <a16:creationId xmlns:a16="http://schemas.microsoft.com/office/drawing/2014/main" xmlns="" id="{956C70A5-54FA-4667-8791-F4E50953575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3035" y="3543530"/>
            <a:ext cx="10522754" cy="2627844"/>
          </a:xfrm>
          <a:prstGeom prst="rect">
            <a:avLst/>
          </a:prstGeom>
          <a:ln w="12700">
            <a:solidFill>
              <a:schemeClr val="tx1"/>
            </a:solidFill>
          </a:ln>
        </p:spPr>
      </p:pic>
      <p:sp>
        <p:nvSpPr>
          <p:cNvPr id="9" name="Rectangle: Rounded Corners 8">
            <a:extLst>
              <a:ext uri="{FF2B5EF4-FFF2-40B4-BE49-F238E27FC236}">
                <a16:creationId xmlns:a16="http://schemas.microsoft.com/office/drawing/2014/main" xmlns="" id="{BE9F0336-0728-4122-BDAC-2FC2869674B7}"/>
              </a:ext>
            </a:extLst>
          </p:cNvPr>
          <p:cNvSpPr/>
          <p:nvPr/>
        </p:nvSpPr>
        <p:spPr>
          <a:xfrm>
            <a:off x="833035"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p14="http://schemas.microsoft.com/office/powerpoint/2010/main" xmlns="" val="8184568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7959018-C2ED-46F6-B1E4-FCAC4ABCA4A8}"/>
              </a:ext>
            </a:extLst>
          </p:cNvPr>
          <p:cNvSpPr>
            <a:spLocks noGrp="1"/>
          </p:cNvSpPr>
          <p:nvPr>
            <p:ph type="title"/>
          </p:nvPr>
        </p:nvSpPr>
        <p:spPr/>
        <p:txBody>
          <a:bodyPr/>
          <a:lstStyle/>
          <a:p>
            <a:r>
              <a:rPr lang="en-IN" sz="2500" dirty="0">
                <a:effectLst/>
                <a:ea typeface="Calibri" panose="020F0502020204030204" pitchFamily="34" charset="0"/>
                <a:cs typeface="Mangal" panose="02040503050203030202" pitchFamily="18" charset="0"/>
              </a:rPr>
              <a:t>Data Inputs- Logic- Output Relationships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a16="http://schemas.microsoft.com/office/drawing/2014/main" xmlns="" id="{C941B553-E6D3-4DDA-B3A7-FCA139E1A69F}"/>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81024" y="2228004"/>
            <a:ext cx="7601620" cy="3668468"/>
          </a:xfrm>
          <a:effectLst>
            <a:glow rad="228600">
              <a:schemeClr val="accent5">
                <a:satMod val="175000"/>
                <a:alpha val="40000"/>
              </a:schemeClr>
            </a:glow>
          </a:effectLst>
        </p:spPr>
      </p:pic>
      <p:sp>
        <p:nvSpPr>
          <p:cNvPr id="11" name="Content Placeholder 10">
            <a:extLst>
              <a:ext uri="{FF2B5EF4-FFF2-40B4-BE49-F238E27FC236}">
                <a16:creationId xmlns:a16="http://schemas.microsoft.com/office/drawing/2014/main" xmlns="" id="{110180CC-D354-413C-8D97-59C210B05F1B}"/>
              </a:ext>
            </a:extLst>
          </p:cNvPr>
          <p:cNvSpPr>
            <a:spLocks noGrp="1"/>
          </p:cNvSpPr>
          <p:nvPr>
            <p:ph sz="half" idx="2"/>
          </p:nvPr>
        </p:nvSpPr>
        <p:spPr>
          <a:xfrm>
            <a:off x="8686700" y="2228004"/>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Tree>
    <p:extLst>
      <p:ext uri="{BB962C8B-B14F-4D97-AF65-F5344CB8AC3E}">
        <p14:creationId xmlns:p14="http://schemas.microsoft.com/office/powerpoint/2010/main" xmlns="" val="18996853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a16="http://schemas.microsoft.com/office/drawing/2014/main" xmlns="" id="{EEF8F585-EB1D-4C05-8A39-50BFCD87AB91}"/>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053852" y="2676375"/>
            <a:ext cx="5518985" cy="273630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D95960C0-F717-4ABC-9D1C-DD4520D49314}"/>
              </a:ext>
            </a:extLst>
          </p:cNvPr>
          <p:cNvSpPr>
            <a:spLocks noGrp="1"/>
          </p:cNvSpPr>
          <p:nvPr>
            <p:ph sz="half" idx="2"/>
          </p:nvPr>
        </p:nvSpPr>
        <p:spPr>
          <a:xfrm>
            <a:off x="7462565" y="2228004"/>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p14="http://schemas.microsoft.com/office/powerpoint/2010/main" xmlns="" val="10121100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a16="http://schemas.microsoft.com/office/drawing/2014/main" xmlns="" id="{1930CD18-4979-49A8-BBA9-A62B2355FDA0}"/>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053852" y="2060848"/>
            <a:ext cx="5256584" cy="451669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6100ECBA-6646-4B7A-B68D-EBC79A946593}"/>
              </a:ext>
            </a:extLst>
          </p:cNvPr>
          <p:cNvSpPr>
            <a:spLocks noGrp="1"/>
          </p:cNvSpPr>
          <p:nvPr>
            <p:ph sz="half" idx="2"/>
          </p:nvPr>
        </p:nvSpPr>
        <p:spPr>
          <a:xfrm>
            <a:off x="7534572"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p14="http://schemas.microsoft.com/office/powerpoint/2010/main" xmlns="" val="16998960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57FAD-8B69-4B0D-A4A1-DE1B41FBA4D8}"/>
              </a:ext>
            </a:extLst>
          </p:cNvPr>
          <p:cNvSpPr>
            <a:spLocks noGrp="1"/>
          </p:cNvSpPr>
          <p:nvPr>
            <p:ph type="title"/>
          </p:nvPr>
        </p:nvSpPr>
        <p:spPr/>
        <p:txBody>
          <a:bodyPr/>
          <a:lstStyle/>
          <a:p>
            <a:r>
              <a:rPr lang="en-IN" dirty="0"/>
              <a:t>MACHINE LEARNING MODEL BUILDING</a:t>
            </a:r>
          </a:p>
        </p:txBody>
      </p:sp>
      <p:sp>
        <p:nvSpPr>
          <p:cNvPr id="5" name="Content Placeholder 4">
            <a:extLst>
              <a:ext uri="{FF2B5EF4-FFF2-40B4-BE49-F238E27FC236}">
                <a16:creationId xmlns:a16="http://schemas.microsoft.com/office/drawing/2014/main" xmlns="" id="{D0130A0E-7568-458D-8C4D-E14CF20F6047}"/>
              </a:ext>
            </a:extLst>
          </p:cNvPr>
          <p:cNvSpPr>
            <a:spLocks noGrp="1"/>
          </p:cNvSpPr>
          <p:nvPr>
            <p:ph idx="1"/>
          </p:nvPr>
        </p:nvSpPr>
        <p:spPr>
          <a:xfrm>
            <a:off x="581041"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p14="http://schemas.microsoft.com/office/powerpoint/2010/main" xmlns="" val="1307024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xmlns="" id="{EA411BC3-7B52-4E0A-8AC4-EA2965D262F3}"/>
              </a:ext>
            </a:extLst>
          </p:cNvPr>
          <p:cNvSpPr>
            <a:spLocks noGrp="1"/>
          </p:cNvSpPr>
          <p:nvPr>
            <p:ph idx="1"/>
          </p:nvPr>
        </p:nvSpPr>
        <p:spPr>
          <a:xfrm>
            <a:off x="581041"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p14="http://schemas.microsoft.com/office/powerpoint/2010/main" xmlns="" val="3353469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xmlns="" id="{280DC525-CB0A-489D-BDFD-EB0CC14E5860}"/>
              </a:ext>
            </a:extLst>
          </p:cNvPr>
          <p:cNvSpPr>
            <a:spLocks noGrp="1"/>
          </p:cNvSpPr>
          <p:nvPr>
            <p:ph idx="1"/>
          </p:nvPr>
        </p:nvSpPr>
        <p:spPr>
          <a:xfrm>
            <a:off x="8758708" y="2180497"/>
            <a:ext cx="2849076" cy="3975347"/>
          </a:xfrm>
        </p:spPr>
        <p:txBody>
          <a:bodyPr>
            <a:normAutofit/>
          </a:bodyPr>
          <a:lstStyle/>
          <a:p>
            <a:r>
              <a:rPr lang="en-IN" sz="2200" dirty="0">
                <a:solidFill>
                  <a:srgbClr val="FF0000"/>
                </a:solidFill>
                <a:latin typeface="Harlow Solid Italic" panose="04030604020F02020D02" pitchFamily="82" charset="0"/>
              </a:rPr>
              <a:t>Extra Tree Classifier gives maximum accuracy score and cross validation score.</a:t>
            </a:r>
          </a:p>
          <a:p>
            <a:r>
              <a:rPr lang="en-IN" sz="2200" dirty="0">
                <a:solidFill>
                  <a:srgbClr val="FF0000"/>
                </a:solidFill>
                <a:latin typeface="Harlow Solid Italic" panose="04030604020F02020D02" pitchFamily="82" charset="0"/>
              </a:rPr>
              <a:t>Hyper parameter tuning perform on this ETC model to gain more accuracy.</a:t>
            </a:r>
          </a:p>
          <a:p>
            <a:r>
              <a:rPr lang="en-IN" sz="2200" dirty="0">
                <a:solidFill>
                  <a:srgbClr val="FF0000"/>
                </a:solidFill>
                <a:latin typeface="Harlow Solid Italic" panose="04030604020F02020D02" pitchFamily="82" charset="0"/>
              </a:rPr>
              <a:t>ETC –tuned model used has final model.</a:t>
            </a:r>
          </a:p>
        </p:txBody>
      </p:sp>
      <p:pic>
        <p:nvPicPr>
          <p:cNvPr id="9" name="Picture 8">
            <a:extLst>
              <a:ext uri="{FF2B5EF4-FFF2-40B4-BE49-F238E27FC236}">
                <a16:creationId xmlns:a16="http://schemas.microsoft.com/office/drawing/2014/main" xmlns="" id="{81EA52AF-DAFF-4689-9444-CEAE2D2B2F90}"/>
              </a:ext>
            </a:extLst>
          </p:cNvPr>
          <p:cNvPicPr>
            <a:picLocks noChangeAspect="1"/>
          </p:cNvPicPr>
          <p:nvPr/>
        </p:nvPicPr>
        <p:blipFill rotWithShape="1">
          <a:blip r:embed="rId2"/>
          <a:srcRect t="-1" b="-320"/>
          <a:stretch/>
        </p:blipFill>
        <p:spPr>
          <a:xfrm>
            <a:off x="581041" y="2169132"/>
            <a:ext cx="7986550" cy="4343748"/>
          </a:xfrm>
          <a:prstGeom prst="rect">
            <a:avLst/>
          </a:prstGeom>
        </p:spPr>
      </p:pic>
    </p:spTree>
    <p:extLst>
      <p:ext uri="{BB962C8B-B14F-4D97-AF65-F5344CB8AC3E}">
        <p14:creationId xmlns:p14="http://schemas.microsoft.com/office/powerpoint/2010/main" xmlns="" val="3043688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D236F-ED0D-47DA-A7F3-2CD7C1B0FF0A}"/>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xmlns="" id="{0E7BF4B7-EF6B-465E-8B80-39A8E7DC6B7B}"/>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000220" y="2362760"/>
            <a:ext cx="4887823" cy="3586520"/>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xmlns="" id="{C8913673-20E2-412F-B672-308C6A1CC0AC}"/>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526460" y="2362758"/>
            <a:ext cx="4714291" cy="3586519"/>
          </a:xfrm>
          <a:effectLst>
            <a:glow rad="228600">
              <a:schemeClr val="accent5">
                <a:satMod val="175000"/>
                <a:alpha val="40000"/>
              </a:schemeClr>
            </a:glow>
          </a:effectLst>
        </p:spPr>
      </p:pic>
    </p:spTree>
    <p:extLst>
      <p:ext uri="{BB962C8B-B14F-4D97-AF65-F5344CB8AC3E}">
        <p14:creationId xmlns:p14="http://schemas.microsoft.com/office/powerpoint/2010/main" xmlns="" val="1497551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19363-0675-4D8A-BFD2-8117500A2DC2}"/>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xmlns="" id="{11C455E7-0D0C-4B4E-A67E-6E2CFFB4254A}"/>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048230" y="2353233"/>
            <a:ext cx="4830158" cy="3489549"/>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xmlns="" id="{13591C45-767B-44CA-B356-CB3CAE0FDA50}"/>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49284" y="2353233"/>
            <a:ext cx="5023125" cy="3489549"/>
          </a:xfrm>
          <a:effectLst>
            <a:glow rad="228600">
              <a:schemeClr val="accent5">
                <a:satMod val="175000"/>
                <a:alpha val="40000"/>
              </a:schemeClr>
            </a:glow>
          </a:effectLst>
        </p:spPr>
      </p:pic>
    </p:spTree>
    <p:extLst>
      <p:ext uri="{BB962C8B-B14F-4D97-AF65-F5344CB8AC3E}">
        <p14:creationId xmlns:p14="http://schemas.microsoft.com/office/powerpoint/2010/main" xmlns="" val="431813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B9AE3-63C6-4F1F-9808-E8C51BCCE7F6}"/>
              </a:ext>
            </a:extLst>
          </p:cNvPr>
          <p:cNvSpPr>
            <a:spLocks noGrp="1"/>
          </p:cNvSpPr>
          <p:nvPr>
            <p:ph type="title"/>
          </p:nvPr>
        </p:nvSpPr>
        <p:spPr/>
        <p:txBody>
          <a:bodyPr/>
          <a:lstStyle/>
          <a:p>
            <a:r>
              <a:rPr lang="en-IN" dirty="0"/>
              <a:t>AOC – ROC CURVE OF FINAL MODEL</a:t>
            </a:r>
          </a:p>
        </p:txBody>
      </p:sp>
      <p:pic>
        <p:nvPicPr>
          <p:cNvPr id="6" name="Content Placeholder 5">
            <a:extLst>
              <a:ext uri="{FF2B5EF4-FFF2-40B4-BE49-F238E27FC236}">
                <a16:creationId xmlns:a16="http://schemas.microsoft.com/office/drawing/2014/main" xmlns="" id="{CE044976-F636-49A9-9D48-6C67583FE81F}"/>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909836" y="2226031"/>
            <a:ext cx="5184576" cy="373887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66EBC6C5-7A20-437E-B7C3-4007E26393EA}"/>
              </a:ext>
            </a:extLst>
          </p:cNvPr>
          <p:cNvSpPr>
            <a:spLocks noGrp="1"/>
          </p:cNvSpPr>
          <p:nvPr>
            <p:ph sz="half" idx="2"/>
          </p:nvPr>
        </p:nvSpPr>
        <p:spPr>
          <a:xfrm>
            <a:off x="6670476" y="2228004"/>
            <a:ext cx="4937308" cy="3633047"/>
          </a:xfrm>
        </p:spPr>
        <p:txBody>
          <a:bodyPr/>
          <a:lstStyle/>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Extra Tree Classifier Hyper parameter tuned   </a:t>
            </a:r>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gives maximum accuracy score of 0.9345 with cross validation score of 0.9410. </a:t>
            </a:r>
          </a:p>
          <a:p>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It also gives us maximum AUC score.</a:t>
            </a:r>
          </a:p>
          <a:p>
            <a:endParaRPr lang="en-IN" dirty="0"/>
          </a:p>
        </p:txBody>
      </p:sp>
    </p:spTree>
    <p:extLst>
      <p:ext uri="{BB962C8B-B14F-4D97-AF65-F5344CB8AC3E}">
        <p14:creationId xmlns:p14="http://schemas.microsoft.com/office/powerpoint/2010/main" xmlns="" val="41984053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a16="http://schemas.microsoft.com/office/drawing/2014/main" xmlns=""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p14="http://schemas.microsoft.com/office/powerpoint/2010/main" xmlns="" val="165729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B7490FC-FC54-4EE5-80FB-E7096ADD5B5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xmlns="" val="6393478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xmlns="" id="{ED5FB2BD-30CF-4FFB-A9EF-5F58929C1DFC}"/>
              </a:ext>
            </a:extLst>
          </p:cNvPr>
          <p:cNvSpPr>
            <a:spLocks noGrp="1"/>
          </p:cNvSpPr>
          <p:nvPr>
            <p:ph sz="half" idx="1"/>
          </p:nvPr>
        </p:nvSpPr>
        <p:spPr>
          <a:xfrm>
            <a:off x="981844" y="2405889"/>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xmlns=""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7484131" y="2420888"/>
            <a:ext cx="4420720" cy="2988518"/>
          </a:xfrm>
        </p:spPr>
      </p:pic>
    </p:spTree>
    <p:extLst>
      <p:ext uri="{BB962C8B-B14F-4D97-AF65-F5344CB8AC3E}">
        <p14:creationId xmlns:p14="http://schemas.microsoft.com/office/powerpoint/2010/main" xmlns="" val="3638388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xmlns="" id="{96E37F8B-2DA0-4141-A4E6-65101D9201C5}"/>
              </a:ext>
            </a:extLst>
          </p:cNvPr>
          <p:cNvSpPr>
            <a:spLocks noGrp="1"/>
          </p:cNvSpPr>
          <p:nvPr>
            <p:ph idx="1"/>
          </p:nvPr>
        </p:nvSpPr>
        <p:spPr>
          <a:xfrm>
            <a:off x="1053853"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p14="http://schemas.microsoft.com/office/powerpoint/2010/main" xmlns="" val="70921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a16="http://schemas.microsoft.com/office/drawing/2014/main" xmlns="" id="{6377B5E0-8378-4534-85B0-043462D3F1CC}"/>
              </a:ext>
            </a:extLst>
          </p:cNvPr>
          <p:cNvSpPr>
            <a:spLocks noGrp="1"/>
          </p:cNvSpPr>
          <p:nvPr>
            <p:ph idx="1"/>
          </p:nvPr>
        </p:nvSpPr>
        <p:spPr>
          <a:xfrm>
            <a:off x="581041" y="2180497"/>
            <a:ext cx="11026743" cy="3678303"/>
          </a:xfrm>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p14="http://schemas.microsoft.com/office/powerpoint/2010/main" xmlns="" val="2154518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5BBE2D39-F060-481C-B7DF-8377D1BFBC04}"/>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p14="http://schemas.microsoft.com/office/powerpoint/2010/main" xmlns="" val="2929650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p14="http://schemas.microsoft.com/office/powerpoint/2010/main" xmlns="" val="7392203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a16="http://schemas.microsoft.com/office/drawing/2014/main" xmlns="" id="{9FAF62BC-21BC-466F-9ADB-98EAEFC3DDD1}"/>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81025" y="2320451"/>
            <a:ext cx="7385050" cy="3447411"/>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a16="http://schemas.microsoft.com/office/drawing/2014/main" xmlns="" id="{63BCF39C-EEA4-41D5-B9EF-C2C0C66197DD}"/>
              </a:ext>
            </a:extLst>
          </p:cNvPr>
          <p:cNvSpPr>
            <a:spLocks noGrp="1"/>
          </p:cNvSpPr>
          <p:nvPr>
            <p:ph sz="half" idx="2"/>
          </p:nvPr>
        </p:nvSpPr>
        <p:spPr>
          <a:xfrm>
            <a:off x="8470675" y="2228004"/>
            <a:ext cx="3137109" cy="3633047"/>
          </a:xfrm>
        </p:spPr>
        <p:txBody>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p14="http://schemas.microsoft.com/office/powerpoint/2010/main" xmlns="" val="3728622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pic>
        <p:nvPicPr>
          <p:cNvPr id="7" name="Content Placeholder 6">
            <a:extLst>
              <a:ext uri="{FF2B5EF4-FFF2-40B4-BE49-F238E27FC236}">
                <a16:creationId xmlns:a16="http://schemas.microsoft.com/office/drawing/2014/main" xmlns="" id="{55BDF030-3E7B-4B63-8D23-BA01360940B0}"/>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7838" y="2279023"/>
            <a:ext cx="7488782" cy="3564529"/>
          </a:xfrm>
          <a:ln w="12700">
            <a:noFill/>
          </a:ln>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xmlns="" id="{8BC0FEC0-7758-4F17-8312-93D960A00535}"/>
              </a:ext>
            </a:extLst>
          </p:cNvPr>
          <p:cNvSpPr>
            <a:spLocks noGrp="1"/>
          </p:cNvSpPr>
          <p:nvPr>
            <p:ph sz="half" idx="2"/>
          </p:nvPr>
        </p:nvSpPr>
        <p:spPr>
          <a:xfrm>
            <a:off x="8182644" y="2228004"/>
            <a:ext cx="3425141"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p14="http://schemas.microsoft.com/office/powerpoint/2010/main" xmlns="" val="17048991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622</TotalTime>
  <Words>840</Words>
  <Application>Microsoft Office PowerPoint</Application>
  <PresentationFormat>Custom</PresentationFormat>
  <Paragraphs>93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Dividend</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ASUS</cp:lastModifiedBy>
  <cp:revision>21</cp:revision>
  <dcterms:created xsi:type="dcterms:W3CDTF">2021-10-01T13:22:47Z</dcterms:created>
  <dcterms:modified xsi:type="dcterms:W3CDTF">2023-01-19T06:01:43Z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