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29" autoAdjust="0"/>
  </p:normalViewPr>
  <p:slideViewPr>
    <p:cSldViewPr showGuides="1">
      <p:cViewPr varScale="1">
        <p:scale>
          <a:sx n="88" d="100"/>
          <a:sy n="88" d="100"/>
        </p:scale>
        <p:origin x="-466" y="-77"/>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pPr/>
              <a:t>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pPr/>
              <a:t>‹#›</a:t>
            </a:fld>
            <a:endParaRPr lang="en-US"/>
          </a:p>
        </p:txBody>
      </p:sp>
    </p:spTree>
    <p:extLst>
      <p:ext uri="{BB962C8B-B14F-4D97-AF65-F5344CB8AC3E}">
        <p14:creationId xmlns:p14="http://schemas.microsoft.com/office/powerpoint/2010/main" xmlns=""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pPr/>
              <a:t>2/2/2023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pPr/>
              <a:t>‹#›</a:t>
            </a:fld>
            <a:endParaRPr lang="en-US"/>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xmlns=""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xmlns=""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xmlns=""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xmlns="" val="38740003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2/2/2023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0227653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pPr/>
              <a:t>2/2/2023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648397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2/2/2023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444524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pPr/>
              <a:t>2/2/2023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grpSp>
        <p:nvGrpSpPr>
          <p:cNvPr id="9" name="Group 8">
            <a:extLst>
              <a:ext uri="{FF2B5EF4-FFF2-40B4-BE49-F238E27FC236}">
                <a16:creationId xmlns:a16="http://schemas.microsoft.com/office/drawing/2014/main" xmlns=""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xmlns=""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xmlns=""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xmlns="" val="2850568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pPr/>
              <a:t>2/2/2023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3584962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pPr/>
              <a:t>2/2/2023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151407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pPr/>
              <a:t>2/2/2023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273318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2/2/2023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691993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pPr/>
              <a:t>2/2/2023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54727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408251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2/2/2023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US" sz="4000" b="1" cap="none" dirty="0">
                <a:ln w="12700" cmpd="sng">
                  <a:solidFill>
                    <a:schemeClr val="accent4"/>
                  </a:solidFill>
                  <a:prstDash val="solid"/>
                </a:ln>
                <a:solidFill>
                  <a:srgbClr val="00B050"/>
                </a:solidFill>
                <a:latin typeface="Agency FB" panose="020B0503020202020204" pitchFamily="34" charset="0"/>
              </a:rPr>
              <a:t>Project Report on Used car prediction using Machine Learning</a:t>
            </a:r>
            <a:endParaRPr lang="en-IN" sz="4000" b="1" cap="none" dirty="0">
              <a:ln w="12700" cmpd="sng">
                <a:solidFill>
                  <a:schemeClr val="accent4"/>
                </a:solidFill>
                <a:prstDash val="solid"/>
              </a:ln>
              <a:solidFill>
                <a:srgbClr val="00B050"/>
              </a:solidFill>
              <a:latin typeface="Agency FB" panose="020B0503020202020204" pitchFamily="34" charset="0"/>
            </a:endParaRPr>
          </a:p>
        </p:txBody>
      </p:sp>
      <p:sp>
        <p:nvSpPr>
          <p:cNvPr id="3" name="Subtitle 2"/>
          <p:cNvSpPr>
            <a:spLocks noGrp="1"/>
          </p:cNvSpPr>
          <p:nvPr>
            <p:ph type="body" idx="1"/>
          </p:nvPr>
        </p:nvSpPr>
        <p:spPr>
          <a:xfrm>
            <a:off x="550291" y="3933056"/>
            <a:ext cx="9360545" cy="888588"/>
          </a:xfrm>
        </p:spPr>
        <p:txBody>
          <a:bodyPr/>
          <a:lstStyle/>
          <a:p>
            <a:r>
              <a:rPr lang="en-US" dirty="0">
                <a:solidFill>
                  <a:srgbClr val="FF0000"/>
                </a:solidFill>
              </a:rPr>
              <a:t>                      </a:t>
            </a:r>
            <a:r>
              <a:rPr lang="en-US" sz="2400" cap="none" dirty="0" smtClean="0">
                <a:ln w="0"/>
                <a:solidFill>
                  <a:srgbClr val="FF0000"/>
                </a:solidFill>
                <a:effectLst>
                  <a:reflection blurRad="6350" stA="53000" endA="300" endPos="35500" dir="5400000" sy="-90000" algn="bl" rotWithShape="0"/>
                </a:effectLst>
                <a:latin typeface="Algerian" panose="04020705040A02060702" pitchFamily="82" charset="0"/>
              </a:rPr>
              <a:t>by: </a:t>
            </a:r>
            <a:r>
              <a:rPr lang="en-US" sz="2400" cap="none" dirty="0" err="1" smtClean="0">
                <a:ln w="0"/>
                <a:solidFill>
                  <a:srgbClr val="FF0000"/>
                </a:solidFill>
                <a:effectLst>
                  <a:reflection blurRad="6350" stA="53000" endA="300" endPos="35500" dir="5400000" sy="-90000" algn="bl" rotWithShape="0"/>
                </a:effectLst>
                <a:latin typeface="Algerian" panose="04020705040A02060702" pitchFamily="82" charset="0"/>
              </a:rPr>
              <a:t>sneha</a:t>
            </a:r>
            <a:r>
              <a:rPr lang="en-US" sz="2400" cap="none" dirty="0" smtClean="0">
                <a:ln w="0"/>
                <a:solidFill>
                  <a:srgbClr val="FF0000"/>
                </a:solidFill>
                <a:effectLst>
                  <a:reflection blurRad="6350" stA="53000" endA="300" endPos="35500" dir="5400000" sy="-90000" algn="bl" rotWithShape="0"/>
                </a:effectLst>
                <a:latin typeface="Algerian" panose="04020705040A02060702" pitchFamily="82" charset="0"/>
              </a:rPr>
              <a:t> </a:t>
            </a:r>
            <a:r>
              <a:rPr lang="en-US" sz="2400" cap="none" dirty="0" err="1" smtClean="0">
                <a:ln w="0"/>
                <a:solidFill>
                  <a:srgbClr val="FF0000"/>
                </a:solidFill>
                <a:effectLst>
                  <a:reflection blurRad="6350" stA="53000" endA="300" endPos="35500" dir="5400000" sy="-90000" algn="bl" rotWithShape="0"/>
                </a:effectLst>
                <a:latin typeface="Algerian" panose="04020705040A02060702" pitchFamily="82" charset="0"/>
              </a:rPr>
              <a:t>gohil</a:t>
            </a:r>
            <a:endParaRPr lang="en-US"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xmlns="" val="23201155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8E5BB-793A-4D69-8A9F-D057BD725D73}"/>
              </a:ext>
            </a:extLst>
          </p:cNvPr>
          <p:cNvSpPr>
            <a:spLocks noGrp="1"/>
          </p:cNvSpPr>
          <p:nvPr>
            <p:ph type="title"/>
          </p:nvPr>
        </p:nvSpPr>
        <p:spPr/>
        <p:txBody>
          <a:bodyPr>
            <a:normAutofit/>
          </a:bodyPr>
          <a:lstStyle/>
          <a:p>
            <a:pPr algn="ctr"/>
            <a:r>
              <a:rPr lang="en-US" sz="3200" dirty="0"/>
              <a:t>Label Encoding of categorical data</a:t>
            </a:r>
            <a:endParaRPr lang="en-IN" sz="3200" dirty="0"/>
          </a:p>
        </p:txBody>
      </p:sp>
      <p:sp>
        <p:nvSpPr>
          <p:cNvPr id="3" name="Content Placeholder 2">
            <a:extLst>
              <a:ext uri="{FF2B5EF4-FFF2-40B4-BE49-F238E27FC236}">
                <a16:creationId xmlns:a16="http://schemas.microsoft.com/office/drawing/2014/main" xmlns=""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xmlns=""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xmlns="" val="8963123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7A685-E4C9-4191-A8AA-E906DE85EE48}"/>
              </a:ext>
            </a:extLst>
          </p:cNvPr>
          <p:cNvSpPr>
            <a:spLocks noGrp="1"/>
          </p:cNvSpPr>
          <p:nvPr>
            <p:ph type="title"/>
          </p:nvPr>
        </p:nvSpPr>
        <p:spPr/>
        <p:txBody>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xmlns=""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xmlns=""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xmlns="" val="96013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4E80B-5F3E-4423-8D02-4619A88F6116}"/>
              </a:ext>
            </a:extLst>
          </p:cNvPr>
          <p:cNvSpPr>
            <a:spLocks noGrp="1"/>
          </p:cNvSpPr>
          <p:nvPr>
            <p:ph type="title"/>
          </p:nvPr>
        </p:nvSpPr>
        <p:spPr/>
        <p:txBody>
          <a:bodyPr/>
          <a:lstStyle/>
          <a:p>
            <a:r>
              <a:rPr lang="en-IN" dirty="0"/>
              <a:t>PYTHON Libraries USED IN THIS PROJECT</a:t>
            </a:r>
          </a:p>
        </p:txBody>
      </p:sp>
      <p:pic>
        <p:nvPicPr>
          <p:cNvPr id="6" name="Content Placeholder 5">
            <a:extLst>
              <a:ext uri="{FF2B5EF4-FFF2-40B4-BE49-F238E27FC236}">
                <a16:creationId xmlns:a16="http://schemas.microsoft.com/office/drawing/2014/main" xmlns=""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xmlns="" id="{BF0B5104-F91A-4510-89FA-B53828AE1EE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xmlns="" id="{9FB33255-8BC4-44D5-AB17-5B78EC2F880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xmlns=""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xmlns=""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xmlns=""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xmlns=""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0142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Fuel Type Distribution</a:t>
            </a:r>
          </a:p>
        </p:txBody>
      </p:sp>
      <p:sp>
        <p:nvSpPr>
          <p:cNvPr id="7" name="Content Placeholder 6">
            <a:extLst>
              <a:ext uri="{FF2B5EF4-FFF2-40B4-BE49-F238E27FC236}">
                <a16:creationId xmlns:a16="http://schemas.microsoft.com/office/drawing/2014/main" xmlns=""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xmlns=""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372862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Price vs FUEL TYPE distribution</a:t>
            </a:r>
          </a:p>
        </p:txBody>
      </p:sp>
      <p:sp>
        <p:nvSpPr>
          <p:cNvPr id="5" name="Content Placeholder 4">
            <a:extLst>
              <a:ext uri="{FF2B5EF4-FFF2-40B4-BE49-F238E27FC236}">
                <a16:creationId xmlns:a16="http://schemas.microsoft.com/office/drawing/2014/main" xmlns=""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xmlns=""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17048991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STEERING TYPE DISTRIBUTION</a:t>
            </a:r>
            <a:endParaRPr lang="en-IN" sz="2400" dirty="0"/>
          </a:p>
        </p:txBody>
      </p:sp>
      <p:sp>
        <p:nvSpPr>
          <p:cNvPr id="5" name="Content Placeholder 4">
            <a:extLst>
              <a:ext uri="{FF2B5EF4-FFF2-40B4-BE49-F238E27FC236}">
                <a16:creationId xmlns:a16="http://schemas.microsoft.com/office/drawing/2014/main" xmlns=""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xmlns=""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3153532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9F559-7E37-4A96-AB6F-21D0ADAEF5DE}"/>
              </a:ext>
            </a:extLst>
          </p:cNvPr>
          <p:cNvSpPr>
            <a:spLocks noGrp="1"/>
          </p:cNvSpPr>
          <p:nvPr>
            <p:ph type="title"/>
          </p:nvPr>
        </p:nvSpPr>
        <p:spPr>
          <a:xfrm>
            <a:off x="581040" y="476672"/>
            <a:ext cx="11026744" cy="1363040"/>
          </a:xfrm>
        </p:spPr>
        <p:txBody>
          <a:bodyPr>
            <a:normAutofit/>
          </a:bodyPr>
          <a:lstStyle/>
          <a:p>
            <a:pPr>
              <a:lnSpc>
                <a:spcPct val="150000"/>
              </a:lnSpc>
            </a:pPr>
            <a:r>
              <a:rPr lang="en-IN" dirty="0"/>
              <a:t>Exploratory Data Analysis</a:t>
            </a:r>
            <a:br>
              <a:rPr lang="en-IN" dirty="0"/>
            </a:br>
            <a:r>
              <a:rPr lang="en-IN" sz="2200" dirty="0">
                <a:solidFill>
                  <a:srgbClr val="FFFF00"/>
                </a:solidFill>
              </a:rPr>
              <a:t>price VS STEERING TYPE DISTRIBUTION</a:t>
            </a:r>
            <a:endParaRPr lang="en-IN" sz="2200" dirty="0"/>
          </a:p>
        </p:txBody>
      </p:sp>
      <p:sp>
        <p:nvSpPr>
          <p:cNvPr id="5" name="Content Placeholder 4">
            <a:extLst>
              <a:ext uri="{FF2B5EF4-FFF2-40B4-BE49-F238E27FC236}">
                <a16:creationId xmlns:a16="http://schemas.microsoft.com/office/drawing/2014/main" xmlns=""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xmlns=""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34098528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
        <p:nvSpPr>
          <p:cNvPr id="4" name="Content Placeholder 3">
            <a:extLst>
              <a:ext uri="{FF2B5EF4-FFF2-40B4-BE49-F238E27FC236}">
                <a16:creationId xmlns:a16="http://schemas.microsoft.com/office/drawing/2014/main" xmlns=""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xmlns="" id="{83375401-D99F-4E68-B05D-786982B623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37743218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Turbocharger vs price</a:t>
            </a:r>
            <a:endParaRPr lang="en-IN" sz="2200" dirty="0"/>
          </a:p>
        </p:txBody>
      </p:sp>
      <p:sp>
        <p:nvSpPr>
          <p:cNvPr id="4" name="Content Placeholder 3">
            <a:extLst>
              <a:ext uri="{FF2B5EF4-FFF2-40B4-BE49-F238E27FC236}">
                <a16:creationId xmlns:a16="http://schemas.microsoft.com/office/drawing/2014/main" xmlns=""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xmlns="" id="{FEC5910F-6F6E-4F96-A236-FE33E127C54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xmlns="" id="{BDE5D73B-00A4-4151-B46A-1A56C918B0B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xmlns=""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xmlns=""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xmlns=""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69243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xmlns="" id="{A37E48F1-A77C-463A-AD23-FB310D63B2FA}"/>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NO OF CYLINDER  vs price</a:t>
            </a:r>
            <a:endParaRPr lang="en-IN" sz="2200" dirty="0"/>
          </a:p>
        </p:txBody>
      </p:sp>
      <p:pic>
        <p:nvPicPr>
          <p:cNvPr id="6" name="Content Placeholder 5">
            <a:extLst>
              <a:ext uri="{FF2B5EF4-FFF2-40B4-BE49-F238E27FC236}">
                <a16:creationId xmlns:a16="http://schemas.microsoft.com/office/drawing/2014/main" xmlns=""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xmlns="" val="901127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t>Used Car Price prediction</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xmlns=""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xmlns="" val="3638388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xmlns=""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xmlns="" id="{0D768F98-2EF9-49BD-B10B-6D16F1ECCD34}"/>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CAR AGE vs price</a:t>
            </a:r>
            <a:endParaRPr lang="en-IN" sz="2200" dirty="0"/>
          </a:p>
        </p:txBody>
      </p:sp>
    </p:spTree>
    <p:extLst>
      <p:ext uri="{BB962C8B-B14F-4D97-AF65-F5344CB8AC3E}">
        <p14:creationId xmlns:p14="http://schemas.microsoft.com/office/powerpoint/2010/main" xmlns="" val="4162134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xmlns=""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xmlns="" id="{55B76F85-A9EE-498F-8D47-FD019ECBF545}"/>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MILEAGE(KMPL)  vs price</a:t>
            </a:r>
            <a:endParaRPr lang="en-IN" sz="2200" dirty="0"/>
          </a:p>
        </p:txBody>
      </p:sp>
    </p:spTree>
    <p:extLst>
      <p:ext uri="{BB962C8B-B14F-4D97-AF65-F5344CB8AC3E}">
        <p14:creationId xmlns:p14="http://schemas.microsoft.com/office/powerpoint/2010/main" xmlns="" val="33959503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7FAD-8B69-4B0D-A4A1-DE1B41FBA4D8}"/>
              </a:ext>
            </a:extLst>
          </p:cNvPr>
          <p:cNvSpPr>
            <a:spLocks noGrp="1"/>
          </p:cNvSpPr>
          <p:nvPr>
            <p:ph type="title"/>
          </p:nvPr>
        </p:nvSpPr>
        <p:spPr/>
        <p:txBody>
          <a:bodyPr>
            <a:normAutofit/>
          </a:bodyPr>
          <a:lstStyle/>
          <a:p>
            <a:pPr algn="ctr"/>
            <a:r>
              <a:rPr lang="en-IN" sz="3200" dirty="0"/>
              <a:t>MACHINE LEARNING MODEL BUILDING</a:t>
            </a:r>
          </a:p>
        </p:txBody>
      </p:sp>
      <p:sp>
        <p:nvSpPr>
          <p:cNvPr id="5" name="Content Placeholder 4">
            <a:extLst>
              <a:ext uri="{FF2B5EF4-FFF2-40B4-BE49-F238E27FC236}">
                <a16:creationId xmlns:a16="http://schemas.microsoft.com/office/drawing/2014/main" xmlns=""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xmlns="" val="1307024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D8F5C-8C63-46EB-AB60-1439E4B5F959}"/>
              </a:ext>
            </a:extLst>
          </p:cNvPr>
          <p:cNvSpPr>
            <a:spLocks noGrp="1"/>
          </p:cNvSpPr>
          <p:nvPr>
            <p:ph type="title"/>
          </p:nvPr>
        </p:nvSpPr>
        <p:spPr/>
        <p:txBody>
          <a:bodyPr>
            <a:normAutofit/>
          </a:bodyPr>
          <a:lstStyle/>
          <a:p>
            <a:pPr algn="ctr"/>
            <a:r>
              <a:rPr lang="en-IN" sz="2800" b="1" dirty="0">
                <a:effectLst/>
                <a:ea typeface="Calibri" panose="020F0502020204030204" pitchFamily="34" charset="0"/>
                <a:cs typeface="Mangal" panose="02040503050203030202" pitchFamily="18" charset="0"/>
              </a:rPr>
              <a:t>KEY METRICS FOR SUCCESS IN SOLVING PROBLEM UNDER CONSIDERATION</a:t>
            </a:r>
            <a:endParaRPr lang="en-IN" sz="3600" dirty="0"/>
          </a:p>
        </p:txBody>
      </p:sp>
      <p:sp>
        <p:nvSpPr>
          <p:cNvPr id="3" name="Content Placeholder 2">
            <a:extLst>
              <a:ext uri="{FF2B5EF4-FFF2-40B4-BE49-F238E27FC236}">
                <a16:creationId xmlns:a16="http://schemas.microsoft.com/office/drawing/2014/main" xmlns=""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xmlns="" val="527857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xmlns=""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xmlns="" id="{7666CD78-870A-4693-B56B-518F8C78726E}"/>
              </a:ext>
            </a:extLst>
          </p:cNvPr>
          <p:cNvGraphicFramePr>
            <a:graphicFrameLocks noGrp="1"/>
          </p:cNvGraphicFramePr>
          <p:nvPr>
            <p:extLst>
              <p:ext uri="{D42A27DB-BD31-4B8C-83A1-F6EECF244321}">
                <p14:modId xmlns:p14="http://schemas.microsoft.com/office/powerpoint/2010/main" xmlns=""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xmlns="" val="2204835289"/>
                    </a:ext>
                  </a:extLst>
                </a:gridCol>
                <a:gridCol w="1438593">
                  <a:extLst>
                    <a:ext uri="{9D8B030D-6E8A-4147-A177-3AD203B41FA5}">
                      <a16:colId xmlns:a16="http://schemas.microsoft.com/office/drawing/2014/main" xmlns="" val="2693038372"/>
                    </a:ext>
                  </a:extLst>
                </a:gridCol>
                <a:gridCol w="1521187">
                  <a:extLst>
                    <a:ext uri="{9D8B030D-6E8A-4147-A177-3AD203B41FA5}">
                      <a16:colId xmlns:a16="http://schemas.microsoft.com/office/drawing/2014/main" xmlns="" val="2938184016"/>
                    </a:ext>
                  </a:extLst>
                </a:gridCol>
                <a:gridCol w="2155799">
                  <a:extLst>
                    <a:ext uri="{9D8B030D-6E8A-4147-A177-3AD203B41FA5}">
                      <a16:colId xmlns:a16="http://schemas.microsoft.com/office/drawing/2014/main" xmlns=""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766974141"/>
                  </a:ext>
                </a:extLst>
              </a:tr>
            </a:tbl>
          </a:graphicData>
        </a:graphic>
      </p:graphicFrame>
    </p:spTree>
    <p:extLst>
      <p:ext uri="{BB962C8B-B14F-4D97-AF65-F5344CB8AC3E}">
        <p14:creationId xmlns:p14="http://schemas.microsoft.com/office/powerpoint/2010/main" xmlns="" val="3043688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07018-70C0-4F49-92DC-CD45F09AC141}"/>
              </a:ext>
            </a:extLst>
          </p:cNvPr>
          <p:cNvSpPr>
            <a:spLocks noGrp="1"/>
          </p:cNvSpPr>
          <p:nvPr>
            <p:ph type="title"/>
          </p:nvPr>
        </p:nvSpPr>
        <p:spPr/>
        <p:txBody>
          <a:bodyPr>
            <a:normAutofit/>
          </a:bodyPr>
          <a:lstStyle/>
          <a:p>
            <a:pPr algn="ctr"/>
            <a:r>
              <a:rPr lang="en-US" sz="3200" dirty="0"/>
              <a:t>Final Hyper parameter tuned ml model</a:t>
            </a:r>
            <a:endParaRPr lang="en-IN" sz="3200" dirty="0"/>
          </a:p>
        </p:txBody>
      </p:sp>
      <p:sp>
        <p:nvSpPr>
          <p:cNvPr id="3" name="Content Placeholder 2">
            <a:extLst>
              <a:ext uri="{FF2B5EF4-FFF2-40B4-BE49-F238E27FC236}">
                <a16:creationId xmlns:a16="http://schemas.microsoft.com/office/drawing/2014/main" xmlns=""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C973A005-E40A-49F0-B04C-DB720DEF144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xmlns="" val="32985157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6F1817-CD06-486C-93B6-125B84C2ED05}"/>
              </a:ext>
            </a:extLst>
          </p:cNvPr>
          <p:cNvSpPr>
            <a:spLocks noGrp="1"/>
          </p:cNvSpPr>
          <p:nvPr>
            <p:ph type="title"/>
          </p:nvPr>
        </p:nvSpPr>
        <p:spPr/>
        <p:txBody>
          <a:bodyPr>
            <a:normAutofit/>
          </a:bodyPr>
          <a:lstStyle/>
          <a:p>
            <a:pPr algn="ctr"/>
            <a:r>
              <a:rPr lang="en-IN" sz="3200" dirty="0">
                <a:effectLst/>
                <a:ea typeface="Calibri" panose="020F0502020204030204" pitchFamily="34" charset="0"/>
                <a:cs typeface="Mangal" panose="02040503050203030202" pitchFamily="18" charset="0"/>
              </a:rPr>
              <a:t>Limitations &amp; Scope for Future OF THIS Work</a:t>
            </a:r>
            <a:endParaRPr lang="en-IN" sz="3200" dirty="0"/>
          </a:p>
        </p:txBody>
      </p:sp>
      <p:sp>
        <p:nvSpPr>
          <p:cNvPr id="6" name="Content Placeholder 5">
            <a:extLst>
              <a:ext uri="{FF2B5EF4-FFF2-40B4-BE49-F238E27FC236}">
                <a16:creationId xmlns:a16="http://schemas.microsoft.com/office/drawing/2014/main" xmlns=""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xmlns="" val="165729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B7490FC-FC54-4EE5-80FB-E7096ADD5B5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xmlns="" val="6393478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xmlns=""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xmlns="" val="70921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B1A03-9348-4018-8250-B7432DAAF9DC}"/>
              </a:ext>
            </a:extLst>
          </p:cNvPr>
          <p:cNvSpPr>
            <a:spLocks noGrp="1"/>
          </p:cNvSpPr>
          <p:nvPr>
            <p:ph type="title"/>
          </p:nvPr>
        </p:nvSpPr>
        <p:spPr/>
        <p:txBody>
          <a:bodyPr>
            <a:normAutofit/>
          </a:bodyPr>
          <a:lstStyle/>
          <a:p>
            <a:pPr algn="ctr"/>
            <a:r>
              <a:rPr lang="en-US" sz="3600" dirty="0"/>
              <a:t>Objective</a:t>
            </a:r>
            <a:endParaRPr lang="en-IN" sz="3600" dirty="0"/>
          </a:p>
        </p:txBody>
      </p:sp>
      <p:sp>
        <p:nvSpPr>
          <p:cNvPr id="3" name="Content Placeholder 2">
            <a:extLst>
              <a:ext uri="{FF2B5EF4-FFF2-40B4-BE49-F238E27FC236}">
                <a16:creationId xmlns:a16="http://schemas.microsoft.com/office/drawing/2014/main" xmlns=""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xmlns="" val="1983806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5976E-3162-473C-A493-405ABA38DC9D}"/>
              </a:ext>
            </a:extLst>
          </p:cNvPr>
          <p:cNvSpPr>
            <a:spLocks noGrp="1"/>
          </p:cNvSpPr>
          <p:nvPr>
            <p:ph type="title"/>
          </p:nvPr>
        </p:nvSpPr>
        <p:spPr/>
        <p:txBody>
          <a:bodyPr>
            <a:normAutofit/>
          </a:bodyPr>
          <a:lstStyle/>
          <a:p>
            <a:pPr algn="ctr"/>
            <a:r>
              <a:rPr lang="en-IN" sz="3200" dirty="0"/>
              <a:t>DATASET Information</a:t>
            </a:r>
          </a:p>
        </p:txBody>
      </p:sp>
      <p:sp>
        <p:nvSpPr>
          <p:cNvPr id="4" name="Content Placeholder 3">
            <a:extLst>
              <a:ext uri="{FF2B5EF4-FFF2-40B4-BE49-F238E27FC236}">
                <a16:creationId xmlns:a16="http://schemas.microsoft.com/office/drawing/2014/main" xmlns=""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xmlns="" val="2154518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55C0F-F866-4405-A5A6-6CC8B7C76A78}"/>
              </a:ext>
            </a:extLst>
          </p:cNvPr>
          <p:cNvSpPr>
            <a:spLocks noGrp="1"/>
          </p:cNvSpPr>
          <p:nvPr>
            <p:ph type="title"/>
          </p:nvPr>
        </p:nvSpPr>
        <p:spPr/>
        <p:txBody>
          <a:bodyPr>
            <a:normAutofit/>
          </a:bodyPr>
          <a:lstStyle/>
          <a:p>
            <a:pPr algn="ctr"/>
            <a:r>
              <a:rPr lang="en-US" sz="3200" dirty="0"/>
              <a:t>Methodology of project </a:t>
            </a:r>
            <a:endParaRPr lang="en-IN" sz="3200" dirty="0"/>
          </a:p>
        </p:txBody>
      </p:sp>
      <p:sp>
        <p:nvSpPr>
          <p:cNvPr id="3" name="Content Placeholder 2">
            <a:extLst>
              <a:ext uri="{FF2B5EF4-FFF2-40B4-BE49-F238E27FC236}">
                <a16:creationId xmlns:a16="http://schemas.microsoft.com/office/drawing/2014/main" xmlns=""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xmlns=""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xmlns="" val="7060704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15543-0C81-4948-AFEB-DDA48CC947C7}"/>
              </a:ext>
            </a:extLst>
          </p:cNvPr>
          <p:cNvSpPr>
            <a:spLocks noGrp="1"/>
          </p:cNvSpPr>
          <p:nvPr>
            <p:ph type="title"/>
          </p:nvPr>
        </p:nvSpPr>
        <p:spPr/>
        <p:txBody>
          <a:bodyPr>
            <a:normAutofit/>
          </a:bodyPr>
          <a:lstStyle/>
          <a:p>
            <a:pPr algn="ctr"/>
            <a:r>
              <a:rPr lang="en-US" sz="3200" dirty="0"/>
              <a:t> Web Scraping Strategy</a:t>
            </a:r>
            <a:endParaRPr lang="en-IN" sz="3200" dirty="0"/>
          </a:p>
        </p:txBody>
      </p:sp>
      <p:sp>
        <p:nvSpPr>
          <p:cNvPr id="3" name="Content Placeholder 2">
            <a:extLst>
              <a:ext uri="{FF2B5EF4-FFF2-40B4-BE49-F238E27FC236}">
                <a16:creationId xmlns:a16="http://schemas.microsoft.com/office/drawing/2014/main" xmlns=""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xmlns="" val="38935667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xmlns="" id="{84790A0D-E3A8-4E37-9441-0ED71503835B}"/>
              </a:ext>
            </a:extLst>
          </p:cNvPr>
          <p:cNvSpPr>
            <a:spLocks noGrp="1"/>
          </p:cNvSpPr>
          <p:nvPr>
            <p:ph type="title"/>
          </p:nvPr>
        </p:nvSpPr>
        <p:spPr/>
        <p:txBody>
          <a:bodyPr>
            <a:normAutofit/>
          </a:bodyPr>
          <a:lstStyle/>
          <a:p>
            <a:pPr algn="ctr"/>
            <a:r>
              <a:rPr lang="en-US" sz="3200" dirty="0"/>
              <a:t>Missing Value imputation</a:t>
            </a:r>
            <a:endParaRPr lang="en-IN" sz="3200" dirty="0"/>
          </a:p>
        </p:txBody>
      </p:sp>
      <p:pic>
        <p:nvPicPr>
          <p:cNvPr id="5" name="Picture 4">
            <a:extLst>
              <a:ext uri="{FF2B5EF4-FFF2-40B4-BE49-F238E27FC236}">
                <a16:creationId xmlns:a16="http://schemas.microsoft.com/office/drawing/2014/main" xmlns="" id="{15E0DDD4-2694-4B1A-A519-6F1FFBDA52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xmlns="" val="2315141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5B018-F14B-4EC7-A2A7-8F6581954880}"/>
              </a:ext>
            </a:extLst>
          </p:cNvPr>
          <p:cNvSpPr>
            <a:spLocks noGrp="1"/>
          </p:cNvSpPr>
          <p:nvPr>
            <p:ph type="title"/>
          </p:nvPr>
        </p:nvSpPr>
        <p:spPr/>
        <p:txBody>
          <a:bodyPr>
            <a:normAutofit/>
          </a:bodyPr>
          <a:lstStyle/>
          <a:p>
            <a:pPr algn="ctr"/>
            <a:r>
              <a:rPr lang="en-US" sz="3200" dirty="0"/>
              <a:t>Missing Value imputation</a:t>
            </a:r>
            <a:endParaRPr lang="en-IN" sz="2800" dirty="0"/>
          </a:p>
        </p:txBody>
      </p:sp>
      <p:pic>
        <p:nvPicPr>
          <p:cNvPr id="4" name="Content Placeholder 3">
            <a:extLst>
              <a:ext uri="{FF2B5EF4-FFF2-40B4-BE49-F238E27FC236}">
                <a16:creationId xmlns:a16="http://schemas.microsoft.com/office/drawing/2014/main" xmlns=""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xmlns="" id="{633AEFF6-C939-4A2D-A42D-3C1716F90D4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xmlns=""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xmlns=""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xmlns="" val="23956329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744</TotalTime>
  <Words>1068</Words>
  <Application>Microsoft Office PowerPoint</Application>
  <PresentationFormat>Custom</PresentationFormat>
  <Paragraphs>120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ASUS</cp:lastModifiedBy>
  <cp:revision>31</cp:revision>
  <dcterms:created xsi:type="dcterms:W3CDTF">2021-10-01T13:22:47Z</dcterms:created>
  <dcterms:modified xsi:type="dcterms:W3CDTF">2023-02-02T06:11:35Z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