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1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. 시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89861" y="96813"/>
            <a:ext cx="582082" cy="507831"/>
          </a:xfrm>
          <a:prstGeom prst="rect">
            <a:avLst/>
          </a:prstGeom>
          <a:noFill/>
          <a:extLst/>
        </p:spPr>
        <p:txBody>
          <a:bodyPr wrap="none" anchor="ctr">
            <a:spAutoFit/>
          </a:bodyPr>
          <a:lstStyle>
            <a:defPPr>
              <a:defRPr lang="en-US"/>
            </a:defPPr>
            <a:lvl1pPr defTabSz="342900">
              <a:lnSpc>
                <a:spcPct val="150000"/>
              </a:lnSpc>
              <a:defRPr sz="1100" b="1" spc="-113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나눔고딕" panose="020D0604000000000000"/>
              </a:rPr>
              <a:t>별첨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32796" y="27564"/>
            <a:ext cx="4892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나눔고딕" panose="020D0604000000000000"/>
                <a:cs typeface="Levenim MT" panose="02010502060101010101" pitchFamily="2" charset="-79"/>
              </a:rPr>
              <a:t>#.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ea typeface="나눔고딕" panose="020D0604000000000000"/>
              <a:cs typeface="Levenim MT" panose="02010502060101010101" pitchFamily="2" charset="-79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 flipH="1">
            <a:off x="1398863" y="193676"/>
            <a:ext cx="302681" cy="35548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11178638" y="294146"/>
            <a:ext cx="0" cy="31878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 flipV="1">
            <a:off x="10644281" y="294146"/>
            <a:ext cx="0" cy="31878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 flipV="1">
            <a:off x="10096898" y="294146"/>
            <a:ext cx="0" cy="31878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9552384" y="206493"/>
            <a:ext cx="3373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1400" kern="1200" spc="-122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evenim MT" panose="02010502060101010101" pitchFamily="2" charset="-79"/>
              </a:rPr>
              <a:t>Ⅰ</a:t>
            </a:r>
            <a:endParaRPr lang="ko-KR" altLang="en-US" sz="1400" kern="1200" spc="-122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evenim MT" panose="02010502060101010101" pitchFamily="2" charset="-79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V="1">
            <a:off x="9577652" y="294146"/>
            <a:ext cx="0" cy="31878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 userDrawn="1"/>
        </p:nvSpPr>
        <p:spPr>
          <a:xfrm>
            <a:off x="10084135" y="206493"/>
            <a:ext cx="3373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1400" kern="1200" spc="-122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evenim MT" panose="02010502060101010101" pitchFamily="2" charset="-79"/>
              </a:rPr>
              <a:t>Ⅱ</a:t>
            </a:r>
            <a:endParaRPr lang="ko-KR" altLang="en-US" sz="1400" kern="1200" spc="-122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evenim MT" panose="02010502060101010101" pitchFamily="2" charset="-79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0615887" y="206493"/>
            <a:ext cx="3373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1400" spc="-122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evenim MT" panose="02010502060101010101" pitchFamily="2" charset="-79"/>
              </a:rPr>
              <a:t>Ⅲ</a:t>
            </a:r>
            <a:endParaRPr lang="ko-KR" altLang="en-US" sz="1400" spc="-122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evenim MT" panose="02010502060101010101" pitchFamily="2" charset="-79"/>
            </a:endParaRPr>
          </a:p>
        </p:txBody>
      </p:sp>
      <p:cxnSp>
        <p:nvCxnSpPr>
          <p:cNvPr id="33" name="직선 연결선 32"/>
          <p:cNvCxnSpPr/>
          <p:nvPr userDrawn="1"/>
        </p:nvCxnSpPr>
        <p:spPr>
          <a:xfrm flipV="1">
            <a:off x="11699966" y="294146"/>
            <a:ext cx="0" cy="31878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11147638" y="206493"/>
            <a:ext cx="3373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1400" spc="-122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evenim MT" panose="02010502060101010101" pitchFamily="2" charset="-79"/>
              </a:rPr>
              <a:t>Ⅳ</a:t>
            </a:r>
            <a:endParaRPr lang="ko-KR" altLang="en-US" sz="1400" spc="-122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evenim MT" panose="02010502060101010101" pitchFamily="2" charset="-79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1679389" y="206493"/>
            <a:ext cx="3373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71086"/>
            <a:r>
              <a:rPr lang="en-US" altLang="ko-KR" sz="1400" spc="-122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evenim MT" panose="02010502060101010101" pitchFamily="2" charset="-79"/>
              </a:rPr>
              <a:t>Ⅴ</a:t>
            </a:r>
            <a:endParaRPr lang="ko-KR" altLang="en-US" sz="1400" spc="-122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95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2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1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9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1409-9315-4275-89A4-9F1203E94623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1893-EFAC-44B3-8D81-A23045F7E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11st.co.kr/product/SellerProductDetail.tmall?method=getSellerProductDetail&amp;prdNo=1758813123&amp;NaPm=ct=j71mdwug|ci=ef19eb743426f8acbf32d5bf8c8ea3531c84c33f|tr=slc|sn=17703|hk=9168cebe21e7d88f86d5f743946869254cde86d0&amp;utm_term=&amp;utm_campaign=-&amp;utm_source=%B3%D7%C0%CC%B9%F6_PCS&amp;utm_medium=%B0%A1%B0%DD%BA%F1%B1%B3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hyperlink" Target="http://cr2.shopping.naver.com/adcrNoti.nhn?x=KHV6p7n9dDBOwz%2BmDaDnAf%2F%2F%2Fw%3D%3Dsc3DCb7RWhx993p2JIzVhHvqNhRdpjvHO6%2BjyXJBoXQcnk5zX22FWNJwCaCFKprFbherVrh8STzkhWojfpsMQXZMJY1ewWBpFzYPrZsRLac2B7POsaxqdUixzGqWGZ3GY1YfVoZCwRFdN%2B9ORY2%2Bk3A7mFv0eTJVmWq3qLv%2BhSMym7LX2ibhEdeCKqDbxwwJvQjtd2ATBUzT01geclzgBQM8gHxirtp%2BMvpZY9mbmNLV5W3yl72JOO7zNbnmgOdHfZWxy%2BvOvwRu6pab%2F3AEo4QU4quAJDw%2Fi4e0a5dq5SQBZr%2Fn5TcxNlceYhw0HADGqaIUOpnfn9MsWjCxavl%2FXMrdPgkoBAARdUGsnnCGYHn4SWAyPRDVtZ8HJgELotI0ZXvEpr9Ie4dukiBlynObnBIDn9cISNZ4uhBNhVmGavwDhu2pATgJOneCAvR%2B5%2BW2Cr7FdBuVsDoLJYjbLgOPgLNU7XvV09agHxWezdD0esiQ%2BVlei2Pt6e4MJth%2BcSjqp5EtLy8hVcVhUYzdmYA695BAv3KWWB4VXdvi6HJqEe5ivrkzPPx3MXYpyO4Ri%2F0oNo6Si1Fx0xkjir45%2BKuly%2BfM9vXbpCPsCRcYt4L660LUWGwSkvOiYg%2Bn19084s3JquTYrd%2FkHVDmYSo36sqiaiENV9wdq1r4XdurIeE1jMCg%3D&amp;nv_mid=11517262154&amp;cat_id=50000265" TargetMode="External"/><Relationship Id="rId2" Type="http://schemas.openxmlformats.org/officeDocument/2006/relationships/hyperlink" Target="http://swindow.naver.com/itemdetail/2040378095?NaPm=ct=j701mj48|ci=23d4fd499c5fd315b96000710b140fc44154e787|tr=sls|sn=236419|hk=8b6215c4da6fdd44bc6ae66f3b29fafd8821b686&amp;inflow=pp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hyperlink" Target="http://swindow.naver.com/itemdetail/2040378095?NaPm=ct%3Dj71mcv1c%7Cci%3D8b814829d640ae503d127f773434a4a2e9133db3%7Ctr%3Dsls%7Csn%3D236419%7Chk%3Dc27a3ede43f56105d25569f690fb4cd6cdabbf2f&amp;inflow=ppl" TargetMode="External"/><Relationship Id="rId5" Type="http://schemas.openxmlformats.org/officeDocument/2006/relationships/hyperlink" Target="http://techg.kr/wp-content/uploads/2016/06/OSVR-HDK2-700.jpg" TargetMode="External"/><Relationship Id="rId15" Type="http://schemas.openxmlformats.org/officeDocument/2006/relationships/hyperlink" Target="http://www.11st.co.kr/product/SellerProductDetail.tmall?method=getSellerProductDetail&amp;prdNo=1786317361&amp;NaPm=ct=j71ma9o8|ci=ecb2317952a4710bc40f3eaea5a94399c5809164|tr=sls|sn=17703|hk=5780750a6488208f46b68b719584d0c4727d807a&amp;utm_term=&amp;utm_campaign=-&amp;utm_source=%B3%D7%C0%CC%B9%F6_PCS&amp;utm_medium=%B0%A1%B0%DD%BA%F1%B1%B3" TargetMode="External"/><Relationship Id="rId10" Type="http://schemas.openxmlformats.org/officeDocument/2006/relationships/hyperlink" Target="http://shopping.naver.com/detail/lite.nhn?cat_id=50004137&amp;frm=NVSCPRO&amp;nv_mid=11720856271&amp;query=OSVR+HDK2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hyperlink" Target="http://prod.danawa.com/info/?pcode=5268803&amp;keyword=%EC%95%A0%ED%94%8C%20%EC%95%84%EC%9D%B4%EB%A7%A5%20%20MNED%202KH/A&amp;cate=1127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itempage3.auction.co.kr/DetailView.aspx?ItemNo=B278826836&amp;frm3=V2" TargetMode="External"/><Relationship Id="rId4" Type="http://schemas.openxmlformats.org/officeDocument/2006/relationships/hyperlink" Target="http://shop.danawa.com/pcshop/?controller=brandPCBlog&amp;methods=main&amp;representProductSeq=14339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495600" y="50108"/>
            <a:ext cx="911916" cy="415498"/>
          </a:xfrm>
          <a:prstGeom prst="rect">
            <a:avLst/>
          </a:prstGeom>
          <a:noFill/>
          <a:extLst/>
        </p:spPr>
        <p:txBody>
          <a:bodyPr wrap="none" anchor="ctr">
            <a:spAutoFit/>
          </a:bodyPr>
          <a:lstStyle>
            <a:defPPr>
              <a:defRPr lang="en-US"/>
            </a:defPPr>
            <a:lvl1pPr defTabSz="342900">
              <a:lnSpc>
                <a:spcPct val="150000"/>
              </a:lnSpc>
              <a:defRPr b="1" spc="-113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en-US" altLang="ko-KR" sz="1400" dirty="0">
                <a:latin typeface="+mn-ea"/>
                <a:ea typeface="나눔고딕" panose="020D0604000000000000"/>
              </a:rPr>
              <a:t>1. </a:t>
            </a:r>
            <a:r>
              <a:rPr lang="en-US" altLang="ko-KR" sz="1400" dirty="0" smtClean="0">
                <a:latin typeface="+mn-ea"/>
                <a:ea typeface="나눔고딕" panose="020D0604000000000000"/>
              </a:rPr>
              <a:t>VR </a:t>
            </a:r>
            <a:r>
              <a:rPr lang="ko-KR" altLang="en-US" sz="1400" dirty="0" smtClean="0">
                <a:latin typeface="+mn-ea"/>
                <a:ea typeface="나눔고딕" panose="020D0604000000000000"/>
              </a:rPr>
              <a:t>장비</a:t>
            </a:r>
            <a:endParaRPr lang="ko-KR" altLang="en-US" sz="1400" dirty="0">
              <a:latin typeface="+mn-ea"/>
              <a:ea typeface="나눔고딕" panose="020D060400000000000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2620872" y="280940"/>
            <a:ext cx="995016" cy="369332"/>
          </a:xfrm>
          <a:prstGeom prst="rect">
            <a:avLst/>
          </a:prstGeom>
          <a:noFill/>
          <a:extLst/>
        </p:spPr>
        <p:txBody>
          <a:bodyPr wrap="none" anchor="ctr">
            <a:spAutoFit/>
          </a:bodyPr>
          <a:lstStyle>
            <a:defPPr>
              <a:defRPr lang="en-US"/>
            </a:defPPr>
            <a:lvl1pPr defTabSz="342900">
              <a:lnSpc>
                <a:spcPct val="150000"/>
              </a:lnSpc>
              <a:defRPr b="1" spc="-113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OSVR HDK 2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2" descr="https://shop-phinf.pstatic.net/20170629_80/500055385_1498730616067bqsOi_JPEG/3.jpg?type=w86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7" y="2355409"/>
            <a:ext cx="2279688" cy="19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Orah 4i Live Spherical VR Camera 병행 상품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92" y="4432439"/>
            <a:ext cx="2279688" cy="22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OSVR-HDK2-70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7" y="696438"/>
            <a:ext cx="2280311" cy="1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339" y="650272"/>
            <a:ext cx="2278394" cy="1187497"/>
          </a:xfrm>
          <a:prstGeom prst="rect">
            <a:avLst/>
          </a:prstGeom>
        </p:spPr>
      </p:pic>
      <p:pic>
        <p:nvPicPr>
          <p:cNvPr id="21" name="Picture 4" descr="애플 아이맥 MNED2KH/A 이미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9" y="2157552"/>
            <a:ext cx="2279688" cy="22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0045" y="4562529"/>
            <a:ext cx="2279688" cy="19308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45669" y="696438"/>
            <a:ext cx="26275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0"/>
              </a:rPr>
              <a:t>OSVR HDK2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(Open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Source Virtual Reality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HDK2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861,000 ~ 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네이버쇼핑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$399.99 (OSVR 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5669" y="2353664"/>
            <a:ext cx="2640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1"/>
              </a:rPr>
              <a:t>Samsung Gear VR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1"/>
              </a:rPr>
              <a:t>2017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149,600 ~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네이버쇼핑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ko-KR" altLang="en-US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5669" y="4731806"/>
            <a:ext cx="24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 err="1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Orah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 4i live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Spherical VR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Camera</a:t>
            </a:r>
            <a:endParaRPr lang="en-US" altLang="ko-KR" sz="1100" kern="1400" dirty="0" smtClean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5,000,000~ (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71856" y="696438"/>
            <a:ext cx="29915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3"/>
              </a:rPr>
              <a:t>HTC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3"/>
              </a:rPr>
              <a:t>VIVE</a:t>
            </a:r>
            <a:endParaRPr lang="en-US" altLang="ko-KR" sz="1100" kern="1400" dirty="0" smtClean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1,020,600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다나와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번가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71856" y="2353664"/>
            <a:ext cx="241604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4"/>
              </a:rPr>
              <a:t>애플 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4"/>
              </a:rPr>
              <a:t>아이맥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4"/>
              </a:rPr>
              <a:t> 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4"/>
              </a:rPr>
              <a:t>MNED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4"/>
              </a:rPr>
              <a:t>2KH/A</a:t>
            </a:r>
            <a:endParaRPr lang="en-US" altLang="ko-KR" sz="1100" kern="1400" dirty="0" smtClean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2,480,000 ~ 3,515,000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다나와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번가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ko-KR" altLang="en-US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71856" y="4562529"/>
            <a:ext cx="28584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5"/>
              </a:rPr>
              <a:t>INNO HP </a:t>
            </a:r>
            <a:r>
              <a:rPr lang="en-US" altLang="ko-KR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5"/>
              </a:rPr>
              <a:t>EliteDesk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5"/>
              </a:rPr>
              <a:t> 800 G3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5"/>
              </a:rPr>
              <a:t>TWR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2,697,000 (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번가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495600" y="50108"/>
            <a:ext cx="911916" cy="415498"/>
          </a:xfrm>
          <a:prstGeom prst="rect">
            <a:avLst/>
          </a:prstGeom>
          <a:noFill/>
          <a:extLst/>
        </p:spPr>
        <p:txBody>
          <a:bodyPr wrap="none" anchor="ctr">
            <a:spAutoFit/>
          </a:bodyPr>
          <a:lstStyle>
            <a:defPPr>
              <a:defRPr lang="en-US"/>
            </a:defPPr>
            <a:lvl1pPr defTabSz="342900">
              <a:lnSpc>
                <a:spcPct val="150000"/>
              </a:lnSpc>
              <a:defRPr b="1" spc="-113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en-US" altLang="ko-KR" sz="1400" dirty="0">
                <a:latin typeface="+mn-ea"/>
                <a:ea typeface="나눔고딕" panose="020D0604000000000000"/>
              </a:rPr>
              <a:t>1. </a:t>
            </a:r>
            <a:r>
              <a:rPr lang="en-US" altLang="ko-KR" sz="1400" dirty="0" smtClean="0">
                <a:latin typeface="+mn-ea"/>
                <a:ea typeface="나눔고딕" panose="020D0604000000000000"/>
              </a:rPr>
              <a:t>VR </a:t>
            </a:r>
            <a:r>
              <a:rPr lang="ko-KR" altLang="en-US" sz="1400" dirty="0" smtClean="0">
                <a:latin typeface="+mn-ea"/>
                <a:ea typeface="나눔고딕" panose="020D0604000000000000"/>
              </a:rPr>
              <a:t>장비</a:t>
            </a:r>
            <a:endParaRPr lang="ko-KR" altLang="en-US" sz="1400" dirty="0">
              <a:latin typeface="+mn-ea"/>
              <a:ea typeface="나눔고딕" panose="020D060400000000000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2620872" y="280940"/>
            <a:ext cx="995016" cy="369332"/>
          </a:xfrm>
          <a:prstGeom prst="rect">
            <a:avLst/>
          </a:prstGeom>
          <a:noFill/>
          <a:extLst/>
        </p:spPr>
        <p:txBody>
          <a:bodyPr wrap="none" anchor="ctr">
            <a:spAutoFit/>
          </a:bodyPr>
          <a:lstStyle>
            <a:defPPr>
              <a:defRPr lang="en-US"/>
            </a:defPPr>
            <a:lvl1pPr defTabSz="342900">
              <a:lnSpc>
                <a:spcPct val="150000"/>
              </a:lnSpc>
              <a:defRPr b="1" spc="-113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OSVR HDK 2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23" y="795268"/>
            <a:ext cx="1314927" cy="2295552"/>
          </a:xfrm>
          <a:prstGeom prst="rect">
            <a:avLst/>
          </a:prstGeom>
        </p:spPr>
      </p:pic>
      <p:pic>
        <p:nvPicPr>
          <p:cNvPr id="24" name="Picture 2" descr="http://image.auction.co.kr/itemimage/dd/35/f8/dd35f80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92" y="3868661"/>
            <a:ext cx="2279688" cy="22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07516" y="924309"/>
            <a:ext cx="3921266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조립 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컴퓨터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 smtClean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2,550,000 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다나와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Intel Core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i7-7700K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메인보드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ASUS PRIME B250M-A </a:t>
            </a:r>
            <a:r>
              <a:rPr lang="en-US" altLang="ko-KR" sz="1100" kern="1400" dirty="0" err="1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iBORA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DDR4 16G PC4-19200 (8+8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그래픽카드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리드텍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쿼드로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M4000 D5 8GB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AKBO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SSD: 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850 PRO(256GB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HD: Seagate 3TB Barracuda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ST3000DM001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ODD: LG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Super-Multi </a:t>
            </a:r>
            <a:r>
              <a:rPr lang="en-US" altLang="ko-KR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GH24NSD1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케이스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ABKO NCORE G200 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타노스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USB3.0 </a:t>
            </a:r>
            <a:r>
              <a:rPr lang="ko-KR" altLang="en-US" sz="1100" kern="1400" dirty="0" smtClean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화이트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파워 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마이크로닉스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Classic II 700W + 12V Single Rail 85+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2759" y="4233548"/>
            <a:ext cx="30668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TYAN KST208 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서버 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B70R76-12H25GR</a:t>
            </a: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8,014,060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100" kern="1400" dirty="0" err="1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다나와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/Auction</a:t>
            </a:r>
            <a:r>
              <a:rPr lang="ko-KR" altLang="en-US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</a:t>
            </a:r>
            <a:r>
              <a:rPr lang="en-US" altLang="ko-KR" sz="1100" kern="1400" dirty="0">
                <a:solidFill>
                  <a:schemeClr val="tx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kern="1400" dirty="0">
              <a:solidFill>
                <a:schemeClr val="tx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Levenim MT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최준명</dc:creator>
  <cp:lastModifiedBy>최준명</cp:lastModifiedBy>
  <cp:revision>36</cp:revision>
  <dcterms:created xsi:type="dcterms:W3CDTF">2017-08-31T05:45:22Z</dcterms:created>
  <dcterms:modified xsi:type="dcterms:W3CDTF">2017-09-01T08:38:08Z</dcterms:modified>
</cp:coreProperties>
</file>