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76" r:id="rId3"/>
    <p:sldId id="492" r:id="rId4"/>
    <p:sldId id="260" r:id="rId5"/>
    <p:sldId id="270" r:id="rId6"/>
    <p:sldId id="261" r:id="rId7"/>
    <p:sldId id="532" r:id="rId8"/>
    <p:sldId id="288" r:id="rId9"/>
    <p:sldId id="324" r:id="rId10"/>
    <p:sldId id="325" r:id="rId11"/>
    <p:sldId id="326" r:id="rId12"/>
    <p:sldId id="266" r:id="rId13"/>
    <p:sldId id="327" r:id="rId14"/>
    <p:sldId id="328" r:id="rId15"/>
    <p:sldId id="329" r:id="rId16"/>
    <p:sldId id="367" r:id="rId17"/>
    <p:sldId id="271" r:id="rId18"/>
    <p:sldId id="272" r:id="rId19"/>
    <p:sldId id="295" r:id="rId20"/>
    <p:sldId id="298" r:id="rId21"/>
    <p:sldId id="297" r:id="rId22"/>
    <p:sldId id="301" r:id="rId23"/>
    <p:sldId id="302" r:id="rId24"/>
    <p:sldId id="303" r:id="rId25"/>
    <p:sldId id="304" r:id="rId26"/>
    <p:sldId id="281" r:id="rId27"/>
    <p:sldId id="282" r:id="rId28"/>
    <p:sldId id="283" r:id="rId29"/>
    <p:sldId id="284" r:id="rId30"/>
    <p:sldId id="531" r:id="rId31"/>
    <p:sldId id="269" r:id="rId32"/>
    <p:sldId id="305" r:id="rId33"/>
    <p:sldId id="306" r:id="rId34"/>
    <p:sldId id="307" r:id="rId35"/>
    <p:sldId id="308" r:id="rId36"/>
    <p:sldId id="311" r:id="rId37"/>
    <p:sldId id="296" r:id="rId38"/>
    <p:sldId id="312" r:id="rId39"/>
    <p:sldId id="313" r:id="rId40"/>
    <p:sldId id="530" r:id="rId41"/>
    <p:sldId id="498" r:id="rId42"/>
    <p:sldId id="290" r:id="rId43"/>
    <p:sldId id="401" r:id="rId44"/>
    <p:sldId id="493" r:id="rId45"/>
    <p:sldId id="4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256"/>
            <p14:sldId id="276"/>
            <p14:sldId id="492"/>
          </p14:sldIdLst>
        </p14:section>
        <p14:section name="DOM Manipulation" id="{58CEF134-C4B8-4F31-8160-85FB1EF91650}">
          <p14:sldIdLst>
            <p14:sldId id="260"/>
            <p14:sldId id="270"/>
            <p14:sldId id="261"/>
            <p14:sldId id="532"/>
            <p14:sldId id="288"/>
            <p14:sldId id="324"/>
            <p14:sldId id="325"/>
            <p14:sldId id="326"/>
            <p14:sldId id="266"/>
            <p14:sldId id="327"/>
            <p14:sldId id="328"/>
            <p14:sldId id="329"/>
            <p14:sldId id="367"/>
            <p14:sldId id="271"/>
            <p14:sldId id="272"/>
          </p14:sldIdLst>
        </p14:section>
        <p14:section name="The DOM Event" id="{4D73FB9D-EF87-4D88-BBDD-688A61ABEBA7}">
          <p14:sldIdLst>
            <p14:sldId id="295"/>
            <p14:sldId id="298"/>
            <p14:sldId id="297"/>
          </p14:sldIdLst>
        </p14:section>
        <p14:section name="Handling DOM Events" id="{6ED348DE-2F8A-4F7D-A9DE-E5C162E5E571}">
          <p14:sldIdLst>
            <p14:sldId id="301"/>
            <p14:sldId id="302"/>
            <p14:sldId id="303"/>
            <p14:sldId id="304"/>
            <p14:sldId id="281"/>
            <p14:sldId id="282"/>
            <p14:sldId id="283"/>
            <p14:sldId id="284"/>
            <p14:sldId id="531"/>
            <p14:sldId id="269"/>
            <p14:sldId id="305"/>
            <p14:sldId id="306"/>
            <p14:sldId id="307"/>
            <p14:sldId id="308"/>
          </p14:sldIdLst>
        </p14:section>
        <p14:section name="Event Propagation" id="{FFE9C93E-F2DD-4A15-8666-D85EEA1FDB93}">
          <p14:sldIdLst>
            <p14:sldId id="311"/>
            <p14:sldId id="296"/>
            <p14:sldId id="312"/>
            <p14:sldId id="313"/>
            <p14:sldId id="530"/>
            <p14:sldId id="498"/>
          </p14:sldIdLst>
        </p14:section>
        <p14:section name="Conclusion" id="{E19D07F1-86E2-47E9-B2AB-7ADC4F89DC12}">
          <p14:sldIdLst>
            <p14:sldId id="290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5214" autoAdjust="0"/>
  </p:normalViewPr>
  <p:slideViewPr>
    <p:cSldViewPr showGuides="1">
      <p:cViewPr varScale="1">
        <p:scale>
          <a:sx n="56" d="100"/>
          <a:sy n="56" d="100"/>
        </p:scale>
        <p:origin x="763" y="38"/>
      </p:cViewPr>
      <p:guideLst>
        <p:guide orient="horz" pos="2184"/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0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16.10.2021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2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484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0566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0250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0883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121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268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153407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266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593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9167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7220" y="1121143"/>
            <a:ext cx="9878013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16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419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cy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1656B1-5977-476C-B4D0-0644CB7AA9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42068" t="29627" r="44723" b="30341"/>
          <a:stretch/>
        </p:blipFill>
        <p:spPr>
          <a:xfrm>
            <a:off x="-3478" y="0"/>
            <a:ext cx="1155600" cy="685800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4854" y="1121143"/>
            <a:ext cx="10080382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chemeClr val="bg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chemeClr val="bg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8" name="Logo Software University" descr="Software University logo">
            <a:extLst>
              <a:ext uri="{FF2B5EF4-FFF2-40B4-BE49-F238E27FC236}">
                <a16:creationId xmlns:a16="http://schemas.microsoft.com/office/drawing/2014/main" id="{5197C268-FA14-4665-8C17-4E607C5458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69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960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70790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014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dge.softuni.bg/Contests/Practice/Index/2762#1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2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2762#3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judge.softuni.bg/Contests/Practice/Index/2762#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3853" y="6340279"/>
            <a:ext cx="2951518" cy="351754"/>
          </a:xfrm>
        </p:spPr>
        <p:txBody>
          <a:bodyPr/>
          <a:lstStyle/>
          <a:p>
            <a:r>
              <a:rPr lang="en-US" sz="1800">
                <a:hlinkClick r:id="rId2"/>
              </a:rPr>
              <a:t>https://softuni.bg</a:t>
            </a:r>
            <a:endParaRPr lang="en-US"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853" y="5916252"/>
            <a:ext cx="2951518" cy="3825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1147" y="5368869"/>
            <a:ext cx="2951518" cy="444536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882654"/>
          </a:xfrm>
        </p:spPr>
        <p:txBody>
          <a:bodyPr>
            <a:normAutofit/>
          </a:bodyPr>
          <a:lstStyle/>
          <a:p>
            <a:r>
              <a:rPr lang="en-US" dirty="0"/>
              <a:t>Handling DOM Events, Propagation &amp; Delegation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Events</a:t>
            </a:r>
          </a:p>
        </p:txBody>
      </p:sp>
      <p:pic>
        <p:nvPicPr>
          <p:cNvPr id="10" name="Картина 9" descr="browser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100" y="25844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26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679041" y="1368331"/>
            <a:ext cx="949928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 id="items"&gt;&lt;li&gt;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First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&lt;/li&gt;&lt;li&gt;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Second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&lt;/li&gt;&lt;/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1"/>
                </a:solidFill>
                <a:effectLst/>
              </a:rPr>
              <a:t>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</a:t>
            </a:r>
            <a:r>
              <a:rPr lang="en-US" sz="2400" dirty="0">
                <a:solidFill>
                  <a:schemeClr val="tx1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bg1"/>
                </a:solidFill>
                <a:effectLst/>
              </a:rPr>
              <a:t>() </a:t>
            </a:r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TODO: Add new item to the list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&lt;/script&gt;</a:t>
            </a:r>
          </a:p>
        </p:txBody>
      </p:sp>
      <p:pic>
        <p:nvPicPr>
          <p:cNvPr id="7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6000" y="3450256"/>
            <a:ext cx="3794920" cy="29884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59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List of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944053" y="1854000"/>
            <a:ext cx="10303894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addItem</a:t>
            </a:r>
            <a:r>
              <a:rPr lang="en-US" sz="2400" dirty="0">
                <a:solidFill>
                  <a:schemeClr val="tx2"/>
                </a:solidFill>
                <a:effectLst/>
              </a:rPr>
              <a:t>()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text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let li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400" dirty="0">
                <a:solidFill>
                  <a:schemeClr val="tx2"/>
                </a:solidFill>
                <a:effectLst/>
              </a:rPr>
              <a:t>("li");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400" dirty="0">
                <a:solidFill>
                  <a:schemeClr val="tx2"/>
                </a:solidFill>
                <a:effectLst/>
              </a:rPr>
              <a:t>(text));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("items").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400" dirty="0">
                <a:solidFill>
                  <a:schemeClr val="tx2"/>
                </a:solidFill>
                <a:effectLst/>
              </a:rPr>
              <a:t>(li);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	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//clearing the input: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2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newItemText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').</a:t>
            </a:r>
            <a:r>
              <a:rPr lang="en-US" sz="24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400" dirty="0">
                <a:solidFill>
                  <a:schemeClr val="tx2"/>
                </a:solidFill>
                <a:effectLst/>
              </a:rPr>
              <a:t> = '';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883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836614" y="1256400"/>
            <a:ext cx="10515598" cy="17693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&lt;ul id="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"&gt;Red&lt;/li&gt;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&lt;li class="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blue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"&gt;Blue&lt;/li&gt;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&lt;/ul&gt;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6614" y="3732368"/>
            <a:ext cx="10515598" cy="21393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let redElements =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document.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#items li.red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redElements.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forEach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 =&gt; {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  li.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parentNode.removeChild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(li);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85012" y="1175991"/>
            <a:ext cx="4424641" cy="1930119"/>
          </a:xfrm>
          <a:prstGeom prst="roundRect">
            <a:avLst>
              <a:gd name="adj" fmla="val 1175"/>
            </a:avLst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16226" y="4599059"/>
            <a:ext cx="3535986" cy="1272650"/>
          </a:xfrm>
          <a:prstGeom prst="roundRect">
            <a:avLst>
              <a:gd name="adj" fmla="val 1939"/>
            </a:avLst>
          </a:prstGeom>
        </p:spPr>
      </p:pic>
    </p:spTree>
    <p:extLst>
      <p:ext uri="{BB962C8B-B14F-4D97-AF65-F5344CB8AC3E}">
        <p14:creationId xmlns:p14="http://schemas.microsoft.com/office/powerpoint/2010/main" val="25380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Extend the previous problem</a:t>
            </a:r>
          </a:p>
          <a:p>
            <a:pPr lvl="1"/>
            <a:r>
              <a:rPr lang="en-US" dirty="0"/>
              <a:t>Implement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[Delete]</a:t>
            </a:r>
            <a:r>
              <a:rPr lang="en-US" dirty="0"/>
              <a:t> action as link after each list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</a:t>
            </a:r>
            <a:endParaRPr lang="bg-BG" dirty="0"/>
          </a:p>
        </p:txBody>
      </p:sp>
      <p:sp>
        <p:nvSpPr>
          <p:cNvPr id="6" name="Arrow: Right 9"/>
          <p:cNvSpPr/>
          <p:nvPr/>
        </p:nvSpPr>
        <p:spPr>
          <a:xfrm>
            <a:off x="5438702" y="4230476"/>
            <a:ext cx="3810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4400" y="3010641"/>
            <a:ext cx="3886200" cy="26954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3CAEB18-9F51-4654-AB23-D4DC1D6E0F6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4828" y="3492288"/>
            <a:ext cx="4143375" cy="1781175"/>
          </a:xfrm>
          <a:prstGeom prst="rect">
            <a:avLst/>
          </a:prstGeom>
        </p:spPr>
      </p:pic>
      <p:sp>
        <p:nvSpPr>
          <p:cNvPr id="10" name="TextBox 5"/>
          <p:cNvSpPr txBox="1"/>
          <p:nvPr/>
        </p:nvSpPr>
        <p:spPr>
          <a:xfrm>
            <a:off x="516000" y="6193835"/>
            <a:ext cx="10556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4"/>
              </a:rPr>
              <a:t>https://judge.softuni.bg/Contests/Practice/Index/2762#1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1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2. Add / Delete Items – HTML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351893" y="1354660"/>
            <a:ext cx="939262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&lt;h1&gt;</a:t>
            </a:r>
            <a:r>
              <a:rPr lang="en-US" sz="2400" dirty="0">
                <a:solidFill>
                  <a:schemeClr val="bg1"/>
                </a:solidFill>
                <a:effectLst/>
              </a:rPr>
              <a:t>List of 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&lt;/h1&gt;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 id="</a:t>
            </a:r>
            <a:r>
              <a:rPr lang="en-US" sz="2400" dirty="0">
                <a:solidFill>
                  <a:schemeClr val="bg1"/>
                </a:solidFill>
                <a:effectLst/>
              </a:rPr>
              <a:t>items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"&gt;&lt;/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ul</a:t>
            </a:r>
            <a:r>
              <a:rPr lang="en-US" sz="2400" dirty="0">
                <a:solidFill>
                  <a:schemeClr val="tx2"/>
                </a:solidFill>
                <a:effectLst/>
              </a:rPr>
              <a:t>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type="text" id="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newText</a:t>
            </a:r>
            <a:r>
              <a:rPr lang="en-US" sz="2400" dirty="0">
                <a:solidFill>
                  <a:schemeClr val="tx2"/>
                </a:solidFill>
                <a:effectLst/>
              </a:rPr>
              <a:t>" /&gt;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&lt;input type="button" value="Add"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onclick</a:t>
            </a:r>
            <a:r>
              <a:rPr lang="en-US" sz="2400" dirty="0">
                <a:solidFill>
                  <a:schemeClr val="tx2"/>
                </a:solidFill>
                <a:effectLst/>
              </a:rPr>
              <a:t>="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</a:t>
            </a:r>
            <a:r>
              <a:rPr lang="en-US" sz="2400" dirty="0">
                <a:solidFill>
                  <a:schemeClr val="tx2"/>
                </a:solidFill>
                <a:effectLst/>
              </a:rPr>
              <a:t>"&gt;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&lt;script&gt;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function </a:t>
            </a:r>
            <a:r>
              <a:rPr lang="en-US" sz="2400" dirty="0">
                <a:solidFill>
                  <a:schemeClr val="bg1"/>
                </a:solidFill>
                <a:effectLst/>
              </a:rPr>
              <a:t>solve() </a:t>
            </a:r>
            <a:r>
              <a:rPr lang="en-US" sz="2400" dirty="0">
                <a:solidFill>
                  <a:schemeClr val="tx2"/>
                </a:solidFill>
                <a:effectLst/>
              </a:rPr>
              <a:t>{ </a:t>
            </a:r>
            <a:br>
              <a:rPr lang="en-US" sz="2400" dirty="0">
                <a:solidFill>
                  <a:schemeClr val="tx2"/>
                </a:solidFill>
                <a:effectLst/>
              </a:rPr>
            </a:b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TODO...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&lt;/script&gt;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000" y="3519000"/>
            <a:ext cx="3711575" cy="28478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51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236000" y="1584000"/>
            <a:ext cx="981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function solve() 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").</a:t>
            </a:r>
            <a:r>
              <a:rPr lang="en-US" sz="2200" dirty="0">
                <a:solidFill>
                  <a:schemeClr val="bg1"/>
                </a:solidFill>
                <a:effectLst/>
              </a:rPr>
              <a:t>value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list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200" dirty="0">
                <a:solidFill>
                  <a:schemeClr val="tx1"/>
                </a:solidFill>
                <a:effectLst/>
              </a:rPr>
              <a:t>("items");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if 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newElement.length</a:t>
            </a:r>
            <a:r>
              <a:rPr lang="en-US" sz="2200" dirty="0">
                <a:solidFill>
                  <a:schemeClr val="tx1"/>
                </a:solidFill>
                <a:effectLst/>
              </a:rPr>
              <a:t> === 0) return;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textContent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newElement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;</a:t>
            </a:r>
          </a:p>
          <a:p>
            <a:br>
              <a:rPr lang="en-US" sz="2200" dirty="0">
                <a:solidFill>
                  <a:schemeClr val="tx1"/>
                </a:solidFill>
                <a:effectLst/>
              </a:rPr>
            </a:br>
            <a:r>
              <a:rPr lang="en-US" sz="2200" dirty="0">
                <a:solidFill>
                  <a:schemeClr val="tx1"/>
                </a:solidFill>
                <a:effectLst/>
              </a:rPr>
              <a:t>  let remove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createElement</a:t>
            </a:r>
            <a:r>
              <a:rPr lang="en-US" sz="2200" dirty="0">
                <a:solidFill>
                  <a:schemeClr val="tx1"/>
                </a:solidFill>
                <a:effectLst/>
              </a:rPr>
              <a:t>("a");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let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createTextNode</a:t>
            </a:r>
            <a:r>
              <a:rPr lang="en-US" sz="2200" dirty="0">
                <a:solidFill>
                  <a:schemeClr val="tx1"/>
                </a:solidFill>
                <a:effectLst/>
              </a:rPr>
              <a:t>("[Delete]");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</a:t>
            </a:r>
            <a:r>
              <a:rPr lang="en-US" sz="2200" i="1" dirty="0">
                <a:solidFill>
                  <a:schemeClr val="accent2"/>
                </a:solidFill>
                <a:effectLst/>
              </a:rPr>
              <a:t> // Continued on the next slide ...</a:t>
            </a:r>
          </a:p>
        </p:txBody>
      </p:sp>
    </p:spTree>
    <p:extLst>
      <p:ext uri="{BB962C8B-B14F-4D97-AF65-F5344CB8AC3E}">
        <p14:creationId xmlns:p14="http://schemas.microsoft.com/office/powerpoint/2010/main" val="9789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2. Add / Delete Items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1416000" y="1674000"/>
            <a:ext cx="90900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linkText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remove.href</a:t>
            </a:r>
            <a:r>
              <a:rPr lang="en-US" sz="2200" dirty="0">
                <a:solidFill>
                  <a:schemeClr val="tx1"/>
                </a:solidFill>
                <a:effectLst/>
              </a:rPr>
              <a:t> = "#";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remove.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200" dirty="0">
                <a:solidFill>
                  <a:schemeClr val="tx1"/>
                </a:solidFill>
                <a:effectLst/>
              </a:rPr>
              <a:t>("</a:t>
            </a:r>
            <a:r>
              <a:rPr lang="en-US" sz="2200" dirty="0">
                <a:solidFill>
                  <a:schemeClr val="bg1"/>
                </a:solidFill>
                <a:effectLst/>
              </a:rPr>
              <a:t>click</a:t>
            </a:r>
            <a:r>
              <a:rPr lang="en-US" sz="2200" dirty="0">
                <a:solidFill>
                  <a:schemeClr val="tx1"/>
                </a:solidFill>
                <a:effectLst/>
              </a:rPr>
              <a:t>", 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(remove);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  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list.appendChild</a:t>
            </a:r>
            <a:r>
              <a:rPr lang="en-US" sz="2200" dirty="0">
                <a:solidFill>
                  <a:schemeClr val="tx1"/>
                </a:solidFill>
                <a:effectLst/>
              </a:rPr>
              <a:t>(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);</a:t>
            </a:r>
          </a:p>
          <a:p>
            <a:endParaRPr lang="en-US" sz="2200" dirty="0">
              <a:solidFill>
                <a:schemeClr val="tx1"/>
              </a:solidFill>
              <a:effectLst/>
            </a:endParaRP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function </a:t>
            </a:r>
            <a:r>
              <a:rPr lang="en-US" sz="2200" dirty="0" err="1">
                <a:solidFill>
                  <a:schemeClr val="bg1"/>
                </a:solidFill>
                <a:effectLst/>
              </a:rPr>
              <a:t>deleteItem</a:t>
            </a:r>
            <a:r>
              <a:rPr lang="en-US" sz="2200" dirty="0">
                <a:solidFill>
                  <a:schemeClr val="tx1"/>
                </a:solidFill>
                <a:effectLst/>
              </a:rPr>
              <a:t>() {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  </a:t>
            </a:r>
            <a:r>
              <a:rPr lang="en-US" sz="2200" dirty="0" err="1">
                <a:solidFill>
                  <a:schemeClr val="tx1"/>
                </a:solidFill>
                <a:effectLst/>
              </a:rPr>
              <a:t>listItem.remove</a:t>
            </a:r>
            <a:r>
              <a:rPr lang="en-US" sz="2200" dirty="0">
                <a:solidFill>
                  <a:schemeClr val="tx1"/>
                </a:solidFill>
                <a:effectLst/>
              </a:rPr>
              <a:t>();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967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381000" y="1873250"/>
            <a:ext cx="10515598" cy="42583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border="1" id="customers"&gt;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&gt;Name&lt;/th&gt;&lt;th&gt;Email&lt;/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&gt;Eve&lt;/td&gt;&lt;td&gt;eve@gmail.com&lt;/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&gt;Nick&lt;/td&gt;&lt;td&gt;nick@yahooo.com&lt;/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&gt;Didi&lt;/td&gt;&lt;td&gt;didi@didi.net&lt;/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&gt;Tedy&lt;/td&gt;&lt;td&gt;tedy@tedy.com&lt;/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Email: &lt;input type="text" name="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&lt;button onclick="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deleteByEmail()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"&gt;Delete&lt;/button&gt;</a:t>
            </a:r>
          </a:p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74DCE8-B198-4E45-990D-E38127258D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443" y="1206500"/>
            <a:ext cx="3690557" cy="2017271"/>
          </a:xfrm>
          <a:prstGeom prst="rect">
            <a:avLst/>
          </a:prstGeom>
          <a:ln w="12700">
            <a:solidFill>
              <a:sysClr val="windowText" lastClr="000000"/>
            </a:solidFill>
          </a:ln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2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Delete from Table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516000" y="1188720"/>
            <a:ext cx="10943998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deleteByEmail()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email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getElementsByName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document.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querySelectorAll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#customers tr td:nth-child(2)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of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secondColumn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if (td.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== email) {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let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td.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parentNode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removeChild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row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Deleted.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return;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textContent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400" b="1" i="1" noProof="1">
                <a:solidFill>
                  <a:schemeClr val="bg1"/>
                </a:solidFill>
                <a:cs typeface="Consolas" pitchFamily="49" charset="0"/>
              </a:rPr>
              <a:t>Not found.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";</a:t>
            </a:r>
          </a:p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8225A-C788-4EA1-9C01-A35D89F93EF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209" y="2664178"/>
            <a:ext cx="4184425" cy="2069822"/>
          </a:xfrm>
          <a:prstGeom prst="rect">
            <a:avLst/>
          </a:prstGeom>
          <a:ln w="12700">
            <a:solidFill>
              <a:sysClr val="windowText" lastClr="00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43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Event Object and Types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The DOM Event</a:t>
            </a:r>
          </a:p>
        </p:txBody>
      </p:sp>
      <p:pic>
        <p:nvPicPr>
          <p:cNvPr id="5" name="Картина 4" descr="clicker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76952" y="1339850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Creating DOM Elements</a:t>
            </a:r>
          </a:p>
          <a:p>
            <a:r>
              <a:rPr lang="en-US" dirty="0"/>
              <a:t>Browser Events</a:t>
            </a:r>
          </a:p>
          <a:p>
            <a:r>
              <a:rPr lang="en-US" dirty="0"/>
              <a:t>Handling Events</a:t>
            </a:r>
          </a:p>
          <a:p>
            <a:r>
              <a:rPr lang="en-US" dirty="0"/>
              <a:t>Event Propagation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Calls its </a:t>
            </a:r>
            <a:r>
              <a:rPr lang="en-US" b="1" dirty="0">
                <a:solidFill>
                  <a:schemeClr val="bg1"/>
                </a:solidFill>
              </a:rPr>
              <a:t>associated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function</a:t>
            </a:r>
          </a:p>
          <a:p>
            <a:r>
              <a:rPr lang="en-US" dirty="0"/>
              <a:t>Passes a </a:t>
            </a:r>
            <a:r>
              <a:rPr lang="en-US" b="1" dirty="0">
                <a:solidFill>
                  <a:schemeClr val="bg1"/>
                </a:solidFill>
              </a:rPr>
              <a:t>single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argument</a:t>
            </a:r>
            <a:r>
              <a:rPr lang="en-US" dirty="0"/>
              <a:t> to the function -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to the event object</a:t>
            </a:r>
          </a:p>
          <a:p>
            <a:r>
              <a:rPr lang="en-US" dirty="0"/>
              <a:t>Contains </a:t>
            </a:r>
            <a:r>
              <a:rPr lang="en-US" b="1" dirty="0">
                <a:solidFill>
                  <a:schemeClr val="bg1"/>
                </a:solidFill>
              </a:rPr>
              <a:t>properties</a:t>
            </a:r>
            <a:r>
              <a:rPr lang="en-US" dirty="0"/>
              <a:t> that describe the event</a:t>
            </a:r>
          </a:p>
          <a:p>
            <a:pPr lvl="1"/>
            <a:r>
              <a:rPr lang="en-US" dirty="0"/>
              <a:t>Which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triggered the event</a:t>
            </a:r>
          </a:p>
          <a:p>
            <a:pPr lvl="1"/>
            <a:r>
              <a:rPr lang="en-US" dirty="0"/>
              <a:t>Screen </a:t>
            </a:r>
            <a:r>
              <a:rPr lang="en-US" b="1" dirty="0">
                <a:solidFill>
                  <a:schemeClr val="bg1"/>
                </a:solidFill>
              </a:rPr>
              <a:t>coordinates</a:t>
            </a:r>
            <a:r>
              <a:rPr lang="en-US" dirty="0"/>
              <a:t> where it occurred</a:t>
            </a:r>
          </a:p>
          <a:p>
            <a:pPr lvl="1"/>
            <a:r>
              <a:rPr lang="en-US" dirty="0"/>
              <a:t>What is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the event</a:t>
            </a:r>
          </a:p>
          <a:p>
            <a:pPr lvl="1"/>
            <a:r>
              <a:rPr lang="en-US" dirty="0"/>
              <a:t>And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</a:p>
        </p:txBody>
      </p:sp>
    </p:spTree>
    <p:extLst>
      <p:ext uri="{BB962C8B-B14F-4D97-AF65-F5344CB8AC3E}">
        <p14:creationId xmlns:p14="http://schemas.microsoft.com/office/powerpoint/2010/main" val="237098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Types in DOM API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08205" y="2179564"/>
            <a:ext cx="277313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unload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dirty="0">
                <a:latin typeface="Consolas" pitchFamily="49" charset="0"/>
                <a:cs typeface="Consolas" pitchFamily="49" charset="0"/>
              </a:rPr>
              <a:t>resize</a:t>
            </a:r>
            <a:r>
              <a:rPr lang="en-US" sz="2400" b="1" noProof="1">
                <a:cs typeface="Consolas" pitchFamily="49" charset="0"/>
              </a:rPr>
              <a:t> 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dragstart</a:t>
            </a:r>
            <a:r>
              <a:rPr lang="en-US" sz="2400" b="1" noProof="1">
                <a:cs typeface="Consolas" pitchFamily="49" charset="0"/>
              </a:rPr>
              <a:t> /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drop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1080" y="1994898"/>
            <a:ext cx="1722412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click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mouseover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mousedown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mouseup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1080" y="4835434"/>
            <a:ext cx="169724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keydown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Keypress</a:t>
            </a:r>
            <a:endParaRPr lang="en-US" sz="2400" b="1" noProof="1"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keyup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336281" y="5015372"/>
            <a:ext cx="2574951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focus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(got focus)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blur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cs typeface="Consolas" pitchFamily="49" charset="0"/>
              </a:rPr>
              <a:t>(lost focus)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838" y="1291322"/>
            <a:ext cx="34290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Mouse</a:t>
            </a:r>
            <a:r>
              <a:rPr lang="en-US" sz="3200" dirty="0"/>
              <a:t> events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81023" y="1307535"/>
            <a:ext cx="342749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DOM / UI</a:t>
            </a:r>
            <a:r>
              <a:rPr lang="en-US" sz="3200" dirty="0"/>
              <a:t> events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2610" y="4074192"/>
            <a:ext cx="357590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Keyboard</a:t>
            </a:r>
            <a:r>
              <a:rPr lang="en-US" sz="3200" dirty="0"/>
              <a:t> events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93777" y="4073434"/>
            <a:ext cx="322958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Focus</a:t>
            </a:r>
            <a:r>
              <a:rPr lang="en-US" sz="3200" dirty="0"/>
              <a:t> events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518769" y="2179564"/>
            <a:ext cx="2041422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touchstart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touchend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touchmove</a:t>
            </a: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touchcancel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993" y="1291322"/>
            <a:ext cx="3156773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Touch</a:t>
            </a:r>
            <a:r>
              <a:rPr lang="en-US" sz="3200" dirty="0"/>
              <a:t> events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8719189" y="4835434"/>
            <a:ext cx="1330225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en-US" sz="2400" b="1" noProof="1">
                <a:cs typeface="Consolas" pitchFamily="49" charset="0"/>
              </a:rPr>
              <a:t> 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change</a:t>
            </a:r>
            <a:endParaRPr lang="en-US" sz="2400" b="1" noProof="1">
              <a:solidFill>
                <a:schemeClr val="bg1"/>
              </a:solidFill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submit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vl="1"/>
            <a:r>
              <a:rPr lang="en-US" sz="2400" b="1" noProof="1">
                <a:latin typeface="Consolas" pitchFamily="49" charset="0"/>
                <a:cs typeface="Consolas" pitchFamily="49" charset="0"/>
              </a:rPr>
              <a:t>reset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779520" y="4074931"/>
            <a:ext cx="3019532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31606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Form</a:t>
            </a:r>
            <a:r>
              <a:rPr lang="en-US" sz="3200" dirty="0"/>
              <a:t> events</a:t>
            </a:r>
          </a:p>
        </p:txBody>
      </p:sp>
    </p:spTree>
    <p:extLst>
      <p:ext uri="{BB962C8B-B14F-4D97-AF65-F5344CB8AC3E}">
        <p14:creationId xmlns:p14="http://schemas.microsoft.com/office/powerpoint/2010/main" val="25359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31" y="1337095"/>
            <a:ext cx="2701200" cy="2701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</p:spTree>
    <p:extLst>
      <p:ext uri="{BB962C8B-B14F-4D97-AF65-F5344CB8AC3E}">
        <p14:creationId xmlns:p14="http://schemas.microsoft.com/office/powerpoint/2010/main" val="27431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Event registration is done by providing a </a:t>
            </a:r>
            <a:r>
              <a:rPr lang="en-US" sz="3400" b="1" dirty="0">
                <a:solidFill>
                  <a:schemeClr val="bg1"/>
                </a:solidFill>
              </a:rPr>
              <a:t>callback function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Three ways to register for an event: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With </a:t>
            </a:r>
            <a:r>
              <a:rPr lang="en-US" sz="3000" b="1" dirty="0">
                <a:solidFill>
                  <a:schemeClr val="bg1"/>
                </a:solidFill>
              </a:rPr>
              <a:t>HTML Attributes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 element properties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3000" dirty="0"/>
              <a:t>Using </a:t>
            </a:r>
            <a:r>
              <a:rPr lang="en-US" sz="3000" b="1" dirty="0">
                <a:solidFill>
                  <a:schemeClr val="bg1"/>
                </a:solidFill>
              </a:rPr>
              <a:t>DOM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handler</a:t>
            </a:r>
            <a:r>
              <a:rPr lang="en-US" dirty="0"/>
              <a:t> – preferred method</a:t>
            </a:r>
            <a:endParaRPr lang="en-US" sz="30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593578" y="4689000"/>
            <a:ext cx="7769622" cy="1695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function handler(event){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>
                <a:solidFill>
                  <a:srgbClr val="00B050"/>
                </a:solidFill>
                <a:effectLst/>
              </a:rPr>
              <a:t>//</a:t>
            </a:r>
            <a:r>
              <a:rPr lang="en-US" sz="2400" dirty="0">
                <a:solidFill>
                  <a:schemeClr val="tx1"/>
                </a:solidFill>
                <a:effectLst/>
              </a:rPr>
              <a:t> </a:t>
            </a:r>
            <a:r>
              <a:rPr lang="en-US" sz="2400" dirty="0">
                <a:solidFill>
                  <a:srgbClr val="00B050"/>
                </a:solidFill>
                <a:effectLst/>
              </a:rPr>
              <a:t>this --&gt; object, html reference</a:t>
            </a:r>
          </a:p>
          <a:p>
            <a:r>
              <a:rPr lang="en-US" sz="2400" dirty="0">
                <a:solidFill>
                  <a:srgbClr val="00B050"/>
                </a:solidFill>
                <a:effectLst/>
              </a:rPr>
              <a:t>    // event --&gt; object, event configuration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31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addEventListener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removeEventListener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1805406"/>
            <a:ext cx="9429375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 , false 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669D5C-49A2-445A-AE17-AA2375AA6700}"/>
              </a:ext>
            </a:extLst>
          </p:cNvPr>
          <p:cNvSpPr txBox="1">
            <a:spLocks/>
          </p:cNvSpPr>
          <p:nvPr/>
        </p:nvSpPr>
        <p:spPr>
          <a:xfrm>
            <a:off x="2157591" y="3261403"/>
            <a:ext cx="9429374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htmlRef.</a:t>
            </a:r>
            <a:r>
              <a:rPr lang="en-US" sz="2400" dirty="0">
                <a:solidFill>
                  <a:schemeClr val="bg1"/>
                </a:solidFill>
                <a:effectLst/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 'click' , handler);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02" y="4423724"/>
            <a:ext cx="2111208" cy="21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8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CA2CBAA-C264-469E-9723-9E85D7D134CD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786000" y="1345590"/>
            <a:ext cx="10374969" cy="3469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('click',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>
                <a:solidFill>
                  <a:schemeClr val="tx1"/>
                </a:solidFill>
                <a:effectLst/>
              </a:rPr>
              <a:t>function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clickMe</a:t>
            </a:r>
            <a:r>
              <a:rPr lang="en-US" sz="2400" dirty="0">
                <a:solidFill>
                  <a:schemeClr val="tx1"/>
                </a:solidFill>
                <a:effectLst/>
              </a:rPr>
              <a:t>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target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target.textContent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Number(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) + 1;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8221A-2F83-45BC-B567-7128DA1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Click Handler</a:t>
            </a:r>
            <a:endParaRPr lang="bg-BG" dirty="0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ADEF774-590F-46ED-9662-DD8D19E035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038" y="4483710"/>
            <a:ext cx="38100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035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A HTML page holds </a:t>
            </a:r>
            <a:r>
              <a:rPr lang="en-US" sz="3200" b="1" dirty="0">
                <a:solidFill>
                  <a:schemeClr val="bg1"/>
                </a:solidFill>
              </a:rPr>
              <a:t>linear gradient </a:t>
            </a:r>
            <a:r>
              <a:rPr lang="en-US" sz="3200" dirty="0"/>
              <a:t>box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200" dirty="0"/>
              <a:t>Moving the mouse should show </a:t>
            </a:r>
            <a:r>
              <a:rPr lang="en-US" sz="3200" b="1" dirty="0">
                <a:solidFill>
                  <a:schemeClr val="bg1"/>
                </a:solidFill>
              </a:rPr>
              <a:t>percentage </a:t>
            </a:r>
            <a:r>
              <a:rPr lang="en-US" sz="3200" dirty="0"/>
              <a:t>[0% … 100%],</a:t>
            </a:r>
            <a:br>
              <a:rPr lang="en-US" sz="3200" dirty="0"/>
            </a:br>
            <a:r>
              <a:rPr lang="en-US" sz="3200" dirty="0"/>
              <a:t>depending on the </a:t>
            </a:r>
            <a:r>
              <a:rPr lang="en-US" sz="3200" b="1" dirty="0">
                <a:solidFill>
                  <a:schemeClr val="bg1"/>
                </a:solidFill>
              </a:rPr>
              <a:t>location of mouse</a:t>
            </a:r>
          </a:p>
          <a:p>
            <a:pPr lvl="1"/>
            <a:r>
              <a:rPr lang="en-US" sz="3200" dirty="0"/>
              <a:t>Left side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0%</a:t>
            </a:r>
            <a:r>
              <a:rPr lang="en-US" sz="3200" dirty="0">
                <a:sym typeface="Wingdings" panose="05000000000000000000" pitchFamily="2" charset="2"/>
              </a:rPr>
              <a:t>; middle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50%</a:t>
            </a:r>
            <a:r>
              <a:rPr lang="en-US" sz="3200" dirty="0">
                <a:sym typeface="Wingdings" panose="05000000000000000000" pitchFamily="2" charset="2"/>
              </a:rPr>
              <a:t>; right side 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100%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73300" y="3517900"/>
            <a:ext cx="7600762" cy="2632593"/>
          </a:xfrm>
          <a:prstGeom prst="rect">
            <a:avLst/>
          </a:prstGeom>
        </p:spPr>
      </p:pic>
      <p:sp>
        <p:nvSpPr>
          <p:cNvPr id="5" name="Text Placeholder 5"/>
          <p:cNvSpPr txBox="1">
            <a:spLocks/>
          </p:cNvSpPr>
          <p:nvPr/>
        </p:nvSpPr>
        <p:spPr>
          <a:xfrm>
            <a:off x="406400" y="6184900"/>
            <a:ext cx="11423650" cy="6243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3"/>
              </a:rPr>
              <a:t>https://judge.softuni.bg/Contests/Practice/Index/2762#</a:t>
            </a:r>
            <a:r>
              <a:rPr lang="bg-BG" sz="2400" u="sng" dirty="0">
                <a:solidFill>
                  <a:schemeClr val="bg1"/>
                </a:solidFill>
                <a:hlinkClick r:id="rId3"/>
              </a:rPr>
              <a:t>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HTML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41673" y="1362891"/>
            <a:ext cx="10686740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&lt;title&gt;Mouse in Gradient&lt;/title&gt;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&lt;link rel="stylesheet" href="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gradient.css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 /&gt;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&lt;script src="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gradient.js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"&gt;&lt;/script&gt;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&lt;body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onload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"&gt;Click me!&lt;/div&gt;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&lt;div id="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"&gt;&lt;/div&gt;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&lt;/html&gt;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99310" y="4856270"/>
            <a:ext cx="4929103" cy="14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Mouse in Gradient – CSS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323012" y="1366211"/>
            <a:ext cx="5181600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text-align: center;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line-height: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background: 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linear-gradient(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to right, black, white);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cursor: crosshair;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8012" y="1366211"/>
            <a:ext cx="5410200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width: 300px;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lightgrey;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gradient-box:hover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border: 2px solid black;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#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height: 30px;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color: white;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text-shadow: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1px 1px 10px black;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3012" y="4723585"/>
            <a:ext cx="5181600" cy="152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Mouse in Gradient 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603674" y="1308463"/>
            <a:ext cx="10962738" cy="52544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attachGradientEvents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let gradient =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gradient.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addEventListener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mouseout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gradientMove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let power = event.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offsetX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/ (event.target.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clientWidth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- 1);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power = Math.trunc(power * 100);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power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"%";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gradientOut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event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document.getElementById('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').textContent = "";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360363" lvl="1" indent="-3603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040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#js-advanced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Problems </a:t>
            </a:r>
            <a:r>
              <a:rPr lang="en-US" b="1" dirty="0"/>
              <a:t>5</a:t>
            </a:r>
            <a:r>
              <a:rPr lang="en-US" dirty="0"/>
              <a:t> and </a:t>
            </a:r>
            <a:r>
              <a:rPr lang="en-US" b="1" dirty="0"/>
              <a:t>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538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/>
            <a:r>
              <a:rPr lang="en-US" dirty="0"/>
              <a:t>In event handlers,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refers to the event </a:t>
            </a:r>
            <a:r>
              <a:rPr lang="en-US" b="1" dirty="0">
                <a:solidFill>
                  <a:schemeClr val="bg1"/>
                </a:solidFill>
              </a:rPr>
              <a:t>source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</a:p>
          <a:p>
            <a:pPr latinLnBrk="0">
              <a:spcBef>
                <a:spcPts val="22800"/>
              </a:spcBef>
            </a:pPr>
            <a:r>
              <a:rPr lang="en-US" dirty="0"/>
              <a:t>Pay attention when using </a:t>
            </a:r>
            <a:r>
              <a:rPr lang="en-US" b="1" dirty="0">
                <a:solidFill>
                  <a:schemeClr val="bg1"/>
                </a:solidFill>
              </a:rPr>
              <a:t>object methods </a:t>
            </a:r>
            <a:r>
              <a:rPr lang="en-US" dirty="0"/>
              <a:t>as event listeners!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 may not behave as you expect with objects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Handler Execution Context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99757" y="2245118"/>
            <a:ext cx="9992486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dirty="0" err="1">
                <a:solidFill>
                  <a:schemeClr val="tx1"/>
                </a:solidFill>
              </a:rPr>
              <a:t>element.addEventListener</a:t>
            </a:r>
            <a:r>
              <a:rPr lang="en-US" sz="2400" dirty="0">
                <a:solidFill>
                  <a:schemeClr val="tx1"/>
                </a:solidFill>
              </a:rPr>
              <a:t>("click", function(</a:t>
            </a:r>
            <a:r>
              <a:rPr lang="en-US" sz="2400" dirty="0">
                <a:solidFill>
                  <a:schemeClr val="bg1"/>
                </a:solidFill>
              </a:rPr>
              <a:t>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  <a:endParaRPr lang="en-US" sz="2400" i="1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  console.log(this === </a:t>
            </a:r>
            <a:r>
              <a:rPr lang="en-US" sz="2400" dirty="0" err="1">
                <a:solidFill>
                  <a:schemeClr val="bg1"/>
                </a:solidFill>
              </a:rPr>
              <a:t>e.currentTarget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r>
              <a:rPr lang="en-US" sz="2400" i="1" dirty="0">
                <a:solidFill>
                  <a:schemeClr val="accent2"/>
                </a:solidFill>
              </a:rPr>
              <a:t> // Always 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});</a:t>
            </a:r>
            <a:endParaRPr 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68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150CD85-BC5C-4715-AFEE-22724CEDC5B4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364671" y="1282474"/>
            <a:ext cx="10030159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('div')[0];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button.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('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mouseover</a:t>
            </a:r>
            <a:r>
              <a:rPr lang="en-US" sz="2400" dirty="0">
                <a:solidFill>
                  <a:schemeClr val="tx1"/>
                </a:solidFill>
                <a:effectLst/>
              </a:rPr>
              <a:t>', function (e)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style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e.currentTarget</a:t>
            </a:r>
            <a:r>
              <a:rPr lang="en-US" sz="2400" dirty="0">
                <a:solidFill>
                  <a:schemeClr val="bg1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{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} = style;</a:t>
            </a:r>
          </a:p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if(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=== 'white'){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 else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targetStyles.backgroundColor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'white';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targetStyles.color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'#234465';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}}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94928-993D-4043-B7C8-89823EC2A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Hover Handler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536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9497ACF-DCC3-4CFB-9F5B-603D5AE3E792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835478" y="1221513"/>
            <a:ext cx="11025843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inputField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('input')[0];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const</a:t>
            </a:r>
            <a:r>
              <a:rPr lang="en-US" sz="2400" dirty="0">
                <a:solidFill>
                  <a:schemeClr val="tx1"/>
                </a:solidFill>
                <a:effectLst/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document.getElementsByTagName</a:t>
            </a:r>
            <a:r>
              <a:rPr lang="en-US" sz="2400" dirty="0">
                <a:solidFill>
                  <a:schemeClr val="tx1"/>
                </a:solidFill>
                <a:effectLst/>
              </a:rPr>
              <a:t>('button')[0];</a:t>
            </a:r>
          </a:p>
          <a:p>
            <a:br>
              <a:rPr lang="en-US" sz="2400" dirty="0">
                <a:solidFill>
                  <a:schemeClr val="tx1"/>
                </a:solidFill>
                <a:effectLst/>
              </a:rPr>
            </a:br>
            <a:r>
              <a:rPr lang="en-US" sz="2400" dirty="0" err="1">
                <a:solidFill>
                  <a:schemeClr val="tx1"/>
                </a:solidFill>
                <a:effectLst/>
              </a:rPr>
              <a:t>inputField.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addEventListener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'input'</a:t>
            </a:r>
            <a:r>
              <a:rPr lang="en-US" sz="2400" dirty="0">
                <a:solidFill>
                  <a:schemeClr val="tx1"/>
                </a:solidFill>
                <a:effectLst/>
              </a:rPr>
              <a:t>, function () 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   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button.setAttribute</a:t>
            </a:r>
            <a:r>
              <a:rPr lang="en-US" sz="2400" dirty="0">
                <a:solidFill>
                  <a:schemeClr val="tx1"/>
                </a:solidFill>
                <a:effectLst/>
              </a:rPr>
              <a:t>('disabled', 'false')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});</a:t>
            </a:r>
            <a:br>
              <a:rPr lang="en-US" sz="2400" dirty="0">
                <a:solidFill>
                  <a:schemeClr val="tx1"/>
                </a:solidFill>
                <a:effectLst/>
              </a:rPr>
            </a:b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BB8EA-2B03-4D02-8DA2-C48EE69F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Attaching Input Handler</a:t>
            </a:r>
            <a:endParaRPr lang="bg-BG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5C34B-ADDD-416D-9084-10D1384D12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7" y="3753394"/>
            <a:ext cx="11060134" cy="22891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42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02A82DC-9DC9-4984-83E6-3873906664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190499" y="1195389"/>
            <a:ext cx="11739585" cy="5527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password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('input[type="password"]');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const</a:t>
            </a:r>
            <a:r>
              <a:rPr lang="en-US" sz="2400" dirty="0">
                <a:solidFill>
                  <a:schemeClr val="tx1"/>
                </a:solidFill>
              </a:rPr>
              <a:t> button = </a:t>
            </a:r>
            <a:r>
              <a:rPr lang="en-US" sz="2400" dirty="0" err="1">
                <a:solidFill>
                  <a:schemeClr val="tx1"/>
                </a:solidFill>
              </a:rPr>
              <a:t>document.querySelector</a:t>
            </a:r>
            <a:r>
              <a:rPr lang="en-US" sz="2400" dirty="0">
                <a:solidFill>
                  <a:schemeClr val="tx1"/>
                </a:solidFill>
              </a:rPr>
              <a:t>('button');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function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 (){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'#234465';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'blur'</a:t>
            </a:r>
            <a:r>
              <a:rPr lang="en-US" sz="2400" dirty="0">
                <a:solidFill>
                  <a:schemeClr val="tx1"/>
                </a:solidFill>
              </a:rPr>
              <a:t>, (event)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event.target.style.background</a:t>
            </a:r>
            <a:r>
              <a:rPr lang="en-US" sz="2400" dirty="0">
                <a:solidFill>
                  <a:schemeClr val="tx1"/>
                </a:solidFill>
              </a:rPr>
              <a:t> = '';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  <a:p>
            <a:pPr>
              <a:spcBef>
                <a:spcPts val="0"/>
              </a:spcBef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button.</a:t>
            </a:r>
            <a:r>
              <a:rPr lang="en-US" sz="2400" dirty="0" err="1">
                <a:solidFill>
                  <a:schemeClr val="bg1"/>
                </a:solidFill>
              </a:rPr>
              <a:t>addEventListener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'click'</a:t>
            </a:r>
            <a:r>
              <a:rPr lang="en-US" sz="2400" dirty="0">
                <a:solidFill>
                  <a:schemeClr val="tx1"/>
                </a:solidFill>
              </a:rPr>
              <a:t>, () =&gt; {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    </a:t>
            </a:r>
            <a:r>
              <a:rPr lang="en-US" sz="2400" dirty="0" err="1">
                <a:solidFill>
                  <a:schemeClr val="tx1"/>
                </a:solidFill>
              </a:rPr>
              <a:t>password.</a:t>
            </a:r>
            <a:r>
              <a:rPr lang="en-US" sz="2400" dirty="0" err="1">
                <a:solidFill>
                  <a:schemeClr val="bg1"/>
                </a:solidFill>
              </a:rPr>
              <a:t>removeEventListener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'focus'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dirty="0" err="1">
                <a:solidFill>
                  <a:schemeClr val="tx1"/>
                </a:solidFill>
              </a:rPr>
              <a:t>focusEvent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});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Listeners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C2247B-FA20-42A8-8DA1-35BA1CA18A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525" y="2752534"/>
            <a:ext cx="3669560" cy="1351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587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70325" y="1129305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Lucida Grande" charset="0"/>
                <a:cs typeface="Lucida Grande" charset="0"/>
                <a:sym typeface="Lucida Grande" charset="0"/>
              </a:rPr>
              <a:t>addEventListener()</a:t>
            </a:r>
            <a:r>
              <a:rPr lang="en-US" sz="3200" b="1" dirty="0">
                <a:solidFill>
                  <a:schemeClr val="bg1"/>
                </a:solidFill>
                <a:ea typeface="Lucida Grande" charset="0"/>
                <a:cs typeface="Lucida Grande" charset="0"/>
                <a:sym typeface="Lucida Grande" charset="0"/>
              </a:rPr>
              <a:t> </a:t>
            </a:r>
            <a:r>
              <a:rPr lang="en-US" sz="3200" dirty="0">
                <a:ea typeface="Lucida Grande" charset="0"/>
                <a:cs typeface="Lucida Grande" charset="0"/>
                <a:sym typeface="Lucida Grande" charset="0"/>
              </a:rPr>
              <a:t>method also allows you to      add many listeners to the same element, without overwriting existing ones:</a:t>
            </a: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endParaRPr lang="en-US" sz="3200" dirty="0">
              <a:sym typeface="Lucida Grande" charset="0"/>
            </a:endParaRPr>
          </a:p>
          <a:p>
            <a:pPr marL="0" indent="0">
              <a:buNone/>
            </a:pPr>
            <a:r>
              <a:rPr lang="en-US" i="1" dirty="0"/>
              <a:t>Note that you don't use the "</a:t>
            </a:r>
            <a:r>
              <a:rPr lang="en-US" b="1" i="1" dirty="0">
                <a:solidFill>
                  <a:schemeClr val="bg1"/>
                </a:solidFill>
              </a:rPr>
              <a:t>on</a:t>
            </a:r>
            <a:r>
              <a:rPr lang="en-US" i="1" dirty="0"/>
              <a:t>" prefix for the event</a:t>
            </a:r>
            <a:br>
              <a:rPr lang="en-US" i="1" dirty="0"/>
            </a:br>
            <a:r>
              <a:rPr lang="en-US" i="1" dirty="0"/>
              <a:t>use "</a:t>
            </a:r>
            <a:r>
              <a:rPr lang="en-US" b="1" i="1" dirty="0">
                <a:solidFill>
                  <a:schemeClr val="bg1"/>
                </a:solidFill>
              </a:rPr>
              <a:t>click</a:t>
            </a:r>
            <a:r>
              <a:rPr lang="en-US" i="1" dirty="0"/>
              <a:t>" instead of "</a:t>
            </a:r>
            <a:r>
              <a:rPr lang="en-US" b="1" i="1" dirty="0" err="1">
                <a:solidFill>
                  <a:schemeClr val="bg1"/>
                </a:solidFill>
              </a:rPr>
              <a:t>onclick</a:t>
            </a:r>
            <a:r>
              <a:rPr lang="en-US" i="1" dirty="0"/>
              <a:t>"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Listeners	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091000" y="2799000"/>
            <a:ext cx="9912777" cy="1808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myFirstFunction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.addEventListener("click", </a:t>
            </a:r>
            <a:r>
              <a:rPr lang="en-US" sz="2400" dirty="0" err="1">
                <a:solidFill>
                  <a:schemeClr val="tx1"/>
                </a:solidFill>
              </a:rPr>
              <a:t>mySecondFunction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mouseover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 dirty="0" err="1">
                <a:solidFill>
                  <a:schemeClr val="tx1"/>
                </a:solidFill>
              </a:rPr>
              <a:t>myThirdFunction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.addEventListener("</a:t>
            </a:r>
            <a:r>
              <a:rPr lang="en-US" sz="2400" dirty="0" err="1">
                <a:solidFill>
                  <a:schemeClr val="tx1"/>
                </a:solidFill>
              </a:rPr>
              <a:t>mouseout</a:t>
            </a:r>
            <a:r>
              <a:rPr lang="en-US" sz="2400" dirty="0">
                <a:solidFill>
                  <a:schemeClr val="tx1"/>
                </a:solidFill>
              </a:rPr>
              <a:t>", </a:t>
            </a:r>
            <a:r>
              <a:rPr lang="en-US" sz="2400">
                <a:solidFill>
                  <a:schemeClr val="tx1"/>
                </a:solidFill>
              </a:rPr>
              <a:t>myFourthFunction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30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164" y="1474553"/>
            <a:ext cx="2147672" cy="2147672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638415E3-DBC7-41E9-9CC6-D263EB9726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Handling Events Away From Their Source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Event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39532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 </a:t>
            </a:r>
            <a:r>
              <a:rPr lang="en-US" dirty="0"/>
              <a:t>Propagation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305173" y="1296323"/>
            <a:ext cx="2061468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Window</a:t>
            </a:r>
          </a:p>
        </p:txBody>
      </p:sp>
      <p:sp>
        <p:nvSpPr>
          <p:cNvPr id="7" name="Rectangle 6"/>
          <p:cNvSpPr/>
          <p:nvPr/>
        </p:nvSpPr>
        <p:spPr>
          <a:xfrm>
            <a:off x="6488002" y="2126240"/>
            <a:ext cx="1722664" cy="6613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6488002" y="2956157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6500702" y="3786074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&lt;BODY&gt;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91387" y="4854062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&lt;HEADER&gt;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3236" y="4854061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493301" y="4854059"/>
            <a:ext cx="1722664" cy="661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&lt;DIV&gt;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589175" y="6015937"/>
            <a:ext cx="4327087" cy="661308"/>
            <a:chOff x="2239057" y="5285027"/>
            <a:chExt cx="4327087" cy="661308"/>
          </a:xfrm>
        </p:grpSpPr>
        <p:sp>
          <p:nvSpPr>
            <p:cNvPr id="14" name="Rectangle 13"/>
            <p:cNvSpPr/>
            <p:nvPr/>
          </p:nvSpPr>
          <p:spPr>
            <a:xfrm>
              <a:off x="2239057" y="5285027"/>
              <a:ext cx="1722664" cy="66130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&lt;A&gt;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43480" y="5285028"/>
              <a:ext cx="1722664" cy="6613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2">
                      <a:lumMod val="75000"/>
                    </a:schemeClr>
                  </a:solidFill>
                </a:rPr>
                <a:t>&lt;A&gt;</a:t>
              </a:r>
            </a:p>
          </p:txBody>
        </p:sp>
      </p:grpSp>
      <p:cxnSp>
        <p:nvCxnSpPr>
          <p:cNvPr id="16" name="Curved Connector 15"/>
          <p:cNvCxnSpPr>
            <a:stCxn id="6" idx="1"/>
            <a:endCxn id="7" idx="1"/>
          </p:cNvCxnSpPr>
          <p:nvPr/>
        </p:nvCxnSpPr>
        <p:spPr>
          <a:xfrm rot="10800000" flipH="1" flipV="1">
            <a:off x="6305172" y="1626976"/>
            <a:ext cx="182829" cy="829917"/>
          </a:xfrm>
          <a:prstGeom prst="curvedConnector3">
            <a:avLst>
              <a:gd name="adj1" fmla="val -125035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7" idx="1"/>
            <a:endCxn id="8" idx="1"/>
          </p:cNvCxnSpPr>
          <p:nvPr/>
        </p:nvCxnSpPr>
        <p:spPr>
          <a:xfrm rot="10800000" flipV="1">
            <a:off x="6488002" y="2456893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1"/>
            <a:endCxn id="9" idx="1"/>
          </p:cNvCxnSpPr>
          <p:nvPr/>
        </p:nvCxnSpPr>
        <p:spPr>
          <a:xfrm rot="10800000" flipH="1" flipV="1">
            <a:off x="6488002" y="3286810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9" idx="1"/>
            <a:endCxn id="10" idx="0"/>
          </p:cNvCxnSpPr>
          <p:nvPr/>
        </p:nvCxnSpPr>
        <p:spPr>
          <a:xfrm rot="10800000" flipV="1">
            <a:off x="4752720" y="4116728"/>
            <a:ext cx="1747983" cy="737334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3450507" y="5184716"/>
            <a:ext cx="440880" cy="831221"/>
          </a:xfrm>
          <a:prstGeom prst="curvedConnector2">
            <a:avLst/>
          </a:prstGeom>
          <a:ln w="38100" cap="rnd">
            <a:solidFill>
              <a:srgbClr val="C000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4" idx="3"/>
            <a:endCxn id="10" idx="2"/>
          </p:cNvCxnSpPr>
          <p:nvPr/>
        </p:nvCxnSpPr>
        <p:spPr>
          <a:xfrm flipV="1">
            <a:off x="4311839" y="5515369"/>
            <a:ext cx="440880" cy="831222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3"/>
            <a:endCxn id="9" idx="2"/>
          </p:cNvCxnSpPr>
          <p:nvPr/>
        </p:nvCxnSpPr>
        <p:spPr>
          <a:xfrm flipV="1">
            <a:off x="5614051" y="4447381"/>
            <a:ext cx="1747983" cy="737335"/>
          </a:xfrm>
          <a:prstGeom prst="curvedConnector2">
            <a:avLst/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3"/>
            <a:endCxn id="8" idx="3"/>
          </p:cNvCxnSpPr>
          <p:nvPr/>
        </p:nvCxnSpPr>
        <p:spPr>
          <a:xfrm flipH="1" flipV="1">
            <a:off x="8210666" y="3286811"/>
            <a:ext cx="12700" cy="829917"/>
          </a:xfrm>
          <a:prstGeom prst="curvedConnector3">
            <a:avLst>
              <a:gd name="adj1" fmla="val -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3"/>
            <a:endCxn id="7" idx="3"/>
          </p:cNvCxnSpPr>
          <p:nvPr/>
        </p:nvCxnSpPr>
        <p:spPr>
          <a:xfrm flipV="1">
            <a:off x="8210666" y="2456894"/>
            <a:ext cx="12700" cy="829917"/>
          </a:xfrm>
          <a:prstGeom prst="curvedConnector3">
            <a:avLst>
              <a:gd name="adj1" fmla="val 1800000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3"/>
            <a:endCxn id="6" idx="3"/>
          </p:cNvCxnSpPr>
          <p:nvPr/>
        </p:nvCxnSpPr>
        <p:spPr>
          <a:xfrm flipV="1">
            <a:off x="8210666" y="1626977"/>
            <a:ext cx="155975" cy="829917"/>
          </a:xfrm>
          <a:prstGeom prst="curvedConnector3">
            <a:avLst>
              <a:gd name="adj1" fmla="val 246562"/>
            </a:avLst>
          </a:prstGeom>
          <a:ln w="38100" cap="rnd">
            <a:solidFill>
              <a:srgbClr val="009900"/>
            </a:solidFill>
            <a:round/>
            <a:headEnd type="diamond" w="sm" len="sm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41791" y="1857269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CAPTURE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6036" y="6161925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TARGET</a:t>
            </a: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19918" y="1857268"/>
            <a:ext cx="16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9900"/>
                </a:solidFill>
              </a:rPr>
              <a:t>BUBBLING</a:t>
            </a:r>
          </a:p>
        </p:txBody>
      </p:sp>
    </p:spTree>
    <p:extLst>
      <p:ext uri="{BB962C8B-B14F-4D97-AF65-F5344CB8AC3E}">
        <p14:creationId xmlns:p14="http://schemas.microsoft.com/office/powerpoint/2010/main" val="17329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7" grpId="0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Allows you to </a:t>
            </a:r>
            <a:r>
              <a:rPr lang="en-US" b="1" dirty="0">
                <a:solidFill>
                  <a:schemeClr val="bg1"/>
                </a:solidFill>
              </a:rPr>
              <a:t>avoid</a:t>
            </a:r>
            <a:r>
              <a:rPr lang="en-US" dirty="0"/>
              <a:t> adding event listeners to specific nodes</a:t>
            </a:r>
          </a:p>
          <a:p>
            <a:r>
              <a:rPr lang="en-US" dirty="0"/>
              <a:t>Event listener is assigned to a </a:t>
            </a:r>
            <a:r>
              <a:rPr lang="en-US" b="1" dirty="0">
                <a:solidFill>
                  <a:schemeClr val="bg1"/>
                </a:solidFill>
              </a:rPr>
              <a:t>single ancestor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Event Delegation</a:t>
            </a:r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651000" y="2574992"/>
            <a:ext cx="9360000" cy="1346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 id="parent-list"&gt;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id="post-1"&gt;Item 1&lt;/li&gt;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&lt;li id="post-2"&gt;Item 2&lt;/li&gt;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&lt;/</a:t>
            </a:r>
            <a:r>
              <a:rPr lang="en-US" sz="2200" dirty="0" err="1">
                <a:solidFill>
                  <a:schemeClr val="tx1"/>
                </a:solidFill>
              </a:rPr>
              <a:t>ul</a:t>
            </a:r>
            <a:r>
              <a:rPr lang="en-US" sz="2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67788" y="4062913"/>
            <a:ext cx="9343212" cy="247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-593684" defTabSz="1218072" latinLnBrk="1">
              <a:lnSpc>
                <a:spcPts val="22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0" lvl="1" indent="0" defTabSz="1218072" latinLnBrk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b="1">
                <a:latin typeface="Consolas" panose="020B0609020204030204" pitchFamily="49" charset="0"/>
                <a:cs typeface="Consolas" pitchFamily="49" charset="0"/>
              </a:defRPr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>
                <a:solidFill>
                  <a:schemeClr val="tx1"/>
                </a:solidFill>
              </a:rPr>
              <a:t>document.getElementById</a:t>
            </a:r>
            <a:r>
              <a:rPr lang="en-US" sz="2200" dirty="0">
                <a:solidFill>
                  <a:schemeClr val="tx1"/>
                </a:solidFill>
              </a:rPr>
              <a:t>("</a:t>
            </a:r>
            <a:r>
              <a:rPr lang="en-US" sz="2200" dirty="0">
                <a:solidFill>
                  <a:schemeClr val="bg1"/>
                </a:solidFill>
              </a:rPr>
              <a:t>parent-list</a:t>
            </a:r>
            <a:r>
              <a:rPr lang="en-US" sz="2200" dirty="0">
                <a:solidFill>
                  <a:schemeClr val="tx1"/>
                </a:solidFill>
              </a:rPr>
              <a:t>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.</a:t>
            </a:r>
            <a:r>
              <a:rPr lang="en-US" sz="2200" dirty="0" err="1">
                <a:solidFill>
                  <a:schemeClr val="bg1"/>
                </a:solidFill>
              </a:rPr>
              <a:t>addEventListener</a:t>
            </a:r>
            <a:r>
              <a:rPr lang="en-US" sz="2200" dirty="0">
                <a:solidFill>
                  <a:schemeClr val="tx1"/>
                </a:solidFill>
              </a:rPr>
              <a:t>("click", function(e)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if(</a:t>
            </a:r>
            <a:r>
              <a:rPr lang="en-US" sz="2200" dirty="0" err="1">
                <a:solidFill>
                  <a:schemeClr val="bg1"/>
                </a:solidFill>
              </a:rPr>
              <a:t>e.target</a:t>
            </a:r>
            <a:r>
              <a:rPr lang="en-US" sz="2200" dirty="0">
                <a:solidFill>
                  <a:schemeClr val="bg1"/>
                </a:solidFill>
              </a:rPr>
              <a:t> &amp;&amp; </a:t>
            </a:r>
            <a:r>
              <a:rPr lang="en-US" sz="2200" dirty="0" err="1">
                <a:solidFill>
                  <a:schemeClr val="bg1"/>
                </a:solidFill>
              </a:rPr>
              <a:t>e.target.nodeName</a:t>
            </a:r>
            <a:r>
              <a:rPr lang="en-US" sz="2200" dirty="0">
                <a:solidFill>
                  <a:schemeClr val="tx1"/>
                </a:solidFill>
              </a:rPr>
              <a:t> == "LI") 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    console.log(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	  "List item ", </a:t>
            </a:r>
            <a:r>
              <a:rPr lang="en-US" sz="2200" dirty="0" err="1">
                <a:solidFill>
                  <a:schemeClr val="tx1"/>
                </a:solidFill>
              </a:rPr>
              <a:t>e.target.id.replace</a:t>
            </a:r>
            <a:r>
              <a:rPr lang="en-US" sz="2200" dirty="0">
                <a:solidFill>
                  <a:schemeClr val="tx1"/>
                </a:solidFill>
              </a:rPr>
              <a:t>("post-", ""),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        " was clicked!");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    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3331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81695" y="1134000"/>
            <a:ext cx="9929724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Simplifies initialization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Saves memory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Less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Limitations</a:t>
            </a:r>
          </a:p>
          <a:p>
            <a:pPr lvl="1"/>
            <a:r>
              <a:rPr lang="en-US" dirty="0"/>
              <a:t>Event must be bubbling</a:t>
            </a:r>
          </a:p>
          <a:p>
            <a:pPr lvl="1"/>
            <a:r>
              <a:rPr lang="en-US" dirty="0"/>
              <a:t>May add CPU load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</p:spTree>
    <p:extLst>
      <p:ext uri="{BB962C8B-B14F-4D97-AF65-F5344CB8AC3E}">
        <p14:creationId xmlns:p14="http://schemas.microsoft.com/office/powerpoint/2010/main" val="41298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5109" y="5490438"/>
            <a:ext cx="10961783" cy="499819"/>
          </a:xfrm>
        </p:spPr>
        <p:txBody>
          <a:bodyPr/>
          <a:lstStyle/>
          <a:p>
            <a:r>
              <a:rPr lang="en-US" dirty="0"/>
              <a:t>Modify the DOM Tree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37" y="861452"/>
            <a:ext cx="5359090" cy="36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48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FF3AC5AC-9A3A-4B7F-A472-2CAD7AEA265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Lab Problem </a:t>
            </a:r>
            <a:r>
              <a:rPr lang="en-US" b="1" dirty="0"/>
              <a:t>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US" dirty="0"/>
              <a:t>Live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421356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7E0755-E4B2-45FE-8F8C-2A0E733AF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1BF9CD-7CD2-4CA5-B422-D81C2C38F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stopPropagation</a:t>
            </a:r>
            <a:r>
              <a:rPr lang="en-US" dirty="0"/>
              <a:t> prevents further propagation of the event</a:t>
            </a:r>
          </a:p>
          <a:p>
            <a:pPr lvl="1"/>
            <a:r>
              <a:rPr lang="en-US" dirty="0"/>
              <a:t>If there are </a:t>
            </a:r>
            <a:r>
              <a:rPr lang="en-US" b="1" dirty="0">
                <a:solidFill>
                  <a:schemeClr val="bg1"/>
                </a:solidFill>
              </a:rPr>
              <a:t>multiple handlers </a:t>
            </a:r>
            <a:r>
              <a:rPr lang="en-US" dirty="0"/>
              <a:t>for the same event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preventDefault</a:t>
            </a:r>
            <a:r>
              <a:rPr lang="en-US" dirty="0"/>
              <a:t> stop the browser from executing default behavior, for example: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Navigating</a:t>
            </a:r>
            <a:r>
              <a:rPr lang="en-US" dirty="0"/>
              <a:t> to a new page when &lt;a&gt; is clicked</a:t>
            </a:r>
          </a:p>
          <a:p>
            <a:pPr lvl="1"/>
            <a:r>
              <a:rPr lang="en-US" dirty="0"/>
              <a:t>Submitting </a:t>
            </a:r>
            <a:r>
              <a:rPr lang="en-US" b="1" dirty="0">
                <a:solidFill>
                  <a:schemeClr val="bg1"/>
                </a:solidFill>
              </a:rPr>
              <a:t>HTTP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/>
              <a:t> via forms</a:t>
            </a:r>
          </a:p>
          <a:p>
            <a:pPr lvl="1"/>
            <a:r>
              <a:rPr lang="en-US" dirty="0"/>
              <a:t>Opening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menus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4693C-E822-4981-B976-22C8A0945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en-US" dirty="0"/>
              <a:t>Controlling Propagation and Behavior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577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13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5" y="1679513"/>
            <a:ext cx="8125652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endParaRPr lang="en-US" sz="2800" dirty="0">
              <a:solidFill>
                <a:schemeClr val="bg2"/>
              </a:solidFill>
              <a:latin typeface="Malgun Gothic (Body)"/>
            </a:endParaRPr>
          </a:p>
        </p:txBody>
      </p:sp>
      <p:sp>
        <p:nvSpPr>
          <p:cNvPr id="16" name="Content Placeholder 4"/>
          <p:cNvSpPr txBox="1">
            <a:spLocks/>
          </p:cNvSpPr>
          <p:nvPr/>
        </p:nvSpPr>
        <p:spPr>
          <a:xfrm>
            <a:off x="601687" y="1585441"/>
            <a:ext cx="8379461" cy="49139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DOM tree can be </a:t>
            </a:r>
            <a:r>
              <a:rPr lang="en-US" b="1" dirty="0">
                <a:solidFill>
                  <a:schemeClr val="bg1"/>
                </a:solidFill>
              </a:rPr>
              <a:t>manipulated</a:t>
            </a:r>
            <a:r>
              <a:rPr lang="en-US" dirty="0">
                <a:solidFill>
                  <a:schemeClr val="bg2"/>
                </a:solidFill>
              </a:rPr>
              <a:t> by: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Creating</a:t>
            </a:r>
            <a:r>
              <a:rPr lang="en-US" dirty="0">
                <a:solidFill>
                  <a:schemeClr val="bg2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deleting</a:t>
            </a:r>
            <a:r>
              <a:rPr lang="en-US" dirty="0">
                <a:solidFill>
                  <a:schemeClr val="bg2"/>
                </a:solidFill>
              </a:rPr>
              <a:t> elements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/>
                </a:solidFill>
              </a:rPr>
              <a:t>Moving</a:t>
            </a:r>
            <a:r>
              <a:rPr lang="en-US" dirty="0">
                <a:solidFill>
                  <a:schemeClr val="bg2"/>
                </a:solidFill>
              </a:rPr>
              <a:t> elements between nodes</a:t>
            </a:r>
          </a:p>
          <a:p>
            <a:pPr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User interaction </a:t>
            </a:r>
            <a:r>
              <a:rPr lang="en-US" b="1" dirty="0">
                <a:solidFill>
                  <a:schemeClr val="bg1"/>
                </a:solidFill>
              </a:rPr>
              <a:t>triggers events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They can be </a:t>
            </a:r>
            <a:r>
              <a:rPr lang="en-US" b="1" dirty="0">
                <a:solidFill>
                  <a:schemeClr val="bg1"/>
                </a:solidFill>
              </a:rPr>
              <a:t>listened</a:t>
            </a:r>
            <a:r>
              <a:rPr lang="en-US" dirty="0">
                <a:solidFill>
                  <a:schemeClr val="bg2"/>
                </a:solidFill>
              </a:rPr>
              <a:t> to and </a:t>
            </a:r>
            <a:r>
              <a:rPr lang="en-US" b="1" dirty="0">
                <a:solidFill>
                  <a:schemeClr val="bg1"/>
                </a:solidFill>
              </a:rPr>
              <a:t>handled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The handler receives </a:t>
            </a:r>
            <a:r>
              <a:rPr lang="en-US" b="1" dirty="0">
                <a:solidFill>
                  <a:schemeClr val="bg1"/>
                </a:solidFill>
              </a:rPr>
              <a:t>event details</a:t>
            </a:r>
          </a:p>
          <a:p>
            <a:pPr lvl="1">
              <a:lnSpc>
                <a:spcPct val="95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Events </a:t>
            </a:r>
            <a:r>
              <a:rPr lang="en-US" b="1" dirty="0">
                <a:solidFill>
                  <a:schemeClr val="bg1"/>
                </a:solidFill>
              </a:rPr>
              <a:t>propagate</a:t>
            </a:r>
            <a:r>
              <a:rPr lang="en-US" dirty="0">
                <a:solidFill>
                  <a:schemeClr val="bg2"/>
                </a:solidFill>
              </a:rPr>
              <a:t> through the DOM tree</a:t>
            </a:r>
          </a:p>
        </p:txBody>
      </p:sp>
    </p:spTree>
    <p:extLst>
      <p:ext uri="{BB962C8B-B14F-4D97-AF65-F5344CB8AC3E}">
        <p14:creationId xmlns:p14="http://schemas.microsoft.com/office/powerpoint/2010/main" val="6389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We can </a:t>
            </a:r>
            <a:r>
              <a:rPr lang="en-US" sz="3600" b="1" noProof="1">
                <a:solidFill>
                  <a:schemeClr val="bg1"/>
                </a:solidFill>
              </a:rPr>
              <a:t>create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en-US" sz="3600" b="1" noProof="1">
                <a:solidFill>
                  <a:schemeClr val="bg1"/>
                </a:solidFill>
              </a:rPr>
              <a:t>append</a:t>
            </a:r>
            <a:r>
              <a:rPr lang="en-US" sz="3600" b="1" noProof="1"/>
              <a:t> </a:t>
            </a:r>
            <a:r>
              <a:rPr lang="en-US" sz="3600" noProof="1"/>
              <a:t>and </a:t>
            </a:r>
            <a:r>
              <a:rPr lang="en-US" sz="3600" b="1" noProof="1">
                <a:solidFill>
                  <a:schemeClr val="bg1"/>
                </a:solidFill>
              </a:rPr>
              <a:t>remove</a:t>
            </a:r>
            <a:r>
              <a:rPr lang="en-US" sz="3600" noProof="1"/>
              <a:t> HTML elements dynamically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removeChild()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replaceChild()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FBBB25-7C0C-4BE7-98B2-7BCFD6D95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255" y="2571986"/>
            <a:ext cx="2550139" cy="255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99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/>
              <a:t>HTML elements are created with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document.createElement</a:t>
            </a:r>
          </a:p>
          <a:p>
            <a:pPr lvl="1"/>
            <a:r>
              <a:rPr lang="en-US" sz="3500" dirty="0"/>
              <a:t>This is called a </a:t>
            </a:r>
            <a:r>
              <a:rPr lang="en-US" sz="3500" b="1" dirty="0">
                <a:solidFill>
                  <a:schemeClr val="bg1"/>
                </a:solidFill>
              </a:rPr>
              <a:t>Factory Pattern</a:t>
            </a:r>
          </a:p>
          <a:p>
            <a:r>
              <a:rPr lang="en-US" sz="3500" dirty="0"/>
              <a:t>Variables holding HTML elements are </a:t>
            </a:r>
            <a:r>
              <a:rPr lang="en-US" sz="3500" b="1" dirty="0">
                <a:solidFill>
                  <a:schemeClr val="bg1"/>
                </a:solidFill>
              </a:rPr>
              <a:t>live</a:t>
            </a:r>
            <a:r>
              <a:rPr lang="en-US" sz="3500" dirty="0"/>
              <a:t>: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modify</a:t>
            </a:r>
            <a:r>
              <a:rPr lang="en-US" sz="3500" dirty="0"/>
              <a:t> the contents of the variable, the DOM is </a:t>
            </a:r>
            <a:r>
              <a:rPr lang="en-US" sz="3500" b="1" dirty="0">
                <a:solidFill>
                  <a:schemeClr val="bg1"/>
                </a:solidFill>
              </a:rPr>
              <a:t>updated</a:t>
            </a:r>
          </a:p>
          <a:p>
            <a:pPr lvl="1"/>
            <a:r>
              <a:rPr lang="en-US" sz="3500" dirty="0"/>
              <a:t>If you </a:t>
            </a:r>
            <a:r>
              <a:rPr lang="en-US" sz="3500" b="1" dirty="0">
                <a:solidFill>
                  <a:schemeClr val="bg1"/>
                </a:solidFill>
              </a:rPr>
              <a:t>insert</a:t>
            </a:r>
            <a:r>
              <a:rPr lang="en-US" sz="3500" dirty="0"/>
              <a:t> it somewhere in the DOM, the original is </a:t>
            </a:r>
            <a:r>
              <a:rPr lang="en-US" sz="3500" b="1" dirty="0">
                <a:solidFill>
                  <a:schemeClr val="bg1"/>
                </a:solidFill>
              </a:rPr>
              <a:t>moved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textContent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escaped</a:t>
            </a:r>
          </a:p>
          <a:p>
            <a:r>
              <a:rPr lang="en-US" sz="3500" dirty="0"/>
              <a:t>Text added to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innerHTML</a:t>
            </a:r>
            <a:r>
              <a:rPr lang="en-US" sz="3500" dirty="0"/>
              <a:t> will be </a:t>
            </a:r>
            <a:r>
              <a:rPr lang="en-US" sz="3500" b="1" dirty="0">
                <a:solidFill>
                  <a:schemeClr val="bg1"/>
                </a:solidFill>
              </a:rPr>
              <a:t>parsed</a:t>
            </a:r>
            <a:r>
              <a:rPr lang="en-US" sz="35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00" dirty="0"/>
              <a:t>and turned into actual HTML elements </a:t>
            </a:r>
            <a:r>
              <a:rPr lang="en-US" sz="3500" dirty="0">
                <a:sym typeface="Wingdings" panose="05000000000000000000" pitchFamily="2" charset="2"/>
              </a:rPr>
              <a:t> beware of </a:t>
            </a:r>
            <a:r>
              <a:rPr lang="en-US" sz="3500" b="1" dirty="0">
                <a:solidFill>
                  <a:schemeClr val="bg1"/>
                </a:solidFill>
                <a:sym typeface="Wingdings" panose="05000000000000000000" pitchFamily="2" charset="2"/>
              </a:rPr>
              <a:t>XSS attacks</a:t>
            </a:r>
            <a:r>
              <a:rPr lang="en-US" sz="3500" dirty="0">
                <a:sym typeface="Wingdings" panose="05000000000000000000" pitchFamily="2" charset="2"/>
              </a:rPr>
              <a:t>!</a:t>
            </a:r>
            <a:endParaRPr lang="en-US" sz="35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DOM Elements</a:t>
            </a:r>
          </a:p>
        </p:txBody>
      </p:sp>
    </p:spTree>
    <p:extLst>
      <p:ext uri="{BB962C8B-B14F-4D97-AF65-F5344CB8AC3E}">
        <p14:creationId xmlns:p14="http://schemas.microsoft.com/office/powerpoint/2010/main" val="233719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noProof="1"/>
              <a:t>Creating a new DOM element</a:t>
            </a:r>
          </a:p>
          <a:p>
            <a:pPr>
              <a:spcBef>
                <a:spcPts val="7800"/>
              </a:spcBef>
            </a:pPr>
            <a:r>
              <a:rPr lang="en-US" noProof="1"/>
              <a:t>Create a copy / cloning DOM element</a:t>
            </a:r>
          </a:p>
          <a:p>
            <a:pPr>
              <a:spcBef>
                <a:spcPts val="9600"/>
              </a:spcBef>
            </a:pPr>
            <a:r>
              <a:rPr lang="en-US" dirty="0"/>
              <a:t>Elements are created </a:t>
            </a:r>
            <a:r>
              <a:rPr lang="en-US" b="1" dirty="0">
                <a:solidFill>
                  <a:schemeClr val="bg1"/>
                </a:solidFill>
              </a:rPr>
              <a:t>in memory</a:t>
            </a:r>
            <a:r>
              <a:rPr lang="en-US" dirty="0"/>
              <a:t> – they don't exist on the page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To become visible, they must be </a:t>
            </a:r>
            <a:r>
              <a:rPr lang="en-US" b="1" dirty="0">
                <a:solidFill>
                  <a:schemeClr val="bg1"/>
                </a:solidFill>
              </a:rPr>
              <a:t>appended</a:t>
            </a:r>
            <a:r>
              <a:rPr lang="en-US" dirty="0"/>
              <a:t> to the DOM tree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Creating DOM Elements</a:t>
            </a:r>
          </a:p>
        </p:txBody>
      </p:sp>
      <p:sp>
        <p:nvSpPr>
          <p:cNvPr id="4" name="Text Placeholder 5"/>
          <p:cNvSpPr txBox="1">
            <a:spLocks/>
          </p:cNvSpPr>
          <p:nvPr/>
        </p:nvSpPr>
        <p:spPr>
          <a:xfrm>
            <a:off x="794477" y="1814376"/>
            <a:ext cx="675921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>
                <a:solidFill>
                  <a:schemeClr val="bg1"/>
                </a:solidFill>
                <a:effectLst/>
              </a:rPr>
              <a:t>"p"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9D57D3C2-28A3-4668-BF90-B85419D79DF9}"/>
              </a:ext>
            </a:extLst>
          </p:cNvPr>
          <p:cNvSpPr/>
          <p:nvPr/>
        </p:nvSpPr>
        <p:spPr bwMode="auto">
          <a:xfrm>
            <a:off x="7474635" y="1674000"/>
            <a:ext cx="1917476" cy="605908"/>
          </a:xfrm>
          <a:prstGeom prst="wedgeRoundRectCallout">
            <a:avLst>
              <a:gd name="adj1" fmla="val -71731"/>
              <a:gd name="adj2" fmla="val 45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E66BA3B-0E72-4A08-A31A-456E7BF3BE91}"/>
              </a:ext>
            </a:extLst>
          </p:cNvPr>
          <p:cNvSpPr txBox="1">
            <a:spLocks/>
          </p:cNvSpPr>
          <p:nvPr/>
        </p:nvSpPr>
        <p:spPr>
          <a:xfrm>
            <a:off x="810961" y="3519000"/>
            <a:ext cx="7726370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newLi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li.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cloneNode</a:t>
            </a:r>
            <a:r>
              <a:rPr lang="en-US" sz="2400" dirty="0">
                <a:solidFill>
                  <a:schemeClr val="tx1"/>
                </a:solidFill>
                <a:effectLst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265927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9391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appendChild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last child </a:t>
            </a:r>
            <a:endParaRPr lang="en-US" sz="3600" noProof="1"/>
          </a:p>
          <a:p>
            <a:pPr>
              <a:spcBef>
                <a:spcPts val="138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prepend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/>
              <a:t>-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Adds a new child, as the </a:t>
            </a:r>
            <a:r>
              <a:rPr lang="en-US" sz="3400" b="1" noProof="1">
                <a:solidFill>
                  <a:schemeClr val="bg1"/>
                </a:solidFill>
              </a:rPr>
              <a:t>first child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Node Hierarchy</a:t>
            </a:r>
            <a:endParaRPr lang="bg-BG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3550052-71D2-47AD-850F-7BB2EFF55269}"/>
              </a:ext>
            </a:extLst>
          </p:cNvPr>
          <p:cNvSpPr txBox="1">
            <a:spLocks/>
          </p:cNvSpPr>
          <p:nvPr/>
        </p:nvSpPr>
        <p:spPr>
          <a:xfrm>
            <a:off x="785701" y="201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p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("p");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li.appendChild</a:t>
            </a:r>
            <a:r>
              <a:rPr lang="en-US" sz="2400" dirty="0">
                <a:solidFill>
                  <a:schemeClr val="bg1"/>
                </a:solidFill>
                <a:effectLst/>
              </a:rPr>
              <a:t>(p);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757054A-396E-44B2-B521-179B76514D4B}"/>
              </a:ext>
            </a:extLst>
          </p:cNvPr>
          <p:cNvSpPr txBox="1">
            <a:spLocks/>
          </p:cNvSpPr>
          <p:nvPr/>
        </p:nvSpPr>
        <p:spPr>
          <a:xfrm>
            <a:off x="785702" y="4442895"/>
            <a:ext cx="7725253" cy="1326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let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ul</a:t>
            </a:r>
            <a:r>
              <a:rPr lang="en-US" sz="2400" dirty="0">
                <a:solidFill>
                  <a:schemeClr val="tx1"/>
                </a:solidFill>
                <a:effectLst/>
              </a:rPr>
              <a:t>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effectLst/>
              </a:rPr>
              <a:t>("my-list");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let li = 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document.createElement</a:t>
            </a:r>
            <a:r>
              <a:rPr lang="en-US" sz="2400" dirty="0">
                <a:solidFill>
                  <a:schemeClr val="tx1"/>
                </a:solidFill>
                <a:effectLst/>
              </a:rPr>
              <a:t>("li");</a:t>
            </a:r>
          </a:p>
          <a:p>
            <a:r>
              <a:rPr lang="en-US" sz="2400" dirty="0" err="1">
                <a:solidFill>
                  <a:schemeClr val="bg1"/>
                </a:solidFill>
                <a:effectLst/>
              </a:rPr>
              <a:t>ul.prepend</a:t>
            </a:r>
            <a:r>
              <a:rPr lang="en-US" sz="2400" dirty="0">
                <a:solidFill>
                  <a:schemeClr val="bg1"/>
                </a:solidFill>
                <a:effectLst/>
              </a:rPr>
              <a:t>(li);</a:t>
            </a:r>
          </a:p>
        </p:txBody>
      </p:sp>
    </p:spTree>
    <p:extLst>
      <p:ext uri="{BB962C8B-B14F-4D97-AF65-F5344CB8AC3E}">
        <p14:creationId xmlns:p14="http://schemas.microsoft.com/office/powerpoint/2010/main" val="156093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65A81-107F-4DAB-AA01-61F08344C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HTML page holding a </a:t>
            </a:r>
            <a:r>
              <a:rPr lang="en-US" b="1" dirty="0">
                <a:solidFill>
                  <a:schemeClr val="bg1"/>
                </a:solidFill>
              </a:rPr>
              <a:t>list of items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text box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</a:rPr>
              <a:t>button</a:t>
            </a:r>
            <a:r>
              <a:rPr lang="en-US" dirty="0"/>
              <a:t> for adding more items to the list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Write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function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append</a:t>
            </a:r>
            <a:r>
              <a:rPr lang="en-US" dirty="0"/>
              <a:t> the specified text to the list</a:t>
            </a: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dirty="0"/>
          </a:p>
          <a:p>
            <a:pPr lvl="1">
              <a:lnSpc>
                <a:spcPct val="100000"/>
              </a:lnSpc>
            </a:pPr>
            <a:endParaRPr lang="bg-BG" sz="2400" dirty="0"/>
          </a:p>
          <a:p>
            <a:pPr lvl="1">
              <a:lnSpc>
                <a:spcPct val="100000"/>
              </a:lnSpc>
              <a:buNone/>
            </a:pPr>
            <a:r>
              <a:rPr lang="en-US" sz="2400" dirty="0"/>
              <a:t>Check your solution here: </a:t>
            </a:r>
            <a:r>
              <a:rPr lang="en-US" sz="2400" u="sng" dirty="0">
                <a:solidFill>
                  <a:schemeClr val="bg1"/>
                </a:solidFill>
                <a:hlinkClick r:id="rId2"/>
              </a:rPr>
              <a:t>https://judge.softuni.bg/Contests/Practice/Index/2762#0</a:t>
            </a:r>
            <a:endParaRPr lang="en-US" sz="24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806425-DAA4-4BAC-9F7C-31CA18A2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List of Items</a:t>
            </a:r>
            <a:endParaRPr lang="bg-BG" dirty="0"/>
          </a:p>
        </p:txBody>
      </p:sp>
      <p:sp>
        <p:nvSpPr>
          <p:cNvPr id="6" name="Right Arrow 10"/>
          <p:cNvSpPr/>
          <p:nvPr/>
        </p:nvSpPr>
        <p:spPr>
          <a:xfrm>
            <a:off x="3926945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sp>
        <p:nvSpPr>
          <p:cNvPr id="7" name="Right Arrow 11"/>
          <p:cNvSpPr/>
          <p:nvPr/>
        </p:nvSpPr>
        <p:spPr>
          <a:xfrm>
            <a:off x="7944812" y="4719178"/>
            <a:ext cx="2286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/>
          </a:p>
        </p:txBody>
      </p:sp>
      <p:pic>
        <p:nvPicPr>
          <p:cNvPr id="9" name="Picture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260" y="3440677"/>
            <a:ext cx="2898774" cy="25570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44915" y="3440677"/>
            <a:ext cx="2956720" cy="2560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/>
          <p:cNvPicPr/>
          <p:nvPr/>
        </p:nvPicPr>
        <p:blipFill rotWithShape="1">
          <a:blip r:embed="rId5" cstate="print"/>
          <a:srcRect b="3259"/>
          <a:stretch/>
        </p:blipFill>
        <p:spPr bwMode="auto">
          <a:xfrm>
            <a:off x="8626020" y="3440674"/>
            <a:ext cx="2956719" cy="25570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223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2913</Words>
  <Application>Microsoft Office PowerPoint</Application>
  <PresentationFormat>Widescreen</PresentationFormat>
  <Paragraphs>437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Lucida Grande</vt:lpstr>
      <vt:lpstr>Malgun Gothic (Body)</vt:lpstr>
      <vt:lpstr>Wingdings</vt:lpstr>
      <vt:lpstr>Wingdings 2</vt:lpstr>
      <vt:lpstr>1_SoftUni</vt:lpstr>
      <vt:lpstr>DOM Events</vt:lpstr>
      <vt:lpstr>Table of Contents</vt:lpstr>
      <vt:lpstr>Have a Question?</vt:lpstr>
      <vt:lpstr>PowerPoint Presentation</vt:lpstr>
      <vt:lpstr>DOM Manipulations</vt:lpstr>
      <vt:lpstr>Creating New DOM Elements</vt:lpstr>
      <vt:lpstr>Creating DOM Elements</vt:lpstr>
      <vt:lpstr>Manipulating Node Hierarchy</vt:lpstr>
      <vt:lpstr>Problem: List of Items</vt:lpstr>
      <vt:lpstr>Problem: List of Items – HTML</vt:lpstr>
      <vt:lpstr>Solution: List of Items</vt:lpstr>
      <vt:lpstr>Deleting DOM Elements</vt:lpstr>
      <vt:lpstr>Problem: 2. Add / Delete Items</vt:lpstr>
      <vt:lpstr>Problem: 2. Add / Delete Items – HTML</vt:lpstr>
      <vt:lpstr>Solution: 2. Add / Delete Items</vt:lpstr>
      <vt:lpstr>Solution: 2. Add / Delete Items</vt:lpstr>
      <vt:lpstr>Problem: Delete from Table</vt:lpstr>
      <vt:lpstr>Solution: Delete from Table</vt:lpstr>
      <vt:lpstr>The DOM Event</vt:lpstr>
      <vt:lpstr>Event Object</vt:lpstr>
      <vt:lpstr>Event Types in DOM API</vt:lpstr>
      <vt:lpstr>Event Handling</vt:lpstr>
      <vt:lpstr>Event Handler</vt:lpstr>
      <vt:lpstr>Event Listener</vt:lpstr>
      <vt:lpstr>Attaching Click Handler</vt:lpstr>
      <vt:lpstr>Problem: Mouse in Gradient</vt:lpstr>
      <vt:lpstr>Problem: Mouse in Gradient – HTML</vt:lpstr>
      <vt:lpstr>Problem: Mouse in Gradient – CSS</vt:lpstr>
      <vt:lpstr>Solution: Mouse in Gradient </vt:lpstr>
      <vt:lpstr>Live Demonstration</vt:lpstr>
      <vt:lpstr>Events Handler Execution Context</vt:lpstr>
      <vt:lpstr>Attaching Hover Handler</vt:lpstr>
      <vt:lpstr>Attaching Input Handler</vt:lpstr>
      <vt:lpstr>Remove Listeners</vt:lpstr>
      <vt:lpstr>Multiple Listeners </vt:lpstr>
      <vt:lpstr>Event Propagation</vt:lpstr>
      <vt:lpstr>Event Propagation</vt:lpstr>
      <vt:lpstr>DOM Event Delegation</vt:lpstr>
      <vt:lpstr>Pros and Cons</vt:lpstr>
      <vt:lpstr>Live Demonstration</vt:lpstr>
      <vt:lpstr>Controlling Propagation and Behavior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41</cp:revision>
  <dcterms:created xsi:type="dcterms:W3CDTF">2018-05-23T13:08:44Z</dcterms:created>
  <dcterms:modified xsi:type="dcterms:W3CDTF">2021-10-16T08:29:00Z</dcterms:modified>
  <cp:category>computer programming;programming;software development;software engineering</cp:category>
</cp:coreProperties>
</file>