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0"/>
  </p:notesMasterIdLst>
  <p:handoutMasterIdLst>
    <p:handoutMasterId r:id="rId41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3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35" r:id="rId22"/>
    <p:sldId id="524" r:id="rId23"/>
    <p:sldId id="525" r:id="rId24"/>
    <p:sldId id="526" r:id="rId25"/>
    <p:sldId id="527" r:id="rId26"/>
    <p:sldId id="536" r:id="rId27"/>
    <p:sldId id="529" r:id="rId28"/>
    <p:sldId id="530" r:id="rId29"/>
    <p:sldId id="531" r:id="rId30"/>
    <p:sldId id="537" r:id="rId31"/>
    <p:sldId id="538" r:id="rId32"/>
    <p:sldId id="539" r:id="rId33"/>
    <p:sldId id="532" r:id="rId34"/>
    <p:sldId id="533" r:id="rId35"/>
    <p:sldId id="349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Errors and Exceptions" id="{E72EA6F2-B5E5-4F89-9798-DFCF79241DD1}">
          <p14:sldIdLst>
            <p14:sldId id="507"/>
            <p14:sldId id="508"/>
            <p14:sldId id="509"/>
            <p14:sldId id="510"/>
            <p14:sldId id="511"/>
          </p14:sldIdLst>
        </p14:section>
        <p14:section name="Common Error Types" id="{8A988E54-0942-410C-AA77-B70DB007F316}">
          <p14:sldIdLst>
            <p14:sldId id="53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Custom Exceptions" id="{FA3DC70C-14E4-4F65-BF34-0CDA51518DD4}">
          <p14:sldIdLst>
            <p14:sldId id="535"/>
            <p14:sldId id="524"/>
            <p14:sldId id="525"/>
            <p14:sldId id="526"/>
            <p14:sldId id="527"/>
          </p14:sldIdLst>
        </p14:section>
        <p14:section name="Catching Exceptions" id="{CEC323E1-936F-4C12-BAA8-E552132C3850}">
          <p14:sldIdLst>
            <p14:sldId id="536"/>
            <p14:sldId id="529"/>
            <p14:sldId id="530"/>
            <p14:sldId id="531"/>
            <p14:sldId id="537"/>
            <p14:sldId id="538"/>
            <p14:sldId id="539"/>
            <p14:sldId id="532"/>
            <p14:sldId id="533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1B772-BCC1-1322-8AC8-9D207337AB55}" v="338" dt="2019-11-28T10:22:42.389"/>
    <p1510:client id="{570ACFB0-B0BE-450E-AFF3-029F102761D2}" v="1" dt="2019-11-27T20:28:07.529"/>
    <p1510:client id="{707037CD-23D5-262D-09EE-CEAA146F9D36}" v="370" dt="2019-11-28T13:02:57.5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7B760AE-629A-4ACB-9ADD-F18BB42D8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0AD7CDA5-B52E-4D6B-BE5D-8FC09B3111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5263D8B-17BC-4F2A-954E-7B4100306B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0030914-4AF0-4C29-A9D6-58B5F1FD99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CCE525A-20E2-4175-8487-AE3B8E9986F1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8B9F512-D9EC-4AAC-A6C6-2B2645536FA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7EB3975-804A-4AA9-82FE-6BF078AA73A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CD01D62-72F9-406D-BB5C-6C548094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2B3F899-7D6F-4DE8-AC80-B2947352E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6C9CEC-1EED-499A-A93A-CBB3B95BDF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8155D0-22CB-4C0B-977A-E78CEB02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676F322-14EA-4053-849D-641D7197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BC21042-B995-471F-93F8-6545AE5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DF4C772-F2D0-4299-AE96-CC3B25A094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01964EE-EDA5-431B-9D10-5B789CF3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9E3F3045-C498-4B83-B0C7-D04BC1604F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73CEAAF-5E91-4460-AA50-7EA2D5EB039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F9145D-3E99-41FB-9ECE-9B07DFDC1BC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38E04E2B-7601-4CA8-99AD-4D25F7C1F5E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043DA50-EF99-4C3D-8D24-D54F931AD8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8219A0-9D0D-466B-B2FB-80852B847522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4B863E8-5948-4F1C-BDEE-D9CB71CE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C9B0A34-735B-4B25-AB8C-D6695DE7604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FF5A23-55B3-4E79-991B-07AD87A63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B9A22A88-6658-4546-AF5C-7701B99AF8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BF2BB31-D1F6-4D70-A6ED-1C647FB991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55C7BE8-8AEC-49A7-AD49-0A94ECCE11D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679E913-E75A-4754-A236-48CE7D0DA9E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03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CFB3793-633D-49AF-B651-965351D5E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ECB693D-5A7D-47F6-B6F0-A7CD72F44C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7DC74DE-0946-4A31-8C50-97812BA766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7BA4A77-681C-4C8E-BF6A-38FA0268A5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1EAF7120-6A92-440F-8E83-A307920347F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FCE0B7-4193-4239-B3BE-0C48CCEFC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E270E13-57D0-4093-9E92-CE6CB1E6D1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ADC0471B-C4F4-455E-B4EB-3F0EC5F425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B9CE287-22DA-4274-8949-7411369C802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5CD1437-6171-4B45-94AC-7C9E027F1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3AE5E14-7A5F-4489-8D22-1C76F12979C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5D45945-7963-43DD-A01A-5AB599FB2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BEDFB80-B05E-499A-8C85-1C9DFD5CF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2818" y="3295265"/>
            <a:ext cx="10086817" cy="1459155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the most common reason of an error in a Python program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Error</a:t>
            </a:r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Error</a:t>
            </a:r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str, not </a:t>
            </a:r>
            <a:r>
              <a:rPr lang="en-US" sz="2600" dirty="0" err="1"/>
              <a:t>int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dirty="0"/>
              <a:t> is thrown when an operation or function is applied to an object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Error</a:t>
            </a:r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 is thrown when a function's argument is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Error</a:t>
            </a:r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166636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dirty="0"/>
              <a:t> is thrown when an object could not be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Error</a:t>
            </a:r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6000" y="2889000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code, so it works properly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22452" y="3696368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33109" y="4294025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58169" y="2889000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46" y="1506947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So Many Exceptions</a:t>
            </a:r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4ED3CE-3526-4172-801C-3A9F8F93D87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That Serve for Certain Purpose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79270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  <a:p>
            <a:r>
              <a:rPr lang="en-US" dirty="0"/>
              <a:t>Common Error Types</a:t>
            </a:r>
          </a:p>
          <a:p>
            <a:r>
              <a:rPr lang="en-US" dirty="0"/>
              <a:t>Custom Exceptions</a:t>
            </a:r>
          </a:p>
          <a:p>
            <a:r>
              <a:rPr lang="en-US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981" y="2381087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we illustrate how </a:t>
            </a:r>
            <a:r>
              <a:rPr lang="en-US" b="1" dirty="0">
                <a:solidFill>
                  <a:schemeClr val="bg1"/>
                </a:solidFill>
              </a:rPr>
              <a:t>user-defined</a:t>
            </a:r>
            <a:r>
              <a:rPr lang="en-US" dirty="0"/>
              <a:t> exceptions can be used in a program to raise errors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149000"/>
            <a:ext cx="1260000" cy="2155499"/>
          </a:xfrm>
        </p:spPr>
        <p:txBody>
          <a:bodyPr/>
          <a:lstStyle/>
          <a:p>
            <a:r>
              <a:rPr lang="en-US"/>
              <a:t>1</a:t>
            </a:r>
          </a:p>
          <a:p>
            <a:r>
              <a:rPr lang="en-US"/>
              <a:t>4</a:t>
            </a:r>
          </a:p>
          <a:p>
            <a:r>
              <a:rPr lang="en-US"/>
              <a:t>-5</a:t>
            </a:r>
          </a:p>
          <a:p>
            <a:r>
              <a:rPr lang="en-US"/>
              <a:t>3</a:t>
            </a:r>
          </a:p>
          <a:p>
            <a:r>
              <a:rPr lang="en-US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your own exception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</a:t>
            </a:r>
            <a:r>
              <a:rPr lang="en-US" b="1" dirty="0">
                <a:solidFill>
                  <a:schemeClr val="bg1"/>
                </a:solidFill>
              </a:rPr>
              <a:t>five numbers</a:t>
            </a:r>
            <a:r>
              <a:rPr lang="en-US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 occurs, raise the exception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049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149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7203013" cy="330273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ValueCannotBeNegative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Exception</a:t>
            </a:r>
            <a:r>
              <a:rPr lang="en-US" sz="2400" dirty="0"/>
              <a:t>):</a:t>
            </a:r>
          </a:p>
          <a:p>
            <a:r>
              <a:rPr lang="en-US" sz="2400" dirty="0"/>
              <a:t>    """Number is below zero"""</a:t>
            </a:r>
          </a:p>
          <a:p>
            <a:r>
              <a:rPr lang="en-US" sz="2400" dirty="0"/>
              <a:t>    pass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range(5):</a:t>
            </a:r>
          </a:p>
          <a:p>
            <a:r>
              <a:rPr lang="en-US" sz="2400" dirty="0"/>
              <a:t>    number = int(input())</a:t>
            </a:r>
          </a:p>
          <a:p>
            <a:r>
              <a:rPr lang="en-US" sz="2400" dirty="0"/>
              <a:t>    if number &lt; 0: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raise</a:t>
            </a:r>
            <a:r>
              <a:rPr lang="en-US" sz="2400" dirty="0"/>
              <a:t> </a:t>
            </a:r>
            <a:r>
              <a:rPr lang="en-US" sz="2400" dirty="0" err="1"/>
              <a:t>ValueCannotBeNegative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58C76E-9FDB-4C20-A38A-FB39232838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8185" y="2008141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write programs that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selected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handle only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, so if other error occurs, the error message will show up anyway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/>
              <a:t>The Try statement works as follows</a:t>
            </a:r>
          </a:p>
          <a:p>
            <a:pPr lvl="1" indent="-360045"/>
            <a:r>
              <a:rPr lang="en-US" sz="3200" dirty="0"/>
              <a:t>The try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no exception occurs, the except clause is skipped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type of the exception matches, the except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exception does not match, the exception is unhandled, and execution stops with a message</a:t>
            </a:r>
            <a:endParaRPr lang="en-US" sz="32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39040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400" dirty="0"/>
              <a:t>An Except clause may name </a:t>
            </a:r>
            <a:r>
              <a:rPr lang="en-US" sz="3400" b="1" dirty="0">
                <a:solidFill>
                  <a:schemeClr val="bg1"/>
                </a:solidFill>
              </a:rPr>
              <a:t>multiple exceptions </a:t>
            </a:r>
            <a:r>
              <a:rPr lang="en-US" sz="3400" dirty="0"/>
              <a:t>as a parenthesized tuple, for example</a:t>
            </a:r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some of these exceptions occur, the body of the except statement will be executed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AA8AA-DFC5-41EB-88C0-A8B0DFD3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is present, the finally clause will execute as the last task before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runs whether or not the try statement produces an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98CA1-4B14-44F5-B4F2-77C9A1BF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07061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C877F-B55C-4793-B7B5-7EBC9032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/>
              <a:t>Hello</a:t>
            </a:r>
          </a:p>
          <a:p>
            <a:r>
              <a:rPr lang="en-US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dirty="0"/>
              <a:t> on the first line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dirty="0"/>
              <a:t> (to repeat the text) that 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Invalid times</a:t>
            </a:r>
            <a:r>
              <a:rPr lang="en-US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int(input())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  <a:endParaRPr lang="bg-BG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Errors and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Every programmer encounters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dirty="0"/>
              <a:t>Encountering errors and exceptions can be very frustrating at times</a:t>
            </a:r>
          </a:p>
          <a:p>
            <a:r>
              <a:rPr lang="en-US" dirty="0"/>
              <a:t>Once you know why you get certain types of errors, they become much easier to fix</a:t>
            </a:r>
          </a:p>
          <a:p>
            <a:r>
              <a:rPr lang="en-US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parsing errors</a:t>
            </a:r>
            <a:r>
              <a:rPr lang="en-US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Even if a statement or expression is </a:t>
            </a:r>
            <a:r>
              <a:rPr lang="en-US" b="1" dirty="0">
                <a:solidFill>
                  <a:schemeClr val="bg1"/>
                </a:solidFill>
              </a:rPr>
              <a:t>syntactically correct</a:t>
            </a:r>
            <a:r>
              <a:rPr lang="en-US" dirty="0"/>
              <a:t>, it may cause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when an attempt is made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it</a:t>
            </a:r>
          </a:p>
          <a:p>
            <a:r>
              <a:rPr lang="en-US" dirty="0"/>
              <a:t>Errors detected during execution are called </a:t>
            </a:r>
            <a:r>
              <a:rPr lang="en-US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dirty="0"/>
              <a:t>When an exception is not handled it results in </a:t>
            </a: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Exception</a:t>
            </a:r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FA7F99-F83F-4941-84CB-1B0397A9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3ADF6-9BDA-48B7-8C3A-DF53B88F4FB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1da4528-fe13-414f-b133-a49aeaaa47f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FCCBFA-B39A-4F9E-947A-B35C76BB6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75CC31-840A-4456-AD16-0EC604183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1734</Words>
  <Application>Microsoft Office PowerPoint</Application>
  <PresentationFormat>Widescreen</PresentationFormat>
  <Paragraphs>302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Error Handling</vt:lpstr>
      <vt:lpstr>Table of Contents</vt:lpstr>
      <vt:lpstr>Have a Question?</vt:lpstr>
      <vt:lpstr>Errors and Exceptions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122</cp:revision>
  <dcterms:created xsi:type="dcterms:W3CDTF">2018-05-23T13:08:44Z</dcterms:created>
  <dcterms:modified xsi:type="dcterms:W3CDTF">2021-03-14T07:26:57Z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