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7"/>
  </p:notesMasterIdLst>
  <p:handoutMasterIdLst>
    <p:handoutMasterId r:id="rId58"/>
  </p:handoutMasterIdLst>
  <p:sldIdLst>
    <p:sldId id="503" r:id="rId2"/>
    <p:sldId id="276" r:id="rId3"/>
    <p:sldId id="492" r:id="rId4"/>
    <p:sldId id="269" r:id="rId5"/>
    <p:sldId id="329" r:id="rId6"/>
    <p:sldId id="328" r:id="rId7"/>
    <p:sldId id="630" r:id="rId8"/>
    <p:sldId id="525" r:id="rId9"/>
    <p:sldId id="507" r:id="rId10"/>
    <p:sldId id="506" r:id="rId11"/>
    <p:sldId id="510" r:id="rId12"/>
    <p:sldId id="511" r:id="rId13"/>
    <p:sldId id="632" r:id="rId14"/>
    <p:sldId id="641" r:id="rId15"/>
    <p:sldId id="294" r:id="rId16"/>
    <p:sldId id="353" r:id="rId17"/>
    <p:sldId id="635" r:id="rId18"/>
    <p:sldId id="636" r:id="rId19"/>
    <p:sldId id="634" r:id="rId20"/>
    <p:sldId id="637" r:id="rId21"/>
    <p:sldId id="638" r:id="rId22"/>
    <p:sldId id="639" r:id="rId23"/>
    <p:sldId id="640" r:id="rId24"/>
    <p:sldId id="514" r:id="rId25"/>
    <p:sldId id="515" r:id="rId26"/>
    <p:sldId id="642" r:id="rId27"/>
    <p:sldId id="643" r:id="rId28"/>
    <p:sldId id="644" r:id="rId29"/>
    <p:sldId id="508" r:id="rId30"/>
    <p:sldId id="509" r:id="rId31"/>
    <p:sldId id="645" r:id="rId32"/>
    <p:sldId id="646" r:id="rId33"/>
    <p:sldId id="519" r:id="rId34"/>
    <p:sldId id="520" r:id="rId35"/>
    <p:sldId id="521" r:id="rId36"/>
    <p:sldId id="517" r:id="rId37"/>
    <p:sldId id="522" r:id="rId38"/>
    <p:sldId id="523" r:id="rId39"/>
    <p:sldId id="504" r:id="rId40"/>
    <p:sldId id="259" r:id="rId41"/>
    <p:sldId id="629" r:id="rId42"/>
    <p:sldId id="261" r:id="rId43"/>
    <p:sldId id="264" r:id="rId44"/>
    <p:sldId id="627" r:id="rId45"/>
    <p:sldId id="628" r:id="rId46"/>
    <p:sldId id="325" r:id="rId47"/>
    <p:sldId id="266" r:id="rId48"/>
    <p:sldId id="267" r:id="rId49"/>
    <p:sldId id="496" r:id="rId50"/>
    <p:sldId id="349" r:id="rId51"/>
    <p:sldId id="401" r:id="rId52"/>
    <p:sldId id="318" r:id="rId53"/>
    <p:sldId id="597" r:id="rId54"/>
    <p:sldId id="493" r:id="rId55"/>
    <p:sldId id="405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Identity in the Web" id="{CD9F79ED-7D5A-4739-998F-D55AA583F206}">
          <p14:sldIdLst>
            <p14:sldId id="269"/>
            <p14:sldId id="329"/>
            <p14:sldId id="328"/>
            <p14:sldId id="630"/>
          </p14:sldIdLst>
        </p14:section>
        <p14:section name="Authentication" id="{12A83891-FA6B-4FD9-AAC0-C5089C1FAB58}">
          <p14:sldIdLst>
            <p14:sldId id="525"/>
            <p14:sldId id="507"/>
            <p14:sldId id="506"/>
          </p14:sldIdLst>
        </p14:section>
        <p14:section name="Authentication in Django" id="{14DCCDBC-7DD4-47FF-B88B-21D6CD1AC73D}">
          <p14:sldIdLst>
            <p14:sldId id="510"/>
            <p14:sldId id="511"/>
            <p14:sldId id="632"/>
            <p14:sldId id="641"/>
            <p14:sldId id="294"/>
          </p14:sldIdLst>
        </p14:section>
        <p14:section name="The User in Django" id="{97357E87-C9D8-4A1A-A7E6-2248071F815F}">
          <p14:sldIdLst>
            <p14:sldId id="353"/>
            <p14:sldId id="635"/>
            <p14:sldId id="636"/>
            <p14:sldId id="634"/>
            <p14:sldId id="637"/>
            <p14:sldId id="638"/>
            <p14:sldId id="639"/>
            <p14:sldId id="640"/>
            <p14:sldId id="514"/>
            <p14:sldId id="515"/>
            <p14:sldId id="642"/>
            <p14:sldId id="643"/>
            <p14:sldId id="644"/>
          </p14:sldIdLst>
        </p14:section>
        <p14:section name="Permissions and Authorization" id="{D568B162-8C76-4DBF-9B03-274FF50722C8}">
          <p14:sldIdLst>
            <p14:sldId id="508"/>
            <p14:sldId id="509"/>
            <p14:sldId id="645"/>
            <p14:sldId id="646"/>
            <p14:sldId id="519"/>
            <p14:sldId id="520"/>
            <p14:sldId id="521"/>
            <p14:sldId id="517"/>
            <p14:sldId id="522"/>
            <p14:sldId id="523"/>
          </p14:sldIdLst>
        </p14:section>
        <p14:section name="Security" id="{74BCFF22-76F1-4D49-8C2B-F32054802627}">
          <p14:sldIdLst>
            <p14:sldId id="504"/>
            <p14:sldId id="259"/>
            <p14:sldId id="629"/>
            <p14:sldId id="261"/>
            <p14:sldId id="264"/>
            <p14:sldId id="627"/>
            <p14:sldId id="628"/>
            <p14:sldId id="325"/>
            <p14:sldId id="266"/>
            <p14:sldId id="267"/>
            <p14:sldId id="496"/>
          </p14:sldIdLst>
        </p14:section>
        <p14:section name="Conclusion" id="{E19D07F1-86E2-47E9-B2AB-7ADC4F89DC12}">
          <p14:sldIdLst>
            <p14:sldId id="349"/>
            <p14:sldId id="401"/>
            <p14:sldId id="318"/>
            <p14:sldId id="597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86413" autoAdjust="0"/>
  </p:normalViewPr>
  <p:slideViewPr>
    <p:cSldViewPr showGuides="1">
      <p:cViewPr varScale="1">
        <p:scale>
          <a:sx n="86" d="100"/>
          <a:sy n="86" d="100"/>
        </p:scale>
        <p:origin x="451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07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4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4.0/ref/contrib/auth/#method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4.0/topics/auth/default/#limiting-access-to-logged-in-users" TargetMode="Externa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sv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11" Type="http://schemas.openxmlformats.org/officeDocument/2006/relationships/image" Target="../media/image43.sv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svg"/><Relationship Id="rId9" Type="http://schemas.openxmlformats.org/officeDocument/2006/relationships/image" Target="../media/image41.sv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4.0/ref/templates/language/#automatic-html-escaping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55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50.jpg"/><Relationship Id="rId21" Type="http://schemas.openxmlformats.org/officeDocument/2006/relationships/image" Target="../media/image59.png"/><Relationship Id="rId7" Type="http://schemas.openxmlformats.org/officeDocument/2006/relationships/image" Target="../media/image52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57.png"/><Relationship Id="rId25" Type="http://schemas.openxmlformats.org/officeDocument/2006/relationships/image" Target="../media/image61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54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51.png"/><Relationship Id="rId15" Type="http://schemas.openxmlformats.org/officeDocument/2006/relationships/image" Target="../media/image56.png"/><Relationship Id="rId23" Type="http://schemas.openxmlformats.org/officeDocument/2006/relationships/image" Target="../media/image60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58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53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6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png"/><Relationship Id="rId4" Type="http://schemas.openxmlformats.org/officeDocument/2006/relationships/hyperlink" Target="https://www.youtube.com/c/CodeItUpwithIvo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5.png"/><Relationship Id="rId4" Type="http://schemas.openxmlformats.org/officeDocument/2006/relationships/hyperlink" Target="https://softuni.bg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and Security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C4A675-9431-461F-B265-DD8E6BA39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33" y="2484998"/>
            <a:ext cx="3242594" cy="194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A44095-236D-45F3-8804-7BA94A1C7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9F0C34-52F4-477C-A4E1-AA83F251A0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Represent some piece of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attribute </a:t>
            </a:r>
            <a:r>
              <a:rPr lang="en-US" dirty="0"/>
              <a:t>that can be used to </a:t>
            </a:r>
            <a:r>
              <a:rPr lang="en-US" b="1" dirty="0">
                <a:solidFill>
                  <a:schemeClr val="bg1"/>
                </a:solidFill>
              </a:rPr>
              <a:t>authenticate</a:t>
            </a:r>
            <a:r>
              <a:rPr lang="en-US" dirty="0"/>
              <a:t> a user requesting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to a system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Single-factor authentication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a user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password</a:t>
            </a:r>
            <a:r>
              <a:rPr lang="en-US" dirty="0"/>
              <a:t> authentication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Two-factor authentication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knowledge factor on one side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biometric/ possession factor on the other, e.g., </a:t>
            </a:r>
            <a:r>
              <a:rPr lang="en-US" b="1" dirty="0">
                <a:solidFill>
                  <a:schemeClr val="bg1"/>
                </a:solidFill>
              </a:rPr>
              <a:t>security token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540E1E2-2501-44CE-929E-4DCC081C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Factors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4884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2BB074-2049-4EAE-999A-BED92D1267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Authentication in Django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8097FB-DB74-4301-B700-2BBDB9CDBCD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21000" y="6507163"/>
            <a:ext cx="4710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A411A9-EE09-4DE1-A71C-0F2E2CEC5E3D}"/>
              </a:ext>
            </a:extLst>
          </p:cNvPr>
          <p:cNvSpPr/>
          <p:nvPr/>
        </p:nvSpPr>
        <p:spPr>
          <a:xfrm>
            <a:off x="4508257" y="1989000"/>
            <a:ext cx="317548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Django</a:t>
            </a:r>
          </a:p>
        </p:txBody>
      </p:sp>
    </p:spTree>
    <p:extLst>
      <p:ext uri="{BB962C8B-B14F-4D97-AF65-F5344CB8AC3E}">
        <p14:creationId xmlns:p14="http://schemas.microsoft.com/office/powerpoint/2010/main" val="89636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F33BE-8558-4391-BC46-215E959B1C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Django comes with a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authentication system </a:t>
            </a:r>
          </a:p>
          <a:p>
            <a:pPr lvl="1"/>
            <a:r>
              <a:rPr lang="en-US" dirty="0"/>
              <a:t>It handles both </a:t>
            </a:r>
            <a:r>
              <a:rPr lang="en-US" b="1" dirty="0">
                <a:solidFill>
                  <a:schemeClr val="bg1"/>
                </a:solidFill>
              </a:rPr>
              <a:t>authentication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authorization</a:t>
            </a:r>
            <a:endParaRPr lang="en-US" dirty="0"/>
          </a:p>
          <a:p>
            <a:pPr lvl="1"/>
            <a:r>
              <a:rPr lang="en-US" dirty="0"/>
              <a:t>It consists of: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Users</a:t>
            </a:r>
            <a:r>
              <a:rPr lang="bg-BG" dirty="0"/>
              <a:t>, </a:t>
            </a:r>
            <a:r>
              <a:rPr lang="en-US" b="1" dirty="0">
                <a:solidFill>
                  <a:schemeClr val="bg1"/>
                </a:solidFill>
              </a:rPr>
              <a:t>groups</a:t>
            </a:r>
            <a:r>
              <a:rPr lang="bg-BG" dirty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permissions</a:t>
            </a:r>
          </a:p>
          <a:p>
            <a:pPr lvl="2"/>
            <a:r>
              <a:rPr lang="en-US" dirty="0"/>
              <a:t>A configurable </a:t>
            </a:r>
            <a:r>
              <a:rPr lang="en-US" b="1" dirty="0">
                <a:solidFill>
                  <a:schemeClr val="bg1"/>
                </a:solidFill>
              </a:rPr>
              <a:t>password hashing system</a:t>
            </a:r>
          </a:p>
          <a:p>
            <a:pPr lvl="2"/>
            <a:r>
              <a:rPr lang="en-US" dirty="0"/>
              <a:t>Forms and view </a:t>
            </a:r>
            <a:r>
              <a:rPr lang="en-US" b="1" dirty="0">
                <a:solidFill>
                  <a:schemeClr val="bg1"/>
                </a:solidFill>
              </a:rPr>
              <a:t>tools for logging 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users, or </a:t>
            </a:r>
            <a:r>
              <a:rPr lang="en-US" b="1" dirty="0">
                <a:solidFill>
                  <a:schemeClr val="bg1"/>
                </a:solidFill>
              </a:rPr>
              <a:t>restricting</a:t>
            </a:r>
            <a:r>
              <a:rPr lang="en-US" dirty="0"/>
              <a:t> content</a:t>
            </a:r>
          </a:p>
          <a:p>
            <a:pPr lvl="2"/>
            <a:r>
              <a:rPr lang="en-US" dirty="0"/>
              <a:t>A pluggable backend system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It handles </a:t>
            </a:r>
            <a:r>
              <a:rPr lang="en-US" b="1" dirty="0">
                <a:solidFill>
                  <a:schemeClr val="bg1"/>
                </a:solidFill>
              </a:rPr>
              <a:t>cookie-based</a:t>
            </a:r>
            <a:r>
              <a:rPr lang="en-US" dirty="0"/>
              <a:t> user </a:t>
            </a:r>
            <a:r>
              <a:rPr lang="en-US" b="1" dirty="0">
                <a:solidFill>
                  <a:schemeClr val="bg1"/>
                </a:solidFill>
              </a:rPr>
              <a:t>sessions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AA95C-C20C-46EC-A287-BA73C231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in Django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9757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F33BE-8558-4391-BC46-215E959B1C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configuration is </a:t>
            </a:r>
            <a:r>
              <a:rPr lang="en-US" b="1" dirty="0">
                <a:solidFill>
                  <a:schemeClr val="bg1"/>
                </a:solidFill>
              </a:rPr>
              <a:t>already included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settings.py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listed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INSTALLED_APPS</a:t>
            </a:r>
            <a:r>
              <a:rPr lang="en-US" b="1" dirty="0"/>
              <a:t> </a:t>
            </a:r>
            <a:r>
              <a:rPr lang="en-US" dirty="0"/>
              <a:t>setting: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django.contrib.auth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Contains the core of the authentication framework, and its default models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django.contrib.contenttypes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en-US" dirty="0"/>
              <a:t>Allows permissions to be associated with models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AA95C-C20C-46EC-A287-BA73C231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in Django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7065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F33BE-8558-4391-BC46-215E959B1C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Serve the </a:t>
            </a:r>
            <a:r>
              <a:rPr lang="en-US" b="1" dirty="0">
                <a:solidFill>
                  <a:schemeClr val="bg1"/>
                </a:solidFill>
              </a:rPr>
              <a:t>most common </a:t>
            </a:r>
            <a:r>
              <a:rPr lang="en-US" dirty="0"/>
              <a:t>project needs</a:t>
            </a:r>
          </a:p>
          <a:p>
            <a:pPr lvl="1"/>
            <a:r>
              <a:rPr lang="en-US" dirty="0"/>
              <a:t>We can inherit from its </a:t>
            </a:r>
            <a:r>
              <a:rPr lang="en-US" b="1" dirty="0">
                <a:solidFill>
                  <a:schemeClr val="bg1"/>
                </a:solidFill>
              </a:rPr>
              <a:t>URLs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models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views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forms</a:t>
            </a:r>
          </a:p>
          <a:p>
            <a:r>
              <a:rPr lang="en-US" dirty="0"/>
              <a:t>Handles a reasonably </a:t>
            </a:r>
            <a:r>
              <a:rPr lang="en-US" b="1" dirty="0">
                <a:solidFill>
                  <a:schemeClr val="bg1"/>
                </a:solidFill>
              </a:rPr>
              <a:t>wide range </a:t>
            </a:r>
            <a:r>
              <a:rPr lang="en-US" dirty="0"/>
              <a:t>of tasks</a:t>
            </a:r>
          </a:p>
          <a:p>
            <a:r>
              <a:rPr lang="en-US" dirty="0"/>
              <a:t>Has a careful implementation of </a:t>
            </a:r>
            <a:r>
              <a:rPr lang="en-US" b="1" dirty="0">
                <a:solidFill>
                  <a:schemeClr val="bg1"/>
                </a:solidFill>
              </a:rPr>
              <a:t>passwords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permissions</a:t>
            </a:r>
          </a:p>
          <a:p>
            <a:r>
              <a:rPr lang="en-US" dirty="0"/>
              <a:t>Supports </a:t>
            </a:r>
            <a:r>
              <a:rPr lang="en-US" b="1" dirty="0">
                <a:solidFill>
                  <a:schemeClr val="bg1"/>
                </a:solidFill>
              </a:rPr>
              <a:t>extension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customization</a:t>
            </a:r>
            <a:r>
              <a:rPr lang="en-US" dirty="0"/>
              <a:t> of authentication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AA95C-C20C-46EC-A287-BA73C231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django.contrib.auth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3954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7A1698-881F-4205-B3F0-F551C5174D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Django provides </a:t>
            </a:r>
            <a:r>
              <a:rPr lang="en-US" b="1" dirty="0">
                <a:solidFill>
                  <a:schemeClr val="bg1"/>
                </a:solidFill>
              </a:rPr>
              <a:t>full support </a:t>
            </a:r>
            <a:r>
              <a:rPr lang="en-US" dirty="0"/>
              <a:t>for anonymous sessions</a:t>
            </a:r>
          </a:p>
          <a:p>
            <a:r>
              <a:rPr lang="en-US" dirty="0"/>
              <a:t>It lets you store and retrieve arbitrary data on a </a:t>
            </a:r>
            <a:r>
              <a:rPr lang="en-US" b="1" dirty="0">
                <a:solidFill>
                  <a:schemeClr val="bg1"/>
                </a:solidFill>
              </a:rPr>
              <a:t>per-site-visitor basis</a:t>
            </a:r>
          </a:p>
          <a:p>
            <a:pPr lvl="1"/>
            <a:r>
              <a:rPr lang="en-US" dirty="0"/>
              <a:t>It stores data on the </a:t>
            </a:r>
            <a:r>
              <a:rPr lang="en-US" b="1" dirty="0">
                <a:solidFill>
                  <a:schemeClr val="bg1"/>
                </a:solidFill>
              </a:rPr>
              <a:t>server side </a:t>
            </a:r>
            <a:r>
              <a:rPr lang="en-US" dirty="0"/>
              <a:t>and abstracts the </a:t>
            </a:r>
            <a:r>
              <a:rPr lang="en-US" b="1" dirty="0">
                <a:solidFill>
                  <a:schemeClr val="bg1"/>
                </a:solidFill>
              </a:rPr>
              <a:t>sending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receiving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 cookies</a:t>
            </a:r>
          </a:p>
          <a:p>
            <a:r>
              <a:rPr lang="en-US" dirty="0"/>
              <a:t>Cookies contain a </a:t>
            </a:r>
            <a:r>
              <a:rPr lang="en-US" b="1" dirty="0">
                <a:solidFill>
                  <a:schemeClr val="bg1"/>
                </a:solidFill>
              </a:rPr>
              <a:t>session ID</a:t>
            </a:r>
            <a:r>
              <a:rPr lang="en-US" dirty="0"/>
              <a:t> – not the data itself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SessionMiddleware</a:t>
            </a:r>
            <a:r>
              <a:rPr lang="en-US" dirty="0"/>
              <a:t> manages sessions across requests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AuthenticationMiddleware</a:t>
            </a:r>
            <a:r>
              <a:rPr lang="en-US" dirty="0"/>
              <a:t> associates users with requests using sessions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42110B-F3ED-4CD8-B7B4-E62B94B1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Cookie-Based Authentication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637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User in Django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74DB858-882F-497B-98A9-1DD551AB6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092" y="1584000"/>
            <a:ext cx="2261815" cy="226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4B3892-5BB1-4188-9B1D-714246D61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535D9E-B7D1-47E1-878B-1AF3C78FDF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r>
              <a:rPr lang="en-US" dirty="0"/>
              <a:t>A user is an </a:t>
            </a:r>
            <a:r>
              <a:rPr lang="en-US" b="1" dirty="0">
                <a:solidFill>
                  <a:schemeClr val="bg1"/>
                </a:solidFill>
              </a:rPr>
              <a:t>individual</a:t>
            </a:r>
            <a:r>
              <a:rPr lang="en-US" dirty="0"/>
              <a:t> accessing a </a:t>
            </a:r>
            <a:r>
              <a:rPr lang="en-US" b="1" dirty="0">
                <a:solidFill>
                  <a:schemeClr val="bg1"/>
                </a:solidFill>
              </a:rPr>
              <a:t>website</a:t>
            </a:r>
            <a:r>
              <a:rPr lang="en-US" dirty="0"/>
              <a:t> through a </a:t>
            </a:r>
            <a:r>
              <a:rPr lang="en-US" b="1" dirty="0">
                <a:solidFill>
                  <a:schemeClr val="bg1"/>
                </a:solidFill>
              </a:rPr>
              <a:t>web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</a:p>
          <a:p>
            <a:pPr lvl="1"/>
            <a:r>
              <a:rPr lang="en-US" dirty="0"/>
              <a:t>They can </a:t>
            </a:r>
            <a:r>
              <a:rPr lang="en-US" b="1" dirty="0">
                <a:solidFill>
                  <a:schemeClr val="bg1"/>
                </a:solidFill>
              </a:rPr>
              <a:t>interact</a:t>
            </a:r>
            <a:r>
              <a:rPr lang="en-US" dirty="0"/>
              <a:t> with the site and can enable things like </a:t>
            </a:r>
            <a:r>
              <a:rPr lang="en-US" b="1" dirty="0">
                <a:solidFill>
                  <a:schemeClr val="bg1"/>
                </a:solidFill>
              </a:rPr>
              <a:t>restricting access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registering</a:t>
            </a:r>
            <a:r>
              <a:rPr lang="en-US" dirty="0"/>
              <a:t> user profiles, associating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content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creators</a:t>
            </a:r>
            <a:r>
              <a:rPr lang="en-US" dirty="0"/>
              <a:t> etc.</a:t>
            </a:r>
          </a:p>
          <a:p>
            <a:r>
              <a:rPr lang="en-US" dirty="0"/>
              <a:t>In Django </a:t>
            </a:r>
            <a:r>
              <a:rPr lang="en-US" b="1" dirty="0">
                <a:solidFill>
                  <a:schemeClr val="bg1"/>
                </a:solidFill>
              </a:rPr>
              <a:t>the user objects</a:t>
            </a:r>
            <a:r>
              <a:rPr lang="en-US" dirty="0"/>
              <a:t> are the core of the </a:t>
            </a:r>
            <a:r>
              <a:rPr lang="en-US" b="1" dirty="0">
                <a:solidFill>
                  <a:schemeClr val="bg1"/>
                </a:solidFill>
              </a:rPr>
              <a:t>authentication system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8240E4-AA04-4073-9808-24023703B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0496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4B3892-5BB1-4188-9B1D-714246D61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535D9E-B7D1-47E1-878B-1AF3C78FDF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user exists in Django's authentication framework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'superusers'</a:t>
            </a:r>
            <a:r>
              <a:rPr lang="en-US" dirty="0"/>
              <a:t> or admin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'staff'</a:t>
            </a:r>
            <a:r>
              <a:rPr lang="en-US" dirty="0"/>
              <a:t> users are just user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special attributes </a:t>
            </a:r>
            <a:r>
              <a:rPr lang="en-US" dirty="0"/>
              <a:t>set</a:t>
            </a:r>
          </a:p>
          <a:p>
            <a:pPr lvl="2">
              <a:buClr>
                <a:schemeClr val="tx1"/>
              </a:buClr>
            </a:pPr>
            <a:endParaRPr lang="en-US" sz="1000" dirty="0"/>
          </a:p>
          <a:p>
            <a:pPr marL="895350" lvl="2" indent="0">
              <a:buClr>
                <a:schemeClr val="tx1"/>
              </a:buClr>
              <a:buNone/>
            </a:pPr>
            <a:endParaRPr lang="en-US" dirty="0"/>
          </a:p>
          <a:p>
            <a:r>
              <a:rPr lang="en-US" dirty="0"/>
              <a:t>It inherits from </a:t>
            </a:r>
            <a:r>
              <a:rPr lang="en-US" b="1" dirty="0" err="1">
                <a:solidFill>
                  <a:schemeClr val="bg1"/>
                </a:solidFill>
              </a:rPr>
              <a:t>AbstractUser</a:t>
            </a:r>
            <a:r>
              <a:rPr lang="en-US" dirty="0"/>
              <a:t>, which inherits form </a:t>
            </a:r>
            <a:r>
              <a:rPr lang="en-US" b="1" dirty="0" err="1">
                <a:solidFill>
                  <a:schemeClr val="bg1"/>
                </a:solidFill>
              </a:rPr>
              <a:t>AbstractBaseUser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PermissionsMixin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8240E4-AA04-4073-9808-24023703B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User</a:t>
            </a:r>
            <a:r>
              <a:rPr lang="en-US" dirty="0"/>
              <a:t> Model</a:t>
            </a:r>
            <a:endParaRPr lang="bg-BG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CA6EDBB-B5BD-4CA3-85C3-35A843C3B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000" y="3640521"/>
            <a:ext cx="8505000" cy="5078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from django.contrib.auth.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models</a:t>
            </a:r>
            <a:r>
              <a:rPr lang="en-US" sz="27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import User</a:t>
            </a:r>
          </a:p>
        </p:txBody>
      </p:sp>
    </p:spTree>
    <p:extLst>
      <p:ext uri="{BB962C8B-B14F-4D97-AF65-F5344CB8AC3E}">
        <p14:creationId xmlns:p14="http://schemas.microsoft.com/office/powerpoint/2010/main" val="82189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626CD8-F90F-46B6-B96D-1E29DD14CD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66372-E4F3-4D9B-87EC-2502973CB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primary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 of the default user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username </a:t>
            </a:r>
            <a:r>
              <a:rPr lang="en-US" dirty="0"/>
              <a:t>- required,  150 characters or fewer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password</a:t>
            </a:r>
            <a:r>
              <a:rPr lang="en-US" dirty="0"/>
              <a:t> - required, Django doesn't store the raw password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email</a:t>
            </a:r>
            <a:r>
              <a:rPr lang="en-US" dirty="0"/>
              <a:t> - optional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first_name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optional,  150 characters or fewer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last_name</a:t>
            </a:r>
            <a:r>
              <a:rPr lang="en-US" dirty="0"/>
              <a:t> - optional,  150 characters or fewer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5BE127-B1E7-4465-8041-4E76FA4D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Fields (1)</a:t>
            </a:r>
          </a:p>
        </p:txBody>
      </p:sp>
    </p:spTree>
    <p:extLst>
      <p:ext uri="{BB962C8B-B14F-4D97-AF65-F5344CB8AC3E}">
        <p14:creationId xmlns:p14="http://schemas.microsoft.com/office/powerpoint/2010/main" val="51068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Identity in the Web</a:t>
            </a:r>
            <a:endParaRPr lang="bg-BG" dirty="0"/>
          </a:p>
          <a:p>
            <a:r>
              <a:rPr lang="en-US" dirty="0"/>
              <a:t>Authentication</a:t>
            </a:r>
          </a:p>
          <a:p>
            <a:r>
              <a:rPr lang="en-US" dirty="0"/>
              <a:t>Authentication in Django</a:t>
            </a:r>
          </a:p>
          <a:p>
            <a:r>
              <a:rPr lang="en-US" dirty="0"/>
              <a:t>Permissions and Authorization</a:t>
            </a:r>
          </a:p>
          <a:p>
            <a:r>
              <a:rPr lang="en-US" dirty="0"/>
              <a:t>Security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626CD8-F90F-46B6-B96D-1E29DD14CD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66372-E4F3-4D9B-87EC-2502973CB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 of the default user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groups </a:t>
            </a:r>
            <a:r>
              <a:rPr lang="en-US" dirty="0"/>
              <a:t>- many-to-many relationship to Group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user_permissions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many-to-many relationship to Permission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is_staff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Boolean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is_active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Boolean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is_superuser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Boolean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last_login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datetime of the user's last login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date_joined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set to the current date/time by default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5BE127-B1E7-4465-8041-4E76FA4D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Fields (2)</a:t>
            </a:r>
          </a:p>
        </p:txBody>
      </p:sp>
    </p:spTree>
    <p:extLst>
      <p:ext uri="{BB962C8B-B14F-4D97-AF65-F5344CB8AC3E}">
        <p14:creationId xmlns:p14="http://schemas.microsoft.com/office/powerpoint/2010/main" val="343649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626CD8-F90F-46B6-B96D-1E29DD14CD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66372-E4F3-4D9B-87EC-2502973CB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attributes: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is_authenticated</a:t>
            </a:r>
            <a:endParaRPr lang="en-US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en-US" dirty="0"/>
              <a:t>Read-only attribute which is always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is_anonymous</a:t>
            </a:r>
            <a:endParaRPr lang="en-US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en-US" dirty="0"/>
              <a:t>Read-only attribute which is always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Note:</a:t>
            </a:r>
            <a:r>
              <a:rPr lang="en-US" dirty="0"/>
              <a:t> prefer using </a:t>
            </a:r>
            <a:r>
              <a:rPr lang="en-US" b="1" dirty="0" err="1">
                <a:solidFill>
                  <a:schemeClr val="bg1"/>
                </a:solidFill>
              </a:rPr>
              <a:t>is_authenticated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5BE127-B1E7-4465-8041-4E76FA4D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Attributes</a:t>
            </a:r>
          </a:p>
        </p:txBody>
      </p:sp>
    </p:spTree>
    <p:extLst>
      <p:ext uri="{BB962C8B-B14F-4D97-AF65-F5344CB8AC3E}">
        <p14:creationId xmlns:p14="http://schemas.microsoft.com/office/powerpoint/2010/main" val="76228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626CD8-F90F-46B6-B96D-1E29DD14CD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66372-E4F3-4D9B-87EC-2502973CB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157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get_username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- returns the username for the user (use this method instead of referencing the username attribute directly)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get_full_name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- 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"{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first_name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last_name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}"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get_short_name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- returns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first_name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only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5BE127-B1E7-4465-8041-4E76FA4D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Methods Examples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CAA0A73C-63B7-4CDF-9C2A-ED52B0AD33B0}"/>
              </a:ext>
            </a:extLst>
          </p:cNvPr>
          <p:cNvSpPr txBox="1">
            <a:spLocks/>
          </p:cNvSpPr>
          <p:nvPr/>
        </p:nvSpPr>
        <p:spPr>
          <a:xfrm>
            <a:off x="1326000" y="6289810"/>
            <a:ext cx="9540000" cy="38412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All user methods: </a:t>
            </a:r>
            <a:r>
              <a:rPr lang="en-US" sz="1800" dirty="0">
                <a:hlinkClick r:id="rId3"/>
              </a:rPr>
              <a:t>https://docs.djangoproject.com/en/4.0/ref/contrib/auth/#methods</a:t>
            </a:r>
            <a:r>
              <a:rPr lang="en-US" sz="1800" dirty="0"/>
              <a:t> 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230576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4B3892-5BB1-4188-9B1D-714246D61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535D9E-B7D1-47E1-878B-1AF3C78FDF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r>
              <a:rPr lang="en-US" dirty="0"/>
              <a:t>Implements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, with some </a:t>
            </a:r>
            <a:r>
              <a:rPr lang="en-US" b="1" dirty="0">
                <a:solidFill>
                  <a:schemeClr val="bg1"/>
                </a:solidFill>
              </a:rPr>
              <a:t>differences</a:t>
            </a:r>
            <a:r>
              <a:rPr lang="en-US" dirty="0"/>
              <a:t>, e.g.: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id</a:t>
            </a:r>
            <a:r>
              <a:rPr lang="en-US" dirty="0"/>
              <a:t> is always None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username</a:t>
            </a:r>
            <a:r>
              <a:rPr lang="en-US" dirty="0"/>
              <a:t> is always the empty string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is_staff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is_superuser</a:t>
            </a:r>
            <a:r>
              <a:rPr lang="en-US" dirty="0"/>
              <a:t> are always False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is_authenticated</a:t>
            </a:r>
            <a:r>
              <a:rPr lang="en-US" dirty="0"/>
              <a:t> always return False</a:t>
            </a:r>
          </a:p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AnonymousUser</a:t>
            </a:r>
            <a:r>
              <a:rPr lang="en-US" dirty="0"/>
              <a:t> objects are used by web requests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8240E4-AA04-4073-9808-24023703B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AnonymousUser</a:t>
            </a:r>
            <a:r>
              <a:rPr lang="en-US" dirty="0"/>
              <a:t> 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8168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BB86B-39F4-4031-8ED9-B44D343BC9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To create a new User, we can use the </a:t>
            </a:r>
            <a:r>
              <a:rPr lang="en-US" sz="3200" b="1" dirty="0">
                <a:solidFill>
                  <a:schemeClr val="bg1"/>
                </a:solidFill>
              </a:rPr>
              <a:t>built-in helper </a:t>
            </a:r>
            <a:r>
              <a:rPr lang="en-US" sz="3200" dirty="0"/>
              <a:t>function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create_user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Or using the Django Admin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1D0475-2F06-4F9D-B0C8-2A10EEC17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4F547-282E-4B0E-BA95-090C028AAF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2385795"/>
            <a:ext cx="9405000" cy="1268205"/>
          </a:xfrm>
        </p:spPr>
        <p:txBody>
          <a:bodyPr/>
          <a:lstStyle/>
          <a:p>
            <a:r>
              <a:rPr lang="en-US" sz="2200" dirty="0"/>
              <a:t>from </a:t>
            </a:r>
            <a:r>
              <a:rPr lang="en-US" sz="2200" dirty="0" err="1"/>
              <a:t>django.contrib.auth.models</a:t>
            </a:r>
            <a:r>
              <a:rPr lang="en-US" sz="2200" dirty="0"/>
              <a:t> import User</a:t>
            </a:r>
          </a:p>
          <a:p>
            <a:r>
              <a:rPr lang="en-US" sz="2200" dirty="0"/>
              <a:t>user = </a:t>
            </a:r>
            <a:r>
              <a:rPr lang="en-US" sz="2200" dirty="0" err="1"/>
              <a:t>User.</a:t>
            </a:r>
            <a:r>
              <a:rPr lang="en-US" sz="2200" dirty="0" err="1">
                <a:solidFill>
                  <a:schemeClr val="bg1"/>
                </a:solidFill>
              </a:rPr>
              <a:t>objects.create_user</a:t>
            </a:r>
            <a:r>
              <a:rPr lang="en-US" sz="2200" dirty="0"/>
              <a:t>('peter', 'peter@gmail.com', '</a:t>
            </a:r>
            <a:r>
              <a:rPr lang="en-US" sz="2200" dirty="0" err="1"/>
              <a:t>peterpass</a:t>
            </a:r>
            <a:r>
              <a:rPr lang="en-US" sz="2200" dirty="0"/>
              <a:t>')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18F602-FEC3-4B4A-95AD-69708A6A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User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79169B-88B2-4C4F-AC3D-B0AFE3D1C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4332102"/>
            <a:ext cx="6415565" cy="2343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794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47475-9463-4DB7-97E7-0C08B0A592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can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authenticate()</a:t>
            </a:r>
            <a:r>
              <a:rPr lang="en-US" sz="3200" dirty="0"/>
              <a:t> function to </a:t>
            </a:r>
            <a:r>
              <a:rPr lang="en-US" sz="3200" b="1" dirty="0">
                <a:solidFill>
                  <a:schemeClr val="bg1"/>
                </a:solidFill>
              </a:rPr>
              <a:t>verify</a:t>
            </a:r>
            <a:r>
              <a:rPr lang="en-US" sz="3200" dirty="0"/>
              <a:t> credentials (for login)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If the credentials are </a:t>
            </a:r>
            <a:r>
              <a:rPr lang="en-US" sz="3200" b="1" dirty="0">
                <a:solidFill>
                  <a:schemeClr val="bg1"/>
                </a:solidFill>
              </a:rPr>
              <a:t>not valid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sz="3200" dirty="0"/>
              <a:t> is returned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4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40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Note:</a:t>
            </a:r>
            <a:r>
              <a:rPr lang="en-US" sz="3200" dirty="0"/>
              <a:t> It is a </a:t>
            </a:r>
            <a:r>
              <a:rPr lang="en-US" sz="3200" b="1" dirty="0">
                <a:solidFill>
                  <a:schemeClr val="bg1"/>
                </a:solidFill>
              </a:rPr>
              <a:t>low-level way </a:t>
            </a:r>
            <a:r>
              <a:rPr lang="en-US" sz="3200" dirty="0"/>
              <a:t>to authenticate a set of credentials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3F9B3E-5D0F-4AAC-AE73-5BF155E14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798C7-3EFA-432D-94D3-F423ABBCC6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96117" y="3069000"/>
            <a:ext cx="10199766" cy="2767653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django.contrib.auth</a:t>
            </a:r>
            <a:r>
              <a:rPr lang="en-US" dirty="0"/>
              <a:t> import </a:t>
            </a:r>
            <a:r>
              <a:rPr lang="en-US" dirty="0">
                <a:solidFill>
                  <a:schemeClr val="bg1"/>
                </a:solidFill>
              </a:rPr>
              <a:t>authenticate</a:t>
            </a:r>
          </a:p>
          <a:p>
            <a:endParaRPr lang="en-US" sz="1500" dirty="0"/>
          </a:p>
          <a:p>
            <a:r>
              <a:rPr lang="en-US" dirty="0"/>
              <a:t>user = </a:t>
            </a:r>
            <a:r>
              <a:rPr lang="en-US" dirty="0">
                <a:solidFill>
                  <a:schemeClr val="bg1"/>
                </a:solidFill>
              </a:rPr>
              <a:t>authenticate</a:t>
            </a:r>
            <a:r>
              <a:rPr lang="en-US" dirty="0"/>
              <a:t>(username='peter', password='</a:t>
            </a:r>
            <a:r>
              <a:rPr lang="en-US" dirty="0" err="1"/>
              <a:t>peterpass</a:t>
            </a:r>
            <a:r>
              <a:rPr lang="en-US" dirty="0"/>
              <a:t>')</a:t>
            </a:r>
          </a:p>
          <a:p>
            <a:r>
              <a:rPr lang="en-US" dirty="0"/>
              <a:t>if user: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Credentials are valid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Credentials are not valid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7AA7B2-0A1A-4024-AEC2-739BFFF1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Authenticate Users</a:t>
            </a:r>
          </a:p>
        </p:txBody>
      </p:sp>
    </p:spTree>
    <p:extLst>
      <p:ext uri="{BB962C8B-B14F-4D97-AF65-F5344CB8AC3E}">
        <p14:creationId xmlns:p14="http://schemas.microsoft.com/office/powerpoint/2010/main" val="15264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47475-9463-4DB7-97E7-0C08B0A592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request.user</a:t>
            </a:r>
            <a:r>
              <a:rPr lang="en-US" dirty="0"/>
              <a:t> attribute on every request represents the current user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the current </a:t>
            </a:r>
            <a:r>
              <a:rPr lang="en-US" b="1" dirty="0">
                <a:solidFill>
                  <a:schemeClr val="bg1"/>
                </a:solidFill>
              </a:rPr>
              <a:t>user is logged in</a:t>
            </a:r>
            <a:r>
              <a:rPr lang="en-US" dirty="0"/>
              <a:t>, it is set to an instance of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Otherwise, it is set to an instance of </a:t>
            </a:r>
            <a:r>
              <a:rPr lang="en-US" b="1" dirty="0" err="1">
                <a:solidFill>
                  <a:schemeClr val="bg1"/>
                </a:solidFill>
              </a:rPr>
              <a:t>AnonymousUser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3F9B3E-5D0F-4AAC-AE73-5BF155E14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798C7-3EFA-432D-94D3-F423ABBCC6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0" y="3789000"/>
            <a:ext cx="10199766" cy="2525279"/>
          </a:xfrm>
        </p:spPr>
        <p:txBody>
          <a:bodyPr/>
          <a:lstStyle/>
          <a:p>
            <a:r>
              <a:rPr lang="en-US" dirty="0"/>
              <a:t>if </a:t>
            </a:r>
            <a:r>
              <a:rPr lang="en-US" dirty="0" err="1">
                <a:solidFill>
                  <a:schemeClr val="bg1"/>
                </a:solidFill>
              </a:rPr>
              <a:t>request.user</a:t>
            </a:r>
            <a:r>
              <a:rPr lang="en-US" dirty="0" err="1"/>
              <a:t>.is_authenticated</a:t>
            </a:r>
            <a:r>
              <a:rPr lang="en-US" dirty="0"/>
              <a:t>: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 # Do something for authenticated users</a:t>
            </a:r>
          </a:p>
          <a:p>
            <a:r>
              <a:rPr lang="en-US" dirty="0"/>
              <a:t>    ...</a:t>
            </a:r>
          </a:p>
          <a:p>
            <a:r>
              <a:rPr lang="en-US" dirty="0"/>
              <a:t>else: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 # Do something for anonymous users</a:t>
            </a:r>
          </a:p>
          <a:p>
            <a:r>
              <a:rPr lang="en-US" dirty="0"/>
              <a:t>    ...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7AA7B2-0A1A-4024-AEC2-739BFFF1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in Web Requests</a:t>
            </a:r>
          </a:p>
        </p:txBody>
      </p:sp>
    </p:spTree>
    <p:extLst>
      <p:ext uri="{BB962C8B-B14F-4D97-AF65-F5344CB8AC3E}">
        <p14:creationId xmlns:p14="http://schemas.microsoft.com/office/powerpoint/2010/main" val="123227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47475-9463-4DB7-97E7-0C08B0A592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log a user in, from a view,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login()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It takes an </a:t>
            </a:r>
            <a:r>
              <a:rPr lang="en-US" b="1" dirty="0" err="1">
                <a:solidFill>
                  <a:schemeClr val="bg1"/>
                </a:solidFill>
              </a:rPr>
              <a:t>HttpRequest</a:t>
            </a:r>
            <a:r>
              <a:rPr lang="en-US" b="1" dirty="0">
                <a:solidFill>
                  <a:schemeClr val="bg1"/>
                </a:solidFill>
              </a:rPr>
              <a:t> object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User object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3F9B3E-5D0F-4AAC-AE73-5BF155E14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798C7-3EFA-432D-94D3-F423ABBCC6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96117" y="2799000"/>
            <a:ext cx="10199766" cy="3300235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django.contrib.auth</a:t>
            </a:r>
            <a:r>
              <a:rPr lang="en-US" dirty="0"/>
              <a:t> import </a:t>
            </a:r>
            <a:r>
              <a:rPr lang="en-US" dirty="0">
                <a:solidFill>
                  <a:schemeClr val="bg1"/>
                </a:solidFill>
              </a:rPr>
              <a:t>login</a:t>
            </a:r>
          </a:p>
          <a:p>
            <a:endParaRPr lang="en-US" dirty="0"/>
          </a:p>
          <a:p>
            <a:r>
              <a:rPr lang="en-US" dirty="0"/>
              <a:t>def index(request):</a:t>
            </a:r>
          </a:p>
          <a:p>
            <a:r>
              <a:rPr lang="en-US" dirty="0"/>
              <a:t>    </a:t>
            </a:r>
            <a:r>
              <a:rPr lang="en-US" dirty="0" err="1"/>
              <a:t>some_user</a:t>
            </a:r>
            <a:r>
              <a:rPr lang="en-US" dirty="0"/>
              <a:t> = </a:t>
            </a:r>
            <a:r>
              <a:rPr lang="en-US" dirty="0" err="1"/>
              <a:t>User.objects.get</a:t>
            </a:r>
            <a:r>
              <a:rPr lang="en-US" dirty="0"/>
              <a:t>(username='Peter')</a:t>
            </a:r>
          </a:p>
          <a:p>
            <a:r>
              <a:rPr lang="en-US" dirty="0"/>
              <a:t>    print(</a:t>
            </a:r>
            <a:r>
              <a:rPr lang="en-US" dirty="0" err="1"/>
              <a:t>request.user.__class__.__name</a:t>
            </a:r>
            <a:r>
              <a:rPr lang="en-US" dirty="0"/>
              <a:t>__) </a:t>
            </a:r>
            <a:r>
              <a:rPr lang="en-US" i="1" dirty="0">
                <a:solidFill>
                  <a:srgbClr val="00B050"/>
                </a:solidFill>
              </a:rPr>
              <a:t># </a:t>
            </a:r>
            <a:r>
              <a:rPr lang="en-US" i="1" dirty="0" err="1">
                <a:solidFill>
                  <a:srgbClr val="00B050"/>
                </a:solidFill>
              </a:rPr>
              <a:t>AnonymousUser</a:t>
            </a:r>
            <a:endParaRPr lang="en-US" i="1" dirty="0">
              <a:solidFill>
                <a:srgbClr val="00B050"/>
              </a:solidFill>
            </a:endParaRP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login(request, </a:t>
            </a:r>
            <a:r>
              <a:rPr lang="en-US" dirty="0" err="1">
                <a:solidFill>
                  <a:schemeClr val="bg1"/>
                </a:solidFill>
              </a:rPr>
              <a:t>some_user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/>
              <a:t>    print(</a:t>
            </a:r>
            <a:r>
              <a:rPr lang="en-US" dirty="0" err="1"/>
              <a:t>request.user.__class__.__name</a:t>
            </a:r>
            <a:r>
              <a:rPr lang="en-US" dirty="0"/>
              <a:t>__) </a:t>
            </a:r>
            <a:r>
              <a:rPr lang="en-US" i="1" dirty="0">
                <a:solidFill>
                  <a:srgbClr val="00B050"/>
                </a:solidFill>
              </a:rPr>
              <a:t># User</a:t>
            </a:r>
          </a:p>
          <a:p>
            <a:r>
              <a:rPr lang="en-US" dirty="0"/>
              <a:t>    return render(request, 'home_page.html')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7AA7B2-0A1A-4024-AEC2-739BFFF1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85250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47475-9463-4DB7-97E7-0C08B0A592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log out a user who has been logged in via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login()</a:t>
            </a:r>
            <a:r>
              <a:rPr lang="en-US" dirty="0"/>
              <a:t>,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logout()</a:t>
            </a:r>
            <a:r>
              <a:rPr lang="en-US" dirty="0"/>
              <a:t> within the view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It takes an </a:t>
            </a:r>
            <a:r>
              <a:rPr lang="en-US" b="1" dirty="0" err="1">
                <a:solidFill>
                  <a:schemeClr val="bg1"/>
                </a:solidFill>
              </a:rPr>
              <a:t>HttpRequest</a:t>
            </a:r>
            <a:r>
              <a:rPr lang="en-US" b="1" dirty="0">
                <a:solidFill>
                  <a:schemeClr val="bg1"/>
                </a:solidFill>
              </a:rPr>
              <a:t> object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does not return </a:t>
            </a:r>
            <a:r>
              <a:rPr lang="en-US" dirty="0"/>
              <a:t>anything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3F9B3E-5D0F-4AAC-AE73-5BF155E14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798C7-3EFA-432D-94D3-F423ABBCC6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8489" y="3294000"/>
            <a:ext cx="10094929" cy="2912758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django.contrib.auth</a:t>
            </a:r>
            <a:r>
              <a:rPr lang="en-US" dirty="0"/>
              <a:t> import </a:t>
            </a:r>
            <a:r>
              <a:rPr lang="en-US" dirty="0">
                <a:solidFill>
                  <a:schemeClr val="bg1"/>
                </a:solidFill>
              </a:rPr>
              <a:t>logout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def </a:t>
            </a:r>
            <a:r>
              <a:rPr lang="en-US" dirty="0" err="1"/>
              <a:t>logout_page</a:t>
            </a:r>
            <a:r>
              <a:rPr lang="en-US" dirty="0"/>
              <a:t>(request):</a:t>
            </a:r>
          </a:p>
          <a:p>
            <a:r>
              <a:rPr lang="en-US" dirty="0"/>
              <a:t>    print(</a:t>
            </a:r>
            <a:r>
              <a:rPr lang="en-US" dirty="0" err="1"/>
              <a:t>request.user.__class__.__name</a:t>
            </a:r>
            <a:r>
              <a:rPr lang="en-US" dirty="0"/>
              <a:t>__) </a:t>
            </a:r>
            <a:r>
              <a:rPr lang="en-US" i="1" dirty="0">
                <a:solidFill>
                  <a:srgbClr val="00B050"/>
                </a:solidFill>
              </a:rPr>
              <a:t># User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logout(request, </a:t>
            </a:r>
            <a:r>
              <a:rPr lang="en-US" dirty="0" err="1">
                <a:solidFill>
                  <a:schemeClr val="bg1"/>
                </a:solidFill>
              </a:rPr>
              <a:t>some_user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/>
              <a:t>    print(</a:t>
            </a:r>
            <a:r>
              <a:rPr lang="en-US" dirty="0" err="1"/>
              <a:t>request.user.__class__.__name</a:t>
            </a:r>
            <a:r>
              <a:rPr lang="en-US" dirty="0"/>
              <a:t>__) </a:t>
            </a:r>
            <a:r>
              <a:rPr lang="en-US" i="1" dirty="0">
                <a:solidFill>
                  <a:srgbClr val="00B050"/>
                </a:solidFill>
              </a:rPr>
              <a:t># </a:t>
            </a:r>
            <a:r>
              <a:rPr lang="en-US" i="1" dirty="0" err="1">
                <a:solidFill>
                  <a:srgbClr val="00B050"/>
                </a:solidFill>
              </a:rPr>
              <a:t>AnonymousUser</a:t>
            </a:r>
            <a:endParaRPr lang="en-US" i="1" dirty="0">
              <a:solidFill>
                <a:srgbClr val="00B050"/>
              </a:solidFill>
            </a:endParaRPr>
          </a:p>
          <a:p>
            <a:r>
              <a:rPr lang="en-US" dirty="0"/>
              <a:t>    return render(request, 'logout_page.html')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7AA7B2-0A1A-4024-AEC2-739BFFF1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335697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2027B0-BE1A-4F6E-87A6-66DF94EA5E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Permissions and Authorization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8B298B-E4EE-47CB-94F1-2896DF889A6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80C130-F545-4B44-889B-FF07A4B2F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449000"/>
            <a:ext cx="2340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6EEE9-27A4-4E54-81BF-784690BF04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dirty="0"/>
              <a:t>Authorization includes the process through which an </a:t>
            </a:r>
            <a:r>
              <a:rPr lang="en-US" b="1" dirty="0">
                <a:solidFill>
                  <a:schemeClr val="bg1"/>
                </a:solidFill>
              </a:rPr>
              <a:t>administrator</a:t>
            </a:r>
            <a:r>
              <a:rPr lang="en-US" dirty="0"/>
              <a:t> grants rights to </a:t>
            </a:r>
            <a:r>
              <a:rPr lang="en-US" b="1" dirty="0">
                <a:solidFill>
                  <a:schemeClr val="bg1"/>
                </a:solidFill>
              </a:rPr>
              <a:t>authenticated users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privileges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preferences</a:t>
            </a:r>
            <a:r>
              <a:rPr lang="en-US" dirty="0"/>
              <a:t> granted for the authorized account depend on the user's </a:t>
            </a:r>
            <a:r>
              <a:rPr lang="en-US" b="1" dirty="0">
                <a:solidFill>
                  <a:schemeClr val="bg1"/>
                </a:solidFill>
              </a:rPr>
              <a:t>permissions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settings</a:t>
            </a:r>
            <a:r>
              <a:rPr lang="en-US" dirty="0"/>
              <a:t> defined for all these environment variables are set by an </a:t>
            </a:r>
            <a:r>
              <a:rPr lang="en-US" b="1" dirty="0">
                <a:solidFill>
                  <a:schemeClr val="bg1"/>
                </a:solidFill>
              </a:rPr>
              <a:t>administrator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6A7F76-5508-4826-8F59-3C9AB291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Authorization?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0940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6EEE9-27A4-4E54-81BF-784690BF04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>
            <a:normAutofit/>
          </a:bodyPr>
          <a:lstStyle/>
          <a:p>
            <a:r>
              <a:rPr lang="en-US" dirty="0"/>
              <a:t>Django comes with a </a:t>
            </a:r>
            <a:r>
              <a:rPr lang="en-US" b="1" dirty="0">
                <a:solidFill>
                  <a:schemeClr val="bg1"/>
                </a:solidFill>
              </a:rPr>
              <a:t>built-in</a:t>
            </a:r>
            <a:r>
              <a:rPr lang="en-US" dirty="0"/>
              <a:t> permissions system</a:t>
            </a:r>
          </a:p>
          <a:p>
            <a:pPr lvl="1"/>
            <a:r>
              <a:rPr lang="en-US" dirty="0"/>
              <a:t>It provides a way to assign permissions to specific </a:t>
            </a:r>
            <a:r>
              <a:rPr lang="en-US" b="1" dirty="0">
                <a:solidFill>
                  <a:schemeClr val="bg1"/>
                </a:solidFill>
              </a:rPr>
              <a:t>users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groups</a:t>
            </a:r>
            <a:r>
              <a:rPr lang="en-US" dirty="0"/>
              <a:t> of users</a:t>
            </a:r>
          </a:p>
          <a:p>
            <a:r>
              <a:rPr lang="en-US" dirty="0"/>
              <a:t>It's used by the Django </a:t>
            </a:r>
            <a:r>
              <a:rPr lang="en-US" b="1" dirty="0">
                <a:solidFill>
                  <a:schemeClr val="bg1"/>
                </a:solidFill>
              </a:rPr>
              <a:t>admin site</a:t>
            </a:r>
            <a:r>
              <a:rPr lang="en-US" dirty="0"/>
              <a:t>, but you can use it in </a:t>
            </a:r>
            <a:r>
              <a:rPr lang="en-US" b="1" dirty="0">
                <a:solidFill>
                  <a:schemeClr val="bg1"/>
                </a:solidFill>
              </a:rPr>
              <a:t>your own code</a:t>
            </a:r>
          </a:p>
          <a:p>
            <a:r>
              <a:rPr lang="en-US" dirty="0"/>
              <a:t>It is possible to </a:t>
            </a:r>
            <a:r>
              <a:rPr lang="en-US" b="1" dirty="0">
                <a:solidFill>
                  <a:schemeClr val="bg1"/>
                </a:solidFill>
              </a:rPr>
              <a:t>customize permissions </a:t>
            </a:r>
            <a:r>
              <a:rPr lang="en-US" dirty="0"/>
              <a:t>for different object instances of the same type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6A7F76-5508-4826-8F59-3C9AB291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Authorization and Permissions in Django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7306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6EEE9-27A4-4E54-81BF-784690BF04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>
            <a:normAutofit/>
          </a:bodyPr>
          <a:lstStyle/>
          <a:p>
            <a:r>
              <a:rPr lang="en-US" dirty="0"/>
              <a:t>Four default permissions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</a:p>
          <a:p>
            <a:r>
              <a:rPr lang="en-US" dirty="0"/>
              <a:t>They are created for each Django model defined in the installed applications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6A7F76-5508-4826-8F59-3C9AB291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Permissions</a:t>
            </a:r>
            <a:endParaRPr lang="bg-BG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AD2FDAE-BE08-4E58-B45A-93F91923B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117" y="3969000"/>
            <a:ext cx="8775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user = User.objects.get(username='admin')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user.has_perm('main_app.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add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_employee')    </a:t>
            </a: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# True</a:t>
            </a:r>
            <a:endParaRPr lang="bg-BG" sz="2400" b="1" i="1" noProof="1">
              <a:solidFill>
                <a:srgbClr val="00B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user.has_perm('main_app.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change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_employee')</a:t>
            </a:r>
            <a:r>
              <a:rPr lang="bg-BG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# True</a:t>
            </a:r>
            <a:endParaRPr lang="bg-BG" sz="2400" b="1" i="1" noProof="1">
              <a:solidFill>
                <a:srgbClr val="00B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user.has_perm('main_app.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delete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_employee')</a:t>
            </a:r>
            <a:r>
              <a:rPr lang="bg-BG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# True</a:t>
            </a:r>
            <a:endParaRPr lang="bg-BG" sz="2400" b="1" i="1" noProof="1">
              <a:solidFill>
                <a:srgbClr val="00B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user.has_perm('main_app.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view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_employee') </a:t>
            </a:r>
            <a:r>
              <a:rPr lang="bg-BG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# True</a:t>
            </a:r>
            <a:endParaRPr lang="bg-BG" sz="2400" b="1" i="1" noProof="1">
              <a:solidFill>
                <a:srgbClr val="00B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4709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FE7E74-0283-4946-A943-A1210D0C0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5B261-AEFA-4D89-A00C-6C1F95A6EF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/>
          <a:lstStyle/>
          <a:p>
            <a:r>
              <a:rPr lang="en-US" dirty="0"/>
              <a:t>Instead of managing the permissions of each User, we can use </a:t>
            </a:r>
            <a:r>
              <a:rPr lang="en-US" b="1" dirty="0">
                <a:solidFill>
                  <a:schemeClr val="bg1"/>
                </a:solidFill>
              </a:rPr>
              <a:t>Groups</a:t>
            </a:r>
          </a:p>
          <a:p>
            <a:r>
              <a:rPr lang="en-US" dirty="0"/>
              <a:t>For example, we can create a </a:t>
            </a:r>
            <a:r>
              <a:rPr lang="en-US" b="1" dirty="0">
                <a:solidFill>
                  <a:schemeClr val="bg1"/>
                </a:solidFill>
              </a:rPr>
              <a:t>group User</a:t>
            </a:r>
            <a:r>
              <a:rPr lang="en-US" dirty="0"/>
              <a:t>, and each new User will belong to that group</a:t>
            </a:r>
          </a:p>
          <a:p>
            <a:r>
              <a:rPr lang="en-US" dirty="0"/>
              <a:t>Then, we can add </a:t>
            </a:r>
            <a:r>
              <a:rPr lang="en-US" b="1" dirty="0">
                <a:solidFill>
                  <a:schemeClr val="bg1"/>
                </a:solidFill>
              </a:rPr>
              <a:t>permissions</a:t>
            </a:r>
            <a:r>
              <a:rPr lang="en-US" dirty="0"/>
              <a:t> to that </a:t>
            </a:r>
            <a:r>
              <a:rPr lang="en-US" b="1" dirty="0">
                <a:solidFill>
                  <a:schemeClr val="bg1"/>
                </a:solidFill>
              </a:rPr>
              <a:t>Group</a:t>
            </a:r>
            <a:r>
              <a:rPr lang="en-US" dirty="0"/>
              <a:t>, so it applies to </a:t>
            </a:r>
            <a:r>
              <a:rPr lang="en-US" b="1" dirty="0">
                <a:solidFill>
                  <a:schemeClr val="bg1"/>
                </a:solidFill>
              </a:rPr>
              <a:t>each member </a:t>
            </a:r>
            <a:r>
              <a:rPr lang="en-US" dirty="0"/>
              <a:t>of the Group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DC0A88-DA0F-4B10-BE83-236F49AD4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Permissions in Groups</a:t>
            </a:r>
          </a:p>
        </p:txBody>
      </p:sp>
    </p:spTree>
    <p:extLst>
      <p:ext uri="{BB962C8B-B14F-4D97-AF65-F5344CB8AC3E}">
        <p14:creationId xmlns:p14="http://schemas.microsoft.com/office/powerpoint/2010/main" val="27911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BADFDC-39F2-49FE-8F94-614069BC89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D52A24-FDC3-47A6-A933-8A885BC8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Permissions in Groups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5BE29C-0721-4B9F-A570-5595CAF17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00" y="1584000"/>
            <a:ext cx="11631000" cy="4577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5E1BD9-7568-4A44-A7F0-E5352E66A0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98EA03-350D-4560-BB34-47BF12684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User in Users Group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AA2F2-87D5-4F26-A6E5-CD819B0AD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674000"/>
            <a:ext cx="11753850" cy="4133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FEE1B29-1FB8-41C8-9CB0-F5930E8D6107}"/>
              </a:ext>
            </a:extLst>
          </p:cNvPr>
          <p:cNvSpPr/>
          <p:nvPr/>
        </p:nvSpPr>
        <p:spPr bwMode="auto">
          <a:xfrm>
            <a:off x="8031000" y="3114000"/>
            <a:ext cx="2970000" cy="1260000"/>
          </a:xfrm>
          <a:prstGeom prst="wedgeRoundRectCallout">
            <a:avLst>
              <a:gd name="adj1" fmla="val -42812"/>
              <a:gd name="adj2" fmla="val -868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user now belongs to the group</a:t>
            </a:r>
          </a:p>
        </p:txBody>
      </p:sp>
    </p:spTree>
    <p:extLst>
      <p:ext uri="{BB962C8B-B14F-4D97-AF65-F5344CB8AC3E}">
        <p14:creationId xmlns:p14="http://schemas.microsoft.com/office/powerpoint/2010/main" val="331099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B85B7-0AF4-417A-B22E-2ED0E8C53A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some built-in decorators in Django, which allow us to add </a:t>
            </a:r>
            <a:r>
              <a:rPr lang="en-US" b="1" dirty="0">
                <a:solidFill>
                  <a:schemeClr val="bg1"/>
                </a:solidFill>
              </a:rPr>
              <a:t>permission control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F58E73-A1F1-419E-ACA6-75D2DD25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Built-In Decorators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D88826-34DB-4C0F-AD7C-2F85E9346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000" y="2529000"/>
            <a:ext cx="8172450" cy="3714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A314F9-8B29-44AB-95A3-A96F9A40028E}"/>
              </a:ext>
            </a:extLst>
          </p:cNvPr>
          <p:cNvSpPr/>
          <p:nvPr/>
        </p:nvSpPr>
        <p:spPr bwMode="auto">
          <a:xfrm>
            <a:off x="8122477" y="3699000"/>
            <a:ext cx="3600000" cy="139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decorator checks whether there is a logged in user</a:t>
            </a:r>
          </a:p>
        </p:txBody>
      </p:sp>
    </p:spTree>
    <p:extLst>
      <p:ext uri="{BB962C8B-B14F-4D97-AF65-F5344CB8AC3E}">
        <p14:creationId xmlns:p14="http://schemas.microsoft.com/office/powerpoint/2010/main" val="251341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BAE534-A3BC-42EC-92BE-F6C0E70CE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22D13-2875-4537-81DA-D3BBDFAA5A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470" y="1121143"/>
            <a:ext cx="9930764" cy="5546589"/>
          </a:xfrm>
        </p:spPr>
        <p:txBody>
          <a:bodyPr/>
          <a:lstStyle/>
          <a:p>
            <a:r>
              <a:rPr lang="en-US" dirty="0"/>
              <a:t>We can make our </a:t>
            </a:r>
            <a:r>
              <a:rPr lang="en-US" b="1" dirty="0">
                <a:solidFill>
                  <a:schemeClr val="bg1"/>
                </a:solidFill>
              </a:rPr>
              <a:t>custom decorators </a:t>
            </a:r>
            <a:r>
              <a:rPr lang="en-US" dirty="0"/>
              <a:t>that will </a:t>
            </a:r>
            <a:r>
              <a:rPr lang="en-US" b="1" dirty="0">
                <a:solidFill>
                  <a:schemeClr val="bg1"/>
                </a:solidFill>
              </a:rPr>
              <a:t>validate </a:t>
            </a:r>
            <a:r>
              <a:rPr lang="en-US" dirty="0"/>
              <a:t>if a user has a given </a:t>
            </a:r>
            <a:r>
              <a:rPr lang="en-US" b="1" dirty="0">
                <a:solidFill>
                  <a:schemeClr val="bg1"/>
                </a:solidFill>
              </a:rPr>
              <a:t>permission</a:t>
            </a:r>
          </a:p>
          <a:p>
            <a:r>
              <a:rPr lang="en-US" dirty="0"/>
              <a:t>To do that, we create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decorators.py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file in      our app</a:t>
            </a:r>
          </a:p>
          <a:p>
            <a:r>
              <a:rPr lang="en-US" dirty="0"/>
              <a:t>For example, if we want to show </a:t>
            </a:r>
            <a:r>
              <a:rPr lang="en-US" b="1" dirty="0">
                <a:solidFill>
                  <a:schemeClr val="bg1"/>
                </a:solidFill>
              </a:rPr>
              <a:t>articles </a:t>
            </a:r>
            <a:r>
              <a:rPr lang="en-US" dirty="0"/>
              <a:t>only if the user has </a:t>
            </a:r>
            <a:r>
              <a:rPr lang="en-US" b="1" dirty="0">
                <a:solidFill>
                  <a:schemeClr val="bg1"/>
                </a:solidFill>
              </a:rPr>
              <a:t>permission</a:t>
            </a:r>
            <a:r>
              <a:rPr lang="en-US" dirty="0"/>
              <a:t> (belongs to the Users group), we can create a decorator function that makes the validation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BBAF2A-2A5C-493B-99D1-DF7FA0B5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Decorators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E573D775-5573-4D9B-A9FE-1F269D434E7C}"/>
              </a:ext>
            </a:extLst>
          </p:cNvPr>
          <p:cNvSpPr txBox="1">
            <a:spLocks/>
          </p:cNvSpPr>
          <p:nvPr/>
        </p:nvSpPr>
        <p:spPr>
          <a:xfrm>
            <a:off x="1699883" y="6265160"/>
            <a:ext cx="10068766" cy="384127"/>
          </a:xfrm>
          <a:prstGeom prst="rect">
            <a:avLst/>
          </a:prstGeom>
        </p:spPr>
        <p:txBody>
          <a:bodyPr vert="horz" lIns="108000" tIns="36000" rIns="108000" bIns="36000" rtlCol="0">
            <a:normAutofit fontScale="85000" lnSpcReduction="10000"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More about permissions: </a:t>
            </a:r>
            <a:r>
              <a:rPr lang="en-US" sz="1800" dirty="0">
                <a:hlinkClick r:id="rId2"/>
              </a:rPr>
              <a:t>https://docs.djangoproject.com/en/4.0/topics/auth/default/#limiting-access-to-logged-in-users</a:t>
            </a:r>
            <a:r>
              <a:rPr lang="en-US" sz="1800" dirty="0"/>
              <a:t> 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254385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8018D8-DD44-4FB5-B0A9-E18684316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A296BB-F0E2-4F63-9B2B-09D1D271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Creating Custom Decorators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36DC4D-C869-4A15-861A-C953ED75E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485" y="1332464"/>
            <a:ext cx="7016824" cy="3259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387FFD78-F7D2-4ECC-9527-08F96C428579}"/>
              </a:ext>
            </a:extLst>
          </p:cNvPr>
          <p:cNvSpPr/>
          <p:nvPr/>
        </p:nvSpPr>
        <p:spPr bwMode="auto">
          <a:xfrm>
            <a:off x="9426000" y="3114000"/>
            <a:ext cx="1260000" cy="2790000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5157C8-CA16-4FC8-83F4-3870715E0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631" y="4718547"/>
            <a:ext cx="7016824" cy="1788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974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35AEE8-F470-4E24-8A89-C8197DD7444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Web Security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6AEC70-D48A-45C2-8CE9-F70413C2CAA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722D5C3B-F43C-4607-A95D-71138B4235F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000" y="1179000"/>
            <a:ext cx="2593800" cy="29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3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GB" dirty="0"/>
              <a:t>Identity in the Web</a:t>
            </a:r>
            <a:endParaRPr lang="bg-BG" dirty="0"/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9E427C89-B79E-4027-8CC5-5DAA5EAFC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3964" y="1215105"/>
            <a:ext cx="2664070" cy="26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4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FAD76C-A732-4825-84AF-BA65DC58F2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196125"/>
            <a:ext cx="11818096" cy="5310875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SQL</a:t>
            </a:r>
            <a:r>
              <a:rPr lang="en-US" sz="3000" dirty="0"/>
              <a:t> Injection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Cross-site Scripting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XSS</a:t>
            </a:r>
            <a:r>
              <a:rPr lang="en-US" sz="30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URL/HTTP manipulation attacks (</a:t>
            </a:r>
            <a:r>
              <a:rPr lang="en-US" sz="3000" b="1" dirty="0">
                <a:solidFill>
                  <a:schemeClr val="bg1"/>
                </a:solidFill>
              </a:rPr>
              <a:t>Parameter Tampering</a:t>
            </a:r>
            <a:r>
              <a:rPr lang="en-US" sz="30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000" dirty="0"/>
              <a:t>Cross-site Request Forgery (</a:t>
            </a:r>
            <a:r>
              <a:rPr lang="en-US" sz="3000" b="1" dirty="0">
                <a:solidFill>
                  <a:schemeClr val="bg1"/>
                </a:solidFill>
              </a:rPr>
              <a:t>CSRF</a:t>
            </a:r>
            <a:r>
              <a:rPr lang="en-US" sz="30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Brute Force Attacks (also </a:t>
            </a:r>
            <a:r>
              <a:rPr lang="en-US" sz="3000" b="1" dirty="0">
                <a:solidFill>
                  <a:schemeClr val="bg1"/>
                </a:solidFill>
              </a:rPr>
              <a:t>DDoS</a:t>
            </a:r>
            <a:r>
              <a:rPr lang="en-US" sz="30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Insufficient </a:t>
            </a:r>
            <a:r>
              <a:rPr lang="en-US" sz="3000" b="1" dirty="0">
                <a:solidFill>
                  <a:schemeClr val="bg1"/>
                </a:solidFill>
              </a:rPr>
              <a:t>Access</a:t>
            </a:r>
            <a:r>
              <a:rPr lang="en-US" sz="3000" dirty="0"/>
              <a:t> Control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Missing </a:t>
            </a:r>
            <a:r>
              <a:rPr lang="en-US" sz="3000" b="1" dirty="0">
                <a:solidFill>
                  <a:schemeClr val="bg1"/>
                </a:solidFill>
              </a:rPr>
              <a:t>SSL</a:t>
            </a:r>
            <a:r>
              <a:rPr lang="en-US" sz="3000" dirty="0"/>
              <a:t> (HTTPS) / </a:t>
            </a:r>
            <a:r>
              <a:rPr lang="en-US" sz="3000" b="1" dirty="0">
                <a:solidFill>
                  <a:schemeClr val="bg1"/>
                </a:solidFill>
              </a:rPr>
              <a:t>MITM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Phishing/Social Engineering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78C6C4-C51D-4336-B527-FD873271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Web Security Problems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5876B-4056-4F3F-962D-1B5E43722BEF}"/>
              </a:ext>
            </a:extLst>
          </p:cNvPr>
          <p:cNvGrpSpPr/>
          <p:nvPr/>
        </p:nvGrpSpPr>
        <p:grpSpPr>
          <a:xfrm>
            <a:off x="7955188" y="2980642"/>
            <a:ext cx="3797842" cy="3526358"/>
            <a:chOff x="8227265" y="2398834"/>
            <a:chExt cx="3889431" cy="355355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1F6A0AA-41A0-47D7-9B11-C95B057943B3}"/>
                </a:ext>
              </a:extLst>
            </p:cNvPr>
            <p:cNvGrpSpPr/>
            <p:nvPr/>
          </p:nvGrpSpPr>
          <p:grpSpPr>
            <a:xfrm>
              <a:off x="8227265" y="2398834"/>
              <a:ext cx="3889431" cy="3553556"/>
              <a:chOff x="8227265" y="2398834"/>
              <a:chExt cx="3889431" cy="355355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720B0442-2192-431C-B96A-7541E33160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95416">
                <a:off x="10339158" y="3270737"/>
                <a:ext cx="1777538" cy="1414624"/>
              </a:xfrm>
              <a:prstGeom prst="rect">
                <a:avLst/>
              </a:prstGeom>
            </p:spPr>
          </p:pic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54ED78A-149B-4040-8227-35B091A079F2}"/>
                  </a:ext>
                </a:extLst>
              </p:cNvPr>
              <p:cNvGrpSpPr/>
              <p:nvPr/>
            </p:nvGrpSpPr>
            <p:grpSpPr>
              <a:xfrm>
                <a:off x="8227265" y="2398834"/>
                <a:ext cx="3668727" cy="3553556"/>
                <a:chOff x="8227264" y="2398834"/>
                <a:chExt cx="3713556" cy="3553556"/>
              </a:xfrm>
            </p:grpSpPr>
            <p:pic>
              <p:nvPicPr>
                <p:cNvPr id="8" name="Graphic 7" descr="Man">
                  <a:extLst>
                    <a:ext uri="{FF2B5EF4-FFF2-40B4-BE49-F238E27FC236}">
                      <a16:creationId xmlns:a16="http://schemas.microsoft.com/office/drawing/2014/main" id="{2E937178-0A01-47C9-BF56-66228FD10C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27264" y="2398834"/>
                  <a:ext cx="3553556" cy="3553556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0045DBB0-C9D5-400A-AE8D-654919C45A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27880">
                  <a:off x="8471068" y="3595728"/>
                  <a:ext cx="1609282" cy="1609282"/>
                </a:xfrm>
                <a:prstGeom prst="rect">
                  <a:avLst/>
                </a:prstGeom>
              </p:spPr>
            </p:pic>
            <p:pic>
              <p:nvPicPr>
                <p:cNvPr id="14" name="Graphic 13" descr="Lock">
                  <a:extLst>
                    <a:ext uri="{FF2B5EF4-FFF2-40B4-BE49-F238E27FC236}">
                      <a16:creationId xmlns:a16="http://schemas.microsoft.com/office/drawing/2014/main" id="{7ABC87D2-8119-4080-9982-641D0C2636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21062043">
                  <a:off x="8793835" y="386232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6" name="Graphic 15" descr="Glasses">
                  <a:extLst>
                    <a:ext uri="{FF2B5EF4-FFF2-40B4-BE49-F238E27FC236}">
                      <a16:creationId xmlns:a16="http://schemas.microsoft.com/office/drawing/2014/main" id="{191B7580-C3D7-48D2-9EA7-EE77077299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96452" y="2439658"/>
                  <a:ext cx="635242" cy="635242"/>
                </a:xfrm>
                <a:prstGeom prst="rect">
                  <a:avLst/>
                </a:prstGeom>
              </p:spPr>
            </p:pic>
            <p:pic>
              <p:nvPicPr>
                <p:cNvPr id="18" name="Graphic 17" descr="Atom">
                  <a:extLst>
                    <a:ext uri="{FF2B5EF4-FFF2-40B4-BE49-F238E27FC236}">
                      <a16:creationId xmlns:a16="http://schemas.microsoft.com/office/drawing/2014/main" id="{A4F1240F-C60D-4BDB-842D-65EA71BFD0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0904889" y="3892728"/>
                  <a:ext cx="326987" cy="326987"/>
                </a:xfrm>
                <a:prstGeom prst="rect">
                  <a:avLst/>
                </a:prstGeom>
              </p:spPr>
            </p:pic>
            <p:pic>
              <p:nvPicPr>
                <p:cNvPr id="19" name="Graphic 18" descr="Atom">
                  <a:extLst>
                    <a:ext uri="{FF2B5EF4-FFF2-40B4-BE49-F238E27FC236}">
                      <a16:creationId xmlns:a16="http://schemas.microsoft.com/office/drawing/2014/main" id="{68A8379F-CDB4-4B92-B9B2-674CBBE8CF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1078188" y="3750308"/>
                  <a:ext cx="326987" cy="326987"/>
                </a:xfrm>
                <a:prstGeom prst="rect">
                  <a:avLst/>
                </a:prstGeom>
              </p:spPr>
            </p:pic>
            <p:pic>
              <p:nvPicPr>
                <p:cNvPr id="20" name="Graphic 19" descr="Atom">
                  <a:extLst>
                    <a:ext uri="{FF2B5EF4-FFF2-40B4-BE49-F238E27FC236}">
                      <a16:creationId xmlns:a16="http://schemas.microsoft.com/office/drawing/2014/main" id="{8F342C15-DEEB-41DF-8D31-971D4E2759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1248379" y="3570564"/>
                  <a:ext cx="358020" cy="358020"/>
                </a:xfrm>
                <a:prstGeom prst="rect">
                  <a:avLst/>
                </a:prstGeom>
              </p:spPr>
            </p:pic>
            <p:pic>
              <p:nvPicPr>
                <p:cNvPr id="21" name="Graphic 20" descr="Atom">
                  <a:extLst>
                    <a:ext uri="{FF2B5EF4-FFF2-40B4-BE49-F238E27FC236}">
                      <a16:creationId xmlns:a16="http://schemas.microsoft.com/office/drawing/2014/main" id="{0DEBCEE1-D1B1-4640-88E3-548009BA49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1419998" y="3400256"/>
                  <a:ext cx="388922" cy="388922"/>
                </a:xfrm>
                <a:prstGeom prst="rect">
                  <a:avLst/>
                </a:prstGeom>
              </p:spPr>
            </p:pic>
            <p:pic>
              <p:nvPicPr>
                <p:cNvPr id="22" name="Graphic 21" descr="Atom">
                  <a:extLst>
                    <a:ext uri="{FF2B5EF4-FFF2-40B4-BE49-F238E27FC236}">
                      <a16:creationId xmlns:a16="http://schemas.microsoft.com/office/drawing/2014/main" id="{2FD3C23E-E3ED-4368-89B4-6DE335407C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1613833" y="3283738"/>
                  <a:ext cx="326987" cy="326987"/>
                </a:xfrm>
                <a:prstGeom prst="rect">
                  <a:avLst/>
                </a:prstGeom>
              </p:spPr>
            </p:pic>
          </p:grp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B30289-2AF9-440C-AE4D-C41C6468C57A}"/>
                </a:ext>
              </a:extLst>
            </p:cNvPr>
            <p:cNvSpPr txBox="1"/>
            <p:nvPr/>
          </p:nvSpPr>
          <p:spPr>
            <a:xfrm>
              <a:off x="9618040" y="3351275"/>
              <a:ext cx="850407" cy="56252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</a:rPr>
                <a:t>Dev</a:t>
              </a:r>
            </a:p>
          </p:txBody>
        </p:sp>
      </p:grp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806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C2E91-31CF-4D92-BF7F-D81B1B3819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>
            <a:normAutofit fontScale="92500"/>
          </a:bodyPr>
          <a:lstStyle/>
          <a:p>
            <a:pPr>
              <a:buClr>
                <a:srgbClr val="234465"/>
              </a:buClr>
            </a:pPr>
            <a:r>
              <a:rPr lang="en-US" dirty="0"/>
              <a:t>Allows the user to </a:t>
            </a:r>
            <a:r>
              <a:rPr lang="en-US" b="1" dirty="0">
                <a:solidFill>
                  <a:schemeClr val="bg1"/>
                </a:solidFill>
              </a:rPr>
              <a:t>inject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client-side scripts </a:t>
            </a:r>
            <a:r>
              <a:rPr lang="en-US" dirty="0"/>
              <a:t>into the browsers of other users 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By storing the malicious scripts </a:t>
            </a:r>
            <a:r>
              <a:rPr lang="en-US" b="1" dirty="0">
                <a:solidFill>
                  <a:schemeClr val="bg1"/>
                </a:solidFill>
              </a:rPr>
              <a:t>in the database</a:t>
            </a:r>
            <a:r>
              <a:rPr lang="en-US" dirty="0"/>
              <a:t> where it will be retrieved and displayed to other users 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By getting users </a:t>
            </a:r>
            <a:r>
              <a:rPr lang="en-US" b="1" dirty="0">
                <a:solidFill>
                  <a:schemeClr val="bg1"/>
                </a:solidFill>
              </a:rPr>
              <a:t>to click a link </a:t>
            </a:r>
            <a:r>
              <a:rPr lang="en-US" dirty="0"/>
              <a:t>which will cause the attacker's JavaScript to be executed by the user's browser</a:t>
            </a:r>
          </a:p>
          <a:p>
            <a:pPr>
              <a:buClr>
                <a:srgbClr val="234465"/>
              </a:buClr>
            </a:pPr>
            <a:r>
              <a:rPr lang="en-US" dirty="0"/>
              <a:t>It can originate from any untrusted source of data whenever the </a:t>
            </a:r>
            <a:r>
              <a:rPr lang="en-US" b="1" dirty="0">
                <a:solidFill>
                  <a:schemeClr val="bg1"/>
                </a:solidFill>
              </a:rPr>
              <a:t>data is not sufficiently sanitized </a:t>
            </a:r>
            <a:r>
              <a:rPr lang="en-US" dirty="0"/>
              <a:t>before including in a page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17B106-4989-4368-AEF7-8A3066B2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Cross Site Scripting (</a:t>
            </a:r>
            <a:r>
              <a:rPr lang="en-US" dirty="0"/>
              <a:t>XSS)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7542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123E3D-F242-46EA-8703-C594B59FD6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86981"/>
            <a:ext cx="11897966" cy="4987019"/>
          </a:xfrm>
        </p:spPr>
        <p:txBody>
          <a:bodyPr>
            <a:normAutofit fontScale="92500"/>
          </a:bodyPr>
          <a:lstStyle/>
          <a:p>
            <a:pPr>
              <a:buClr>
                <a:srgbClr val="234465"/>
              </a:buClr>
            </a:pPr>
            <a:r>
              <a:rPr lang="en-US" dirty="0"/>
              <a:t>Django templates protects you against the majority of XSS attacks</a:t>
            </a:r>
          </a:p>
          <a:p>
            <a:pPr>
              <a:buClr>
                <a:srgbClr val="234465"/>
              </a:buClr>
            </a:pPr>
            <a:r>
              <a:rPr lang="en-US" dirty="0"/>
              <a:t>Django templates escape specific characters which are particularly dangerous to HTML, but </a:t>
            </a:r>
            <a:r>
              <a:rPr lang="en-US" b="1" dirty="0">
                <a:solidFill>
                  <a:schemeClr val="bg1"/>
                </a:solidFill>
              </a:rPr>
              <a:t>it is not entirely foolproof</a:t>
            </a:r>
          </a:p>
          <a:p>
            <a:pPr>
              <a:buClr>
                <a:srgbClr val="234465"/>
              </a:buClr>
            </a:pPr>
            <a:endParaRPr lang="en-US" dirty="0"/>
          </a:p>
          <a:p>
            <a:pPr lvl="1">
              <a:buClr>
                <a:srgbClr val="234465"/>
              </a:buClr>
            </a:pPr>
            <a:r>
              <a:rPr lang="en-US" dirty="0"/>
              <a:t>If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is set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'class1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onmouseover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javascript:func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()'</a:t>
            </a:r>
            <a:r>
              <a:rPr lang="en-US" dirty="0"/>
              <a:t>, this can result in unauthorized JavaScript execution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Quoting</a:t>
            </a:r>
            <a:r>
              <a:rPr lang="en-US" dirty="0"/>
              <a:t> the attribute value would fix this case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D56DA5-5389-4D6A-866A-5BBDA703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in Django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A3C2F20E-1E29-4F5B-8CC9-73B9AF9DB836}"/>
              </a:ext>
            </a:extLst>
          </p:cNvPr>
          <p:cNvSpPr txBox="1">
            <a:spLocks/>
          </p:cNvSpPr>
          <p:nvPr/>
        </p:nvSpPr>
        <p:spPr>
          <a:xfrm>
            <a:off x="1326000" y="6314936"/>
            <a:ext cx="9540000" cy="384127"/>
          </a:xfrm>
          <a:prstGeom prst="rect">
            <a:avLst/>
          </a:prstGeom>
        </p:spPr>
        <p:txBody>
          <a:bodyPr vert="horz" lIns="108000" tIns="36000" rIns="108000" bIns="36000" rtlCol="0">
            <a:normAutofit fontScale="85000" lnSpcReduction="10000"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More about XSS in Django: </a:t>
            </a:r>
            <a:r>
              <a:rPr lang="en-US" sz="1800" dirty="0">
                <a:hlinkClick r:id="rId2"/>
              </a:rPr>
              <a:t>https://docs.djangoproject.com/en/4.0/ref/templates/language/#automatic-html-escaping</a:t>
            </a:r>
            <a:r>
              <a:rPr lang="en-US" sz="1800" dirty="0"/>
              <a:t> </a:t>
            </a:r>
            <a:endParaRPr lang="bg-BG" sz="1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4A7539-F2D1-4C53-8A90-88568C1E922B}"/>
              </a:ext>
            </a:extLst>
          </p:cNvPr>
          <p:cNvSpPr>
            <a:spLocks noGrp="1"/>
          </p:cNvSpPr>
          <p:nvPr/>
        </p:nvSpPr>
        <p:spPr>
          <a:xfrm>
            <a:off x="2760635" y="3024000"/>
            <a:ext cx="67575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noProof="1">
                <a:solidFill>
                  <a:schemeClr val="tx1"/>
                </a:solidFill>
                <a:effectLst/>
              </a:rPr>
              <a:t>&lt;style class={{ var }}&gt;...&lt;/style&gt;</a:t>
            </a:r>
          </a:p>
        </p:txBody>
      </p:sp>
    </p:spTree>
    <p:extLst>
      <p:ext uri="{BB962C8B-B14F-4D97-AF65-F5344CB8AC3E}">
        <p14:creationId xmlns:p14="http://schemas.microsoft.com/office/powerpoint/2010/main" val="428400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6BFF43-5EA9-4A47-BE70-091411D5CF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Bleach is an allowed-list-based HTML </a:t>
            </a:r>
            <a:r>
              <a:rPr lang="en-US" b="1" dirty="0">
                <a:solidFill>
                  <a:schemeClr val="bg1"/>
                </a:solidFill>
              </a:rPr>
              <a:t>sanitizing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library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escapes or strips markup and attributes</a:t>
            </a:r>
          </a:p>
          <a:p>
            <a:r>
              <a:rPr lang="en-US" dirty="0"/>
              <a:t>Intended for sanitizing text from </a:t>
            </a:r>
            <a:r>
              <a:rPr lang="en-US" b="1" dirty="0">
                <a:solidFill>
                  <a:schemeClr val="bg1"/>
                </a:solidFill>
              </a:rPr>
              <a:t>untrusted</a:t>
            </a:r>
            <a:r>
              <a:rPr lang="en-US" dirty="0"/>
              <a:t> sources</a:t>
            </a:r>
          </a:p>
          <a:p>
            <a:r>
              <a:rPr lang="en-US" dirty="0"/>
              <a:t>Security-focused library</a:t>
            </a:r>
          </a:p>
          <a:p>
            <a:r>
              <a:rPr lang="en-US" dirty="0"/>
              <a:t>Install it using the terminal command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FD126D-2D6B-4F88-A7AA-EB862A54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bleach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DEEE5AF-68C0-4266-80D0-E5B35457B90C}"/>
              </a:ext>
            </a:extLst>
          </p:cNvPr>
          <p:cNvSpPr>
            <a:spLocks noGrp="1"/>
          </p:cNvSpPr>
          <p:nvPr/>
        </p:nvSpPr>
        <p:spPr>
          <a:xfrm>
            <a:off x="606000" y="4734000"/>
            <a:ext cx="3645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noProof="1">
                <a:solidFill>
                  <a:schemeClr val="tx1"/>
                </a:solidFill>
                <a:effectLst/>
              </a:rPr>
              <a:t>pip install bleach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734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E647C-6B1B-4F2D-9082-2CA84EE17E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The following SQL commands are executed: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Usual search (no </a:t>
            </a:r>
            <a:r>
              <a:rPr lang="en-US" sz="3000" b="1" dirty="0">
                <a:solidFill>
                  <a:schemeClr val="bg1"/>
                </a:solidFill>
              </a:rPr>
              <a:t>SQL injection</a:t>
            </a:r>
            <a:r>
              <a:rPr lang="en-US" sz="3000" dirty="0"/>
              <a:t>):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SQL-injected search (matches </a:t>
            </a:r>
            <a:r>
              <a:rPr lang="en-US" sz="3000" b="1" dirty="0">
                <a:solidFill>
                  <a:schemeClr val="bg1"/>
                </a:solidFill>
              </a:rPr>
              <a:t>all records</a:t>
            </a:r>
            <a:r>
              <a:rPr lang="en-US" sz="3000" dirty="0"/>
              <a:t>):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SQL-injected </a:t>
            </a:r>
            <a:r>
              <a:rPr lang="en-US" sz="3000" b="1" dirty="0">
                <a:solidFill>
                  <a:schemeClr val="bg1"/>
                </a:solidFill>
              </a:rPr>
              <a:t>INSERT</a:t>
            </a:r>
            <a:r>
              <a:rPr lang="en-US" sz="3000" dirty="0"/>
              <a:t> command:</a:t>
            </a:r>
            <a:endParaRPr lang="bg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BC9C9D-66BA-4485-9B33-96D76493C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SQL Injection (1)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D95CAA-3A48-42B7-88FD-3711BBE4B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1" y="2458916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'%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Nikolay.IT</a:t>
            </a: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%';</a:t>
            </a:r>
            <a:endParaRPr lang="bg-BG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C5FEC4B-F8EC-4C34-BFB9-BBC4BC588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1" y="3763108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'%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%%</a:t>
            </a: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%';</a:t>
            </a:r>
            <a:endParaRPr lang="bg-BG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44A0157-9AF5-48C2-B864-F2ED4D6EE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1" y="5473861"/>
            <a:ext cx="804545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LIKE '%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'; INSERT INTO Messages(MessageText, MessageDate) VALUES ('Hacked!!!', '1.1.1980') --</a:t>
            </a: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9084FC0-CA52-4000-9FD1-3455A263A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1" y="4339772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'%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or 1=1 --</a:t>
            </a: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%';</a:t>
            </a:r>
            <a:endParaRPr lang="bg-BG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1590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F5BDDB-2B2D-4E68-B5FE-B980FFD5C6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2001598" cy="5561125"/>
          </a:xfrm>
        </p:spPr>
        <p:txBody>
          <a:bodyPr>
            <a:normAutofit/>
          </a:bodyPr>
          <a:lstStyle/>
          <a:p>
            <a:r>
              <a:rPr lang="en-US" sz="3000" dirty="0"/>
              <a:t>Original SQL Query:</a:t>
            </a:r>
          </a:p>
          <a:p>
            <a:pPr marL="0" indent="0">
              <a:buNone/>
            </a:pPr>
            <a:endParaRPr lang="en-US" sz="3000" dirty="0"/>
          </a:p>
          <a:p>
            <a:endParaRPr lang="en-US" sz="1000" dirty="0"/>
          </a:p>
          <a:p>
            <a:r>
              <a:rPr lang="en-US" sz="3000" dirty="0"/>
              <a:t>Setting username to </a:t>
            </a:r>
            <a:r>
              <a:rPr lang="en-US" sz="3000" b="1" dirty="0">
                <a:solidFill>
                  <a:schemeClr val="bg1"/>
                </a:solidFill>
              </a:rPr>
              <a:t>John</a:t>
            </a:r>
            <a:r>
              <a:rPr lang="en-US" sz="3000" dirty="0"/>
              <a:t> &amp; password to </a:t>
            </a:r>
            <a:r>
              <a:rPr lang="en-US" sz="3000" b="1" dirty="0">
                <a:solidFill>
                  <a:schemeClr val="bg1"/>
                </a:solidFill>
              </a:rPr>
              <a:t>' OR '1'= '1 </a:t>
            </a:r>
            <a:r>
              <a:rPr lang="en-US" sz="3000" dirty="0"/>
              <a:t>produces</a:t>
            </a:r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The result</a:t>
            </a:r>
          </a:p>
          <a:p>
            <a:pPr lvl="1"/>
            <a:r>
              <a:rPr lang="en-US" sz="3000" dirty="0"/>
              <a:t>The user with </a:t>
            </a:r>
            <a:r>
              <a:rPr lang="en-US" sz="3000" b="1" dirty="0">
                <a:solidFill>
                  <a:schemeClr val="bg1"/>
                </a:solidFill>
              </a:rPr>
              <a:t>username</a:t>
            </a:r>
            <a:r>
              <a:rPr lang="en-US" sz="3000" dirty="0"/>
              <a:t> – "</a:t>
            </a:r>
            <a:r>
              <a:rPr lang="en-US" sz="3000" b="1" dirty="0">
                <a:solidFill>
                  <a:schemeClr val="bg1"/>
                </a:solidFill>
              </a:rPr>
              <a:t>Admin</a:t>
            </a:r>
            <a:r>
              <a:rPr lang="en-US" sz="3000" dirty="0"/>
              <a:t>" will login </a:t>
            </a:r>
            <a:r>
              <a:rPr lang="en-US" sz="3000" b="1" dirty="0">
                <a:solidFill>
                  <a:schemeClr val="bg1"/>
                </a:solidFill>
              </a:rPr>
              <a:t>WITHOUT</a:t>
            </a:r>
            <a:r>
              <a:rPr lang="en-US" sz="3000" dirty="0"/>
              <a:t> password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passed query</a:t>
            </a:r>
            <a:r>
              <a:rPr lang="en-US" sz="3000" dirty="0"/>
              <a:t> will turn into a </a:t>
            </a:r>
            <a:r>
              <a:rPr lang="en-US" sz="3000" b="1" dirty="0">
                <a:solidFill>
                  <a:schemeClr val="bg1"/>
                </a:solidFill>
              </a:rPr>
              <a:t>Boolean</a:t>
            </a:r>
            <a:r>
              <a:rPr lang="en-US" sz="3000" dirty="0"/>
              <a:t> expression which is </a:t>
            </a:r>
            <a:r>
              <a:rPr lang="en-US" sz="3000" b="1" dirty="0">
                <a:solidFill>
                  <a:schemeClr val="bg1"/>
                </a:solidFill>
              </a:rPr>
              <a:t>always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54F123-F397-432A-B4D4-A7BE20D5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0E7FD-2A0B-4BAC-8993-6ED38082A9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83A5765-FB98-4178-A06A-5C9C06D3B0BF}"/>
              </a:ext>
            </a:extLst>
          </p:cNvPr>
          <p:cNvSpPr>
            <a:spLocks noGrp="1"/>
          </p:cNvSpPr>
          <p:nvPr/>
        </p:nvSpPr>
        <p:spPr>
          <a:xfrm>
            <a:off x="709246" y="1899000"/>
            <a:ext cx="10857165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sql_query = "</a:t>
            </a:r>
            <a:r>
              <a:rPr lang="en-US" noProof="1">
                <a:solidFill>
                  <a:schemeClr val="bg1"/>
                </a:solidFill>
                <a:effectLst/>
              </a:rPr>
              <a:t>SELECT * FROM user WHERE name = '</a:t>
            </a:r>
            <a:r>
              <a:rPr lang="en-US" noProof="1">
                <a:solidFill>
                  <a:schemeClr val="tx1"/>
                </a:solidFill>
                <a:effectLst/>
              </a:rPr>
              <a:t>" + username + </a:t>
            </a:r>
            <a:r>
              <a:rPr lang="en-US" noProof="1">
                <a:solidFill>
                  <a:schemeClr val="tx2"/>
                </a:solidFill>
                <a:effectLst/>
              </a:rPr>
              <a:t>"</a:t>
            </a:r>
            <a:r>
              <a:rPr lang="en-US" noProof="1">
                <a:solidFill>
                  <a:schemeClr val="bg1"/>
                </a:solidFill>
                <a:effectLst/>
              </a:rPr>
              <a:t>' AND pass='</a:t>
            </a:r>
            <a:r>
              <a:rPr lang="en-US" noProof="1">
                <a:solidFill>
                  <a:schemeClr val="tx1"/>
                </a:solidFill>
                <a:effectLst/>
              </a:rPr>
              <a:t>" + password + "</a:t>
            </a:r>
            <a:r>
              <a:rPr lang="en-US" noProof="1">
                <a:solidFill>
                  <a:schemeClr val="bg1"/>
                </a:solidFill>
                <a:effectLst/>
              </a:rPr>
              <a:t>'</a:t>
            </a:r>
            <a:r>
              <a:rPr lang="en-US" noProof="1">
                <a:solidFill>
                  <a:schemeClr val="tx1"/>
                </a:solidFill>
                <a:effectLst/>
              </a:rPr>
              <a:t>";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24AF06C-C557-4544-9B4C-BBD4FDA8142E}"/>
              </a:ext>
            </a:extLst>
          </p:cNvPr>
          <p:cNvSpPr txBox="1">
            <a:spLocks/>
          </p:cNvSpPr>
          <p:nvPr/>
        </p:nvSpPr>
        <p:spPr>
          <a:xfrm>
            <a:off x="709247" y="3442717"/>
            <a:ext cx="1085716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sql_query = SELECT * FROM user WHERE name = '</a:t>
            </a:r>
            <a:r>
              <a:rPr lang="en-US" noProof="1">
                <a:solidFill>
                  <a:schemeClr val="bg1"/>
                </a:solidFill>
                <a:effectLst/>
              </a:rPr>
              <a:t>Admin</a:t>
            </a:r>
            <a:r>
              <a:rPr lang="en-US" noProof="1">
                <a:solidFill>
                  <a:schemeClr val="tx1"/>
                </a:solidFill>
                <a:effectLst/>
              </a:rPr>
              <a:t>' AND pass='</a:t>
            </a:r>
            <a:r>
              <a:rPr lang="en-US" noProof="1">
                <a:solidFill>
                  <a:schemeClr val="bg1"/>
                </a:solidFill>
                <a:effectLst/>
              </a:rPr>
              <a:t>' OR '1'='1'</a:t>
            </a:r>
            <a:r>
              <a:rPr lang="en-US" noProof="1">
                <a:solidFill>
                  <a:schemeClr val="tx1"/>
                </a:solidFill>
                <a:effectLst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54344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3EE718-3E78-4872-9E47-7A15263793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04833" cy="520106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Parameter Tampering </a:t>
            </a:r>
            <a:r>
              <a:rPr lang="en-US" sz="3200" dirty="0"/>
              <a:t>is the manipulation of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exchanged between </a:t>
            </a:r>
            <a:r>
              <a:rPr lang="en-US" sz="3200" b="1" dirty="0">
                <a:solidFill>
                  <a:schemeClr val="bg1"/>
                </a:solidFill>
              </a:rPr>
              <a:t>client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server</a:t>
            </a:r>
          </a:p>
          <a:p>
            <a:pPr lvl="1"/>
            <a:r>
              <a:rPr lang="en-US" sz="3000" dirty="0"/>
              <a:t>Altered query strings, request bodies, cookies</a:t>
            </a:r>
          </a:p>
          <a:p>
            <a:pPr lvl="1"/>
            <a:r>
              <a:rPr lang="en-US" sz="3000" dirty="0"/>
              <a:t>Skipped data validations, Injected additional parameters</a:t>
            </a:r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AE9534-6114-4A57-8D94-082BA3FB8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Tampering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C3FAA-D813-40E5-9441-35964A76A5F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FADEFE-4DBB-4EF5-A480-02E550C2C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179" y="4014000"/>
            <a:ext cx="6975276" cy="20213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8852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F5F4D-DAD5-49B7-B10F-CB8E9B3876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90" y="1196125"/>
            <a:ext cx="11970364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Cross-Site Request Forgery 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CSRF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XSRF</a:t>
            </a:r>
            <a:r>
              <a:rPr lang="en-US" sz="3000" dirty="0"/>
              <a:t>) is a web security attack over </a:t>
            </a:r>
            <a:br>
              <a:rPr lang="en-US" sz="3000" dirty="0"/>
            </a:br>
            <a:r>
              <a:rPr lang="en-US" sz="3000" dirty="0"/>
              <a:t>the HTTP protocol</a:t>
            </a:r>
          </a:p>
          <a:p>
            <a:pPr lvl="1"/>
            <a:r>
              <a:rPr lang="en-US" sz="2800" dirty="0"/>
              <a:t>Allows </a:t>
            </a:r>
            <a:r>
              <a:rPr lang="en-US" sz="2800" b="1" dirty="0">
                <a:solidFill>
                  <a:schemeClr val="bg1"/>
                </a:solidFill>
              </a:rPr>
              <a:t>executing unauthorized commands </a:t>
            </a:r>
            <a:r>
              <a:rPr lang="en-US" sz="2800" dirty="0"/>
              <a:t>on behalf of some user</a:t>
            </a:r>
          </a:p>
          <a:p>
            <a:pPr lvl="2"/>
            <a:r>
              <a:rPr lang="en-US" sz="2600" dirty="0"/>
              <a:t>By using his cookies stored in the browser</a:t>
            </a:r>
          </a:p>
          <a:p>
            <a:pPr lvl="1"/>
            <a:r>
              <a:rPr lang="en-US" sz="2800" dirty="0"/>
              <a:t>The user has valid permissions to execute the requested command</a:t>
            </a:r>
          </a:p>
          <a:p>
            <a:pPr lvl="1"/>
            <a:r>
              <a:rPr lang="en-US" sz="2800" dirty="0"/>
              <a:t>The attacker uses these permissions maliciously, unbeknownst to the user</a:t>
            </a:r>
          </a:p>
          <a:p>
            <a:endParaRPr lang="en-US" sz="3000" dirty="0"/>
          </a:p>
          <a:p>
            <a:pPr lvl="1"/>
            <a:endParaRPr lang="en-US" sz="2800" dirty="0"/>
          </a:p>
          <a:p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BB64A7-257B-4883-9619-C0EB21A5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 (1)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9EBD86-F817-469D-AB85-D3E4996FF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44" y="4635592"/>
            <a:ext cx="9672712" cy="2052565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503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8451E5-B2A6-4E9B-9C5B-51982288AD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24484"/>
          </a:xfrm>
        </p:spPr>
        <p:txBody>
          <a:bodyPr>
            <a:normAutofit/>
          </a:bodyPr>
          <a:lstStyle/>
          <a:p>
            <a:r>
              <a:rPr lang="en-US" dirty="0"/>
              <a:t>What </a:t>
            </a:r>
            <a:r>
              <a:rPr lang="en-US" b="1" dirty="0">
                <a:solidFill>
                  <a:schemeClr val="bg1"/>
                </a:solidFill>
              </a:rPr>
              <a:t>Cross-Site Request Forgery </a:t>
            </a:r>
            <a:r>
              <a:rPr lang="en-US" dirty="0"/>
              <a:t>actually 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user can even </a:t>
            </a:r>
            <a:r>
              <a:rPr lang="en-US" b="1" noProof="1">
                <a:solidFill>
                  <a:schemeClr val="bg1"/>
                </a:solidFill>
              </a:rPr>
              <a:t>misclick</a:t>
            </a:r>
            <a:r>
              <a:rPr lang="en-US" dirty="0"/>
              <a:t> the button accidentally</a:t>
            </a:r>
          </a:p>
          <a:p>
            <a:pPr lvl="1"/>
            <a:r>
              <a:rPr lang="en-US" dirty="0"/>
              <a:t>This will still trigger the attack</a:t>
            </a:r>
          </a:p>
          <a:p>
            <a:pPr lvl="1"/>
            <a:r>
              <a:rPr lang="en-US" dirty="0"/>
              <a:t>Security against such attacks is </a:t>
            </a:r>
            <a:r>
              <a:rPr lang="en-US" b="1" dirty="0">
                <a:solidFill>
                  <a:schemeClr val="bg1"/>
                </a:solidFill>
              </a:rPr>
              <a:t>necessary</a:t>
            </a:r>
          </a:p>
          <a:p>
            <a:pPr lvl="2"/>
            <a:r>
              <a:rPr lang="en-US" dirty="0"/>
              <a:t>It protects both </a:t>
            </a:r>
            <a:r>
              <a:rPr lang="en-US" b="1" dirty="0">
                <a:solidFill>
                  <a:schemeClr val="bg1"/>
                </a:solidFill>
              </a:rPr>
              <a:t>your app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your clients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269B0F-801E-4F05-A411-B3AB9F75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 (2)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FA0F3B5-9022-4D12-98FD-F773128EB11D}"/>
              </a:ext>
            </a:extLst>
          </p:cNvPr>
          <p:cNvSpPr>
            <a:spLocks noGrp="1"/>
          </p:cNvSpPr>
          <p:nvPr/>
        </p:nvSpPr>
        <p:spPr>
          <a:xfrm>
            <a:off x="771707" y="1878452"/>
            <a:ext cx="9137223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>
                <a:solidFill>
                  <a:schemeClr val="tx1"/>
                </a:solidFill>
                <a:effectLst/>
              </a:rPr>
              <a:t>&lt;!-- SOME MULTI-COLOR USELESS CLICKBAIT CONTENT --&gt;</a:t>
            </a:r>
            <a:br>
              <a:rPr lang="en-US" sz="1800" noProof="1">
                <a:solidFill>
                  <a:schemeClr val="tx1"/>
                </a:solidFill>
                <a:effectLst/>
              </a:rPr>
            </a:br>
            <a:br>
              <a:rPr lang="en-US" sz="1800" noProof="1">
                <a:solidFill>
                  <a:schemeClr val="tx1"/>
                </a:solidFill>
                <a:effectLst/>
              </a:rPr>
            </a:br>
            <a:r>
              <a:rPr lang="en-US" sz="1800" noProof="1">
                <a:solidFill>
                  <a:schemeClr val="tx1"/>
                </a:solidFill>
                <a:effectLst/>
              </a:rPr>
              <a:t>&lt;form action="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http://good-banking-site.com/api/account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method="post"&gt;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&lt;input type="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hidden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name="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Transaction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value="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withdraw</a:t>
            </a:r>
            <a:r>
              <a:rPr lang="en-US" sz="1800" noProof="1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&lt;input type="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hidden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name="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Amount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value="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1000000</a:t>
            </a:r>
            <a:r>
              <a:rPr lang="en-US" sz="1800" noProof="1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&lt;input type="submit" value="Click to collect your prize!"&gt;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F97F0B-6E4A-4EF0-9F09-529AF0965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836" y="3972122"/>
            <a:ext cx="3045398" cy="3045398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517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>
                <a:cs typeface="Arial"/>
              </a:rPr>
              <a:t>Live Exercise in Class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vs. Authentication (1)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4" y="2080659"/>
            <a:ext cx="9729809" cy="368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9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32215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indent="-452438">
              <a:buClr>
                <a:schemeClr val="bg2"/>
              </a:buClr>
            </a:pPr>
            <a:r>
              <a:rPr lang="en-US" dirty="0"/>
              <a:t>Authentication is the act of proving an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assertion</a:t>
            </a:r>
            <a:r>
              <a:rPr lang="en-US" dirty="0"/>
              <a:t>, such as the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identity</a:t>
            </a:r>
            <a:r>
              <a:rPr lang="en-US" dirty="0"/>
              <a:t> of a computer system user</a:t>
            </a:r>
          </a:p>
          <a:p>
            <a:pPr marL="452438" indent="-452438">
              <a:buClr>
                <a:schemeClr val="bg2"/>
              </a:buClr>
            </a:pPr>
            <a:r>
              <a:rPr lang="en-US" dirty="0"/>
              <a:t>Authorization includes the process through which an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administrator</a:t>
            </a:r>
            <a:r>
              <a:rPr lang="en-US" dirty="0"/>
              <a:t> grants rights to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authenticated users</a:t>
            </a:r>
          </a:p>
          <a:p>
            <a:pPr marL="452438" lvl="0" indent="-452438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5584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>
                <a:solidFill>
                  <a:schemeClr val="bg1"/>
                </a:solidFill>
              </a:rPr>
              <a:t>copyrighted content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Grp="1" noChangeArrowheads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Authorization</a:t>
            </a:r>
          </a:p>
          <a:p>
            <a:pPr lvl="1"/>
            <a:r>
              <a:rPr lang="en-US" dirty="0"/>
              <a:t>The process of determining what a user is permitted to do on a computer or network</a:t>
            </a:r>
          </a:p>
          <a:p>
            <a:pPr lvl="1"/>
            <a:r>
              <a:rPr lang="en-US" dirty="0"/>
              <a:t>Questions: </a:t>
            </a:r>
            <a:r>
              <a:rPr lang="en-US" b="1" dirty="0">
                <a:solidFill>
                  <a:schemeClr val="bg1"/>
                </a:solidFill>
              </a:rPr>
              <a:t>What are you allowed to do</a:t>
            </a:r>
            <a:r>
              <a:rPr lang="en-US" dirty="0"/>
              <a:t>? Can you see this page?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Authentication</a:t>
            </a:r>
          </a:p>
          <a:p>
            <a:pPr lvl="1"/>
            <a:r>
              <a:rPr lang="en-US" dirty="0"/>
              <a:t>The process of verifying the identity of a user or computer</a:t>
            </a:r>
          </a:p>
          <a:p>
            <a:pPr lvl="1"/>
            <a:r>
              <a:rPr lang="en-US" dirty="0"/>
              <a:t>Questions: </a:t>
            </a:r>
            <a:r>
              <a:rPr lang="en-US" b="1" dirty="0">
                <a:solidFill>
                  <a:schemeClr val="bg1"/>
                </a:solidFill>
              </a:rPr>
              <a:t>Who are you</a:t>
            </a:r>
            <a:r>
              <a:rPr lang="en-US" dirty="0"/>
              <a:t>? How you prove it?</a:t>
            </a:r>
          </a:p>
          <a:p>
            <a:pPr lvl="1"/>
            <a:r>
              <a:rPr lang="en-US" dirty="0"/>
              <a:t>Credentials can be password, smart card, external token, etc.</a:t>
            </a:r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vs. Authentication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202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Grp="1" noChangeArrowheads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Identification</a:t>
            </a:r>
          </a:p>
          <a:p>
            <a:pPr lvl="1"/>
            <a:r>
              <a:rPr lang="en-US" dirty="0"/>
              <a:t>The ability to identify uniquely a user of a system or an application that is running in the system</a:t>
            </a:r>
          </a:p>
          <a:p>
            <a:pPr lvl="1"/>
            <a:r>
              <a:rPr lang="en-US" dirty="0"/>
              <a:t>The system uses the username to identify the user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Authentication</a:t>
            </a:r>
          </a:p>
          <a:p>
            <a:pPr lvl="1"/>
            <a:r>
              <a:rPr lang="en-US" dirty="0"/>
              <a:t>The ability to prove that a user or application is genuinely who that person or what that application claims to be</a:t>
            </a:r>
          </a:p>
          <a:p>
            <a:pPr lvl="1"/>
            <a:r>
              <a:rPr lang="en-US" dirty="0"/>
              <a:t>The system checks if the password is correct to authenticates the user</a:t>
            </a:r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vs. Authentication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888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35AEE8-F470-4E24-8A89-C8197DD7444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Authentication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6AEC70-D48A-45C2-8CE9-F70413C2CAA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8" name="Picture 7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6C756EAC-6525-46EA-85B7-2D6F118C6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952" y="1224000"/>
            <a:ext cx="2798095" cy="279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4B3892-5BB1-4188-9B1D-714246D61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535D9E-B7D1-47E1-878B-1AF3C78FDF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r>
              <a:rPr lang="en-US" dirty="0"/>
              <a:t>During authentication, </a:t>
            </a:r>
            <a:r>
              <a:rPr lang="en-US" b="1" dirty="0">
                <a:solidFill>
                  <a:schemeClr val="bg1"/>
                </a:solidFill>
              </a:rPr>
              <a:t>credentials</a:t>
            </a:r>
            <a:r>
              <a:rPr lang="en-US" dirty="0"/>
              <a:t> provided by the user are </a:t>
            </a:r>
            <a:r>
              <a:rPr lang="en-US" b="1" dirty="0">
                <a:solidFill>
                  <a:schemeClr val="bg1"/>
                </a:solidFill>
              </a:rPr>
              <a:t>compared</a:t>
            </a:r>
            <a:r>
              <a:rPr lang="en-US" dirty="0"/>
              <a:t> to those in a </a:t>
            </a:r>
            <a:r>
              <a:rPr lang="en-US" b="1" dirty="0">
                <a:solidFill>
                  <a:schemeClr val="bg1"/>
                </a:solidFill>
              </a:rPr>
              <a:t>database </a:t>
            </a:r>
            <a:r>
              <a:rPr lang="en-US" dirty="0"/>
              <a:t>of authorized users' information</a:t>
            </a:r>
          </a:p>
          <a:p>
            <a:r>
              <a:rPr lang="en-US" dirty="0"/>
              <a:t>If the credentials </a:t>
            </a:r>
            <a:r>
              <a:rPr lang="en-US" b="1" dirty="0">
                <a:solidFill>
                  <a:schemeClr val="bg1"/>
                </a:solidFill>
              </a:rPr>
              <a:t>match</a:t>
            </a:r>
            <a:r>
              <a:rPr lang="en-US" dirty="0"/>
              <a:t>, the process is completed, and the user is </a:t>
            </a:r>
            <a:r>
              <a:rPr lang="en-US" b="1" dirty="0">
                <a:solidFill>
                  <a:schemeClr val="bg1"/>
                </a:solidFill>
              </a:rPr>
              <a:t>granted access</a:t>
            </a:r>
          </a:p>
          <a:p>
            <a:r>
              <a:rPr lang="en-US" dirty="0"/>
              <a:t>A user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password</a:t>
            </a:r>
            <a:r>
              <a:rPr lang="en-US" dirty="0"/>
              <a:t> is the most basic type of authentication</a:t>
            </a:r>
          </a:p>
          <a:p>
            <a:pPr lvl="1"/>
            <a:r>
              <a:rPr lang="en-US" dirty="0"/>
              <a:t>There are more </a:t>
            </a:r>
            <a:r>
              <a:rPr lang="en-US" b="1" dirty="0">
                <a:solidFill>
                  <a:schemeClr val="bg1"/>
                </a:solidFill>
              </a:rPr>
              <a:t>authentication factors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8240E4-AA04-4073-9808-24023703B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Authentication Works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152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2706</Words>
  <Application>Microsoft Office PowerPoint</Application>
  <PresentationFormat>Widescreen</PresentationFormat>
  <Paragraphs>366</Paragraphs>
  <Slides>55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Authentication and Security</vt:lpstr>
      <vt:lpstr>Table of Contents</vt:lpstr>
      <vt:lpstr>Have a Question?</vt:lpstr>
      <vt:lpstr>The Identity in the Web</vt:lpstr>
      <vt:lpstr>Authorization vs. Authentication (1)</vt:lpstr>
      <vt:lpstr>Authorization vs. Authentication (2)</vt:lpstr>
      <vt:lpstr>Identification vs. Authentication (2)</vt:lpstr>
      <vt:lpstr>Authentication</vt:lpstr>
      <vt:lpstr>How Authentication Works</vt:lpstr>
      <vt:lpstr>Authentication Factors</vt:lpstr>
      <vt:lpstr>Authentication in Django</vt:lpstr>
      <vt:lpstr>Authentication in Django</vt:lpstr>
      <vt:lpstr>Authentication in Django</vt:lpstr>
      <vt:lpstr>django.contrib.auth</vt:lpstr>
      <vt:lpstr>Cookie-Based Authentication</vt:lpstr>
      <vt:lpstr>The User in Django</vt:lpstr>
      <vt:lpstr>The User</vt:lpstr>
      <vt:lpstr>The User Model</vt:lpstr>
      <vt:lpstr>The User Fields (1)</vt:lpstr>
      <vt:lpstr>The User Fields (2)</vt:lpstr>
      <vt:lpstr>The User Attributes</vt:lpstr>
      <vt:lpstr>The User Methods Examples</vt:lpstr>
      <vt:lpstr>The AnonymousUser Class</vt:lpstr>
      <vt:lpstr>Create User</vt:lpstr>
      <vt:lpstr>Authenticate Users</vt:lpstr>
      <vt:lpstr>Authentication in Web Requests</vt:lpstr>
      <vt:lpstr>Login</vt:lpstr>
      <vt:lpstr>Logout</vt:lpstr>
      <vt:lpstr>Permissions and Authorization</vt:lpstr>
      <vt:lpstr>What is Authorization?</vt:lpstr>
      <vt:lpstr>Authorization and Permissions in Django</vt:lpstr>
      <vt:lpstr>Default Permissions</vt:lpstr>
      <vt:lpstr>Django Permissions in Groups</vt:lpstr>
      <vt:lpstr>Example: Permissions in Groups</vt:lpstr>
      <vt:lpstr>Example: User in Users Group </vt:lpstr>
      <vt:lpstr>Using Built-In Decorators</vt:lpstr>
      <vt:lpstr>Creating Custom Decorators</vt:lpstr>
      <vt:lpstr>Example: Creating Custom Decorators</vt:lpstr>
      <vt:lpstr>Web Security</vt:lpstr>
      <vt:lpstr>Most Common Web Security Problems</vt:lpstr>
      <vt:lpstr>Cross Site Scripting (XSS)</vt:lpstr>
      <vt:lpstr>XSS in Django</vt:lpstr>
      <vt:lpstr>bleach</vt:lpstr>
      <vt:lpstr>SQL Injection (1)</vt:lpstr>
      <vt:lpstr>SQL Injection (2)</vt:lpstr>
      <vt:lpstr>Parameter Tampering</vt:lpstr>
      <vt:lpstr>Cross-Site Request Forgery (1)</vt:lpstr>
      <vt:lpstr>Cross-Site Request Forgery (2)</vt:lpstr>
      <vt:lpstr>Demo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Framework - Authorization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72</cp:revision>
  <dcterms:created xsi:type="dcterms:W3CDTF">2018-05-23T13:08:44Z</dcterms:created>
  <dcterms:modified xsi:type="dcterms:W3CDTF">2022-02-28T11:11:23Z</dcterms:modified>
  <cp:category>computer programming;programming;software development;software engineering</cp:category>
</cp:coreProperties>
</file>