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507" r:id="rId5"/>
    <p:sldId id="508" r:id="rId6"/>
    <p:sldId id="526" r:id="rId7"/>
    <p:sldId id="510" r:id="rId8"/>
    <p:sldId id="511" r:id="rId9"/>
    <p:sldId id="521" r:id="rId10"/>
    <p:sldId id="509" r:id="rId11"/>
    <p:sldId id="531" r:id="rId12"/>
    <p:sldId id="552" r:id="rId13"/>
    <p:sldId id="553" r:id="rId14"/>
    <p:sldId id="554" r:id="rId15"/>
    <p:sldId id="549" r:id="rId16"/>
    <p:sldId id="555" r:id="rId17"/>
    <p:sldId id="512" r:id="rId18"/>
    <p:sldId id="548" r:id="rId19"/>
    <p:sldId id="516" r:id="rId20"/>
    <p:sldId id="519" r:id="rId21"/>
    <p:sldId id="527" r:id="rId22"/>
    <p:sldId id="528" r:id="rId23"/>
    <p:sldId id="529" r:id="rId24"/>
    <p:sldId id="530" r:id="rId25"/>
    <p:sldId id="522" r:id="rId26"/>
    <p:sldId id="523" r:id="rId27"/>
    <p:sldId id="533" r:id="rId28"/>
    <p:sldId id="534" r:id="rId29"/>
    <p:sldId id="535" r:id="rId30"/>
    <p:sldId id="537" r:id="rId31"/>
    <p:sldId id="538" r:id="rId32"/>
    <p:sldId id="541" r:id="rId33"/>
    <p:sldId id="544" r:id="rId34"/>
    <p:sldId id="545" r:id="rId35"/>
    <p:sldId id="546" r:id="rId36"/>
    <p:sldId id="349" r:id="rId37"/>
    <p:sldId id="401" r:id="rId38"/>
    <p:sldId id="318" r:id="rId39"/>
    <p:sldId id="59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CBVs?" id="{C4E634B5-590F-4866-B2F6-9321EC907DF1}">
          <p14:sldIdLst>
            <p14:sldId id="507"/>
            <p14:sldId id="508"/>
            <p14:sldId id="526"/>
            <p14:sldId id="510"/>
            <p14:sldId id="511"/>
          </p14:sldIdLst>
        </p14:section>
        <p14:section name="Base Views" id="{E65D901A-6DAE-4C4F-8E53-DB56AFDA6CE6}">
          <p14:sldIdLst>
            <p14:sldId id="521"/>
            <p14:sldId id="509"/>
            <p14:sldId id="531"/>
            <p14:sldId id="552"/>
            <p14:sldId id="553"/>
            <p14:sldId id="554"/>
            <p14:sldId id="549"/>
            <p14:sldId id="555"/>
          </p14:sldIdLst>
        </p14:section>
        <p14:section name="Generic View" id="{FAB5B3CD-2CA6-4F1B-AF88-2ACBD8644D50}">
          <p14:sldIdLst>
            <p14:sldId id="512"/>
            <p14:sldId id="548"/>
            <p14:sldId id="516"/>
            <p14:sldId id="519"/>
            <p14:sldId id="527"/>
            <p14:sldId id="528"/>
            <p14:sldId id="529"/>
            <p14:sldId id="530"/>
            <p14:sldId id="522"/>
            <p14:sldId id="523"/>
          </p14:sldIdLst>
        </p14:section>
        <p14:section name="Useful CBVs Methods" id="{40FD58AE-4305-461B-9E69-CC10DDAFB1A3}">
          <p14:sldIdLst>
            <p14:sldId id="533"/>
            <p14:sldId id="534"/>
            <p14:sldId id="535"/>
            <p14:sldId id="537"/>
            <p14:sldId id="538"/>
            <p14:sldId id="541"/>
            <p14:sldId id="544"/>
            <p14:sldId id="545"/>
            <p14:sldId id="54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59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6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55.jp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6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www.youtube.com/c/CodeItUpwithIv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000" y="1259874"/>
            <a:ext cx="10800000" cy="746288"/>
          </a:xfrm>
        </p:spPr>
        <p:txBody>
          <a:bodyPr>
            <a:normAutofit/>
          </a:bodyPr>
          <a:lstStyle/>
          <a:p>
            <a:r>
              <a:rPr lang="en-US" dirty="0"/>
              <a:t> Create Views Without Having to Write Too Much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Class-Based-Views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28A352-9E26-4823-8DA0-1D9C8AF8F030}"/>
              </a:ext>
            </a:extLst>
          </p:cNvPr>
          <p:cNvGrpSpPr/>
          <p:nvPr/>
        </p:nvGrpSpPr>
        <p:grpSpPr>
          <a:xfrm>
            <a:off x="2008551" y="2169000"/>
            <a:ext cx="2260031" cy="2308514"/>
            <a:chOff x="1995367" y="2247685"/>
            <a:chExt cx="2260031" cy="2308514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3E45357-246F-44A6-AD8D-6CB75D503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000" y="2301801"/>
              <a:ext cx="2254398" cy="22543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5FD1E9-C0FA-483B-925C-2AFC9427EA0F}"/>
                </a:ext>
              </a:extLst>
            </p:cNvPr>
            <p:cNvSpPr/>
            <p:nvPr/>
          </p:nvSpPr>
          <p:spPr>
            <a:xfrm>
              <a:off x="1995367" y="2247685"/>
              <a:ext cx="16145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" views, which can be </a:t>
            </a:r>
            <a:r>
              <a:rPr lang="en-US" b="1" dirty="0">
                <a:solidFill>
                  <a:schemeClr val="bg1"/>
                </a:solidFill>
              </a:rPr>
              <a:t>used by themselves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</a:p>
          <a:p>
            <a:r>
              <a:rPr lang="en-US" dirty="0"/>
              <a:t>Provide much of the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to create Django views</a:t>
            </a:r>
          </a:p>
          <a:p>
            <a:pPr lvl="1"/>
            <a:r>
              <a:rPr lang="en-US" dirty="0"/>
              <a:t>However, they may </a:t>
            </a:r>
            <a:r>
              <a:rPr lang="en-US" b="1" dirty="0">
                <a:solidFill>
                  <a:schemeClr val="bg1"/>
                </a:solidFill>
              </a:rPr>
              <a:t>not provide all the capabilities </a:t>
            </a:r>
            <a:r>
              <a:rPr lang="en-US" dirty="0"/>
              <a:t>required for projects</a:t>
            </a:r>
          </a:p>
          <a:p>
            <a:r>
              <a:rPr lang="en-US" dirty="0"/>
              <a:t>They are positioned in the </a:t>
            </a:r>
            <a:r>
              <a:rPr lang="en-US" b="1" dirty="0">
                <a:solidFill>
                  <a:schemeClr val="bg1"/>
                </a:solidFill>
              </a:rPr>
              <a:t>base.py</a:t>
            </a:r>
            <a:r>
              <a:rPr lang="en-US" dirty="0"/>
              <a:t>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Views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71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909000"/>
            <a:ext cx="10659443" cy="57600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master class-based </a:t>
            </a:r>
            <a:r>
              <a:rPr lang="en-US" sz="3000" dirty="0">
                <a:latin typeface="+mj-lt"/>
              </a:rPr>
              <a:t>base view</a:t>
            </a:r>
          </a:p>
          <a:p>
            <a:r>
              <a:rPr lang="en-US" sz="3000" dirty="0"/>
              <a:t>All other class-based views </a:t>
            </a:r>
            <a:r>
              <a:rPr lang="en-US" sz="3000" b="1" dirty="0">
                <a:solidFill>
                  <a:schemeClr val="bg1"/>
                </a:solidFill>
              </a:rPr>
              <a:t>inherit from it</a:t>
            </a:r>
            <a:endParaRPr lang="en-US" sz="3000" dirty="0"/>
          </a:p>
          <a:p>
            <a:r>
              <a:rPr lang="en-US" sz="3000" dirty="0">
                <a:latin typeface="+mj-lt"/>
              </a:rPr>
              <a:t>HTTP method names that this view accept</a:t>
            </a:r>
          </a:p>
          <a:p>
            <a:pPr lvl="1"/>
            <a:r>
              <a:rPr lang="en-US" sz="2800" dirty="0">
                <a:latin typeface="+mj-lt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'get'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'post'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'put'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'patch'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'delete'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'head'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'options'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'trace'</a:t>
            </a:r>
            <a:r>
              <a:rPr lang="en-US" sz="2800" dirty="0">
                <a:latin typeface="+mj-lt"/>
              </a:rPr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View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E5068AD0-606F-442A-9B0B-BE054062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000" y="3924000"/>
            <a:ext cx="8892498" cy="2440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0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It is decorated by a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@classonlymethod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Meaning it is only available on the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not</a:t>
            </a:r>
            <a:r>
              <a:rPr lang="en-US" sz="2800" dirty="0">
                <a:latin typeface="+mj-lt"/>
              </a:rPr>
              <a:t> on an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instance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It iterates over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initkwargs</a:t>
            </a:r>
            <a:r>
              <a:rPr lang="en-US" sz="2800" dirty="0">
                <a:latin typeface="+mj-lt"/>
              </a:rPr>
              <a:t> and makes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validations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as_view</a:t>
            </a:r>
            <a:r>
              <a:rPr lang="en-US" dirty="0"/>
              <a:t> method</a:t>
            </a:r>
            <a:endParaRPr lang="bg-BG" dirty="0"/>
          </a:p>
        </p:txBody>
      </p:sp>
      <p:pic>
        <p:nvPicPr>
          <p:cNvPr id="8" name="Картина 2">
            <a:extLst>
              <a:ext uri="{FF2B5EF4-FFF2-40B4-BE49-F238E27FC236}">
                <a16:creationId xmlns:a16="http://schemas.microsoft.com/office/drawing/2014/main" id="{5DABC218-307F-4DD8-AF0B-AA810136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6000" y="3069000"/>
            <a:ext cx="6080077" cy="3351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3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It accepts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request</a:t>
            </a:r>
            <a:r>
              <a:rPr lang="en-US" sz="3000" dirty="0">
                <a:latin typeface="+mj-lt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*</a:t>
            </a: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3000" dirty="0">
                <a:latin typeface="+mj-lt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**</a:t>
            </a: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kwargs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It binds</a:t>
            </a:r>
            <a:endParaRPr lang="bg-BG" sz="30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self to the class attributes **</a:t>
            </a:r>
            <a:r>
              <a:rPr lang="en-US" sz="2800" dirty="0" err="1">
                <a:latin typeface="+mj-lt"/>
              </a:rPr>
              <a:t>initkwargs</a:t>
            </a:r>
            <a:endParaRPr lang="en-US" sz="28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+mj-lt"/>
              </a:rPr>
              <a:t>self.request</a:t>
            </a:r>
            <a:r>
              <a:rPr lang="en-US" sz="2800" dirty="0">
                <a:latin typeface="+mj-lt"/>
              </a:rPr>
              <a:t> = request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+mj-lt"/>
              </a:rPr>
              <a:t>self.args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args</a:t>
            </a:r>
            <a:endParaRPr lang="en-US" sz="2800" dirty="0">
              <a:latin typeface="+mj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+mj-lt"/>
              </a:rPr>
              <a:t>self.kwargs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kwargs</a:t>
            </a:r>
            <a:endParaRPr lang="en-US" sz="2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view</a:t>
            </a:r>
            <a:r>
              <a:rPr lang="en-US" dirty="0"/>
              <a:t> method</a:t>
            </a:r>
            <a:endParaRPr lang="bg-BG" dirty="0"/>
          </a:p>
        </p:txBody>
      </p:sp>
      <p:pic>
        <p:nvPicPr>
          <p:cNvPr id="6" name="Картина 3">
            <a:extLst>
              <a:ext uri="{FF2B5EF4-FFF2-40B4-BE49-F238E27FC236}">
                <a16:creationId xmlns:a16="http://schemas.microsoft.com/office/drawing/2014/main" id="{FD2BDB84-EB5A-484F-B1F7-D8318241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4284000"/>
            <a:ext cx="7186606" cy="210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6B73786D-D953-4841-8444-2053729520AE}"/>
              </a:ext>
            </a:extLst>
          </p:cNvPr>
          <p:cNvSpPr/>
          <p:nvPr/>
        </p:nvSpPr>
        <p:spPr bwMode="auto">
          <a:xfrm>
            <a:off x="7356000" y="1360750"/>
            <a:ext cx="4130737" cy="25560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function that wraps around an instance of our class, and executes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dispatch()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that instance</a:t>
            </a:r>
          </a:p>
        </p:txBody>
      </p:sp>
    </p:spTree>
    <p:extLst>
      <p:ext uri="{BB962C8B-B14F-4D97-AF65-F5344CB8AC3E}">
        <p14:creationId xmlns:p14="http://schemas.microsoft.com/office/powerpoint/2010/main" val="34689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909000"/>
            <a:ext cx="10659443" cy="5760000"/>
          </a:xfrm>
        </p:spPr>
        <p:txBody>
          <a:bodyPr>
            <a:normAutofit/>
          </a:bodyPr>
          <a:lstStyle/>
          <a:p>
            <a:r>
              <a:rPr lang="en-US" sz="3400" dirty="0"/>
              <a:t>A template view </a:t>
            </a:r>
            <a:r>
              <a:rPr lang="en-US" sz="3400" b="1" dirty="0">
                <a:solidFill>
                  <a:schemeClr val="bg1"/>
                </a:solidFill>
              </a:rPr>
              <a:t>renders</a:t>
            </a:r>
            <a:r>
              <a:rPr lang="en-US" sz="3400" dirty="0"/>
              <a:t> a given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, with the </a:t>
            </a:r>
            <a:r>
              <a:rPr lang="en-US" sz="3400" b="1" dirty="0">
                <a:solidFill>
                  <a:schemeClr val="bg1"/>
                </a:solidFill>
              </a:rPr>
              <a:t>context </a:t>
            </a:r>
            <a:r>
              <a:rPr lang="en-US" sz="3400" dirty="0"/>
              <a:t>containing parameters captured in the URL</a:t>
            </a:r>
          </a:p>
          <a:p>
            <a:r>
              <a:rPr lang="en-US" sz="3400" dirty="0"/>
              <a:t>It </a:t>
            </a:r>
            <a:r>
              <a:rPr lang="en-US" sz="3400" b="1" dirty="0">
                <a:solidFill>
                  <a:schemeClr val="bg1"/>
                </a:solidFill>
              </a:rPr>
              <a:t>inherits</a:t>
            </a:r>
            <a:r>
              <a:rPr lang="en-US" sz="3400" dirty="0"/>
              <a:t> methods and attributes from the following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TemplateResponseMixin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ContextMixin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TemplateView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66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View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8E7DF-96E5-4206-B168-24B1358D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2" y="1669592"/>
            <a:ext cx="5185598" cy="250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6B916FEE-77D9-4544-BDF9-A1AFC0A27056}"/>
              </a:ext>
            </a:extLst>
          </p:cNvPr>
          <p:cNvSpPr/>
          <p:nvPr/>
        </p:nvSpPr>
        <p:spPr bwMode="auto">
          <a:xfrm>
            <a:off x="6096000" y="3206958"/>
            <a:ext cx="990000" cy="2226809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CB734-5C4D-4A02-B4F5-C6B320EF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2" y="4749480"/>
            <a:ext cx="5185598" cy="1401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F35D1-8718-403D-B4FD-4DB04980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00" y="2037767"/>
            <a:ext cx="38290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0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909000"/>
            <a:ext cx="10659443" cy="5760000"/>
          </a:xfrm>
        </p:spPr>
        <p:txBody>
          <a:bodyPr>
            <a:normAutofit/>
          </a:bodyPr>
          <a:lstStyle/>
          <a:p>
            <a:r>
              <a:rPr lang="en-US" dirty="0"/>
              <a:t>Redirects to a given URL</a:t>
            </a:r>
          </a:p>
          <a:p>
            <a:r>
              <a:rPr lang="en-US" sz="3400" dirty="0"/>
              <a:t>It </a:t>
            </a:r>
            <a:r>
              <a:rPr lang="en-US" sz="3400" b="1" dirty="0">
                <a:solidFill>
                  <a:schemeClr val="bg1"/>
                </a:solidFill>
              </a:rPr>
              <a:t>inherits</a:t>
            </a:r>
            <a:r>
              <a:rPr lang="en-US" sz="3400" dirty="0"/>
              <a:t> from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latin typeface="+mj-lt"/>
              </a:rPr>
              <a:t> class only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RedirectView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F11B5-EAF5-44AE-A5B1-96EB49BB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2664000"/>
            <a:ext cx="8552855" cy="282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39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FBB3C5-0257-416E-8999-25F628765C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Views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6FF5E-B838-454B-BE24-64B6AD622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B71B7350-DD33-4056-AACF-70136BF7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99" y="1336242"/>
            <a:ext cx="2689002" cy="26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Ease the monotonous development process</a:t>
            </a:r>
          </a:p>
          <a:p>
            <a:pPr lvl="1"/>
            <a:r>
              <a:rPr lang="en-US" dirty="0"/>
              <a:t>Provide interfaces to perform the </a:t>
            </a:r>
            <a:r>
              <a:rPr lang="en-US" b="1" dirty="0">
                <a:solidFill>
                  <a:schemeClr val="bg1"/>
                </a:solidFill>
              </a:rPr>
              <a:t>most common tasks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developers encounter</a:t>
            </a:r>
          </a:p>
          <a:p>
            <a:r>
              <a:rPr lang="en-US" dirty="0"/>
              <a:t>Generic views: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list and detail pages </a:t>
            </a:r>
            <a:r>
              <a:rPr lang="en-US" dirty="0"/>
              <a:t>for a single object</a:t>
            </a:r>
          </a:p>
          <a:p>
            <a:pPr lvl="1"/>
            <a:r>
              <a:rPr lang="en-US" dirty="0"/>
              <a:t>Allow users 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Present date-based objects in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archive</a:t>
            </a:r>
            <a:r>
              <a:rPr lang="en-US" dirty="0"/>
              <a:t> pages</a:t>
            </a:r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Generic Views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145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list view is used for representing a </a:t>
            </a:r>
            <a:r>
              <a:rPr lang="en-US" b="1" dirty="0">
                <a:solidFill>
                  <a:schemeClr val="bg1"/>
                </a:solidFill>
              </a:rPr>
              <a:t>list of objects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View Example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A6364-6FBD-4BBD-AF56-5E82DF61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5" y="1992035"/>
            <a:ext cx="7842385" cy="2585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08B6A-837C-4A53-9037-697EA392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4943500"/>
            <a:ext cx="7842385" cy="12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A841E62D-89C9-4547-AEA6-B3CD5D6D7A4E}"/>
              </a:ext>
            </a:extLst>
          </p:cNvPr>
          <p:cNvSpPr/>
          <p:nvPr/>
        </p:nvSpPr>
        <p:spPr bwMode="auto">
          <a:xfrm>
            <a:off x="5286000" y="3570103"/>
            <a:ext cx="810000" cy="188693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0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Class-Based Views?</a:t>
            </a:r>
          </a:p>
          <a:p>
            <a:r>
              <a:rPr lang="en-US" dirty="0"/>
              <a:t>Base Views</a:t>
            </a:r>
          </a:p>
          <a:p>
            <a:r>
              <a:rPr lang="en-US" dirty="0"/>
              <a:t>Generic Views</a:t>
            </a:r>
            <a:endParaRPr lang="bg-BG" dirty="0"/>
          </a:p>
          <a:p>
            <a:r>
              <a:rPr lang="en-US" dirty="0"/>
              <a:t>Useful CBVs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90F9-9A87-4BA9-B16D-F7FA1056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While this view is executing,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self.object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will contain the object that the view is operating upon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3D870-2D18-475F-ACAA-8CF4861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Detail View Example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95FF6-A1D2-4F18-A68D-DE13767F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2619000"/>
            <a:ext cx="6399760" cy="1926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50827-D549-4EEA-85D7-9EA3465B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5059383"/>
            <a:ext cx="6399760" cy="1007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CC50E63E-517D-411A-944C-55EA9287961E}"/>
              </a:ext>
            </a:extLst>
          </p:cNvPr>
          <p:cNvSpPr/>
          <p:nvPr/>
        </p:nvSpPr>
        <p:spPr bwMode="auto">
          <a:xfrm>
            <a:off x="7356000" y="3474000"/>
            <a:ext cx="945000" cy="2361478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4EF1A4-F684-4CAF-8421-F6E6F5D2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000" y="2619000"/>
            <a:ext cx="3572560" cy="9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56A468-C82D-4CB0-AD2D-4231657ABDD9}"/>
              </a:ext>
            </a:extLst>
          </p:cNvPr>
          <p:cNvSpPr/>
          <p:nvPr/>
        </p:nvSpPr>
        <p:spPr bwMode="auto">
          <a:xfrm>
            <a:off x="3470632" y="4127052"/>
            <a:ext cx="1440000" cy="214861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ED051-FCDC-499A-BE41-776BB587D6E0}"/>
              </a:ext>
            </a:extLst>
          </p:cNvPr>
          <p:cNvSpPr/>
          <p:nvPr/>
        </p:nvSpPr>
        <p:spPr bwMode="auto">
          <a:xfrm>
            <a:off x="9359596" y="2868955"/>
            <a:ext cx="1440000" cy="214861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2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The </a:t>
            </a:r>
            <a:r>
              <a:rPr lang="en-US" sz="2800" dirty="0" err="1"/>
              <a:t>DetailView</a:t>
            </a:r>
            <a:r>
              <a:rPr lang="en-US" sz="2800" dirty="0"/>
              <a:t> is defined in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django/views/generic/details.py</a:t>
            </a:r>
            <a:r>
              <a:rPr lang="en-US" sz="2800" dirty="0"/>
              <a:t> file</a:t>
            </a:r>
          </a:p>
          <a:p>
            <a:pPr marL="442912" lvl="1" indent="0">
              <a:buNone/>
            </a:pPr>
            <a:endParaRPr lang="en-US" sz="2800" dirty="0"/>
          </a:p>
          <a:p>
            <a:pPr marL="442912" lvl="1" indent="0">
              <a:buNone/>
            </a:pPr>
            <a:endParaRPr lang="en-US" sz="2800" dirty="0"/>
          </a:p>
          <a:p>
            <a:pPr marL="442912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We see here that </a:t>
            </a:r>
            <a:r>
              <a:rPr lang="en-US" sz="2800" dirty="0" err="1"/>
              <a:t>DetailView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doesn't define</a:t>
            </a:r>
            <a:r>
              <a:rPr lang="en-US" sz="2800" dirty="0"/>
              <a:t> anything</a:t>
            </a:r>
          </a:p>
          <a:p>
            <a:pPr lvl="1"/>
            <a:r>
              <a:rPr lang="en-US" sz="2800" dirty="0"/>
              <a:t>It </a:t>
            </a:r>
            <a:r>
              <a:rPr lang="en-US" sz="2800" b="1" dirty="0">
                <a:solidFill>
                  <a:schemeClr val="bg1"/>
                </a:solidFill>
              </a:rPr>
              <a:t>inherits</a:t>
            </a:r>
            <a:r>
              <a:rPr lang="en-US" sz="2800" dirty="0"/>
              <a:t> from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SingleObjectTemplateResponseMixin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bg-BG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</a:rPr>
              <a:t>DetailView</a:t>
            </a:r>
            <a:r>
              <a:rPr lang="en-US" dirty="0"/>
              <a:t> inheritance structure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78F4503-12B7-4071-8752-4E155A8D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2" y="2214000"/>
            <a:ext cx="661035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1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Scrolling up in the same file, we can inspect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SingleObjectTemplateResponseMixin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/>
              <a:t>It inherits from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TempleteResponseMixin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857772A-6CDC-4A93-A98B-8BF522D6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2979000"/>
            <a:ext cx="51435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: огъната 8">
            <a:extLst>
              <a:ext uri="{FF2B5EF4-FFF2-40B4-BE49-F238E27FC236}">
                <a16:creationId xmlns:a16="http://schemas.microsoft.com/office/drawing/2014/main" id="{0344171B-1137-4998-B928-95ED98C3E90E}"/>
              </a:ext>
            </a:extLst>
          </p:cNvPr>
          <p:cNvSpPr/>
          <p:nvPr/>
        </p:nvSpPr>
        <p:spPr bwMode="auto">
          <a:xfrm rot="5400000">
            <a:off x="7443081" y="3462750"/>
            <a:ext cx="1327500" cy="585000"/>
          </a:xfrm>
          <a:prstGeom prst="bentArrow">
            <a:avLst>
              <a:gd name="adj1" fmla="val 25000"/>
              <a:gd name="adj2" fmla="val 25719"/>
              <a:gd name="adj3" fmla="val 25000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E031F2CA-A936-4060-AAA0-59B277A2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00" y="4599000"/>
            <a:ext cx="51530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8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+mj-lt"/>
              </a:rPr>
              <a:t>Going a step back, it is now time to check out the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BaseDetailView</a:t>
            </a:r>
            <a:r>
              <a:rPr lang="en-US" sz="2800" dirty="0">
                <a:latin typeface="+mj-lt"/>
              </a:rPr>
              <a:t>, and it inherits from two things</a:t>
            </a:r>
          </a:p>
          <a:p>
            <a:pPr lvl="2">
              <a:buClr>
                <a:schemeClr val="tx1"/>
              </a:buClr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SingleObjectMixin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7737C2E-2C46-4EFA-9552-D92E5E70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25" y="3404361"/>
            <a:ext cx="490537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Стрелка надолу 3">
            <a:extLst>
              <a:ext uri="{FF2B5EF4-FFF2-40B4-BE49-F238E27FC236}">
                <a16:creationId xmlns:a16="http://schemas.microsoft.com/office/drawing/2014/main" id="{82C6C31A-6FC8-4EB4-AD0E-F8B6E27FE037}"/>
              </a:ext>
            </a:extLst>
          </p:cNvPr>
          <p:cNvSpPr/>
          <p:nvPr/>
        </p:nvSpPr>
        <p:spPr bwMode="auto">
          <a:xfrm>
            <a:off x="4318314" y="4824000"/>
            <a:ext cx="270000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трелка надолу 10">
            <a:extLst>
              <a:ext uri="{FF2B5EF4-FFF2-40B4-BE49-F238E27FC236}">
                <a16:creationId xmlns:a16="http://schemas.microsoft.com/office/drawing/2014/main" id="{E51D4F8C-3897-4CE0-863A-019BDD23A475}"/>
              </a:ext>
            </a:extLst>
          </p:cNvPr>
          <p:cNvSpPr/>
          <p:nvPr/>
        </p:nvSpPr>
        <p:spPr bwMode="auto">
          <a:xfrm>
            <a:off x="8098313" y="4824000"/>
            <a:ext cx="270000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E50A4F1-B47D-4343-B1C8-48A22433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13" y="5662596"/>
            <a:ext cx="4905375" cy="600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C591C15-A15C-4C6F-9A3F-58BBB5ABD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990" y="5662596"/>
            <a:ext cx="4905375" cy="828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4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E0184-ADC0-4F94-A3EA-EC215EA6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CA0B1-B79B-4794-9B91-5247154FB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081200"/>
            <a:ext cx="10659443" cy="5546589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+mj-lt"/>
              </a:rPr>
              <a:t>Finally, we find that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ContextMixin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TemplateResponseMixin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sz="2800" dirty="0">
                <a:latin typeface="+mj-lt"/>
              </a:rPr>
              <a:t> all inherit from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DA0666-1A10-475B-88DF-F931336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8D013EA-7341-4322-808A-0EC66885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00" y="2439000"/>
            <a:ext cx="5627043" cy="366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64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A1F7B-F7E9-4170-ACA1-70CEA961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44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 view displays a form for creating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 view displays a form for editing an existing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view displays a confirmation page and deletes an existing object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BCF971-09FC-4F88-BDB4-BFC6BA3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Views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B6A05-3A55-4932-BA84-A6F39F04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00" y="1404000"/>
            <a:ext cx="5129857" cy="3568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65166B2-E334-4EED-8484-D99A38582C4E}"/>
              </a:ext>
            </a:extLst>
          </p:cNvPr>
          <p:cNvSpPr/>
          <p:nvPr/>
        </p:nvSpPr>
        <p:spPr bwMode="auto">
          <a:xfrm>
            <a:off x="7434269" y="5389015"/>
            <a:ext cx="3375000" cy="694985"/>
          </a:xfrm>
          <a:prstGeom prst="wedgeRoundRectCallout">
            <a:avLst>
              <a:gd name="adj1" fmla="val 35565"/>
              <a:gd name="adj2" fmla="val -9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on success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9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4813-9132-4F1B-ABEC-24760A668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using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CreateView</a:t>
            </a:r>
            <a:r>
              <a:rPr lang="en-US" dirty="0"/>
              <a:t>, we need to use a function in the model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get_absolute_url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it to tell Django how to calculate the </a:t>
            </a:r>
            <a:r>
              <a:rPr lang="en-US" b="1" dirty="0">
                <a:solidFill>
                  <a:schemeClr val="bg1"/>
                </a:solidFill>
              </a:rPr>
              <a:t>canonical URL</a:t>
            </a:r>
            <a:r>
              <a:rPr lang="en-US" dirty="0"/>
              <a:t> for an object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4419B-EEE2-427E-8A2F-FACAB9C52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48AA0-E3DE-4455-A84E-1E37CF78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absolute URL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73DAB-1F3E-4C29-ABC3-ABB2B2C7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976688"/>
            <a:ext cx="804862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CED6502-9FC9-40FC-8FA8-8873B64E83D6}"/>
              </a:ext>
            </a:extLst>
          </p:cNvPr>
          <p:cNvSpPr/>
          <p:nvPr/>
        </p:nvSpPr>
        <p:spPr bwMode="auto">
          <a:xfrm>
            <a:off x="7237125" y="3447367"/>
            <a:ext cx="3285000" cy="1370633"/>
          </a:xfrm>
          <a:prstGeom prst="wedgeRoundRectCallout">
            <a:avLst>
              <a:gd name="adj1" fmla="val -27851"/>
              <a:gd name="adj2" fmla="val 46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Renders the details view after creation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4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18D3B-0A2A-4D0A-BCDF-47B679EB65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923331"/>
          </a:xfrm>
        </p:spPr>
        <p:txBody>
          <a:bodyPr/>
          <a:lstStyle/>
          <a:p>
            <a:r>
              <a:rPr lang="en-US" dirty="0"/>
              <a:t>Useful CBVs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87687-BA24-488B-A07E-1D46F0C2A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C493D37-D359-4848-A026-50C8AB90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00" y="1494000"/>
            <a:ext cx="2663400" cy="2663400"/>
          </a:xfrm>
          <a:prstGeom prst="rect">
            <a:avLst/>
          </a:prstGeom>
        </p:spPr>
      </p:pic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C8641543-9CC3-4B76-BDED-139063CF3C40}"/>
              </a:ext>
            </a:extLst>
          </p:cNvPr>
          <p:cNvSpPr/>
          <p:nvPr/>
        </p:nvSpPr>
        <p:spPr>
          <a:xfrm>
            <a:off x="5736000" y="1229845"/>
            <a:ext cx="1336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CBV</a:t>
            </a:r>
            <a:endParaRPr lang="bg-BG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82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D00476D5-465A-48D6-9198-24EEF7B4ED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2844000"/>
            <a:ext cx="10084236" cy="4014000"/>
          </a:xfrm>
        </p:spPr>
        <p:txBody>
          <a:bodyPr>
            <a:normAutofit/>
          </a:bodyPr>
          <a:lstStyle/>
          <a:p>
            <a:r>
              <a:rPr lang="en-US" dirty="0"/>
              <a:t>The view part of the view – the method that accepts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**</a:t>
            </a:r>
            <a:r>
              <a:rPr lang="en-US" b="1" dirty="0" err="1">
                <a:solidFill>
                  <a:schemeClr val="bg1"/>
                </a:solidFill>
              </a:rPr>
              <a:t>kwargs</a:t>
            </a:r>
            <a:r>
              <a:rPr lang="en-US" dirty="0"/>
              <a:t>, and returns an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</a:p>
          <a:p>
            <a:r>
              <a:rPr lang="en-US" dirty="0"/>
              <a:t>It inspects the HTTP method and attempt to delegate to a method that matches the HTTP method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AB16539-752E-4976-93D2-90535238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dispatch()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8F33045-85C0-46F6-B26A-0AE33174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61" y="983404"/>
            <a:ext cx="69056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72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2BDE990-B0D0-4F2A-996E-93755185F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2535965"/>
            <a:ext cx="10129236" cy="4221285"/>
          </a:xfrm>
        </p:spPr>
        <p:txBody>
          <a:bodyPr>
            <a:normAutofit/>
          </a:bodyPr>
          <a:lstStyle/>
          <a:p>
            <a:r>
              <a:rPr lang="en-US" dirty="0"/>
              <a:t>get() accepts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request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binds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self.object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self.get_object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binds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self.get_context_data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It returns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self.render_to_response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(context)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get_object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 method is found in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SingleObjectMixin</a:t>
            </a:r>
            <a:r>
              <a:rPr lang="en-US" dirty="0">
                <a:latin typeface="+mj-lt"/>
              </a:rPr>
              <a:t> class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dispatch()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6F39525-5856-46BC-BF9F-E6628304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84" y="1089000"/>
            <a:ext cx="4838700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4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176" y="1064519"/>
            <a:ext cx="6005824" cy="5668250"/>
          </a:xfrm>
        </p:spPr>
        <p:txBody>
          <a:bodyPr>
            <a:normAutofit/>
          </a:bodyPr>
          <a:lstStyle/>
          <a:p>
            <a:r>
              <a:rPr lang="en-US" sz="3000" dirty="0"/>
              <a:t>It is method from the </a:t>
            </a:r>
            <a:r>
              <a:rPr lang="en-US" sz="3000" b="1" dirty="0" err="1">
                <a:solidFill>
                  <a:schemeClr val="bg1"/>
                </a:solidFill>
              </a:rPr>
              <a:t>SingleObjectMixin</a:t>
            </a:r>
            <a:r>
              <a:rPr lang="en-US" sz="3000" dirty="0"/>
              <a:t> class</a:t>
            </a:r>
          </a:p>
          <a:p>
            <a:r>
              <a:rPr lang="en-US" sz="3000" dirty="0"/>
              <a:t>Returns a </a:t>
            </a:r>
            <a:r>
              <a:rPr lang="en-US" sz="3000" b="1" dirty="0">
                <a:solidFill>
                  <a:schemeClr val="bg1"/>
                </a:solidFill>
              </a:rPr>
              <a:t>single object </a:t>
            </a:r>
            <a:r>
              <a:rPr lang="en-US" sz="3000" dirty="0"/>
              <a:t>that the view will display</a:t>
            </a:r>
          </a:p>
          <a:p>
            <a:pPr lvl="1"/>
            <a:r>
              <a:rPr lang="en-US" sz="2800" dirty="0"/>
              <a:t>If </a:t>
            </a:r>
            <a:r>
              <a:rPr lang="en-US" sz="2800" b="1" dirty="0" err="1">
                <a:solidFill>
                  <a:schemeClr val="bg1"/>
                </a:solidFill>
              </a:rPr>
              <a:t>queryset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is provided</a:t>
            </a:r>
            <a:r>
              <a:rPr lang="en-US" sz="2800" dirty="0"/>
              <a:t>, that </a:t>
            </a:r>
            <a:r>
              <a:rPr lang="en-US" sz="2800" dirty="0" err="1"/>
              <a:t>queryset</a:t>
            </a:r>
            <a:r>
              <a:rPr lang="en-US" sz="2800" dirty="0"/>
              <a:t> will be used as the source of objects</a:t>
            </a:r>
          </a:p>
          <a:p>
            <a:pPr lvl="1"/>
            <a:r>
              <a:rPr lang="en-US" sz="2800" dirty="0"/>
              <a:t>Performs a primary-key based lookup using the </a:t>
            </a:r>
            <a:r>
              <a:rPr lang="en-US" sz="2800" b="1" dirty="0">
                <a:solidFill>
                  <a:schemeClr val="bg1"/>
                </a:solidFill>
              </a:rPr>
              <a:t>pk argument from the URL path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get_object</a:t>
            </a:r>
            <a:r>
              <a:rPr lang="en-US" dirty="0"/>
              <a:t> method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218942B-147C-433E-8223-A6B2C66E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93" y="903146"/>
            <a:ext cx="5005137" cy="5603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4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089000"/>
            <a:ext cx="10129234" cy="5578732"/>
          </a:xfrm>
        </p:spPr>
        <p:txBody>
          <a:bodyPr>
            <a:normAutofit/>
          </a:bodyPr>
          <a:lstStyle/>
          <a:p>
            <a:r>
              <a:rPr lang="en-US" sz="2800" dirty="0"/>
              <a:t>Returns the </a:t>
            </a:r>
            <a:r>
              <a:rPr lang="en-US" sz="2800" dirty="0" err="1"/>
              <a:t>queryset</a:t>
            </a:r>
            <a:r>
              <a:rPr lang="en-US" sz="2800" dirty="0"/>
              <a:t> that will be used to </a:t>
            </a:r>
            <a:r>
              <a:rPr lang="en-US" sz="2800" b="1" dirty="0">
                <a:solidFill>
                  <a:schemeClr val="bg1"/>
                </a:solidFill>
              </a:rPr>
              <a:t>retrieve the object </a:t>
            </a:r>
            <a:r>
              <a:rPr lang="en-US" sz="2800" dirty="0"/>
              <a:t>that the view will display</a:t>
            </a:r>
          </a:p>
          <a:p>
            <a:r>
              <a:rPr lang="en-US" sz="2800" dirty="0"/>
              <a:t>If it is not set, it </a:t>
            </a:r>
            <a:r>
              <a:rPr lang="en-US" sz="2800" b="1" dirty="0">
                <a:solidFill>
                  <a:schemeClr val="bg1"/>
                </a:solidFill>
              </a:rPr>
              <a:t>constructs a </a:t>
            </a:r>
            <a:r>
              <a:rPr lang="en-US" sz="2800" b="1" dirty="0" err="1">
                <a:solidFill>
                  <a:schemeClr val="bg1"/>
                </a:solidFill>
              </a:rPr>
              <a:t>QuerySet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by calling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all() </a:t>
            </a:r>
            <a:r>
              <a:rPr lang="en-US" sz="2800" dirty="0"/>
              <a:t>method on the model attribute’s default manager</a:t>
            </a:r>
          </a:p>
          <a:p>
            <a:r>
              <a:rPr lang="en-US" sz="2800" dirty="0"/>
              <a:t>Otherwise, if you don't have a model or </a:t>
            </a:r>
            <a:r>
              <a:rPr lang="en-US" sz="2800" dirty="0" err="1"/>
              <a:t>queryset</a:t>
            </a:r>
            <a:r>
              <a:rPr lang="en-US" sz="2800" dirty="0"/>
              <a:t> then an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ImproperlyConfigured</a:t>
            </a:r>
            <a:r>
              <a:rPr lang="en-US" sz="2800" dirty="0"/>
              <a:t> error is thrown that says "we have no idea what you are looking for"</a:t>
            </a:r>
          </a:p>
          <a:p>
            <a:endParaRPr lang="en-US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get_queryset</a:t>
            </a:r>
            <a:r>
              <a:rPr lang="en-US" dirty="0"/>
              <a:t> method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9C220E2-11D7-477A-9163-957AF904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733" y="4148594"/>
            <a:ext cx="4129038" cy="2364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3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7441D15-708E-4CC6-8F00-E0092869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9309A49-19C7-4FD0-8FCE-043D5502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00" y="3924000"/>
            <a:ext cx="6635055" cy="2473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D2288EE3-F12F-4176-A4D5-61571D796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062000"/>
            <a:ext cx="9823691" cy="5445000"/>
          </a:xfrm>
        </p:spPr>
        <p:txBody>
          <a:bodyPr>
            <a:normAutofit/>
          </a:bodyPr>
          <a:lstStyle/>
          <a:p>
            <a:r>
              <a:rPr lang="en-US" sz="3000" dirty="0"/>
              <a:t>Returns a </a:t>
            </a:r>
            <a:r>
              <a:rPr lang="en-US" sz="3000" b="1" dirty="0">
                <a:solidFill>
                  <a:schemeClr val="bg1"/>
                </a:solidFill>
              </a:rPr>
              <a:t>dictionary</a:t>
            </a:r>
            <a:r>
              <a:rPr lang="en-US" sz="3000" dirty="0"/>
              <a:t> representing the template context</a:t>
            </a:r>
          </a:p>
          <a:p>
            <a:r>
              <a:rPr lang="en-US" sz="3000" dirty="0"/>
              <a:t>The keyword arguments provided will make up the returned context</a:t>
            </a:r>
          </a:p>
          <a:p>
            <a:r>
              <a:rPr lang="en-US" sz="3000" dirty="0"/>
              <a:t>When overriding this method, you should call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sz="3000" dirty="0"/>
              <a:t> method for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get_context_data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(**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8F7A0AF-9EA4-489D-B77E-7CDB7B3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get_context_data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82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2B14DDE-EDD6-4A77-9F84-DA13C959D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5645824" cy="5636107"/>
          </a:xfrm>
        </p:spPr>
        <p:txBody>
          <a:bodyPr>
            <a:normAutofit/>
          </a:bodyPr>
          <a:lstStyle/>
          <a:p>
            <a:r>
              <a:rPr lang="en-US" sz="3000" dirty="0"/>
              <a:t>Returns a </a:t>
            </a:r>
            <a:r>
              <a:rPr lang="en-US" sz="3000" b="1" dirty="0" err="1">
                <a:solidFill>
                  <a:schemeClr val="bg1"/>
                </a:solidFill>
              </a:rPr>
              <a:t>self.response_class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instance</a:t>
            </a:r>
          </a:p>
          <a:p>
            <a:r>
              <a:rPr lang="en-US" sz="3000" dirty="0"/>
              <a:t>If any keyword arguments are provided, they will be </a:t>
            </a:r>
            <a:r>
              <a:rPr lang="en-US" sz="3000" b="1" dirty="0">
                <a:solidFill>
                  <a:schemeClr val="bg1"/>
                </a:solidFill>
              </a:rPr>
              <a:t>passed to the constructor</a:t>
            </a:r>
            <a:r>
              <a:rPr lang="en-US" sz="3000" dirty="0"/>
              <a:t> of the response class</a:t>
            </a:r>
          </a:p>
          <a:p>
            <a:r>
              <a:rPr lang="en-US" sz="3000" dirty="0"/>
              <a:t>Calls </a:t>
            </a:r>
            <a:r>
              <a:rPr lang="en-US" sz="3000" b="1" dirty="0" err="1">
                <a:solidFill>
                  <a:schemeClr val="bg1"/>
                </a:solidFill>
              </a:rPr>
              <a:t>get_template_names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en-US" sz="3000" dirty="0"/>
              <a:t> to obtain the list of template names that will be searched looking for an existent template</a:t>
            </a:r>
            <a:endParaRPr lang="en-US" sz="3000" dirty="0">
              <a:latin typeface="+mj-lt"/>
            </a:endParaRP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7FE5511-3C0F-4269-9C22-F3DADFF3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32" y="1314000"/>
            <a:ext cx="5566596" cy="364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1E69DA0-369C-4A1D-975E-552FBE6F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render_to_response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93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22B14DDE-EDD6-4A77-9F84-DA13C959D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5600824" cy="563610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Returns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list of template names </a:t>
            </a:r>
            <a:r>
              <a:rPr lang="en-US" sz="3000" dirty="0">
                <a:latin typeface="+mj-lt"/>
              </a:rPr>
              <a:t>to search for when rendering the template</a:t>
            </a:r>
          </a:p>
          <a:p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first template </a:t>
            </a:r>
            <a:r>
              <a:rPr lang="en-US" sz="3000" dirty="0">
                <a:latin typeface="+mj-lt"/>
              </a:rPr>
              <a:t>that is found will be used</a:t>
            </a:r>
          </a:p>
          <a:p>
            <a:r>
              <a:rPr lang="en-US" sz="3000" dirty="0">
                <a:latin typeface="+mj-lt"/>
              </a:rPr>
              <a:t>The default implementation will return a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list</a:t>
            </a:r>
            <a:r>
              <a:rPr lang="en-US" sz="3000" dirty="0">
                <a:latin typeface="+mj-lt"/>
              </a:rPr>
              <a:t> containing </a:t>
            </a: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template_name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(if it is specified)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1E69DA0-369C-4A1D-975E-552FBE6F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get_template_names</a:t>
            </a:r>
            <a:r>
              <a:rPr lang="en-US" dirty="0"/>
              <a:t>() method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3123B31-7555-4499-A991-408FE764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206" y="983404"/>
            <a:ext cx="5087460" cy="563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3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Using Class-Based-Views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68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Class-based views provide an alternative way to implement views as Python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functions</a:t>
            </a:r>
            <a:endParaRPr lang="bg-BG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CBV's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easily extended</a:t>
            </a:r>
            <a:r>
              <a:rPr lang="en-US" dirty="0">
                <a:solidFill>
                  <a:schemeClr val="bg2"/>
                </a:solidFill>
              </a:rPr>
              <a:t>, as function views are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easier</a:t>
            </a:r>
            <a:r>
              <a:rPr lang="en-US" dirty="0">
                <a:solidFill>
                  <a:schemeClr val="bg2"/>
                </a:solidFill>
              </a:rPr>
              <a:t> to implement</a:t>
            </a:r>
            <a:endParaRPr lang="bg-BG" dirty="0">
              <a:solidFill>
                <a:schemeClr val="bg2"/>
              </a:solidFill>
            </a:endParaRPr>
          </a:p>
          <a:p>
            <a:r>
              <a:rPr lang="en-US" dirty="0"/>
              <a:t>To practice, try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redoing</a:t>
            </a:r>
            <a:r>
              <a:rPr lang="en-US" dirty="0"/>
              <a:t> your older projects and use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CBV's</a:t>
            </a:r>
            <a:r>
              <a:rPr lang="en-US" dirty="0"/>
              <a:t> instead of function bases ones</a:t>
            </a:r>
            <a:endParaRPr lang="en-US" dirty="0">
              <a:solidFill>
                <a:schemeClr val="bg2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8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18D3B-0A2A-4D0A-BCDF-47B679EB65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Class-Based Views?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87687-BA24-488B-A07E-1D46F0C2A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EE233D-AA62-4EAC-A870-267A1889A43D}"/>
              </a:ext>
            </a:extLst>
          </p:cNvPr>
          <p:cNvGrpSpPr/>
          <p:nvPr/>
        </p:nvGrpSpPr>
        <p:grpSpPr>
          <a:xfrm>
            <a:off x="4674452" y="1314000"/>
            <a:ext cx="2843095" cy="2843095"/>
            <a:chOff x="4674452" y="1314000"/>
            <a:chExt cx="2843095" cy="2843095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8175160A-02B3-40F4-B802-2E6B205B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452" y="1314000"/>
              <a:ext cx="2843095" cy="28430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EAA493-8FE0-4130-9125-42AEE30A1C23}"/>
                </a:ext>
              </a:extLst>
            </p:cNvPr>
            <p:cNvSpPr/>
            <p:nvPr/>
          </p:nvSpPr>
          <p:spPr>
            <a:xfrm>
              <a:off x="4881000" y="2273882"/>
              <a:ext cx="13365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CBV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2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4C8AE-26FE-437D-B790-CFA92BF9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view is a callable which takes a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and returns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</a:p>
          <a:p>
            <a:r>
              <a:rPr lang="en-US" dirty="0"/>
              <a:t>Class-based views provide an alternative way to implement views as Python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CD829-1918-404A-A738-92F7EDA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CBV's?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42129-F3A9-4696-9269-0273C11B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00" y="4284000"/>
            <a:ext cx="5819775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4C8AE-26FE-437D-B790-CFA92BF9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Class-Based-Views use class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  <a:p>
            <a:r>
              <a:rPr lang="en-US" dirty="0"/>
              <a:t>They also use the "</a:t>
            </a:r>
            <a:r>
              <a:rPr lang="en-US" b="1" dirty="0" err="1">
                <a:solidFill>
                  <a:schemeClr val="bg1"/>
                </a:solidFill>
              </a:rPr>
              <a:t>mixin</a:t>
            </a:r>
            <a:r>
              <a:rPr lang="en-US" dirty="0"/>
              <a:t>" pattern</a:t>
            </a:r>
          </a:p>
          <a:p>
            <a:pPr lvl="1"/>
            <a:r>
              <a:rPr lang="en-US" dirty="0"/>
              <a:t>You can create classes with related functionality</a:t>
            </a:r>
          </a:p>
          <a:p>
            <a:pPr lvl="1"/>
            <a:r>
              <a:rPr lang="en-US" dirty="0"/>
              <a:t>You can include that class as parent of another 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CD829-1918-404A-A738-92F7EDA7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CBV's Inheritance 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6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55DC5-2C20-4D0D-BC13-2431A8DF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2C8B5-D504-4459-A2D9-C55457E81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Function-Based Views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Explicit code flow</a:t>
            </a:r>
          </a:p>
          <a:p>
            <a:pPr lvl="1"/>
            <a:r>
              <a:rPr lang="en-US" dirty="0"/>
              <a:t>Straightforward usage of decorators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2AB98-0F30-4B68-A19B-FF7F56C4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Class-Based Views</a:t>
            </a:r>
          </a:p>
          <a:p>
            <a:pPr lvl="1"/>
            <a:r>
              <a:rPr lang="en-US" dirty="0"/>
              <a:t>Easily extended</a:t>
            </a:r>
          </a:p>
          <a:p>
            <a:pPr lvl="1"/>
            <a:r>
              <a:rPr lang="en-US" dirty="0"/>
              <a:t>Can use techniques like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Handling HTTP methods in separate class methods</a:t>
            </a:r>
          </a:p>
          <a:p>
            <a:pPr lvl="1"/>
            <a:r>
              <a:rPr lang="en-US" dirty="0"/>
              <a:t>Built-in generic CBV's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813135-255A-4F14-9B02-B333AC5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vs. FBV - Pros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13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55DC5-2C20-4D0D-BC13-2431A8DF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22C8B5-D504-4459-A2D9-C55457E81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Function-Based Views</a:t>
            </a:r>
          </a:p>
          <a:p>
            <a:pPr lvl="1"/>
            <a:r>
              <a:rPr lang="en-US" dirty="0"/>
              <a:t>Hard to extend</a:t>
            </a:r>
          </a:p>
          <a:p>
            <a:pPr lvl="1"/>
            <a:r>
              <a:rPr lang="en-US" dirty="0"/>
              <a:t>Hard to reuse</a:t>
            </a:r>
          </a:p>
          <a:p>
            <a:pPr lvl="1"/>
            <a:r>
              <a:rPr lang="en-US" dirty="0"/>
              <a:t>Handling HTTP methods via conditional branching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92AB98-0F30-4B68-A19B-FF7F56C4B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Class-Based Views</a:t>
            </a:r>
          </a:p>
          <a:p>
            <a:pPr lvl="1"/>
            <a:r>
              <a:rPr lang="en-US" dirty="0"/>
              <a:t>Harder to read</a:t>
            </a:r>
          </a:p>
          <a:p>
            <a:pPr lvl="1"/>
            <a:r>
              <a:rPr lang="en-US" dirty="0"/>
              <a:t>Implicit code flow</a:t>
            </a:r>
          </a:p>
          <a:p>
            <a:pPr lvl="1"/>
            <a:r>
              <a:rPr lang="en-US" dirty="0"/>
              <a:t>Hidden code in parent classes,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Use of decorators require extra import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813135-255A-4F14-9B02-B333AC5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CBV vs. FBV -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3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83F61-226C-4E6B-82BA-48434FBFAD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Base Views</a:t>
            </a:r>
            <a:endParaRPr lang="bg-BG" dirty="0"/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A1A2173-9B0F-4657-BFEA-68A50A05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26" y="1494000"/>
            <a:ext cx="2321547" cy="23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1397</Words>
  <Application>Microsoft Office PowerPoint</Application>
  <PresentationFormat>Widescreen</PresentationFormat>
  <Paragraphs>213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Class-Based-Views</vt:lpstr>
      <vt:lpstr>Table of Contents</vt:lpstr>
      <vt:lpstr>Have a Question?</vt:lpstr>
      <vt:lpstr>What are Class-Based Views?</vt:lpstr>
      <vt:lpstr>What are CBV's?</vt:lpstr>
      <vt:lpstr>CBV's Inheritance Structure</vt:lpstr>
      <vt:lpstr>CBV vs. FBV - Pros</vt:lpstr>
      <vt:lpstr>CBV vs. FBV - Cons</vt:lpstr>
      <vt:lpstr>Base Views</vt:lpstr>
      <vt:lpstr>Base Views</vt:lpstr>
      <vt:lpstr>The View Class</vt:lpstr>
      <vt:lpstr>The as_view method</vt:lpstr>
      <vt:lpstr>The view method</vt:lpstr>
      <vt:lpstr>The TemplateView Class</vt:lpstr>
      <vt:lpstr>Basic Template View Example</vt:lpstr>
      <vt:lpstr>The RedirectView Class</vt:lpstr>
      <vt:lpstr>Generic Views</vt:lpstr>
      <vt:lpstr>Built-in Generic Views</vt:lpstr>
      <vt:lpstr>Basic List View Example</vt:lpstr>
      <vt:lpstr>Basic Detail View Example</vt:lpstr>
      <vt:lpstr>DetailView inheritance structure</vt:lpstr>
      <vt:lpstr>CBV's inheritance structure</vt:lpstr>
      <vt:lpstr>CBV's inheritance structure</vt:lpstr>
      <vt:lpstr>CBV's inheritance structure</vt:lpstr>
      <vt:lpstr>CRUD Views</vt:lpstr>
      <vt:lpstr>Set up absolute URL</vt:lpstr>
      <vt:lpstr>Useful CBVs Methods</vt:lpstr>
      <vt:lpstr>CBV dispatch()</vt:lpstr>
      <vt:lpstr>CBV dispatch()</vt:lpstr>
      <vt:lpstr>The get_object method</vt:lpstr>
      <vt:lpstr>The get_queryset method</vt:lpstr>
      <vt:lpstr>The get_context_data()</vt:lpstr>
      <vt:lpstr>The render_to_response()</vt:lpstr>
      <vt:lpstr>The get_template_names() method</vt:lpstr>
      <vt:lpstr>Practice Time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Advanced - CBV's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38</cp:revision>
  <dcterms:created xsi:type="dcterms:W3CDTF">2018-05-23T13:08:44Z</dcterms:created>
  <dcterms:modified xsi:type="dcterms:W3CDTF">2022-03-02T09:10:47Z</dcterms:modified>
  <cp:category>computer programming;programming;software development;software engineering</cp:category>
</cp:coreProperties>
</file>