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77" r:id="rId3"/>
    <p:sldId id="278" r:id="rId4"/>
    <p:sldId id="257" r:id="rId5"/>
    <p:sldId id="275" r:id="rId6"/>
    <p:sldId id="258" r:id="rId7"/>
    <p:sldId id="259" r:id="rId8"/>
    <p:sldId id="292" r:id="rId9"/>
    <p:sldId id="272" r:id="rId10"/>
    <p:sldId id="273" r:id="rId11"/>
    <p:sldId id="274" r:id="rId12"/>
    <p:sldId id="271" r:id="rId13"/>
    <p:sldId id="288" r:id="rId14"/>
    <p:sldId id="287" r:id="rId15"/>
    <p:sldId id="276" r:id="rId16"/>
    <p:sldId id="289" r:id="rId17"/>
    <p:sldId id="261" r:id="rId18"/>
    <p:sldId id="291" r:id="rId19"/>
    <p:sldId id="262" r:id="rId20"/>
    <p:sldId id="263" r:id="rId21"/>
    <p:sldId id="260" r:id="rId22"/>
    <p:sldId id="285" r:id="rId23"/>
    <p:sldId id="267" r:id="rId24"/>
    <p:sldId id="268" r:id="rId25"/>
    <p:sldId id="266" r:id="rId26"/>
    <p:sldId id="269" r:id="rId27"/>
    <p:sldId id="270" r:id="rId28"/>
    <p:sldId id="279" r:id="rId29"/>
    <p:sldId id="280" r:id="rId30"/>
    <p:sldId id="281" r:id="rId31"/>
    <p:sldId id="282" r:id="rId32"/>
    <p:sldId id="283" r:id="rId33"/>
    <p:sldId id="286" r:id="rId34"/>
    <p:sldId id="290"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2014/9/6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2014/9/6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computer-shogi.org/wcsc23/appeal/Selene/Selene.tx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SETTINGSDATA</a:t>
            </a:r>
            <a:r>
              <a:rPr kumimoji="1"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809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COMMUNICATIONPROTOCOL</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79454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ja-JP" altLang="en-US" dirty="0"/>
              <a:t>シミュレーション</a:t>
            </a:r>
            <a:r>
              <a:rPr lang="ja-JP" altLang="en-US" dirty="0" smtClean="0"/>
              <a:t>に</a:t>
            </a:r>
            <a:r>
              <a:rPr lang="ja-JP" altLang="en-US" dirty="0"/>
              <a:t>対応</a:t>
            </a:r>
            <a:r>
              <a:rPr lang="ja-JP" altLang="en-US" dirty="0" smtClean="0"/>
              <a:t>するための抽象化</a:t>
            </a:r>
            <a:endParaRPr lang="en-US" altLang="ja-JP" dirty="0" smtClean="0"/>
          </a:p>
          <a:p>
            <a:pPr lvl="1"/>
            <a:r>
              <a:rPr lang="ja-JP" altLang="en-US" dirty="0"/>
              <a:t>本当</a:t>
            </a:r>
            <a:r>
              <a:rPr lang="ja-JP" altLang="en-US" dirty="0" smtClean="0"/>
              <a:t>の</a:t>
            </a:r>
            <a:r>
              <a:rPr lang="ja-JP" altLang="en-US" dirty="0"/>
              <a:t>ソケット</a:t>
            </a:r>
            <a:r>
              <a:rPr lang="ja-JP" altLang="en-US" dirty="0" smtClean="0"/>
              <a:t>を使わないで</a:t>
            </a:r>
            <a:r>
              <a:rPr lang="ja-JP" altLang="en-US" dirty="0"/>
              <a:t>通信</a:t>
            </a:r>
            <a:r>
              <a:rPr lang="ja-JP" altLang="en-US" dirty="0" smtClean="0"/>
              <a:t>を</a:t>
            </a:r>
            <a:r>
              <a:rPr lang="ja-JP" altLang="en-US" dirty="0"/>
              <a:t>シミュレート</a:t>
            </a:r>
            <a:r>
              <a:rPr lang="ja-JP" altLang="en-US" dirty="0" smtClean="0"/>
              <a:t>できるようにする。</a:t>
            </a:r>
            <a:endParaRPr lang="en-US" altLang="ja-JP" dirty="0" smtClean="0"/>
          </a:p>
          <a:p>
            <a:pPr lvl="1"/>
            <a:r>
              <a:rPr lang="en-US" altLang="ja-JP" dirty="0" err="1" smtClean="0">
                <a:solidFill>
                  <a:srgbClr val="0000FF"/>
                </a:solidFill>
              </a:rPr>
              <a:t>ISocket</a:t>
            </a:r>
            <a:r>
              <a:rPr lang="ja-JP" altLang="en-US" dirty="0" smtClean="0">
                <a:solidFill>
                  <a:srgbClr val="0000FF"/>
                </a:solidFill>
              </a:rPr>
              <a:t>インターフェイス</a:t>
            </a:r>
            <a:endParaRPr lang="en-US" altLang="ja-JP" dirty="0" smtClean="0">
              <a:solidFill>
                <a:srgbClr val="0000FF"/>
              </a:solidFill>
            </a:endParaRPr>
          </a:p>
          <a:p>
            <a:pPr lvl="1"/>
            <a:r>
              <a:rPr lang="en-US" altLang="ja-JP" dirty="0" err="1" smtClean="0">
                <a:solidFill>
                  <a:srgbClr val="0000FF"/>
                </a:solidFill>
              </a:rPr>
              <a:t>INetworkStream</a:t>
            </a:r>
            <a:r>
              <a:rPr lang="ja-JP" altLang="en-US" dirty="0" smtClean="0">
                <a:solidFill>
                  <a:srgbClr val="0000FF"/>
                </a:solidFill>
              </a:rPr>
              <a:t>インターフェイス</a:t>
            </a:r>
            <a:endParaRPr lang="en-US" altLang="ja-JP" dirty="0" smtClean="0">
              <a:solidFill>
                <a:srgbClr val="0000FF"/>
              </a:solidFill>
            </a:endParaRPr>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1"/>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1"/>
            <a:r>
              <a:rPr lang="en-US" altLang="ja-JP" dirty="0" err="1">
                <a:solidFill>
                  <a:srgbClr val="0000FF"/>
                </a:solidFill>
              </a:rPr>
              <a:t>WriteBytes</a:t>
            </a:r>
            <a:r>
              <a:rPr lang="ja-JP" altLang="en-US" dirty="0" smtClean="0">
                <a:solidFill>
                  <a:srgbClr val="0000FF"/>
                </a:solidFill>
              </a:rPr>
              <a:t>メソッド</a:t>
            </a:r>
            <a:endParaRPr kumimoji="1" lang="en-US" altLang="ja-JP" dirty="0" smtClean="0">
              <a:solidFill>
                <a:srgbClr val="FF0000"/>
              </a:solidFill>
            </a:endParaRPr>
          </a:p>
          <a:p>
            <a:r>
              <a:rPr kumimoji="1" lang="en-US" altLang="ja-JP" dirty="0" err="1" smtClean="0">
                <a:solidFill>
                  <a:srgbClr val="FF0000"/>
                </a:solidFill>
              </a:rPr>
              <a:t>SocketChannel</a:t>
            </a:r>
            <a:r>
              <a:rPr kumimoji="1" lang="ja-JP" altLang="en-US" dirty="0" smtClean="0">
                <a:solidFill>
                  <a:srgbClr val="FF0000"/>
                </a:solidFill>
              </a:rPr>
              <a:t>クラス </a:t>
            </a:r>
            <a:r>
              <a:rPr kumimoji="1" lang="en-US" altLang="ja-JP" dirty="0" smtClean="0">
                <a:solidFill>
                  <a:srgbClr val="FF0000"/>
                </a:solidFill>
              </a:rPr>
              <a:t>: </a:t>
            </a:r>
            <a:r>
              <a:rPr kumimoji="1" lang="en-US" altLang="ja-JP" dirty="0" err="1" smtClean="0">
                <a:solidFill>
                  <a:srgbClr val="FF0000"/>
                </a:solidFill>
              </a:rPr>
              <a:t>IChannel</a:t>
            </a:r>
            <a:r>
              <a:rPr kumimoji="1" lang="ja-JP" altLang="en-US" dirty="0" smtClean="0">
                <a:solidFill>
                  <a:srgbClr val="FF0000"/>
                </a:solidFill>
              </a:rPr>
              <a:t>インターフェイス</a:t>
            </a:r>
            <a:endParaRPr kumimoji="1" lang="en-US" altLang="ja-JP" dirty="0" smtClean="0">
              <a:solidFill>
                <a:srgbClr val="FF0000"/>
              </a:solidFill>
            </a:endParaRPr>
          </a:p>
          <a:p>
            <a:pPr lvl="1"/>
            <a:r>
              <a:rPr lang="en-US" altLang="ja-JP" dirty="0" err="1" smtClean="0">
                <a:solidFill>
                  <a:srgbClr val="0000FF"/>
                </a:solidFill>
              </a:rPr>
              <a:t>ReadBytes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err="1" smtClean="0">
                <a:solidFill>
                  <a:srgbClr val="0000FF"/>
                </a:solidFill>
              </a:rPr>
              <a:t>WriteBytes</a:t>
            </a:r>
            <a:r>
              <a:rPr lang="ja-JP" altLang="en-US" dirty="0" smtClean="0">
                <a:solidFill>
                  <a:srgbClr val="0000FF"/>
                </a:solidFill>
              </a:rPr>
              <a:t>メソッド</a:t>
            </a:r>
            <a:endParaRPr lang="en-US" altLang="ja-JP" dirty="0" smtClean="0">
              <a:solidFill>
                <a:srgbClr val="0000FF"/>
              </a:solidFill>
            </a:endParaRPr>
          </a:p>
          <a:p>
            <a:pPr lvl="1"/>
            <a:r>
              <a:rPr kumimoji="1" lang="en-US" altLang="ja-JP" dirty="0" smtClean="0">
                <a:solidFill>
                  <a:srgbClr val="0000FF"/>
                </a:solidFill>
              </a:rPr>
              <a:t>Close</a:t>
            </a:r>
            <a:r>
              <a:rPr kumimoji="1" lang="ja-JP" altLang="en-US" dirty="0" smtClean="0">
                <a:solidFill>
                  <a:srgbClr val="0000FF"/>
                </a:solidFill>
              </a:rPr>
              <a:t>メソッド</a:t>
            </a:r>
            <a:endParaRPr kumimoji="1" lang="en-US" altLang="ja-JP" dirty="0" smtClean="0">
              <a:solidFill>
                <a:srgbClr val="0000FF"/>
              </a:solidFill>
            </a:endParaRPr>
          </a:p>
        </p:txBody>
      </p:sp>
    </p:spTree>
    <p:extLst>
      <p:ext uri="{BB962C8B-B14F-4D97-AF65-F5344CB8AC3E}">
        <p14:creationId xmlns:p14="http://schemas.microsoft.com/office/powerpoint/2010/main" val="28449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セッション</a:t>
            </a:r>
            <a:endParaRPr lang="en-US" altLang="ja-JP" dirty="0" smtClean="0"/>
          </a:p>
          <a:p>
            <a:pPr lvl="1"/>
            <a:r>
              <a:rPr lang="en-US" altLang="ja-JP" dirty="0"/>
              <a:t>1</a:t>
            </a:r>
            <a:r>
              <a:rPr lang="ja-JP" altLang="en-US" dirty="0" err="1" smtClean="0"/>
              <a:t>つの</a:t>
            </a:r>
            <a:r>
              <a:rPr lang="ja-JP" altLang="en-US" dirty="0"/>
              <a:t>ソケット</a:t>
            </a:r>
            <a:r>
              <a:rPr lang="ja-JP" altLang="en-US" dirty="0" smtClean="0"/>
              <a:t>を</a:t>
            </a:r>
            <a:r>
              <a:rPr lang="ja-JP" altLang="en-US" dirty="0"/>
              <a:t>同時</a:t>
            </a:r>
            <a:r>
              <a:rPr lang="ja-JP" altLang="en-US" dirty="0" smtClean="0"/>
              <a:t>に（複数のスレッドで）複数のセッション（一連の通信文の送受）で</a:t>
            </a:r>
            <a:r>
              <a:rPr lang="ja-JP" altLang="en-US" dirty="0"/>
              <a:t>使</a:t>
            </a:r>
            <a:r>
              <a:rPr lang="ja-JP" altLang="en-US" dirty="0" smtClean="0"/>
              <a:t>えるようにする。</a:t>
            </a:r>
            <a:endParaRPr lang="en-US" altLang="ja-JP" dirty="0" smtClean="0"/>
          </a:p>
          <a:p>
            <a:pPr lvl="1"/>
            <a:r>
              <a:rPr lang="ja-JP" altLang="en-US" dirty="0" smtClean="0"/>
              <a:t>（通信文の暗号化におけるセッション鍵のセッションとは別の概念。下位概念）</a:t>
            </a:r>
            <a:endParaRPr lang="en-US" altLang="ja-JP" dirty="0" smtClean="0"/>
          </a:p>
          <a:p>
            <a:pPr lvl="1"/>
            <a:r>
              <a:rPr lang="ja-JP" altLang="en-US" dirty="0" smtClean="0"/>
              <a:t>通信文にセッション番号を付与することによってどのセッションの通信文であるかを識別する。</a:t>
            </a:r>
            <a:endParaRPr lang="en-US" altLang="ja-JP" dirty="0" smtClean="0"/>
          </a:p>
          <a:p>
            <a:pPr lvl="1"/>
            <a:r>
              <a:rPr lang="en-US" altLang="ja-JP" dirty="0" err="1" smtClean="0"/>
              <a:t>SocketChennel.NewSession</a:t>
            </a:r>
            <a:r>
              <a:rPr lang="ja-JP" altLang="en-US" dirty="0" smtClean="0"/>
              <a:t>メソッド</a:t>
            </a:r>
            <a:endParaRPr lang="en-US" altLang="ja-JP" dirty="0" smtClean="0"/>
          </a:p>
          <a:p>
            <a:pPr lvl="1"/>
            <a:r>
              <a:rPr lang="en-US" altLang="ja-JP" dirty="0" err="1" smtClean="0">
                <a:solidFill>
                  <a:srgbClr val="FF0000"/>
                </a:solidFill>
              </a:rPr>
              <a:t>SessionChannel</a:t>
            </a:r>
            <a:r>
              <a:rPr lang="ja-JP" altLang="en-US" dirty="0" smtClean="0">
                <a:solidFill>
                  <a:srgbClr val="FF0000"/>
                </a:solidFill>
              </a:rPr>
              <a:t>クラス </a:t>
            </a:r>
            <a:r>
              <a:rPr lang="en-US" altLang="ja-JP" dirty="0" smtClean="0">
                <a:solidFill>
                  <a:srgbClr val="FF0000"/>
                </a:solidFill>
              </a:rPr>
              <a:t>: </a:t>
            </a:r>
            <a:r>
              <a:rPr lang="en-US" altLang="ja-JP" dirty="0" err="1" smtClean="0">
                <a:solidFill>
                  <a:srgbClr val="FF0000"/>
                </a:solidFill>
              </a:rPr>
              <a:t>IChannel</a:t>
            </a:r>
            <a:r>
              <a:rPr lang="ja-JP" altLang="en-US" dirty="0" smtClean="0">
                <a:solidFill>
                  <a:srgbClr val="FF0000"/>
                </a:solidFill>
              </a:rPr>
              <a:t>インターフェイス</a:t>
            </a:r>
            <a:endParaRPr lang="en-US" altLang="ja-JP" dirty="0" smtClean="0">
              <a:solidFill>
                <a:srgbClr val="FF0000"/>
              </a:solidFill>
            </a:endParaRPr>
          </a:p>
          <a:p>
            <a:pPr lvl="2"/>
            <a:r>
              <a:rPr lang="en-US" altLang="ja-JP" dirty="0" err="1">
                <a:solidFill>
                  <a:srgbClr val="0000FF"/>
                </a:solidFill>
              </a:rPr>
              <a:t>ReadBytes</a:t>
            </a:r>
            <a:r>
              <a:rPr lang="ja-JP" altLang="en-US" dirty="0">
                <a:solidFill>
                  <a:srgbClr val="0000FF"/>
                </a:solidFill>
              </a:rPr>
              <a:t>メソッド</a:t>
            </a:r>
            <a:endParaRPr lang="en-US" altLang="ja-JP" dirty="0">
              <a:solidFill>
                <a:srgbClr val="0000FF"/>
              </a:solidFill>
            </a:endParaRPr>
          </a:p>
          <a:p>
            <a:pPr lvl="2"/>
            <a:r>
              <a:rPr lang="en-US" altLang="ja-JP" dirty="0" err="1">
                <a:solidFill>
                  <a:srgbClr val="0000FF"/>
                </a:solidFill>
              </a:rPr>
              <a:t>WriteBytes</a:t>
            </a:r>
            <a:r>
              <a:rPr lang="ja-JP" altLang="en-US" dirty="0">
                <a:solidFill>
                  <a:srgbClr val="0000FF"/>
                </a:solidFill>
              </a:rPr>
              <a:t>メソッド</a:t>
            </a:r>
            <a:endParaRPr lang="en-US" altLang="ja-JP" dirty="0">
              <a:solidFill>
                <a:srgbClr val="0000FF"/>
              </a:solidFill>
            </a:endParaRPr>
          </a:p>
          <a:p>
            <a:pPr lvl="2"/>
            <a:r>
              <a:rPr lang="en-US" altLang="ja-JP" dirty="0">
                <a:solidFill>
                  <a:srgbClr val="0000FF"/>
                </a:solidFill>
              </a:rPr>
              <a:t>Close</a:t>
            </a:r>
            <a:r>
              <a:rPr lang="ja-JP" altLang="en-US" dirty="0" smtClean="0">
                <a:solidFill>
                  <a:srgbClr val="0000FF"/>
                </a:solidFill>
              </a:rPr>
              <a:t>メソッド</a:t>
            </a:r>
            <a:endParaRPr lang="en-US" altLang="ja-JP" dirty="0" smtClean="0"/>
          </a:p>
          <a:p>
            <a:endParaRPr lang="en-US" altLang="ja-JP" dirty="0" smtClean="0"/>
          </a:p>
        </p:txBody>
      </p:sp>
    </p:spTree>
    <p:extLst>
      <p:ext uri="{BB962C8B-B14F-4D97-AF65-F5344CB8AC3E}">
        <p14:creationId xmlns:p14="http://schemas.microsoft.com/office/powerpoint/2010/main" val="404220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r>
              <a:rPr lang="en-US" altLang="ja-JP" dirty="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dirty="0" smtClean="0"/>
              <a:t>UPnP</a:t>
            </a:r>
            <a:r>
              <a:rPr kumimoji="1" lang="ja-JP" altLang="en-US" dirty="0" smtClean="0"/>
              <a:t>で外部</a:t>
            </a:r>
            <a:r>
              <a:rPr kumimoji="1" lang="en-US" altLang="ja-JP" dirty="0" smtClean="0"/>
              <a:t>IP</a:t>
            </a:r>
            <a:r>
              <a:rPr kumimoji="1" lang="ja-JP" altLang="en-US" dirty="0" smtClean="0"/>
              <a:t>アドレスを取得する</a:t>
            </a:r>
            <a:r>
              <a:rPr lang="ja-JP" altLang="en-US" dirty="0" smtClean="0"/>
              <a:t>。</a:t>
            </a:r>
            <a:endParaRPr lang="en-US" altLang="ja-JP" dirty="0" smtClean="0"/>
          </a:p>
          <a:p>
            <a:pPr lvl="1"/>
            <a:r>
              <a:rPr kumimoji="1" lang="ja-JP" altLang="en-US" dirty="0" smtClean="0"/>
              <a:t>ただし、外部</a:t>
            </a:r>
            <a:r>
              <a:rPr kumimoji="1" lang="en-US" altLang="ja-JP" dirty="0" smtClean="0"/>
              <a:t>IP</a:t>
            </a:r>
            <a:r>
              <a:rPr kumimoji="1" lang="ja-JP" altLang="en-US" dirty="0" smtClean="0"/>
              <a:t>アドレスは必ずしもグローバル</a:t>
            </a:r>
            <a:r>
              <a:rPr kumimoji="1" lang="en-US" altLang="ja-JP" dirty="0" smtClean="0"/>
              <a:t>IP</a:t>
            </a:r>
            <a:r>
              <a:rPr kumimoji="1" lang="ja-JP" altLang="en-US" dirty="0" smtClean="0"/>
              <a:t>アドレスではない。</a:t>
            </a:r>
            <a:endParaRPr kumimoji="1" lang="en-US" altLang="ja-JP" dirty="0" smtClean="0"/>
          </a:p>
          <a:p>
            <a:endParaRPr lang="en-US" altLang="ja-JP" dirty="0"/>
          </a:p>
          <a:p>
            <a:r>
              <a:rPr kumimoji="1" lang="ja-JP" altLang="en-US" dirty="0" smtClean="0"/>
              <a:t>通信の最初にノード情報を送信する。</a:t>
            </a:r>
            <a:endParaRPr kumimoji="1" lang="en-US" altLang="ja-JP" dirty="0" smtClean="0"/>
          </a:p>
          <a:p>
            <a:pPr lvl="1"/>
            <a:r>
              <a:rPr lang="ja-JP" altLang="en-US" dirty="0" smtClean="0"/>
              <a:t>ノード</a:t>
            </a:r>
            <a:r>
              <a:rPr lang="ja-JP" altLang="en-US" dirty="0"/>
              <a:t>情報</a:t>
            </a:r>
            <a:r>
              <a:rPr lang="ja-JP" altLang="en-US" dirty="0" smtClean="0"/>
              <a:t>が間違っている場合（すなわち、</a:t>
            </a:r>
            <a:r>
              <a:rPr lang="en-US" altLang="ja-JP" dirty="0" smtClean="0"/>
              <a:t>IP</a:t>
            </a:r>
            <a:r>
              <a:rPr lang="ja-JP" altLang="en-US" dirty="0" smtClean="0"/>
              <a:t>アドレスが間違っている場合）には、正しい</a:t>
            </a:r>
            <a:r>
              <a:rPr lang="en-US" altLang="ja-JP" dirty="0" smtClean="0"/>
              <a:t>IP</a:t>
            </a:r>
            <a:r>
              <a:rPr lang="ja-JP" altLang="en-US" dirty="0" smtClean="0"/>
              <a:t>アドレスの通知を受ける。</a:t>
            </a:r>
            <a:endParaRPr lang="en-US" altLang="ja-JP" dirty="0" smtClean="0"/>
          </a:p>
          <a:p>
            <a:pPr lvl="2"/>
            <a:r>
              <a:rPr lang="ja-JP" altLang="en-US" dirty="0" smtClean="0"/>
              <a:t>ただし、相手ノードが虚偽の</a:t>
            </a:r>
            <a:r>
              <a:rPr lang="en-US" altLang="ja-JP" dirty="0" smtClean="0"/>
              <a:t>IP</a:t>
            </a:r>
            <a:r>
              <a:rPr lang="ja-JP" altLang="en-US" dirty="0" smtClean="0"/>
              <a:t>アドレスを通知する可能性もある。</a:t>
            </a:r>
            <a:endParaRPr lang="en-US" altLang="ja-JP" dirty="0" smtClean="0"/>
          </a:p>
          <a:p>
            <a:pPr lvl="1"/>
            <a:r>
              <a:rPr kumimoji="1" lang="ja-JP" altLang="en-US" dirty="0"/>
              <a:t>通知</a:t>
            </a:r>
            <a:r>
              <a:rPr kumimoji="1" lang="ja-JP" altLang="en-US" dirty="0" smtClean="0"/>
              <a:t>を受けた</a:t>
            </a:r>
            <a:r>
              <a:rPr kumimoji="1" lang="ja-JP" altLang="en-US" dirty="0"/>
              <a:t>場合</a:t>
            </a:r>
            <a:r>
              <a:rPr kumimoji="1" lang="ja-JP" altLang="en-US" dirty="0" smtClean="0"/>
              <a:t>には</a:t>
            </a:r>
            <a:r>
              <a:rPr kumimoji="1" lang="ja-JP" altLang="en-US" dirty="0"/>
              <a:t>他</a:t>
            </a:r>
            <a:r>
              <a:rPr kumimoji="1" lang="ja-JP" altLang="en-US" dirty="0" smtClean="0"/>
              <a:t>の</a:t>
            </a:r>
            <a:r>
              <a:rPr kumimoji="1" lang="ja-JP" altLang="en-US" dirty="0"/>
              <a:t>複数</a:t>
            </a:r>
            <a:r>
              <a:rPr kumimoji="1" lang="ja-JP" altLang="en-US" dirty="0" smtClean="0"/>
              <a:t>の</a:t>
            </a:r>
            <a:r>
              <a:rPr kumimoji="1" lang="ja-JP" altLang="en-US" dirty="0"/>
              <a:t>ノード</a:t>
            </a:r>
            <a:r>
              <a:rPr kumimoji="1" lang="ja-JP" altLang="en-US" dirty="0" smtClean="0"/>
              <a:t>に</a:t>
            </a:r>
            <a:r>
              <a:rPr kumimoji="1" lang="ja-JP" altLang="en-US" dirty="0"/>
              <a:t>確認</a:t>
            </a:r>
            <a:r>
              <a:rPr kumimoji="1" lang="ja-JP" altLang="en-US" dirty="0" smtClean="0"/>
              <a:t>し、全てのノードが返した</a:t>
            </a:r>
            <a:r>
              <a:rPr kumimoji="1" lang="en-US" altLang="ja-JP" dirty="0" smtClean="0"/>
              <a:t>IP</a:t>
            </a:r>
            <a:r>
              <a:rPr kumimoji="1" lang="ja-JP" altLang="en-US" dirty="0" smtClean="0"/>
              <a:t>アドレスが同一である場合には、ノード情報を変更する。</a:t>
            </a:r>
            <a:endParaRPr kumimoji="1" lang="en-US" altLang="ja-JP" dirty="0" smtClean="0"/>
          </a:p>
          <a:p>
            <a:pPr lvl="1"/>
            <a:r>
              <a:rPr lang="ja-JP" altLang="en-US" dirty="0"/>
              <a:t>失敗</a:t>
            </a:r>
            <a:r>
              <a:rPr lang="ja-JP" altLang="en-US" dirty="0" smtClean="0"/>
              <a:t>した</a:t>
            </a:r>
            <a:r>
              <a:rPr lang="ja-JP" altLang="en-US" dirty="0"/>
              <a:t>場合</a:t>
            </a:r>
            <a:r>
              <a:rPr lang="ja-JP" altLang="en-US" dirty="0" smtClean="0"/>
              <a:t>は、一定時間ノード情報の更新を行わないようにすべき。</a:t>
            </a:r>
            <a:endParaRPr kumimoji="1" lang="en-US" altLang="ja-JP" dirty="0" smtClean="0"/>
          </a:p>
          <a:p>
            <a:r>
              <a:rPr kumimoji="1" lang="ja-JP" altLang="en-US" dirty="0" smtClean="0"/>
              <a:t>ノード間でノード情報を交換する。</a:t>
            </a:r>
            <a:endParaRPr kumimoji="1" lang="en-US" altLang="ja-JP" dirty="0" smtClean="0"/>
          </a:p>
          <a:p>
            <a:r>
              <a:rPr lang="ja-JP" altLang="en-US" dirty="0" smtClean="0"/>
              <a:t>初期ノード</a:t>
            </a:r>
            <a:r>
              <a:rPr lang="ja-JP" altLang="en-US" dirty="0"/>
              <a:t>情報</a:t>
            </a:r>
            <a:r>
              <a:rPr lang="ja-JP" altLang="en-US" dirty="0" smtClean="0"/>
              <a:t>を</a:t>
            </a:r>
            <a:r>
              <a:rPr lang="ja-JP" altLang="en-US" dirty="0"/>
              <a:t>保存</a:t>
            </a:r>
            <a:r>
              <a:rPr lang="ja-JP" altLang="en-US" dirty="0" smtClean="0"/>
              <a:t>する。</a:t>
            </a:r>
            <a:endParaRPr lang="en-US" altLang="ja-JP" dirty="0" smtClean="0"/>
          </a:p>
          <a:p>
            <a:r>
              <a:rPr kumimoji="1" lang="ja-JP" altLang="en-US" dirty="0" smtClean="0"/>
              <a:t>初期ノード</a:t>
            </a:r>
            <a:r>
              <a:rPr kumimoji="1" lang="ja-JP" altLang="en-US" dirty="0"/>
              <a:t>情報</a:t>
            </a:r>
            <a:r>
              <a:rPr kumimoji="1" lang="ja-JP" altLang="en-US" dirty="0" smtClean="0"/>
              <a:t>を</a:t>
            </a:r>
            <a:r>
              <a:rPr kumimoji="1" lang="ja-JP" altLang="en-US" dirty="0"/>
              <a:t>手動</a:t>
            </a:r>
            <a:r>
              <a:rPr kumimoji="1" lang="ja-JP" altLang="en-US" dirty="0" smtClean="0"/>
              <a:t>追加する。</a:t>
            </a:r>
            <a:endParaRPr kumimoji="1" lang="en-US" altLang="ja-JP" dirty="0" smtClean="0"/>
          </a:p>
        </p:txBody>
      </p:sp>
    </p:spTree>
    <p:extLst>
      <p:ext uri="{BB962C8B-B14F-4D97-AF65-F5344CB8AC3E}">
        <p14:creationId xmlns:p14="http://schemas.microsoft.com/office/powerpoint/2010/main" val="96327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Cremlia</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分散ハッシュ表</a:t>
            </a:r>
            <a:r>
              <a:rPr kumimoji="1" lang="en-US" altLang="ja-JP" dirty="0" err="1" smtClean="0"/>
              <a:t>Kademlia</a:t>
            </a:r>
            <a:r>
              <a:rPr kumimoji="1" lang="ja-JP" altLang="en-US" dirty="0" smtClean="0"/>
              <a:t>の変形版。</a:t>
            </a:r>
            <a:endParaRPr kumimoji="1" lang="en-US" altLang="ja-JP" dirty="0" smtClean="0"/>
          </a:p>
          <a:p>
            <a:r>
              <a:rPr kumimoji="1" lang="ja-JP" altLang="en-US" dirty="0" smtClean="0"/>
              <a:t>鍵空間は</a:t>
            </a:r>
            <a:r>
              <a:rPr kumimoji="1" lang="en-US" altLang="ja-JP" dirty="0" smtClean="0"/>
              <a:t>n</a:t>
            </a:r>
            <a:r>
              <a:rPr kumimoji="1" lang="ja-JP" altLang="en-US" dirty="0" smtClean="0"/>
              <a:t>バイト。</a:t>
            </a:r>
            <a:endParaRPr kumimoji="1" lang="en-US" altLang="ja-JP" dirty="0" smtClean="0"/>
          </a:p>
          <a:p>
            <a:endParaRPr kumimoji="1" lang="ja-JP" altLang="en-US" dirty="0"/>
          </a:p>
        </p:txBody>
      </p:sp>
    </p:spTree>
    <p:extLst>
      <p:ext uri="{BB962C8B-B14F-4D97-AF65-F5344CB8AC3E}">
        <p14:creationId xmlns:p14="http://schemas.microsoft.com/office/powerpoint/2010/main" val="7353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取引</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t>検証</a:t>
            </a:r>
            <a:endParaRPr kumimoji="1" lang="en-US" altLang="ja-JP" dirty="0" smtClean="0"/>
          </a:p>
          <a:p>
            <a:pPr lvl="1"/>
            <a:r>
              <a:rPr lang="ja-JP" altLang="en-US" dirty="0" smtClean="0"/>
              <a:t>（１）塵埃</a:t>
            </a:r>
            <a:r>
              <a:rPr lang="ja-JP" altLang="en-US" dirty="0"/>
              <a:t>取引</a:t>
            </a:r>
            <a:r>
              <a:rPr lang="ja-JP" altLang="en-US" dirty="0" smtClean="0"/>
              <a:t>ではないか？</a:t>
            </a:r>
            <a:endParaRPr lang="en-US" altLang="ja-JP" dirty="0" smtClean="0"/>
          </a:p>
          <a:p>
            <a:pPr lvl="2"/>
            <a:r>
              <a:rPr kumimoji="1" lang="en-US" altLang="ja-JP" dirty="0" smtClean="0"/>
              <a:t>0.1Yumina=0.001CREA</a:t>
            </a:r>
            <a:r>
              <a:rPr kumimoji="1" lang="ja-JP" altLang="en-US" dirty="0" smtClean="0"/>
              <a:t>未満の取引出力を有する取引を塵埃取引とし、塵埃取引は承認されないものとする。</a:t>
            </a:r>
            <a:endParaRPr kumimoji="1" lang="en-US" altLang="ja-JP" dirty="0" smtClean="0"/>
          </a:p>
          <a:p>
            <a:pPr lvl="1"/>
            <a:r>
              <a:rPr kumimoji="1" lang="ja-JP" altLang="en-US" dirty="0" smtClean="0"/>
              <a:t>（２）取引入力の数</a:t>
            </a:r>
            <a:endParaRPr kumimoji="1" lang="en-US" altLang="ja-JP" dirty="0" smtClean="0"/>
          </a:p>
          <a:p>
            <a:pPr lvl="2"/>
            <a:r>
              <a:rPr lang="en-US" altLang="ja-JP" dirty="0"/>
              <a:t>1</a:t>
            </a:r>
            <a:r>
              <a:rPr lang="ja-JP" altLang="en-US" dirty="0" err="1" smtClean="0"/>
              <a:t>つの</a:t>
            </a:r>
            <a:r>
              <a:rPr lang="ja-JP" altLang="en-US" dirty="0"/>
              <a:t>取引</a:t>
            </a:r>
            <a:r>
              <a:rPr lang="ja-JP" altLang="en-US" dirty="0" smtClean="0"/>
              <a:t>に含めることのできる取引入力は最大で</a:t>
            </a:r>
            <a:r>
              <a:rPr lang="en-US" altLang="ja-JP" dirty="0" smtClean="0"/>
              <a:t>100</a:t>
            </a:r>
            <a:r>
              <a:rPr lang="ja-JP" altLang="en-US" dirty="0" smtClean="0"/>
              <a:t>個。</a:t>
            </a:r>
            <a:endParaRPr kumimoji="1" lang="en-US" altLang="ja-JP" dirty="0" smtClean="0"/>
          </a:p>
          <a:p>
            <a:pPr lvl="1"/>
            <a:r>
              <a:rPr lang="ja-JP" altLang="en-US" dirty="0" smtClean="0"/>
              <a:t>（３）取引出力の数</a:t>
            </a:r>
            <a:endParaRPr lang="en-US" altLang="ja-JP" dirty="0" smtClean="0"/>
          </a:p>
          <a:p>
            <a:pPr lvl="2"/>
            <a:r>
              <a:rPr kumimoji="1" lang="en-US" altLang="ja-JP" dirty="0"/>
              <a:t>1</a:t>
            </a:r>
            <a:r>
              <a:rPr kumimoji="1" lang="ja-JP" altLang="en-US" dirty="0" err="1" smtClean="0"/>
              <a:t>つの</a:t>
            </a:r>
            <a:r>
              <a:rPr kumimoji="1" lang="ja-JP" altLang="en-US" dirty="0"/>
              <a:t>取引</a:t>
            </a:r>
            <a:r>
              <a:rPr kumimoji="1" lang="ja-JP" altLang="en-US" dirty="0" smtClean="0"/>
              <a:t>に</a:t>
            </a:r>
            <a:r>
              <a:rPr kumimoji="1" lang="ja-JP" altLang="en-US" dirty="0"/>
              <a:t>含</a:t>
            </a:r>
            <a:r>
              <a:rPr kumimoji="1" lang="ja-JP" altLang="en-US" dirty="0" smtClean="0"/>
              <a:t>めることのできる取引</a:t>
            </a:r>
            <a:r>
              <a:rPr kumimoji="1" lang="ja-JP" altLang="en-US" dirty="0"/>
              <a:t>出力</a:t>
            </a:r>
            <a:r>
              <a:rPr kumimoji="1" lang="ja-JP" altLang="en-US" dirty="0" smtClean="0"/>
              <a:t>は最大で</a:t>
            </a:r>
            <a:r>
              <a:rPr kumimoji="1" lang="en-US" altLang="ja-JP" dirty="0" smtClean="0"/>
              <a:t>10</a:t>
            </a:r>
            <a:r>
              <a:rPr kumimoji="1" lang="ja-JP" altLang="en-US" dirty="0" smtClean="0"/>
              <a:t>個。</a:t>
            </a:r>
            <a:endParaRPr kumimoji="1" lang="en-US" altLang="ja-JP" dirty="0" smtClean="0"/>
          </a:p>
          <a:p>
            <a:pPr lvl="1"/>
            <a:r>
              <a:rPr lang="ja-JP" altLang="en-US" dirty="0" smtClean="0"/>
              <a:t>（４）電子署名が正当か？</a:t>
            </a:r>
            <a:endParaRPr lang="en-US" altLang="ja-JP" dirty="0" smtClean="0"/>
          </a:p>
          <a:p>
            <a:pPr lvl="2"/>
            <a:r>
              <a:rPr kumimoji="1" lang="ja-JP" altLang="en-US" dirty="0" smtClean="0"/>
              <a:t>取引入力に送付者の（口座番号を表す公開鍵に対応する）秘密</a:t>
            </a:r>
            <a:r>
              <a:rPr kumimoji="1" lang="ja-JP" altLang="en-US" dirty="0"/>
              <a:t>鍵</a:t>
            </a:r>
            <a:r>
              <a:rPr kumimoji="1" lang="ja-JP" altLang="en-US" dirty="0" smtClean="0"/>
              <a:t>による電子</a:t>
            </a:r>
            <a:r>
              <a:rPr kumimoji="1" lang="ja-JP" altLang="en-US" dirty="0"/>
              <a:t>署名</a:t>
            </a:r>
            <a:r>
              <a:rPr kumimoji="1" lang="ja-JP" altLang="en-US" dirty="0" smtClean="0"/>
              <a:t>が付与されていなければならない。</a:t>
            </a:r>
            <a:endParaRPr kumimoji="1" lang="en-US" altLang="ja-JP" dirty="0" smtClean="0"/>
          </a:p>
          <a:p>
            <a:pPr lvl="1"/>
            <a:r>
              <a:rPr kumimoji="1" lang="ja-JP" altLang="en-US" dirty="0" smtClean="0"/>
              <a:t>（５）公開鍵が正当か？</a:t>
            </a:r>
            <a:endParaRPr kumimoji="1" lang="en-US" altLang="ja-JP" dirty="0" smtClean="0"/>
          </a:p>
          <a:p>
            <a:pPr lvl="2"/>
            <a:r>
              <a:rPr lang="ja-JP" altLang="en-US" dirty="0" smtClean="0"/>
              <a:t>送付</a:t>
            </a:r>
            <a:r>
              <a:rPr lang="ja-JP" altLang="en-US" dirty="0"/>
              <a:t>者</a:t>
            </a:r>
            <a:r>
              <a:rPr lang="ja-JP" altLang="en-US" dirty="0" smtClean="0"/>
              <a:t>の公開鍵の要約値と取引入力が参照している取引出力に記載されている口座番号が一致しなければならない。</a:t>
            </a:r>
            <a:endParaRPr lang="en-US" altLang="ja-JP" dirty="0" smtClean="0"/>
          </a:p>
          <a:p>
            <a:pPr lvl="1"/>
            <a:r>
              <a:rPr kumimoji="1" lang="ja-JP" altLang="en-US" dirty="0" smtClean="0"/>
              <a:t>（６）額面価格が正当か？</a:t>
            </a:r>
            <a:endParaRPr kumimoji="1" lang="en-US" altLang="ja-JP" dirty="0" smtClean="0"/>
          </a:p>
          <a:p>
            <a:pPr lvl="2"/>
            <a:r>
              <a:rPr kumimoji="1" lang="ja-JP" altLang="en-US" dirty="0" smtClean="0"/>
              <a:t>取引出力の額面価格が取引入力が参照している取引出力の額面価格以下でなければならない。</a:t>
            </a:r>
            <a:endParaRPr kumimoji="1" lang="ja-JP" altLang="en-US" dirty="0"/>
          </a:p>
        </p:txBody>
      </p:sp>
    </p:spTree>
    <p:extLst>
      <p:ext uri="{BB962C8B-B14F-4D97-AF65-F5344CB8AC3E}">
        <p14:creationId xmlns:p14="http://schemas.microsoft.com/office/powerpoint/2010/main" val="125882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CREA</a:t>
            </a:r>
            <a:r>
              <a:rPr kumimoji="1" lang="ja-JP" altLang="en-US" dirty="0" smtClean="0"/>
              <a:t>プロジェクトの高遠大計</a:t>
            </a:r>
            <a:endParaRPr kumimoji="1" lang="ja-JP" altLang="en-US" dirty="0"/>
          </a:p>
        </p:txBody>
      </p:sp>
      <p:sp>
        <p:nvSpPr>
          <p:cNvPr id="3" name="コンテンツ プレースホルダー 2"/>
          <p:cNvSpPr>
            <a:spLocks noGrp="1"/>
          </p:cNvSpPr>
          <p:nvPr>
            <p:ph sz="half" idx="1"/>
          </p:nvPr>
        </p:nvSpPr>
        <p:spPr/>
        <p:txBody>
          <a:bodyPr>
            <a:normAutofit fontScale="62500" lnSpcReduction="20000"/>
          </a:bodyPr>
          <a:lstStyle/>
          <a:p>
            <a:r>
              <a:rPr kumimoji="1" lang="en-US" altLang="ja-JP" dirty="0" smtClean="0"/>
              <a:t>47</a:t>
            </a:r>
            <a:r>
              <a:rPr kumimoji="1" lang="ja-JP" altLang="en-US" dirty="0" smtClean="0"/>
              <a:t>氏のデジタル証券</a:t>
            </a:r>
            <a:endParaRPr kumimoji="1" lang="en-US" altLang="ja-JP" dirty="0" smtClean="0"/>
          </a:p>
          <a:p>
            <a:pPr lvl="1"/>
            <a:r>
              <a:rPr lang="ja-JP" altLang="en-US" dirty="0" smtClean="0"/>
              <a:t>ファイル共有</a:t>
            </a:r>
            <a:r>
              <a:rPr lang="ja-JP" altLang="en-US" dirty="0"/>
              <a:t>機能</a:t>
            </a:r>
            <a:r>
              <a:rPr lang="ja-JP" altLang="en-US" dirty="0" smtClean="0"/>
              <a:t>もあった</a:t>
            </a:r>
            <a:r>
              <a:rPr lang="ja-JP" altLang="en-US" dirty="0"/>
              <a:t>方</a:t>
            </a:r>
            <a:r>
              <a:rPr lang="ja-JP" altLang="en-US" dirty="0" smtClean="0"/>
              <a:t>が</a:t>
            </a:r>
            <a:r>
              <a:rPr lang="ja-JP" altLang="en-US" dirty="0"/>
              <a:t>良</a:t>
            </a:r>
            <a:r>
              <a:rPr lang="ja-JP" altLang="en-US" dirty="0" smtClean="0"/>
              <a:t>いだろう。</a:t>
            </a:r>
            <a:endParaRPr lang="en-US" altLang="ja-JP" dirty="0" smtClean="0"/>
          </a:p>
          <a:p>
            <a:pPr lvl="1"/>
            <a:r>
              <a:rPr kumimoji="1" lang="ja-JP" altLang="en-US" dirty="0"/>
              <a:t>掲示板</a:t>
            </a:r>
            <a:r>
              <a:rPr kumimoji="1" lang="ja-JP" altLang="en-US" dirty="0" smtClean="0"/>
              <a:t>とか、旧</a:t>
            </a:r>
            <a:r>
              <a:rPr kumimoji="1" lang="en-US" altLang="ja-JP" dirty="0" smtClean="0"/>
              <a:t>CREA</a:t>
            </a:r>
            <a:r>
              <a:rPr kumimoji="1" lang="ja-JP" altLang="en-US" dirty="0" smtClean="0"/>
              <a:t>が目指した動画共有機能なんかもあって良いよね。</a:t>
            </a:r>
            <a:endParaRPr kumimoji="1" lang="en-US" altLang="ja-JP" dirty="0" smtClean="0"/>
          </a:p>
          <a:p>
            <a:r>
              <a:rPr lang="ja-JP" altLang="en-US" dirty="0" smtClean="0"/>
              <a:t>メッセージ機能</a:t>
            </a:r>
            <a:endParaRPr lang="en-US" altLang="ja-JP" dirty="0" smtClean="0"/>
          </a:p>
          <a:p>
            <a:r>
              <a:rPr lang="ja-JP" altLang="en-US" dirty="0" smtClean="0"/>
              <a:t>ブロック</a:t>
            </a:r>
            <a:r>
              <a:rPr lang="ja-JP" altLang="en-US" dirty="0"/>
              <a:t>鎖</a:t>
            </a:r>
            <a:r>
              <a:rPr lang="ja-JP" altLang="en-US" dirty="0" smtClean="0"/>
              <a:t>の可視化、分析</a:t>
            </a:r>
            <a:endParaRPr lang="en-US" altLang="ja-JP" dirty="0" smtClean="0"/>
          </a:p>
          <a:p>
            <a:r>
              <a:rPr lang="en-US" altLang="ja-JP" dirty="0"/>
              <a:t>p</a:t>
            </a:r>
            <a:r>
              <a:rPr lang="en-US" altLang="ja-JP" dirty="0" smtClean="0"/>
              <a:t>roof of existence</a:t>
            </a:r>
          </a:p>
          <a:p>
            <a:r>
              <a:rPr lang="ja-JP" altLang="en-US" dirty="0" smtClean="0"/>
              <a:t>予測市場</a:t>
            </a:r>
            <a:endParaRPr lang="en-US" altLang="ja-JP" dirty="0" smtClean="0"/>
          </a:p>
          <a:p>
            <a:pPr lvl="1"/>
            <a:r>
              <a:rPr kumimoji="1" lang="ja-JP" altLang="en-US" dirty="0" smtClean="0"/>
              <a:t>売り上げ予測先物取引（売りスレでの使用を想定）</a:t>
            </a:r>
            <a:endParaRPr kumimoji="1" lang="en-US" altLang="ja-JP" dirty="0" smtClean="0"/>
          </a:p>
          <a:p>
            <a:pPr lvl="1"/>
            <a:r>
              <a:rPr lang="ja-JP" altLang="en-US" dirty="0" smtClean="0"/>
              <a:t>その他</a:t>
            </a:r>
            <a:endParaRPr kumimoji="1" lang="en-US" altLang="ja-JP" dirty="0" smtClean="0"/>
          </a:p>
          <a:p>
            <a:r>
              <a:rPr lang="ja-JP" altLang="en-US" dirty="0" smtClean="0"/>
              <a:t>分散コンピューティング</a:t>
            </a:r>
            <a:endParaRPr lang="en-US" altLang="ja-JP" dirty="0" smtClean="0"/>
          </a:p>
          <a:p>
            <a:pPr lvl="1"/>
            <a:r>
              <a:rPr lang="ja-JP" altLang="en-US" dirty="0" smtClean="0"/>
              <a:t>金融市場分析</a:t>
            </a:r>
            <a:endParaRPr lang="en-US" altLang="ja-JP" dirty="0" smtClean="0"/>
          </a:p>
          <a:p>
            <a:pPr lvl="2"/>
            <a:r>
              <a:rPr lang="ja-JP" altLang="en-US" dirty="0" smtClean="0"/>
              <a:t>分散型投資集団！！</a:t>
            </a:r>
            <a:endParaRPr lang="en-US" altLang="ja-JP" dirty="0" smtClean="0"/>
          </a:p>
          <a:p>
            <a:pPr lvl="1"/>
            <a:r>
              <a:rPr kumimoji="1" lang="ja-JP" altLang="en-US" dirty="0" smtClean="0"/>
              <a:t>将棋の機械学習</a:t>
            </a:r>
            <a:endParaRPr kumimoji="1" lang="en-US" altLang="ja-JP" dirty="0" smtClean="0"/>
          </a:p>
          <a:p>
            <a:pPr lvl="1"/>
            <a:r>
              <a:rPr lang="ja-JP" altLang="en-US" dirty="0" smtClean="0"/>
              <a:t>将棋の局面解析</a:t>
            </a:r>
            <a:endParaRPr lang="en-US" altLang="ja-JP" dirty="0" smtClean="0"/>
          </a:p>
          <a:p>
            <a:pPr lvl="2"/>
            <a:r>
              <a:rPr lang="ja-JP" altLang="en-US" dirty="0" smtClean="0"/>
              <a:t>将棋エンジン </a:t>
            </a:r>
            <a:r>
              <a:rPr lang="en-US" altLang="ja-JP" dirty="0" smtClean="0"/>
              <a:t>as a service</a:t>
            </a:r>
            <a:r>
              <a:rPr lang="ja-JP" altLang="en-US" dirty="0" smtClean="0"/>
              <a:t>！！</a:t>
            </a:r>
            <a:endParaRPr lang="en-US" altLang="ja-JP" dirty="0" smtClean="0"/>
          </a:p>
          <a:p>
            <a:pPr lvl="1"/>
            <a:r>
              <a:rPr lang="ja-JP" altLang="en-US" dirty="0" smtClean="0"/>
              <a:t>人工知能の開発或いは実行に使えないか？</a:t>
            </a:r>
            <a:endParaRPr lang="en-US" altLang="ja-JP" dirty="0" smtClean="0"/>
          </a:p>
        </p:txBody>
      </p:sp>
      <p:sp>
        <p:nvSpPr>
          <p:cNvPr id="4" name="コンテンツ プレースホルダー 3"/>
          <p:cNvSpPr>
            <a:spLocks noGrp="1"/>
          </p:cNvSpPr>
          <p:nvPr>
            <p:ph sz="half" idx="2"/>
          </p:nvPr>
        </p:nvSpPr>
        <p:spPr/>
        <p:txBody>
          <a:bodyPr>
            <a:normAutofit fontScale="62500" lnSpcReduction="20000"/>
          </a:bodyPr>
          <a:lstStyle/>
          <a:p>
            <a:r>
              <a:rPr lang="ja-JP" altLang="en-US" dirty="0" smtClean="0"/>
              <a:t>会計の自動化</a:t>
            </a:r>
            <a:endParaRPr lang="en-US" altLang="ja-JP" dirty="0" smtClean="0"/>
          </a:p>
          <a:p>
            <a:endParaRPr lang="en-US" altLang="ja-JP" dirty="0"/>
          </a:p>
          <a:p>
            <a:r>
              <a:rPr lang="ja-JP" altLang="en-US" dirty="0" smtClean="0"/>
              <a:t>形式化数学のために使用できないか？</a:t>
            </a:r>
            <a:endParaRPr lang="en-US" altLang="ja-JP" dirty="0" smtClean="0"/>
          </a:p>
          <a:p>
            <a:pPr lvl="1"/>
            <a:r>
              <a:rPr lang="ja-JP" altLang="en-US" dirty="0" smtClean="0"/>
              <a:t>そもそも</a:t>
            </a:r>
            <a:r>
              <a:rPr lang="ja-JP" altLang="en-US" dirty="0"/>
              <a:t>暗号貨幣は「お金」でなくても良いはず。</a:t>
            </a:r>
            <a:endParaRPr lang="en-US" altLang="ja-JP" dirty="0"/>
          </a:p>
          <a:p>
            <a:r>
              <a:rPr lang="ja-JP" altLang="en-US" dirty="0" smtClean="0"/>
              <a:t>形式化</a:t>
            </a:r>
            <a:r>
              <a:rPr lang="ja-JP" altLang="en-US" dirty="0"/>
              <a:t>法学のために使用できないか？</a:t>
            </a:r>
            <a:endParaRPr lang="en-US" altLang="ja-JP" dirty="0"/>
          </a:p>
          <a:p>
            <a:pPr lvl="1"/>
            <a:r>
              <a:rPr lang="en-US" altLang="ja-JP" dirty="0" err="1"/>
              <a:t>Ethereum</a:t>
            </a:r>
            <a:r>
              <a:rPr lang="ja-JP" altLang="en-US" dirty="0"/>
              <a:t>の</a:t>
            </a:r>
            <a:r>
              <a:rPr lang="ja-JP" altLang="en-US" dirty="0" smtClean="0"/>
              <a:t>動向を注視</a:t>
            </a:r>
            <a:r>
              <a:rPr lang="ja-JP" altLang="en-US" dirty="0"/>
              <a:t>すべき</a:t>
            </a:r>
            <a:r>
              <a:rPr lang="ja-JP" altLang="en-US" dirty="0" smtClean="0"/>
              <a:t>。</a:t>
            </a:r>
            <a:endParaRPr lang="en-US" altLang="ja-JP" dirty="0" smtClean="0"/>
          </a:p>
          <a:p>
            <a:pPr lvl="1"/>
            <a:r>
              <a:rPr lang="ja-JP" altLang="en-US" dirty="0"/>
              <a:t>既存</a:t>
            </a:r>
            <a:r>
              <a:rPr lang="ja-JP" altLang="en-US" dirty="0" smtClean="0"/>
              <a:t>の</a:t>
            </a:r>
            <a:r>
              <a:rPr lang="ja-JP" altLang="en-US" dirty="0"/>
              <a:t>法律</a:t>
            </a:r>
            <a:r>
              <a:rPr lang="ja-JP" altLang="en-US" dirty="0" smtClean="0"/>
              <a:t>を</a:t>
            </a:r>
            <a:r>
              <a:rPr lang="ja-JP" altLang="en-US" dirty="0"/>
              <a:t>形式化</a:t>
            </a:r>
            <a:r>
              <a:rPr lang="ja-JP" altLang="en-US" dirty="0" smtClean="0"/>
              <a:t>するのではなく、最初から形式化された（しかも、ある程度の独立執行力を有する）法律を新規に構築するという考え方。</a:t>
            </a:r>
            <a:endParaRPr lang="en-US" altLang="ja-JP" dirty="0"/>
          </a:p>
          <a:p>
            <a:endParaRPr lang="en-US" altLang="ja-JP" dirty="0"/>
          </a:p>
          <a:p>
            <a:r>
              <a:rPr lang="en-US" altLang="ja-JP" dirty="0"/>
              <a:t>P2P</a:t>
            </a:r>
            <a:r>
              <a:rPr lang="ja-JP" altLang="en-US" dirty="0"/>
              <a:t>仮想空間</a:t>
            </a:r>
            <a:endParaRPr lang="en-US" altLang="ja-JP" dirty="0"/>
          </a:p>
          <a:p>
            <a:pPr lvl="1"/>
            <a:r>
              <a:rPr lang="en-US" altLang="ja-JP" dirty="0"/>
              <a:t>CREA</a:t>
            </a:r>
            <a:r>
              <a:rPr lang="ja-JP" altLang="en-US" dirty="0"/>
              <a:t>プロジェクトの最終的な目標。</a:t>
            </a:r>
            <a:endParaRPr lang="en-US" altLang="ja-JP" dirty="0"/>
          </a:p>
          <a:p>
            <a:pPr lvl="1"/>
            <a:r>
              <a:rPr lang="en-US" altLang="ja-JP" dirty="0"/>
              <a:t>P2P</a:t>
            </a:r>
            <a:r>
              <a:rPr lang="ja-JP" altLang="en-US" dirty="0"/>
              <a:t>仮想マシン？</a:t>
            </a:r>
            <a:endParaRPr lang="en-US" altLang="ja-JP" dirty="0"/>
          </a:p>
          <a:p>
            <a:pPr lvl="1"/>
            <a:r>
              <a:rPr lang="ja-JP" altLang="en-US" dirty="0"/>
              <a:t>世界の種子？</a:t>
            </a:r>
            <a:endParaRPr lang="en-US" altLang="ja-JP" dirty="0"/>
          </a:p>
          <a:p>
            <a:endParaRPr kumimoji="1" lang="ja-JP" altLang="en-US" dirty="0"/>
          </a:p>
        </p:txBody>
      </p:sp>
    </p:spTree>
    <p:extLst>
      <p:ext uri="{BB962C8B-B14F-4D97-AF65-F5344CB8AC3E}">
        <p14:creationId xmlns:p14="http://schemas.microsoft.com/office/powerpoint/2010/main" val="297853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2014/03/23</a:t>
            </a:r>
          </a:p>
          <a:p>
            <a:pPr lvl="1"/>
            <a:r>
              <a:rPr lang="ja-JP" altLang="en-US" dirty="0"/>
              <a:t>再起動</a:t>
            </a:r>
            <a:r>
              <a:rPr lang="ja-JP" altLang="en-US" dirty="0" smtClean="0"/>
              <a:t>しない自動バージョンアップ</a:t>
            </a:r>
            <a:r>
              <a:rPr lang="ja-JP" altLang="en-US" dirty="0"/>
              <a:t>機能</a:t>
            </a:r>
            <a:r>
              <a:rPr lang="ja-JP" altLang="en-US" dirty="0" smtClean="0"/>
              <a:t>は廃案。</a:t>
            </a:r>
            <a:endParaRPr kumimoji="1" lang="en-US" altLang="ja-JP" dirty="0" smtClean="0"/>
          </a:p>
          <a:p>
            <a:endParaRPr lang="en-US" altLang="ja-JP" dirty="0" smtClean="0"/>
          </a:p>
          <a:p>
            <a:r>
              <a:rPr lang="ja-JP" altLang="en-US" dirty="0"/>
              <a:t>再起動</a:t>
            </a:r>
            <a:r>
              <a:rPr lang="ja-JP" altLang="en-US" dirty="0" smtClean="0"/>
              <a:t>する自動バージョンアップ機能</a:t>
            </a:r>
            <a:endParaRPr lang="en-US" altLang="ja-JP" dirty="0" smtClean="0"/>
          </a:p>
          <a:p>
            <a:pPr lvl="1"/>
            <a:r>
              <a:rPr lang="en-US" altLang="ja-JP" dirty="0" smtClean="0"/>
              <a:t>2014/03/29 </a:t>
            </a:r>
            <a:r>
              <a:rPr lang="ja-JP" altLang="en-US" dirty="0" smtClean="0"/>
              <a:t>予めバージョンアップ予定を発表して、自動バージョンアップするか、何時バージョンアップするかなどを選択できる機能があると便利かもしれない。</a:t>
            </a:r>
            <a:endParaRPr lang="en-US" altLang="ja-JP" dirty="0" smtClean="0"/>
          </a:p>
          <a:p>
            <a:pPr lvl="1"/>
            <a:r>
              <a:rPr lang="ja-JP" altLang="en-US" dirty="0" smtClean="0"/>
              <a:t>バージョンアップ検出機能</a:t>
            </a:r>
            <a:endParaRPr lang="en-US" altLang="ja-JP" dirty="0" smtClean="0"/>
          </a:p>
          <a:p>
            <a:pPr lvl="1"/>
            <a:r>
              <a:rPr lang="ja-JP" altLang="en-US" dirty="0" smtClean="0"/>
              <a:t>ダウンロード機能</a:t>
            </a:r>
            <a:endParaRPr lang="en-US" altLang="ja-JP" dirty="0" smtClean="0"/>
          </a:p>
          <a:p>
            <a:pPr lvl="2"/>
            <a:r>
              <a:rPr lang="ja-JP" altLang="en-US" dirty="0" smtClean="0"/>
              <a:t>ファイル共有</a:t>
            </a:r>
            <a:r>
              <a:rPr lang="ja-JP" altLang="en-US" dirty="0"/>
              <a:t>システム</a:t>
            </a:r>
            <a:r>
              <a:rPr lang="ja-JP" altLang="en-US" dirty="0" smtClean="0"/>
              <a:t>の枠組みが必要なのでファイル共有機能を実装してからの実装になると思われる。</a:t>
            </a:r>
            <a:endParaRPr lang="en-US" altLang="ja-JP" dirty="0" smtClean="0"/>
          </a:p>
          <a:p>
            <a:pPr lvl="1"/>
            <a:r>
              <a:rPr lang="ja-JP" altLang="en-US" dirty="0" smtClean="0"/>
              <a:t>自動バージョンアップ機能</a:t>
            </a:r>
            <a:endParaRPr lang="en-US" altLang="ja-JP" dirty="0" smtClean="0"/>
          </a:p>
          <a:p>
            <a:pPr lvl="2"/>
            <a:r>
              <a:rPr lang="ja-JP" altLang="en-US" dirty="0" smtClean="0"/>
              <a:t>解凍、ファイルの配置</a:t>
            </a:r>
            <a:endParaRPr lang="en-US" altLang="ja-JP" dirty="0" smtClean="0"/>
          </a:p>
          <a:p>
            <a:pPr lvl="1"/>
            <a:r>
              <a:rPr lang="ja-JP" altLang="en-US" dirty="0" smtClean="0"/>
              <a:t>自動再起動機</a:t>
            </a:r>
            <a:r>
              <a:rPr lang="ja-JP" altLang="en-US" dirty="0"/>
              <a:t>能</a:t>
            </a:r>
            <a:endParaRPr lang="en-US" altLang="ja-JP" dirty="0" smtClean="0"/>
          </a:p>
          <a:p>
            <a:pPr lvl="1"/>
            <a:r>
              <a:rPr lang="ja-JP" altLang="en-US" dirty="0" smtClean="0"/>
              <a:t>オプション</a:t>
            </a:r>
            <a:endParaRPr lang="en-US" altLang="ja-JP" dirty="0" smtClean="0"/>
          </a:p>
          <a:p>
            <a:pPr lvl="2"/>
            <a:r>
              <a:rPr lang="ja-JP" altLang="en-US" dirty="0" smtClean="0"/>
              <a:t>バージョン</a:t>
            </a:r>
            <a:r>
              <a:rPr lang="ja-JP" altLang="en-US" dirty="0"/>
              <a:t>アップ</a:t>
            </a:r>
            <a:r>
              <a:rPr lang="ja-JP" altLang="en-US" dirty="0" smtClean="0"/>
              <a:t>を</a:t>
            </a:r>
            <a:r>
              <a:rPr lang="ja-JP" altLang="en-US" dirty="0"/>
              <a:t>検出</a:t>
            </a:r>
            <a:r>
              <a:rPr lang="ja-JP" altLang="en-US" dirty="0" smtClean="0"/>
              <a:t>するかどうか、ダウンロードするかどうか、自動バージョンアップするかどうか、時動作起動するかどうか、再起動メッセージボックスを表示するかどうか。</a:t>
            </a:r>
            <a:endParaRPr lang="en-US" altLang="ja-JP" dirty="0"/>
          </a:p>
        </p:txBody>
      </p:sp>
    </p:spTree>
    <p:extLst>
      <p:ext uri="{BB962C8B-B14F-4D97-AF65-F5344CB8AC3E}">
        <p14:creationId xmlns:p14="http://schemas.microsoft.com/office/powerpoint/2010/main" val="3018549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開発者用クライアント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開発者用認証機能</a:t>
            </a:r>
            <a:endParaRPr kumimoji="1" lang="ja-JP" altLang="en-US" dirty="0"/>
          </a:p>
        </p:txBody>
      </p:sp>
    </p:spTree>
    <p:extLst>
      <p:ext uri="{BB962C8B-B14F-4D97-AF65-F5344CB8AC3E}">
        <p14:creationId xmlns:p14="http://schemas.microsoft.com/office/powerpoint/2010/main" val="267934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lang="en-US" altLang="ja-JP" dirty="0"/>
          </a:p>
          <a:p>
            <a:r>
              <a:rPr lang="en-US" altLang="ja-JP" dirty="0"/>
              <a:t>28 </a:t>
            </a:r>
            <a:r>
              <a:rPr lang="ja-JP" altLang="en-US" dirty="0"/>
              <a:t>：</a:t>
            </a:r>
            <a:r>
              <a:rPr lang="en-US" altLang="ja-JP" dirty="0"/>
              <a:t>Trader</a:t>
            </a:r>
            <a:r>
              <a:rPr lang="ja-JP" altLang="en-US" dirty="0"/>
              <a:t>＠</a:t>
            </a:r>
            <a:r>
              <a:rPr lang="en-US" altLang="ja-JP" dirty="0"/>
              <a:t>Live!</a:t>
            </a:r>
            <a:r>
              <a:rPr lang="ja-JP" altLang="en-US" dirty="0"/>
              <a:t>：</a:t>
            </a:r>
            <a:r>
              <a:rPr lang="en-US" altLang="ja-JP" dirty="0"/>
              <a:t>2014/03/06(</a:t>
            </a:r>
            <a:r>
              <a:rPr lang="ja-JP" altLang="en-US" dirty="0"/>
              <a:t>木</a:t>
            </a:r>
            <a:r>
              <a:rPr lang="en-US" altLang="ja-JP" dirty="0"/>
              <a:t>) 23:07:23.25 ID:5vJMRe+C</a:t>
            </a:r>
            <a:r>
              <a:rPr lang="ja-JP" altLang="en-US" dirty="0"/>
              <a:t>一度決まったアルゴリズムを後からウォレットソフトからの投票で保有者が変更出来る、みたいな暗号通貨が出てきたら </a:t>
            </a:r>
          </a:p>
          <a:p>
            <a:r>
              <a:rPr lang="ja-JP" altLang="en-US" dirty="0"/>
              <a:t>後から修正可能だし、面白いかも</a:t>
            </a:r>
            <a:r>
              <a:rPr lang="ja-JP" altLang="en-US" dirty="0" err="1"/>
              <a:t>なと</a:t>
            </a:r>
            <a:r>
              <a:rPr lang="ja-JP" altLang="en-US" dirty="0"/>
              <a:t>思う </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4</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a:t>96 </a:t>
            </a:r>
            <a:r>
              <a:rPr lang="ja-JP" altLang="en-US" dirty="0"/>
              <a:t>：</a:t>
            </a:r>
            <a:r>
              <a:rPr lang="en-US" altLang="ja-JP" dirty="0"/>
              <a:t>monacoin:MNsD2AVGddpSjt4rRy6ZE3jfH3BdAfKZiD</a:t>
            </a:r>
            <a:r>
              <a:rPr lang="ja-JP" altLang="en-US" dirty="0"/>
              <a:t>：</a:t>
            </a:r>
            <a:r>
              <a:rPr lang="en-US" altLang="ja-JP" dirty="0"/>
              <a:t>2014/03/29(</a:t>
            </a:r>
            <a:r>
              <a:rPr lang="ja-JP" altLang="en-US" dirty="0"/>
              <a:t>土</a:t>
            </a:r>
            <a:r>
              <a:rPr lang="en-US" altLang="ja-JP" dirty="0"/>
              <a:t>) 10:56:31.63 ID:Bl5KZEL30CPU</a:t>
            </a:r>
            <a:r>
              <a:rPr lang="ja-JP" altLang="en-US" dirty="0"/>
              <a:t>か</a:t>
            </a:r>
            <a:r>
              <a:rPr lang="en-US" altLang="ja-JP" dirty="0"/>
              <a:t>ASIC</a:t>
            </a:r>
            <a:r>
              <a:rPr lang="ja-JP" altLang="en-US" dirty="0"/>
              <a:t>かという議論よりも、 </a:t>
            </a:r>
          </a:p>
          <a:p>
            <a:r>
              <a:rPr lang="ja-JP" altLang="en-US" dirty="0"/>
              <a:t> 価値を安定させるための仕掛けを考えた方が、 </a:t>
            </a:r>
          </a:p>
          <a:p>
            <a:r>
              <a:rPr lang="ja-JP" altLang="en-US" dirty="0"/>
              <a:t> 普及につながると思うのですが、いかがでしょうか。 </a:t>
            </a:r>
          </a:p>
          <a:p>
            <a:endParaRPr lang="ja-JP" altLang="en-US" dirty="0"/>
          </a:p>
          <a:p>
            <a:r>
              <a:rPr lang="ja-JP" altLang="en-US" dirty="0"/>
              <a:t>たとえば、</a:t>
            </a:r>
            <a:r>
              <a:rPr lang="en-US" altLang="ja-JP" dirty="0" err="1"/>
              <a:t>monacoin</a:t>
            </a:r>
            <a:r>
              <a:rPr lang="ja-JP" altLang="en-US" dirty="0"/>
              <a:t>版の、日銀決定会合や</a:t>
            </a:r>
            <a:r>
              <a:rPr lang="en-US" altLang="ja-JP" dirty="0"/>
              <a:t>FOMC</a:t>
            </a:r>
            <a:r>
              <a:rPr lang="ja-JP" altLang="en-US" dirty="0"/>
              <a:t>みたいなものを、 </a:t>
            </a:r>
          </a:p>
          <a:p>
            <a:r>
              <a:rPr lang="ja-JP" altLang="en-US" dirty="0"/>
              <a:t> 開くとかどうでしょうか。 </a:t>
            </a:r>
          </a:p>
          <a:p>
            <a:r>
              <a:rPr lang="ja-JP" altLang="en-US" dirty="0"/>
              <a:t> 市場参加者の多数決を取るとか、暗号通貨なら簡単にできる気がするのです。 </a:t>
            </a:r>
          </a:p>
          <a:p>
            <a:endParaRPr lang="ja-JP" altLang="en-US" dirty="0"/>
          </a:p>
          <a:p>
            <a:r>
              <a:rPr lang="ja-JP" altLang="en-US" dirty="0"/>
              <a:t> 先週から採掘をはじめた、新参者の意見でした。 </a:t>
            </a:r>
            <a:endParaRPr kumimoji="1" lang="ja-JP" altLang="en-US" dirty="0"/>
          </a:p>
        </p:txBody>
      </p:sp>
    </p:spTree>
    <p:extLst>
      <p:ext uri="{BB962C8B-B14F-4D97-AF65-F5344CB8AC3E}">
        <p14:creationId xmlns:p14="http://schemas.microsoft.com/office/powerpoint/2010/main" val="120499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5</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51 </a:t>
            </a:r>
            <a:r>
              <a:rPr lang="ja-JP" altLang="en-US" dirty="0"/>
              <a:t>名前：名無しさん＠お腹いっぱい。</a:t>
            </a:r>
            <a:r>
              <a:rPr lang="en-US" altLang="ja-JP" dirty="0"/>
              <a:t>[sage] </a:t>
            </a:r>
            <a:r>
              <a:rPr lang="ja-JP" altLang="en-US" dirty="0"/>
              <a:t>投稿日：</a:t>
            </a:r>
            <a:r>
              <a:rPr lang="en-US" altLang="ja-JP" dirty="0"/>
              <a:t>2014/03/30(</a:t>
            </a:r>
            <a:r>
              <a:rPr lang="ja-JP" altLang="en-US" dirty="0"/>
              <a:t>日</a:t>
            </a:r>
            <a:r>
              <a:rPr lang="en-US" altLang="ja-JP" dirty="0"/>
              <a:t>) 22:08:37.25 ID:F5kHqTut0 [1/4]</a:t>
            </a:r>
          </a:p>
          <a:p>
            <a:r>
              <a:rPr lang="ja-JP" altLang="en-US" dirty="0"/>
              <a:t>新コインについて望ましいデザイン等をぼちぼち投げていきます</a:t>
            </a:r>
          </a:p>
          <a:p>
            <a:r>
              <a:rPr lang="ja-JP" altLang="en-US" dirty="0"/>
              <a:t>なんでそう</a:t>
            </a:r>
            <a:r>
              <a:rPr lang="ja-JP" altLang="en-US" dirty="0" err="1"/>
              <a:t>するん</a:t>
            </a:r>
            <a:r>
              <a:rPr lang="ja-JP" altLang="en-US" dirty="0"/>
              <a:t>？とか、その効果狙うならこっちのほうがよくない？</a:t>
            </a:r>
          </a:p>
          <a:p>
            <a:r>
              <a:rPr lang="ja-JP" altLang="en-US" dirty="0"/>
              <a:t>とかあったら是非言ってほしい</a:t>
            </a:r>
          </a:p>
          <a:p>
            <a:endParaRPr lang="ja-JP" altLang="en-US" dirty="0"/>
          </a:p>
          <a:p>
            <a:endParaRPr lang="ja-JP" altLang="en-US" dirty="0"/>
          </a:p>
          <a:p>
            <a:r>
              <a:rPr lang="ja-JP" altLang="en-US" dirty="0"/>
              <a:t>・コンセプト</a:t>
            </a:r>
          </a:p>
          <a:p>
            <a:r>
              <a:rPr lang="ja-JP" altLang="en-US" dirty="0"/>
              <a:t>気軽に簡単、速い、はじめれば確実に手に入り誰でも使える</a:t>
            </a:r>
          </a:p>
          <a:p>
            <a:r>
              <a:rPr lang="en-US" altLang="ja-JP" dirty="0"/>
              <a:t>1</a:t>
            </a:r>
            <a:r>
              <a:rPr lang="ja-JP" altLang="en-US" dirty="0"/>
              <a:t>コイン未満はなし、ギザ</a:t>
            </a:r>
            <a:r>
              <a:rPr lang="en-US" altLang="ja-JP" dirty="0"/>
              <a:t>10</a:t>
            </a:r>
            <a:r>
              <a:rPr lang="ja-JP" altLang="en-US" dirty="0"/>
              <a:t>のギザ</a:t>
            </a:r>
            <a:r>
              <a:rPr lang="en-US" altLang="ja-JP" dirty="0"/>
              <a:t>1</a:t>
            </a:r>
            <a:r>
              <a:rPr lang="ja-JP" altLang="en-US" dirty="0"/>
              <a:t>つ分みたいな切ないイメージはなし</a:t>
            </a:r>
          </a:p>
          <a:p>
            <a:r>
              <a:rPr lang="en-US" altLang="ja-JP" dirty="0"/>
              <a:t>CPU</a:t>
            </a:r>
            <a:r>
              <a:rPr lang="ja-JP" altLang="en-US" dirty="0"/>
              <a:t>が主役となる予定で財布一つではじめられる</a:t>
            </a:r>
          </a:p>
          <a:p>
            <a:r>
              <a:rPr lang="ja-JP" altLang="en-US" dirty="0"/>
              <a:t>速さと匿名性も重視</a:t>
            </a:r>
          </a:p>
          <a:p>
            <a:r>
              <a:rPr lang="ja-JP" altLang="en-US" dirty="0"/>
              <a:t>極端な投資に対しての見込み利益が他のコインほど極端にならない</a:t>
            </a:r>
          </a:p>
          <a:p>
            <a:r>
              <a:rPr lang="ja-JP" altLang="en-US" dirty="0"/>
              <a:t>スタートダッシュを気にしなくていい</a:t>
            </a:r>
          </a:p>
          <a:p>
            <a:r>
              <a:rPr lang="ja-JP" altLang="en-US" dirty="0"/>
              <a:t>いつはじめても乗り遅れにならない</a:t>
            </a:r>
          </a:p>
          <a:p>
            <a:endParaRPr lang="ja-JP" altLang="en-US" dirty="0"/>
          </a:p>
          <a:p>
            <a:r>
              <a:rPr lang="ja-JP" altLang="en-US" dirty="0"/>
              <a:t>・名前</a:t>
            </a:r>
            <a:r>
              <a:rPr lang="en-US" altLang="ja-JP" dirty="0"/>
              <a:t>/</a:t>
            </a:r>
            <a:r>
              <a:rPr lang="ja-JP" altLang="en-US" dirty="0"/>
              <a:t>ロゴ</a:t>
            </a:r>
          </a:p>
          <a:p>
            <a:r>
              <a:rPr lang="ja-JP" altLang="en-US" dirty="0"/>
              <a:t>読みやすく発音しやすく、どの国の誰にでも、老若男女親しめるもの</a:t>
            </a:r>
          </a:p>
          <a:p>
            <a:r>
              <a:rPr lang="ja-JP" altLang="en-US" dirty="0"/>
              <a:t>特定の層やグループだけにうけるものは避けたほうが好ましい</a:t>
            </a:r>
          </a:p>
          <a:p>
            <a:endParaRPr lang="ja-JP" altLang="en-US" dirty="0"/>
          </a:p>
          <a:p>
            <a:r>
              <a:rPr lang="ja-JP" altLang="en-US" dirty="0"/>
              <a:t>・ローンチ</a:t>
            </a:r>
          </a:p>
          <a:p>
            <a:r>
              <a:rPr lang="ja-JP" altLang="en-US" dirty="0"/>
              <a:t>最低</a:t>
            </a:r>
            <a:r>
              <a:rPr lang="en-US" altLang="ja-JP" dirty="0"/>
              <a:t>1</a:t>
            </a:r>
            <a:r>
              <a:rPr lang="ja-JP" altLang="en-US" dirty="0"/>
              <a:t>ヶ月前から告知</a:t>
            </a:r>
          </a:p>
          <a:p>
            <a:r>
              <a:rPr lang="en-US" altLang="ja-JP" dirty="0"/>
              <a:t>Wallet</a:t>
            </a:r>
            <a:r>
              <a:rPr lang="ja-JP" altLang="en-US" dirty="0"/>
              <a:t>はパスワードロックしたファイルを先行配布しパスワードをローンチ日時に公開</a:t>
            </a:r>
          </a:p>
          <a:p>
            <a:r>
              <a:rPr lang="en-US" altLang="ja-JP" dirty="0"/>
              <a:t>Win/Mac/Linux</a:t>
            </a:r>
            <a:r>
              <a:rPr lang="ja-JP" altLang="en-US" dirty="0"/>
              <a:t>全種同時に準備</a:t>
            </a:r>
          </a:p>
          <a:p>
            <a:r>
              <a:rPr lang="ja-JP" altLang="en-US" dirty="0"/>
              <a:t>プレマインなし</a:t>
            </a:r>
            <a:r>
              <a:rPr lang="en-US" altLang="ja-JP" dirty="0"/>
              <a:t>/IPO</a:t>
            </a:r>
            <a:r>
              <a:rPr lang="ja-JP" altLang="en-US" dirty="0"/>
              <a:t>等なし</a:t>
            </a:r>
            <a:endParaRPr kumimoji="1" lang="ja-JP" altLang="en-US" dirty="0"/>
          </a:p>
        </p:txBody>
      </p:sp>
    </p:spTree>
    <p:extLst>
      <p:ext uri="{BB962C8B-B14F-4D97-AF65-F5344CB8AC3E}">
        <p14:creationId xmlns:p14="http://schemas.microsoft.com/office/powerpoint/2010/main" val="10971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9277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6</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en-US" dirty="0"/>
              <a:t>・</a:t>
            </a:r>
            <a:r>
              <a:rPr lang="en-US" altLang="ja-JP" dirty="0"/>
              <a:t>Wallet</a:t>
            </a:r>
          </a:p>
          <a:p>
            <a:r>
              <a:rPr lang="ja-JP" altLang="en-US" dirty="0"/>
              <a:t>採掘機能をデフォルトで有効化</a:t>
            </a:r>
          </a:p>
          <a:p>
            <a:r>
              <a:rPr lang="ja-JP" altLang="en-US" dirty="0"/>
              <a:t>オン</a:t>
            </a:r>
            <a:r>
              <a:rPr lang="en-US" altLang="ja-JP" dirty="0"/>
              <a:t>/</a:t>
            </a:r>
            <a:r>
              <a:rPr lang="ja-JP" altLang="en-US" dirty="0"/>
              <a:t>オフ、使用時間帯、</a:t>
            </a:r>
            <a:r>
              <a:rPr lang="en-US" altLang="ja-JP" dirty="0"/>
              <a:t>CPU</a:t>
            </a:r>
            <a:r>
              <a:rPr lang="ja-JP" altLang="en-US" dirty="0"/>
              <a:t>のコア数や使用率を設定で簡単に変更可能</a:t>
            </a:r>
          </a:p>
          <a:p>
            <a:r>
              <a:rPr lang="en-US" altLang="ja-JP" dirty="0"/>
              <a:t>Wallet</a:t>
            </a:r>
            <a:r>
              <a:rPr lang="ja-JP" altLang="en-US" dirty="0"/>
              <a:t>で一定量の演算量（判定下限と上限あり）の場合は</a:t>
            </a:r>
            <a:r>
              <a:rPr lang="en-US" altLang="ja-JP" dirty="0"/>
              <a:t>mint</a:t>
            </a:r>
            <a:r>
              <a:rPr lang="ja-JP" altLang="en-US" dirty="0"/>
              <a:t>が発生（</a:t>
            </a:r>
            <a:r>
              <a:rPr lang="en-US" altLang="ja-JP" dirty="0"/>
              <a:t>MH/h</a:t>
            </a:r>
            <a:r>
              <a:rPr lang="ja-JP" altLang="en-US" dirty="0"/>
              <a:t>で扱い</a:t>
            </a:r>
            <a:r>
              <a:rPr lang="en-US" altLang="ja-JP" dirty="0"/>
              <a:t>1</a:t>
            </a:r>
            <a:r>
              <a:rPr lang="ja-JP" altLang="en-US" dirty="0"/>
              <a:t>時間毎に発生）</a:t>
            </a:r>
          </a:p>
          <a:p>
            <a:r>
              <a:rPr lang="ja-JP" altLang="en-US" dirty="0"/>
              <a:t>一般的な</a:t>
            </a:r>
            <a:r>
              <a:rPr lang="en-US" altLang="ja-JP" dirty="0" err="1"/>
              <a:t>PoS</a:t>
            </a:r>
            <a:r>
              <a:rPr lang="ja-JP" altLang="en-US" dirty="0"/>
              <a:t>の設計ではなく、例えて言えば演算量が</a:t>
            </a:r>
            <a:r>
              <a:rPr lang="en-US" altLang="ja-JP" dirty="0"/>
              <a:t>Stake</a:t>
            </a:r>
            <a:r>
              <a:rPr lang="ja-JP" altLang="en-US" dirty="0"/>
              <a:t>分として扱われるイメージ</a:t>
            </a:r>
          </a:p>
          <a:p>
            <a:r>
              <a:rPr lang="en-US" altLang="ja-JP" dirty="0"/>
              <a:t>mint</a:t>
            </a:r>
            <a:r>
              <a:rPr lang="ja-JP" altLang="en-US" dirty="0"/>
              <a:t>の発生条件の演算量と</a:t>
            </a:r>
            <a:r>
              <a:rPr lang="en-US" altLang="ja-JP" dirty="0"/>
              <a:t>mint</a:t>
            </a:r>
            <a:r>
              <a:rPr lang="ja-JP" altLang="en-US" dirty="0"/>
              <a:t>報酬は最低値ありの可変値とする</a:t>
            </a:r>
          </a:p>
          <a:p>
            <a:endParaRPr lang="ja-JP" altLang="en-US" dirty="0"/>
          </a:p>
          <a:p>
            <a:r>
              <a:rPr lang="ja-JP" altLang="en-US" dirty="0"/>
              <a:t>・コインスペック</a:t>
            </a:r>
          </a:p>
          <a:p>
            <a:r>
              <a:rPr lang="en-US" altLang="ja-JP" dirty="0"/>
              <a:t>-</a:t>
            </a:r>
            <a:r>
              <a:rPr lang="ja-JP" altLang="en-US" dirty="0"/>
              <a:t>最低コイン単位</a:t>
            </a:r>
            <a:r>
              <a:rPr lang="en-US" altLang="ja-JP" dirty="0"/>
              <a:t>1</a:t>
            </a:r>
            <a:r>
              <a:rPr lang="ja-JP" altLang="en-US" dirty="0"/>
              <a:t>枚（小数点以下なし）</a:t>
            </a:r>
          </a:p>
          <a:p>
            <a:r>
              <a:rPr lang="en-US" altLang="ja-JP" dirty="0"/>
              <a:t>-</a:t>
            </a:r>
            <a:r>
              <a:rPr lang="ja-JP" altLang="en-US" dirty="0"/>
              <a:t>コイン上限なし</a:t>
            </a:r>
          </a:p>
          <a:p>
            <a:r>
              <a:rPr lang="en-US" altLang="ja-JP" dirty="0"/>
              <a:t>-</a:t>
            </a:r>
            <a:r>
              <a:rPr lang="en-US" altLang="ja-JP" dirty="0" err="1"/>
              <a:t>Scrypt</a:t>
            </a:r>
            <a:r>
              <a:rPr lang="ja-JP" altLang="en-US" dirty="0"/>
              <a:t>：</a:t>
            </a:r>
            <a:r>
              <a:rPr lang="en-US" altLang="ja-JP" dirty="0"/>
              <a:t>adaptive-N-Factor</a:t>
            </a:r>
            <a:r>
              <a:rPr lang="ja-JP" altLang="en-US" dirty="0"/>
              <a:t>：タイムスタンプではなく</a:t>
            </a:r>
            <a:r>
              <a:rPr lang="en-US" altLang="ja-JP" dirty="0"/>
              <a:t>Diff</a:t>
            </a:r>
            <a:r>
              <a:rPr lang="ja-JP" altLang="en-US" dirty="0"/>
              <a:t>参照にて上昇</a:t>
            </a:r>
          </a:p>
          <a:p>
            <a:r>
              <a:rPr lang="ja-JP" altLang="en-US" dirty="0"/>
              <a:t>　　初期値は</a:t>
            </a:r>
            <a:r>
              <a:rPr lang="en-US" altLang="ja-JP" dirty="0"/>
              <a:t>N=2^13</a:t>
            </a:r>
          </a:p>
          <a:p>
            <a:r>
              <a:rPr lang="ja-JP" altLang="en-US" dirty="0"/>
              <a:t>　　（</a:t>
            </a:r>
            <a:r>
              <a:rPr lang="en-US" altLang="ja-JP" dirty="0" err="1"/>
              <a:t>Vert</a:t>
            </a:r>
            <a:r>
              <a:rPr lang="ja-JP" altLang="en-US" dirty="0"/>
              <a:t>より二つ上からスタート、</a:t>
            </a:r>
          </a:p>
          <a:p>
            <a:r>
              <a:rPr lang="ja-JP" altLang="en-US" dirty="0"/>
              <a:t>　　初期は</a:t>
            </a:r>
            <a:r>
              <a:rPr lang="en-US" altLang="ja-JP" dirty="0"/>
              <a:t>GPU</a:t>
            </a:r>
            <a:r>
              <a:rPr lang="ja-JP" altLang="en-US" dirty="0"/>
              <a:t>を活用できるが早々に</a:t>
            </a:r>
            <a:r>
              <a:rPr lang="en-US" altLang="ja-JP" dirty="0"/>
              <a:t>CPU</a:t>
            </a:r>
            <a:r>
              <a:rPr lang="ja-JP" altLang="en-US" dirty="0"/>
              <a:t>有利に移行、</a:t>
            </a:r>
          </a:p>
          <a:p>
            <a:r>
              <a:rPr lang="ja-JP" altLang="en-US" dirty="0"/>
              <a:t>　　</a:t>
            </a:r>
            <a:r>
              <a:rPr lang="en-US" altLang="ja-JP" dirty="0"/>
              <a:t>ASIC</a:t>
            </a:r>
            <a:r>
              <a:rPr lang="ja-JP" altLang="en-US" dirty="0"/>
              <a:t>？初期値から無理のはず</a:t>
            </a:r>
          </a:p>
          <a:p>
            <a:r>
              <a:rPr lang="en-US" altLang="ja-JP" dirty="0"/>
              <a:t>-Diff</a:t>
            </a:r>
            <a:r>
              <a:rPr lang="ja-JP" altLang="en-US" dirty="0"/>
              <a:t>リターゲット：</a:t>
            </a:r>
            <a:r>
              <a:rPr lang="en-US" altLang="ja-JP" dirty="0"/>
              <a:t>KGW</a:t>
            </a:r>
            <a:r>
              <a:rPr lang="ja-JP" altLang="en-US" dirty="0"/>
              <a:t>でブロック毎</a:t>
            </a:r>
          </a:p>
          <a:p>
            <a:r>
              <a:rPr lang="en-US" altLang="ja-JP" dirty="0"/>
              <a:t>-I2P </a:t>
            </a:r>
            <a:r>
              <a:rPr lang="en-US" altLang="ja-JP" dirty="0" err="1"/>
              <a:t>darknet</a:t>
            </a:r>
            <a:r>
              <a:rPr lang="ja-JP" altLang="en-US" dirty="0"/>
              <a:t>　サポートあり</a:t>
            </a:r>
            <a:endParaRPr kumimoji="1" lang="ja-JP" altLang="en-US" dirty="0"/>
          </a:p>
        </p:txBody>
      </p:sp>
    </p:spTree>
    <p:extLst>
      <p:ext uri="{BB962C8B-B14F-4D97-AF65-F5344CB8AC3E}">
        <p14:creationId xmlns:p14="http://schemas.microsoft.com/office/powerpoint/2010/main" val="1360171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a:t>7</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en-US" altLang="ja-JP" dirty="0" err="1"/>
              <a:t>QixCoin</a:t>
            </a:r>
            <a:r>
              <a:rPr lang="en-US" altLang="ja-JP" dirty="0"/>
              <a:t> is a new </a:t>
            </a:r>
            <a:r>
              <a:rPr lang="en-US" altLang="ja-JP" dirty="0" err="1"/>
              <a:t>cryptocurrency</a:t>
            </a:r>
            <a:r>
              <a:rPr lang="en-US" altLang="ja-JP" dirty="0"/>
              <a:t> to support peer to peer gaming, both by strategy or by chance. It is anonymous, untraceable and peer to peer </a:t>
            </a:r>
            <a:r>
              <a:rPr lang="en-US" altLang="ja-JP" dirty="0" err="1"/>
              <a:t>tradeable</a:t>
            </a:r>
            <a:r>
              <a:rPr lang="en-US" altLang="ja-JP" dirty="0"/>
              <a:t> against the other major </a:t>
            </a:r>
            <a:r>
              <a:rPr lang="en-US" altLang="ja-JP" dirty="0" err="1"/>
              <a:t>cryptocurrencies</a:t>
            </a:r>
            <a:r>
              <a:rPr lang="en-US" altLang="ja-JP" dirty="0"/>
              <a:t>, and </a:t>
            </a:r>
            <a:r>
              <a:rPr lang="en-US" altLang="ja-JP" dirty="0">
                <a:solidFill>
                  <a:srgbClr val="FF0000"/>
                </a:solidFill>
              </a:rPr>
              <a:t>has a built-in engine to verify card games</a:t>
            </a:r>
            <a:r>
              <a:rPr lang="en-US" altLang="ja-JP" dirty="0"/>
              <a:t>, like Poker or Blackjack. You can play a game of Poker, make bets and show your hands, but don’t worry, </a:t>
            </a:r>
            <a:r>
              <a:rPr lang="en-US" altLang="ja-JP" dirty="0">
                <a:solidFill>
                  <a:srgbClr val="FF0000"/>
                </a:solidFill>
              </a:rPr>
              <a:t>the coin knows exactly who the winner is.</a:t>
            </a:r>
            <a:r>
              <a:rPr lang="en-US" altLang="ja-JP" dirty="0"/>
              <a:t> </a:t>
            </a:r>
            <a:r>
              <a:rPr lang="en-US" altLang="ja-JP" dirty="0" smtClean="0"/>
              <a:t>You </a:t>
            </a:r>
            <a:r>
              <a:rPr lang="en-US" altLang="ja-JP" dirty="0">
                <a:solidFill>
                  <a:srgbClr val="FF0000"/>
                </a:solidFill>
              </a:rPr>
              <a:t>can also host a championship where the price is automatically given to the real winner</a:t>
            </a:r>
            <a:r>
              <a:rPr lang="en-US" altLang="ja-JP" dirty="0" smtClean="0"/>
              <a:t>. </a:t>
            </a:r>
            <a:r>
              <a:rPr lang="en-US" altLang="ja-JP" dirty="0" smtClean="0">
                <a:solidFill>
                  <a:srgbClr val="FF0000"/>
                </a:solidFill>
              </a:rPr>
              <a:t>Games are described in a scripting language</a:t>
            </a:r>
            <a:r>
              <a:rPr lang="en-US" altLang="ja-JP" dirty="0" smtClean="0"/>
              <a:t>, </a:t>
            </a:r>
            <a:r>
              <a:rPr lang="en-US" altLang="ja-JP" dirty="0"/>
              <a:t>so more games can be added by users. If </a:t>
            </a:r>
            <a:r>
              <a:rPr lang="en-US" altLang="ja-JP" dirty="0" smtClean="0"/>
              <a:t>you </a:t>
            </a:r>
            <a:r>
              <a:rPr lang="en-US" altLang="ja-JP" dirty="0"/>
              <a:t>have a new game to offer to the network, then you can just write a special transaction that allows nodes to accept and verify your game, and that’s it, forever. </a:t>
            </a:r>
            <a:endParaRPr lang="en-US" altLang="ja-JP" dirty="0" smtClean="0"/>
          </a:p>
          <a:p>
            <a:r>
              <a:rPr lang="en-US" altLang="ja-JP" dirty="0" smtClean="0"/>
              <a:t>Part </a:t>
            </a:r>
            <a:r>
              <a:rPr lang="en-US" altLang="ja-JP" dirty="0"/>
              <a:t>of it works as a balance-sheet, </a:t>
            </a:r>
            <a:r>
              <a:rPr lang="en-US" altLang="ja-JP" dirty="0">
                <a:solidFill>
                  <a:srgbClr val="FF0000"/>
                </a:solidFill>
              </a:rPr>
              <a:t>with periodic cleanups</a:t>
            </a:r>
            <a:r>
              <a:rPr lang="en-US" altLang="ja-JP" dirty="0"/>
              <a:t>, and the other part works with anonymous bills. </a:t>
            </a:r>
            <a:r>
              <a:rPr lang="en-US" altLang="ja-JP" dirty="0" smtClean="0"/>
              <a:t>Also </a:t>
            </a:r>
            <a:r>
              <a:rPr lang="en-US" altLang="ja-JP" dirty="0"/>
              <a:t>any </a:t>
            </a:r>
            <a:r>
              <a:rPr lang="en-US" altLang="ja-JP" dirty="0">
                <a:solidFill>
                  <a:srgbClr val="FF0000"/>
                </a:solidFill>
              </a:rPr>
              <a:t>expensive ZNPs are disposed in each periodic balance</a:t>
            </a:r>
            <a:r>
              <a:rPr lang="en-US" altLang="ja-JP" dirty="0"/>
              <a:t>, so the block-chain does not need to hold that blobs forever. </a:t>
            </a:r>
            <a:r>
              <a:rPr lang="en-US" altLang="ja-JP" dirty="0" smtClean="0"/>
              <a:t>It </a:t>
            </a:r>
            <a:r>
              <a:rPr lang="en-US" altLang="ja-JP" dirty="0"/>
              <a:t>also has protective measures built-in to </a:t>
            </a:r>
            <a:r>
              <a:rPr lang="en-US" altLang="ja-JP" dirty="0">
                <a:solidFill>
                  <a:srgbClr val="FF0000"/>
                </a:solidFill>
              </a:rPr>
              <a:t>keep the block chain size free of dust bills</a:t>
            </a:r>
            <a:r>
              <a:rPr lang="en-US" altLang="ja-JP" dirty="0" smtClean="0"/>
              <a:t>.</a:t>
            </a:r>
          </a:p>
          <a:p>
            <a:r>
              <a:rPr lang="en-US" altLang="ja-JP" dirty="0"/>
              <a:t>Almost every cryptographic protocol, every feature, every detail in </a:t>
            </a:r>
            <a:r>
              <a:rPr lang="en-US" altLang="ja-JP" dirty="0" err="1"/>
              <a:t>QixCoin</a:t>
            </a:r>
            <a:r>
              <a:rPr lang="en-US" altLang="ja-JP" dirty="0"/>
              <a:t> is innovative, from the Mental Poker engine to </a:t>
            </a:r>
            <a:r>
              <a:rPr lang="en-US" altLang="ja-JP" dirty="0">
                <a:solidFill>
                  <a:srgbClr val="FF0000"/>
                </a:solidFill>
              </a:rPr>
              <a:t>the zero-knowledge proofs used in the card </a:t>
            </a:r>
            <a:r>
              <a:rPr lang="en-US" altLang="ja-JP" dirty="0" err="1">
                <a:solidFill>
                  <a:srgbClr val="FF0000"/>
                </a:solidFill>
              </a:rPr>
              <a:t>shuffling</a:t>
            </a:r>
            <a:r>
              <a:rPr lang="en-US" altLang="ja-JP" dirty="0" err="1"/>
              <a:t>,to</a:t>
            </a:r>
            <a:r>
              <a:rPr lang="en-US" altLang="ja-JP" dirty="0"/>
              <a:t> the peer to peer virtual trading protocol (P2PTradex), to the group pot accounts, to the merged mining support, to the balance-sheet cleanup system, to </a:t>
            </a:r>
            <a:r>
              <a:rPr lang="en-US" altLang="ja-JP" dirty="0">
                <a:solidFill>
                  <a:srgbClr val="FF0000"/>
                </a:solidFill>
              </a:rPr>
              <a:t>the combinable/divisible bills design which hides the amount</a:t>
            </a:r>
            <a:r>
              <a:rPr lang="en-US" altLang="ja-JP" dirty="0"/>
              <a:t>. to the scripting engine, to </a:t>
            </a:r>
            <a:r>
              <a:rPr lang="en-US" altLang="ja-JP" dirty="0">
                <a:solidFill>
                  <a:srgbClr val="FF0000"/>
                </a:solidFill>
              </a:rPr>
              <a:t>the low latency block propagation algorithm with quasi-optimal dynamic routing of blocks</a:t>
            </a:r>
            <a:r>
              <a:rPr lang="en-US" altLang="ja-JP" dirty="0"/>
              <a:t>. </a:t>
            </a:r>
            <a:r>
              <a:rPr lang="en-US" altLang="ja-JP" dirty="0">
                <a:solidFill>
                  <a:srgbClr val="FF0000"/>
                </a:solidFill>
              </a:rPr>
              <a:t>Game scripting is almost Turing complete (only limited in number of steps and memory consumption)</a:t>
            </a:r>
            <a:r>
              <a:rPr lang="en-US" altLang="ja-JP" dirty="0"/>
              <a:t>. We think </a:t>
            </a:r>
            <a:r>
              <a:rPr lang="en-US" altLang="ja-JP" dirty="0" err="1"/>
              <a:t>QixCoin</a:t>
            </a:r>
            <a:r>
              <a:rPr lang="en-US" altLang="ja-JP" dirty="0"/>
              <a:t> will have a 30 seconds confirmation interval, with a low number of natural chain forks,  because of the block routing optimizations and </a:t>
            </a:r>
            <a:r>
              <a:rPr lang="en-US" altLang="ja-JP" dirty="0">
                <a:solidFill>
                  <a:srgbClr val="FF0000"/>
                </a:solidFill>
              </a:rPr>
              <a:t>block header push heuristic</a:t>
            </a:r>
            <a:r>
              <a:rPr lang="en-US" altLang="ja-JP" dirty="0"/>
              <a:t>, but this is still a matter of research</a:t>
            </a:r>
            <a:r>
              <a:rPr lang="en-US" altLang="ja-JP" dirty="0" smtClean="0"/>
              <a:t>.</a:t>
            </a:r>
          </a:p>
          <a:p>
            <a:endParaRPr kumimoji="1" lang="ja-JP" altLang="en-US" dirty="0"/>
          </a:p>
        </p:txBody>
      </p:sp>
    </p:spTree>
    <p:extLst>
      <p:ext uri="{BB962C8B-B14F-4D97-AF65-F5344CB8AC3E}">
        <p14:creationId xmlns:p14="http://schemas.microsoft.com/office/powerpoint/2010/main" val="2410276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8</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a:t>
            </a:r>
            <a:r>
              <a:rPr lang="en-US" altLang="ja-JP" dirty="0" err="1"/>
              <a:t>TXfee</a:t>
            </a:r>
            <a:r>
              <a:rPr lang="ja-JP" altLang="en-US" dirty="0"/>
              <a:t>なし（ネットワーク維持は上記の</a:t>
            </a:r>
            <a:r>
              <a:rPr lang="en-US" altLang="ja-JP" dirty="0"/>
              <a:t>mint</a:t>
            </a:r>
            <a:r>
              <a:rPr lang="ja-JP" altLang="en-US" dirty="0"/>
              <a:t>で担保）</a:t>
            </a:r>
          </a:p>
          <a:p>
            <a:r>
              <a:rPr lang="en-US" altLang="ja-JP" dirty="0"/>
              <a:t>-</a:t>
            </a:r>
            <a:r>
              <a:rPr lang="ja-JP" altLang="en-US" dirty="0"/>
              <a:t>ブロックサイズ上限</a:t>
            </a:r>
            <a:r>
              <a:rPr lang="en-US" altLang="ja-JP" dirty="0"/>
              <a:t>10MB</a:t>
            </a:r>
            <a:r>
              <a:rPr lang="ja-JP" altLang="en-US" dirty="0"/>
              <a:t>（</a:t>
            </a:r>
            <a:r>
              <a:rPr lang="en-US" altLang="ja-JP" dirty="0" err="1"/>
              <a:t>TXfee</a:t>
            </a:r>
            <a:r>
              <a:rPr lang="ja-JP" altLang="en-US" dirty="0"/>
              <a:t>が低いほど容量消費が激しいので念のため）</a:t>
            </a:r>
          </a:p>
          <a:p>
            <a:r>
              <a:rPr lang="en-US" altLang="ja-JP" dirty="0"/>
              <a:t>-</a:t>
            </a:r>
            <a:r>
              <a:rPr lang="ja-JP" altLang="en-US" dirty="0"/>
              <a:t>ブロックタイムは</a:t>
            </a:r>
            <a:r>
              <a:rPr lang="en-US" altLang="ja-JP" dirty="0"/>
              <a:t>30sec</a:t>
            </a:r>
            <a:r>
              <a:rPr lang="ja-JP" altLang="en-US" dirty="0"/>
              <a:t>（</a:t>
            </a:r>
            <a:r>
              <a:rPr lang="en-US" altLang="ja-JP" dirty="0"/>
              <a:t>TX</a:t>
            </a:r>
            <a:r>
              <a:rPr lang="ja-JP" altLang="en-US" dirty="0"/>
              <a:t>の速さと低</a:t>
            </a:r>
            <a:r>
              <a:rPr lang="en-US" altLang="ja-JP" dirty="0"/>
              <a:t>Orphan</a:t>
            </a:r>
            <a:r>
              <a:rPr lang="ja-JP" altLang="en-US" dirty="0"/>
              <a:t>率の両立ぎりぎり）</a:t>
            </a:r>
          </a:p>
          <a:p>
            <a:r>
              <a:rPr lang="en-US" altLang="ja-JP" dirty="0"/>
              <a:t>-</a:t>
            </a:r>
            <a:r>
              <a:rPr lang="ja-JP" altLang="en-US" dirty="0"/>
              <a:t>ブロック報酬</a:t>
            </a:r>
          </a:p>
          <a:p>
            <a:r>
              <a:rPr lang="ja-JP" altLang="en-US" dirty="0"/>
              <a:t>　　最初の</a:t>
            </a:r>
            <a:r>
              <a:rPr lang="en-US" altLang="ja-JP" dirty="0"/>
              <a:t>720</a:t>
            </a:r>
            <a:r>
              <a:rPr lang="ja-JP" altLang="en-US" dirty="0"/>
              <a:t>ブロックまでは固定でかなり低報酬（</a:t>
            </a:r>
            <a:r>
              <a:rPr lang="en-US" altLang="ja-JP" dirty="0"/>
              <a:t>1</a:t>
            </a:r>
            <a:r>
              <a:rPr lang="ja-JP" altLang="en-US" dirty="0"/>
              <a:t>ブロック</a:t>
            </a:r>
            <a:r>
              <a:rPr lang="en-US" altLang="ja-JP" dirty="0"/>
              <a:t>=1000</a:t>
            </a:r>
            <a:r>
              <a:rPr lang="ja-JP" altLang="en-US" dirty="0"/>
              <a:t>コイン）</a:t>
            </a:r>
          </a:p>
          <a:p>
            <a:r>
              <a:rPr lang="ja-JP" altLang="en-US" dirty="0"/>
              <a:t>　　（</a:t>
            </a:r>
            <a:r>
              <a:rPr lang="en-US" altLang="ja-JP" dirty="0" err="1"/>
              <a:t>Instamine</a:t>
            </a:r>
            <a:r>
              <a:rPr lang="ja-JP" altLang="en-US" dirty="0"/>
              <a:t>について最近は皆かなり神経質）</a:t>
            </a:r>
          </a:p>
          <a:p>
            <a:r>
              <a:rPr lang="ja-JP" altLang="en-US" dirty="0"/>
              <a:t>　　</a:t>
            </a:r>
            <a:r>
              <a:rPr lang="en-US" altLang="ja-JP" dirty="0"/>
              <a:t>20160</a:t>
            </a:r>
            <a:r>
              <a:rPr lang="ja-JP" altLang="en-US" dirty="0"/>
              <a:t>ブロックまでも低めで固定（</a:t>
            </a:r>
            <a:r>
              <a:rPr lang="en-US" altLang="ja-JP" dirty="0"/>
              <a:t>1</a:t>
            </a:r>
            <a:r>
              <a:rPr lang="ja-JP" altLang="en-US" dirty="0"/>
              <a:t>ブロック</a:t>
            </a:r>
            <a:r>
              <a:rPr lang="en-US" altLang="ja-JP" dirty="0"/>
              <a:t>=10000</a:t>
            </a:r>
            <a:r>
              <a:rPr lang="ja-JP" altLang="en-US" dirty="0"/>
              <a:t>コイン）</a:t>
            </a:r>
          </a:p>
          <a:p>
            <a:r>
              <a:rPr lang="ja-JP" altLang="en-US" dirty="0"/>
              <a:t>　　それ以降は</a:t>
            </a:r>
            <a:r>
              <a:rPr lang="en-US" altLang="ja-JP" dirty="0"/>
              <a:t>Diff</a:t>
            </a:r>
            <a:r>
              <a:rPr lang="ja-JP" altLang="en-US" dirty="0"/>
              <a:t>連動型変動報酬</a:t>
            </a:r>
          </a:p>
          <a:p>
            <a:r>
              <a:rPr lang="ja-JP" altLang="en-US" dirty="0"/>
              <a:t>　　（最低値</a:t>
            </a:r>
            <a:r>
              <a:rPr lang="en-US" altLang="ja-JP" dirty="0"/>
              <a:t>1</a:t>
            </a:r>
            <a:r>
              <a:rPr lang="ja-JP" altLang="en-US" dirty="0"/>
              <a:t>ブロック</a:t>
            </a:r>
            <a:r>
              <a:rPr lang="en-US" altLang="ja-JP" dirty="0"/>
              <a:t>=10000</a:t>
            </a:r>
            <a:r>
              <a:rPr lang="ja-JP" altLang="en-US" dirty="0"/>
              <a:t>コイン、</a:t>
            </a:r>
            <a:r>
              <a:rPr lang="en-US" altLang="ja-JP" dirty="0"/>
              <a:t>Diff2</a:t>
            </a:r>
            <a:r>
              <a:rPr lang="ja-JP" altLang="en-US" dirty="0"/>
              <a:t>倍で報酬も</a:t>
            </a:r>
            <a:r>
              <a:rPr lang="en-US" altLang="ja-JP" dirty="0"/>
              <a:t>2</a:t>
            </a:r>
            <a:r>
              <a:rPr lang="ja-JP" altLang="en-US" dirty="0"/>
              <a:t>倍、</a:t>
            </a:r>
          </a:p>
          <a:p>
            <a:r>
              <a:rPr lang="ja-JP" altLang="en-US" dirty="0"/>
              <a:t>　　ムラのない</a:t>
            </a:r>
            <a:r>
              <a:rPr lang="en-US" altLang="ja-JP" dirty="0"/>
              <a:t>TX</a:t>
            </a:r>
            <a:r>
              <a:rPr lang="ja-JP" altLang="en-US" dirty="0"/>
              <a:t>のためにも</a:t>
            </a:r>
            <a:r>
              <a:rPr lang="en-US" altLang="ja-JP" dirty="0"/>
              <a:t>Diff</a:t>
            </a:r>
            <a:r>
              <a:rPr lang="ja-JP" altLang="en-US" dirty="0"/>
              <a:t>の概念は必要）</a:t>
            </a:r>
          </a:p>
          <a:p>
            <a:r>
              <a:rPr lang="en-US" altLang="ja-JP" dirty="0"/>
              <a:t>-mint</a:t>
            </a:r>
            <a:r>
              <a:rPr lang="ja-JP" altLang="en-US" dirty="0"/>
              <a:t>発生条件とその報酬が参照する要素は、</a:t>
            </a:r>
            <a:r>
              <a:rPr lang="en-US" altLang="ja-JP" dirty="0"/>
              <a:t>N-Factor</a:t>
            </a:r>
            <a:r>
              <a:rPr lang="ja-JP" altLang="en-US" dirty="0" err="1"/>
              <a:t>、</a:t>
            </a:r>
            <a:r>
              <a:rPr lang="ja-JP" altLang="en-US" dirty="0"/>
              <a:t>ブロック報酬、</a:t>
            </a:r>
            <a:r>
              <a:rPr lang="en-US" altLang="ja-JP" dirty="0"/>
              <a:t>Diff</a:t>
            </a:r>
            <a:r>
              <a:rPr lang="ja-JP" altLang="en-US" dirty="0"/>
              <a:t>等の値</a:t>
            </a:r>
          </a:p>
          <a:p>
            <a:r>
              <a:rPr lang="en-US" altLang="ja-JP" dirty="0"/>
              <a:t>mint</a:t>
            </a:r>
            <a:r>
              <a:rPr lang="ja-JP" altLang="en-US" dirty="0"/>
              <a:t>発生のために必要な演算量は</a:t>
            </a:r>
            <a:r>
              <a:rPr lang="en-US" altLang="ja-JP" dirty="0"/>
              <a:t>N-Factor</a:t>
            </a:r>
            <a:r>
              <a:rPr lang="ja-JP" altLang="en-US" dirty="0"/>
              <a:t>が上がった場合は発生条件を弱くし</a:t>
            </a:r>
          </a:p>
          <a:p>
            <a:r>
              <a:rPr lang="en-US" altLang="ja-JP" dirty="0"/>
              <a:t>mint</a:t>
            </a:r>
            <a:r>
              <a:rPr lang="ja-JP" altLang="en-US" dirty="0"/>
              <a:t>報酬はその時点でのブロック報酬に対して一定の割合を勘案</a:t>
            </a:r>
          </a:p>
          <a:p>
            <a:endParaRPr lang="ja-JP" altLang="en-US" dirty="0"/>
          </a:p>
          <a:p>
            <a:r>
              <a:rPr lang="ja-JP" altLang="en-US" dirty="0"/>
              <a:t>かなり個性的な設計になる気がするけど、</a:t>
            </a:r>
          </a:p>
          <a:p>
            <a:r>
              <a:rPr lang="ja-JP" altLang="en-US" dirty="0"/>
              <a:t>他の無難な設定の組み合わせはすでに</a:t>
            </a:r>
            <a:r>
              <a:rPr lang="en-US" altLang="ja-JP" dirty="0"/>
              <a:t>200</a:t>
            </a:r>
            <a:r>
              <a:rPr lang="ja-JP" altLang="en-US" dirty="0"/>
              <a:t>も</a:t>
            </a:r>
            <a:r>
              <a:rPr lang="en-US" altLang="ja-JP" dirty="0"/>
              <a:t>300</a:t>
            </a:r>
            <a:r>
              <a:rPr lang="ja-JP" altLang="en-US" dirty="0"/>
              <a:t>もあるしね</a:t>
            </a:r>
          </a:p>
          <a:p>
            <a:r>
              <a:rPr lang="ja-JP" altLang="en-US" dirty="0"/>
              <a:t>にしても複雑だわ</a:t>
            </a:r>
            <a:endParaRPr kumimoji="1" lang="ja-JP" altLang="en-US" dirty="0"/>
          </a:p>
        </p:txBody>
      </p:sp>
    </p:spTree>
    <p:extLst>
      <p:ext uri="{BB962C8B-B14F-4D97-AF65-F5344CB8AC3E}">
        <p14:creationId xmlns:p14="http://schemas.microsoft.com/office/powerpoint/2010/main" val="2982908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他人から貰った</a:t>
            </a:r>
            <a:r>
              <a:rPr lang="ja-JP" altLang="en-US" dirty="0" smtClean="0"/>
              <a:t>アイディア</a:t>
            </a:r>
            <a:r>
              <a:rPr lang="en-US" altLang="ja-JP" dirty="0" smtClean="0"/>
              <a:t>9</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a:t>117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22:48:01.66 ID:sM7JDdB0 [2/2]</a:t>
            </a:r>
          </a:p>
          <a:p>
            <a:r>
              <a:rPr lang="en-US" altLang="ja-JP" dirty="0"/>
              <a:t>&gt;&gt;105</a:t>
            </a:r>
          </a:p>
          <a:p>
            <a:r>
              <a:rPr lang="ja-JP" altLang="en-US" dirty="0"/>
              <a:t>自己対戦を行って勝ったほうの棋譜を学習します。</a:t>
            </a:r>
          </a:p>
          <a:p>
            <a:r>
              <a:rPr lang="ja-JP" altLang="en-US" dirty="0"/>
              <a:t>初めはルール覚えたての人が指したものよりもヒドイ将棋なのですが、</a:t>
            </a:r>
          </a:p>
          <a:p>
            <a:r>
              <a:rPr lang="ja-JP" altLang="en-US" dirty="0"/>
              <a:t>何度も何度も指すことで「なにが有効であるのか」ということを学習し、駒を玉に向かわせたり、</a:t>
            </a:r>
          </a:p>
          <a:p>
            <a:r>
              <a:rPr lang="ja-JP" altLang="en-US" dirty="0"/>
              <a:t>玉のまわりに防衛用の駒を近づけたりしていきます。</a:t>
            </a:r>
          </a:p>
          <a:p>
            <a:r>
              <a:rPr lang="ja-JP" altLang="en-US" dirty="0"/>
              <a:t>（略）</a:t>
            </a:r>
          </a:p>
          <a:p>
            <a:r>
              <a:rPr lang="en-US" altLang="ja-JP" dirty="0"/>
              <a:t>Selene</a:t>
            </a:r>
            <a:r>
              <a:rPr lang="ja-JP" altLang="en-US" dirty="0"/>
              <a:t>が行っている強化学習方式で発見できた戦法は、棒銀や腰掛銀、美濃囲い。</a:t>
            </a:r>
          </a:p>
          <a:p>
            <a:r>
              <a:rPr lang="ja-JP" altLang="en-US" dirty="0"/>
              <a:t>発見できなかった戦法のうちイタイものは穴熊、中飛車です。</a:t>
            </a:r>
          </a:p>
          <a:p>
            <a:r>
              <a:rPr lang="en-US" altLang="ja-JP" dirty="0">
                <a:hlinkClick r:id="rId2"/>
              </a:rPr>
              <a:t>http://</a:t>
            </a:r>
            <a:r>
              <a:rPr lang="en-US" altLang="ja-JP" dirty="0" smtClean="0">
                <a:hlinkClick r:id="rId2"/>
              </a:rPr>
              <a:t>www.computer-shogi.org/wcsc23/appeal/Selene/Selene.txt</a:t>
            </a:r>
            <a:endParaRPr lang="en-US" altLang="ja-JP" dirty="0" smtClean="0"/>
          </a:p>
          <a:p>
            <a:endParaRPr kumimoji="1" lang="en-US" altLang="ja-JP" dirty="0"/>
          </a:p>
          <a:p>
            <a:r>
              <a:rPr lang="en-US" altLang="ja-JP" dirty="0"/>
              <a:t>141 </a:t>
            </a:r>
            <a:r>
              <a:rPr lang="ja-JP" altLang="en-US" dirty="0"/>
              <a:t>名前：名無し名人</a:t>
            </a:r>
            <a:r>
              <a:rPr lang="en-US" altLang="ja-JP" dirty="0"/>
              <a:t>[sage] </a:t>
            </a:r>
            <a:r>
              <a:rPr lang="ja-JP" altLang="en-US" dirty="0"/>
              <a:t>投稿日：</a:t>
            </a:r>
            <a:r>
              <a:rPr lang="en-US" altLang="ja-JP" dirty="0"/>
              <a:t>2014/04/12(</a:t>
            </a:r>
            <a:r>
              <a:rPr lang="ja-JP" altLang="en-US" dirty="0"/>
              <a:t>土</a:t>
            </a:r>
            <a:r>
              <a:rPr lang="en-US" altLang="ja-JP" dirty="0"/>
              <a:t>) 23:18:29.78 </a:t>
            </a:r>
            <a:r>
              <a:rPr lang="en-US" altLang="ja-JP" dirty="0" err="1"/>
              <a:t>ID:REwPWpdV</a:t>
            </a:r>
            <a:r>
              <a:rPr lang="en-US" altLang="ja-JP" dirty="0"/>
              <a:t> [2/2]</a:t>
            </a:r>
          </a:p>
          <a:p>
            <a:r>
              <a:rPr lang="en-US" altLang="ja-JP" dirty="0"/>
              <a:t>&gt;&gt;117</a:t>
            </a:r>
          </a:p>
          <a:p>
            <a:r>
              <a:rPr lang="ja-JP" altLang="en-US" dirty="0"/>
              <a:t>そのうちこれを応用した「最強の棋士をつくろう」</a:t>
            </a:r>
          </a:p>
          <a:p>
            <a:r>
              <a:rPr lang="ja-JP" altLang="en-US" dirty="0"/>
              <a:t>みたいな育成ゲームができるんじゃないだろうか</a:t>
            </a:r>
          </a:p>
          <a:p>
            <a:r>
              <a:rPr lang="ja-JP" altLang="en-US" dirty="0"/>
              <a:t>それで今のソフト開発者みたいに育成した</a:t>
            </a:r>
          </a:p>
          <a:p>
            <a:r>
              <a:rPr lang="ja-JP" altLang="en-US"/>
              <a:t>キャラクター同士を戦わせて勝敗を競う</a:t>
            </a:r>
            <a:endParaRPr kumimoji="1" lang="ja-JP" altLang="en-US"/>
          </a:p>
        </p:txBody>
      </p:sp>
    </p:spTree>
    <p:extLst>
      <p:ext uri="{BB962C8B-B14F-4D97-AF65-F5344CB8AC3E}">
        <p14:creationId xmlns:p14="http://schemas.microsoft.com/office/powerpoint/2010/main" val="3512474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normAutofit fontScale="55000" lnSpcReduction="20000"/>
          </a:bodyPr>
          <a:lstStyle/>
          <a:p>
            <a:r>
              <a:rPr lang="en-US" altLang="ja-JP" dirty="0"/>
              <a:t>16 </a:t>
            </a:r>
            <a:r>
              <a:rPr lang="ja-JP" altLang="en-US" dirty="0"/>
              <a:t>名前：名無しさん＠お腹いっぱい。</a:t>
            </a:r>
            <a:r>
              <a:rPr lang="en-US" altLang="ja-JP" dirty="0"/>
              <a:t>[sage] </a:t>
            </a:r>
            <a:r>
              <a:rPr lang="ja-JP" altLang="en-US" dirty="0"/>
              <a:t>投稿日：</a:t>
            </a:r>
            <a:r>
              <a:rPr lang="en-US" altLang="ja-JP" dirty="0"/>
              <a:t>2014/05/30(</a:t>
            </a:r>
            <a:r>
              <a:rPr lang="ja-JP" altLang="en-US" dirty="0"/>
              <a:t>金</a:t>
            </a:r>
            <a:r>
              <a:rPr lang="en-US" altLang="ja-JP" dirty="0"/>
              <a:t>) 17:30:32.67 ID:vzmxKVxW0 [4/58]</a:t>
            </a:r>
          </a:p>
          <a:p>
            <a:r>
              <a:rPr lang="en-US" altLang="ja-JP" dirty="0"/>
              <a:t>10000</a:t>
            </a:r>
            <a:r>
              <a:rPr lang="ja-JP" altLang="en-US" dirty="0"/>
              <a:t>ブロックはただのリミッターで、</a:t>
            </a:r>
            <a:r>
              <a:rPr lang="en-US" altLang="ja-JP" dirty="0" err="1"/>
              <a:t>PoW</a:t>
            </a:r>
            <a:r>
              <a:rPr lang="ja-JP" altLang="en-US" dirty="0"/>
              <a:t>採掘が出来なくなるだけなので</a:t>
            </a:r>
          </a:p>
          <a:p>
            <a:r>
              <a:rPr lang="ja-JP" altLang="en-US" dirty="0"/>
              <a:t>今のように</a:t>
            </a:r>
            <a:r>
              <a:rPr lang="en-US" altLang="ja-JP" dirty="0" err="1"/>
              <a:t>PoS</a:t>
            </a:r>
            <a:r>
              <a:rPr lang="ja-JP" altLang="en-US" dirty="0"/>
              <a:t>が立て続けに起きていれば問題なく</a:t>
            </a:r>
            <a:r>
              <a:rPr lang="en-US" altLang="ja-JP" dirty="0" err="1"/>
              <a:t>PoS</a:t>
            </a:r>
            <a:r>
              <a:rPr lang="ja-JP" altLang="en-US" dirty="0"/>
              <a:t>は起きるはず</a:t>
            </a:r>
          </a:p>
          <a:p>
            <a:r>
              <a:rPr lang="en-US" altLang="ja-JP" dirty="0"/>
              <a:t>v1.0.2</a:t>
            </a:r>
            <a:r>
              <a:rPr lang="ja-JP" altLang="en-US" dirty="0"/>
              <a:t>に上がった際、</a:t>
            </a:r>
            <a:r>
              <a:rPr lang="en-US" altLang="ja-JP" dirty="0" err="1"/>
              <a:t>PoS</a:t>
            </a:r>
            <a:r>
              <a:rPr lang="ja-JP" altLang="en-US" dirty="0"/>
              <a:t>発生で特定の条件で弾かれてしまっていた問題も</a:t>
            </a:r>
            <a:r>
              <a:rPr lang="en-US" altLang="ja-JP" dirty="0"/>
              <a:t>v1.0.3.1</a:t>
            </a:r>
            <a:r>
              <a:rPr lang="ja-JP" altLang="en-US" dirty="0" err="1"/>
              <a:t>で解</a:t>
            </a:r>
            <a:r>
              <a:rPr lang="ja-JP" altLang="en-US" dirty="0"/>
              <a:t>決した</a:t>
            </a:r>
          </a:p>
          <a:p>
            <a:r>
              <a:rPr lang="ja-JP" altLang="en-US" dirty="0"/>
              <a:t>だいじょうぶ</a:t>
            </a:r>
          </a:p>
          <a:p>
            <a:endParaRPr lang="ja-JP" altLang="en-US" dirty="0"/>
          </a:p>
          <a:p>
            <a:r>
              <a:rPr lang="en-US" altLang="ja-JP" dirty="0"/>
              <a:t>&gt;&gt;14</a:t>
            </a:r>
          </a:p>
          <a:p>
            <a:r>
              <a:rPr lang="ja-JP" altLang="en-US" dirty="0"/>
              <a:t>コンテンツ開発者を支援する基金とかあったらどうだろうかなぁ</a:t>
            </a:r>
          </a:p>
          <a:p>
            <a:r>
              <a:rPr lang="ja-JP" altLang="en-US" dirty="0"/>
              <a:t>今思いついたんだけど</a:t>
            </a:r>
          </a:p>
          <a:p>
            <a:r>
              <a:rPr lang="ja-JP" altLang="en-US" dirty="0"/>
              <a:t>皆さんから寄付を募って、コンテンツ開発者に配布するとか</a:t>
            </a:r>
          </a:p>
          <a:p>
            <a:r>
              <a:rPr lang="ja-JP" altLang="en-US" dirty="0"/>
              <a:t>公式でやるとトラブった時にコインそのものの信頼まで死ぬので、それを恐れてますが</a:t>
            </a:r>
          </a:p>
          <a:p>
            <a:endParaRPr lang="ja-JP" altLang="en-US" dirty="0"/>
          </a:p>
          <a:p>
            <a:r>
              <a:rPr lang="en-US" altLang="ja-JP" dirty="0"/>
              <a:t>&gt;&gt;15</a:t>
            </a:r>
          </a:p>
          <a:p>
            <a:r>
              <a:rPr lang="ja-JP" altLang="en-US" dirty="0"/>
              <a:t>問題無いです</a:t>
            </a:r>
          </a:p>
          <a:p>
            <a:r>
              <a:rPr lang="ja-JP" altLang="en-US" dirty="0"/>
              <a:t>そのくらいよく下がります</a:t>
            </a:r>
            <a:endParaRPr kumimoji="1" lang="ja-JP" altLang="en-US" dirty="0"/>
          </a:p>
        </p:txBody>
      </p:sp>
    </p:spTree>
    <p:extLst>
      <p:ext uri="{BB962C8B-B14F-4D97-AF65-F5344CB8AC3E}">
        <p14:creationId xmlns:p14="http://schemas.microsoft.com/office/powerpoint/2010/main" val="268255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DATA</a:t>
            </a:r>
            <a:r>
              <a:rPr lang="ja-JP" altLang="en-US" dirty="0" smtClean="0"/>
              <a:t>から直接派生するのは</a:t>
            </a:r>
            <a:r>
              <a:rPr lang="en-US" altLang="ja-JP" dirty="0" smtClean="0">
                <a:solidFill>
                  <a:srgbClr val="FF0000"/>
                </a:solidFill>
              </a:rPr>
              <a:t>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STREAMDATA&lt;T</a:t>
            </a:r>
            <a:r>
              <a:rPr lang="en-US" altLang="ja-JP" dirty="0">
                <a:solidFill>
                  <a:srgbClr val="FF0000"/>
                </a:solidFill>
              </a:rPr>
              <a:t>&gt;</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r>
              <a:rPr lang="en-US" altLang="ja-JP" dirty="0"/>
              <a:t>STREAMDATA&lt;T</a:t>
            </a:r>
            <a:r>
              <a:rPr lang="en-US" altLang="ja-JP" dirty="0" smtClean="0"/>
              <a:t>&gt;</a:t>
            </a:r>
            <a:r>
              <a:rPr lang="ja-JP" altLang="en-US" dirty="0" smtClean="0"/>
              <a:t>抽象クラスから</a:t>
            </a:r>
            <a:r>
              <a:rPr lang="en-US" altLang="ja-JP" dirty="0" smtClean="0">
                <a:solidFill>
                  <a:srgbClr val="FF0000"/>
                </a:solidFill>
              </a:rPr>
              <a:t>SHAREDDATA</a:t>
            </a:r>
            <a:r>
              <a:rPr lang="ja-JP" altLang="en-US" dirty="0" smtClean="0">
                <a:solidFill>
                  <a:srgbClr val="FF0000"/>
                </a:solidFill>
              </a:rPr>
              <a:t>抽象クラス</a:t>
            </a:r>
            <a:r>
              <a:rPr lang="ja-JP" altLang="en-US" dirty="0" smtClean="0"/>
              <a:t>が派生する。</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STREAMDATA&lt;T</a:t>
            </a:r>
            <a:r>
              <a:rPr lang="en-US" altLang="ja-JP" dirty="0" smtClean="0"/>
              <a:t>&gt;</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StreamInfomation</a:t>
            </a:r>
            <a:r>
              <a:rPr lang="ja-JP" altLang="en-US" dirty="0" smtClean="0"/>
              <a:t>抽象クラス</a:t>
            </a:r>
            <a:endParaRPr kumimoji="1" lang="ja-JP" altLang="en-US" dirty="0"/>
          </a:p>
        </p:txBody>
      </p:sp>
    </p:spTree>
    <p:extLst>
      <p:ext uri="{BB962C8B-B14F-4D97-AF65-F5344CB8AC3E}">
        <p14:creationId xmlns:p14="http://schemas.microsoft.com/office/powerpoint/2010/main" val="246393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が実行されている間にデータクラスのバージョンが上がることはない（想定しない）からである。</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smtClean="0"/>
              <a:t>1</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従って、データを何らかの形式で保持する機能が必要である。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StreamInfo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err="1" smtClean="0">
                <a:solidFill>
                  <a:srgbClr val="0000FF"/>
                </a:solidFill>
              </a:rPr>
              <a:t>IsVersionSaved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共有</a:t>
            </a:r>
            <a:r>
              <a:rPr lang="ja-JP" altLang="en-US" dirty="0"/>
              <a:t>データ</a:t>
            </a:r>
            <a:r>
              <a:rPr lang="ja-JP" altLang="en-US" dirty="0" smtClean="0"/>
              <a:t>がバイナリ</a:t>
            </a:r>
            <a:r>
              <a:rPr lang="ja-JP" altLang="en-US" dirty="0"/>
              <a:t>形式</a:t>
            </a:r>
            <a:r>
              <a:rPr lang="ja-JP" altLang="en-US" dirty="0" smtClean="0"/>
              <a:t>で</a:t>
            </a:r>
            <a:r>
              <a:rPr lang="ja-JP" altLang="en-US" dirty="0"/>
              <a:t>保持</a:t>
            </a:r>
            <a:r>
              <a:rPr lang="ja-JP" altLang="en-US" dirty="0" smtClean="0"/>
              <a:t>される際にバージョンが含められるかどうかを表す。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a:t>バージョンには</a:t>
            </a:r>
            <a:r>
              <a:rPr lang="en-US" altLang="ja-JP" dirty="0"/>
              <a:t>2</a:t>
            </a:r>
            <a:r>
              <a:rPr lang="ja-JP" altLang="en-US" dirty="0"/>
              <a:t>種類ある。</a:t>
            </a:r>
            <a:endParaRPr lang="en-US" altLang="ja-JP" dirty="0"/>
          </a:p>
          <a:p>
            <a:pPr lvl="2"/>
            <a:r>
              <a:rPr lang="ja-JP" altLang="en-US" dirty="0"/>
              <a:t>依存バージョン</a:t>
            </a:r>
            <a:endParaRPr lang="en-US" altLang="ja-JP" dirty="0"/>
          </a:p>
          <a:p>
            <a:pPr lvl="3"/>
            <a:r>
              <a:rPr lang="en-US" altLang="ja-JP" dirty="0" err="1" smtClean="0"/>
              <a:t>IsVersioned</a:t>
            </a:r>
            <a:r>
              <a:rPr lang="en-US" altLang="ja-JP" dirty="0" smtClean="0"/>
              <a:t> &amp;&amp; !</a:t>
            </a:r>
            <a:r>
              <a:rPr lang="en-US" altLang="ja-JP" dirty="0" err="1" smtClean="0"/>
              <a:t>IsVersionSaved</a:t>
            </a:r>
            <a:endParaRPr lang="en-US" altLang="ja-JP" dirty="0" smtClean="0"/>
          </a:p>
          <a:p>
            <a:pPr lvl="3"/>
            <a:r>
              <a:rPr lang="ja-JP" altLang="en-US" dirty="0" smtClean="0"/>
              <a:t>バイナリ</a:t>
            </a:r>
            <a:r>
              <a:rPr lang="ja-JP" altLang="en-US" dirty="0"/>
              <a:t>形式</a:t>
            </a:r>
            <a:r>
              <a:rPr lang="ja-JP" altLang="en-US" dirty="0" smtClean="0"/>
              <a:t>の共有</a:t>
            </a:r>
            <a:r>
              <a:rPr lang="ja-JP" altLang="en-US" dirty="0"/>
              <a:t>データ</a:t>
            </a:r>
            <a:r>
              <a:rPr lang="ja-JP" altLang="en-US" dirty="0" smtClean="0"/>
              <a:t>の</a:t>
            </a:r>
            <a:r>
              <a:rPr lang="ja-JP" altLang="en-US" dirty="0"/>
              <a:t>中</a:t>
            </a:r>
            <a:r>
              <a:rPr lang="ja-JP" altLang="en-US" dirty="0" smtClean="0"/>
              <a:t>にはバージョンが含まれない。従って、バイナリ形式の共有データを展開するためには必ず外部からバージョンを与えなければならない。</a:t>
            </a:r>
            <a:endParaRPr lang="en-US" altLang="ja-JP" dirty="0"/>
          </a:p>
          <a:p>
            <a:pPr lvl="2"/>
            <a:r>
              <a:rPr lang="ja-JP" altLang="en-US" dirty="0"/>
              <a:t>独立</a:t>
            </a:r>
            <a:r>
              <a:rPr lang="ja-JP" altLang="en-US" dirty="0" smtClean="0"/>
              <a:t>バージョン</a:t>
            </a:r>
            <a:endParaRPr lang="en-US" altLang="ja-JP" dirty="0" smtClean="0"/>
          </a:p>
          <a:p>
            <a:pPr lvl="3"/>
            <a:r>
              <a:rPr lang="en-US" altLang="ja-JP" dirty="0" err="1" smtClean="0"/>
              <a:t>IsVersioned</a:t>
            </a:r>
            <a:r>
              <a:rPr lang="en-US" altLang="ja-JP" dirty="0" smtClean="0"/>
              <a:t> &amp;&amp; </a:t>
            </a:r>
            <a:r>
              <a:rPr lang="en-US" altLang="ja-JP" dirty="0" err="1" smtClean="0"/>
              <a:t>IsVersionSaved</a:t>
            </a:r>
            <a:endParaRPr lang="en-US" altLang="ja-JP" dirty="0"/>
          </a:p>
          <a:p>
            <a:pPr lvl="3"/>
            <a:r>
              <a:rPr lang="ja-JP" altLang="en-US" dirty="0"/>
              <a:t>バイナリ形式の共有データの中にはバージョン</a:t>
            </a:r>
            <a:r>
              <a:rPr lang="ja-JP" altLang="en-US" dirty="0" smtClean="0"/>
              <a:t>が含まれる。</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SHAREDDATA</a:t>
            </a:r>
            <a:r>
              <a:rPr lang="ja-JP" altLang="en-US" dirty="0" smtClean="0"/>
              <a:t>抽象クラス</a:t>
            </a:r>
            <a:r>
              <a:rPr lang="en-US" altLang="ja-JP" dirty="0"/>
              <a:t>2</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は受信したデータから主データ及び付従データを復元する必要があり、その際にデータが破損していないか検査する機能が必要になるかもしれない。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共有データの入れ子</a:t>
            </a:r>
            <a:endParaRPr lang="en-US" altLang="ja-JP" dirty="0"/>
          </a:p>
          <a:p>
            <a:pPr lvl="1"/>
            <a:r>
              <a:rPr lang="ja-JP" altLang="en-US" dirty="0"/>
              <a:t>共有データの中に更に共有データを格納することができる。その場合には外側の共有データは内側の共有データのバージョンを指定する。しかし、内側の共有データの種類によって扱いが異なる。</a:t>
            </a:r>
            <a:endParaRPr lang="en-US" altLang="ja-JP" dirty="0"/>
          </a:p>
          <a:p>
            <a:pPr lvl="2"/>
            <a:r>
              <a:rPr lang="ja-JP" altLang="en-US" dirty="0"/>
              <a:t>依存バージョン</a:t>
            </a:r>
            <a:endParaRPr lang="en-US" altLang="ja-JP" dirty="0"/>
          </a:p>
          <a:p>
            <a:pPr lvl="3"/>
            <a:r>
              <a:rPr lang="ja-JP" altLang="en-US" dirty="0"/>
              <a:t>内側の共有データのバージョンは必ず外側の共有データによって指定されたバージョンでなければならない（依存バージョンは外部から与えられる必要があるので当然と言えば当然）。</a:t>
            </a:r>
            <a:endParaRPr lang="en-US" altLang="ja-JP" dirty="0"/>
          </a:p>
          <a:p>
            <a:pPr lvl="2"/>
            <a:r>
              <a:rPr lang="ja-JP" altLang="en-US" dirty="0"/>
              <a:t>独立バージョン</a:t>
            </a:r>
            <a:endParaRPr lang="en-US" altLang="ja-JP" dirty="0"/>
          </a:p>
          <a:p>
            <a:pPr lvl="3"/>
            <a:r>
              <a:rPr lang="ja-JP" altLang="en-US" u="sng" dirty="0">
                <a:solidFill>
                  <a:srgbClr val="FF0000"/>
                </a:solidFill>
              </a:rPr>
              <a:t>内側の共有データのバージョンは必ずしも外側の共有データによって指定されたバージョンである必要はない</a:t>
            </a:r>
            <a:r>
              <a:rPr lang="ja-JP" altLang="en-US" dirty="0"/>
              <a:t>。</a:t>
            </a:r>
            <a:endParaRPr lang="en-US" altLang="ja-JP" dirty="0"/>
          </a:p>
          <a:p>
            <a:r>
              <a:rPr lang="ja-JP" altLang="en-US" dirty="0" smtClean="0"/>
              <a:t>可変長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err="1" smtClean="0">
                <a:solidFill>
                  <a:srgbClr val="0000FF"/>
                </a:solidFill>
              </a:rPr>
              <a:t>LengthMain</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a:p>
            <a:pPr lvl="1"/>
            <a:r>
              <a:rPr lang="en-US" altLang="ja-JP" dirty="0" err="1" smtClean="0"/>
              <a:t>LengthAll</a:t>
            </a:r>
            <a:r>
              <a:rPr lang="ja-JP" altLang="en-US" dirty="0" smtClean="0"/>
              <a:t>プロパティ </a:t>
            </a:r>
            <a:r>
              <a:rPr lang="en-US" altLang="ja-JP" dirty="0" smtClean="0"/>
              <a:t>: </a:t>
            </a:r>
            <a:r>
              <a:rPr lang="en-US" altLang="ja-JP" dirty="0" err="1" smtClean="0"/>
              <a:t>int</a:t>
            </a:r>
            <a:r>
              <a:rPr lang="en-US" altLang="ja-JP" dirty="0" smtClean="0"/>
              <a:t>?</a:t>
            </a:r>
          </a:p>
        </p:txBody>
      </p:sp>
    </p:spTree>
    <p:extLst>
      <p:ext uri="{BB962C8B-B14F-4D97-AF65-F5344CB8AC3E}">
        <p14:creationId xmlns:p14="http://schemas.microsoft.com/office/powerpoint/2010/main" val="210025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SHAREDDATA</a:t>
            </a:r>
            <a:r>
              <a:rPr lang="ja-JP" altLang="en-US" dirty="0"/>
              <a:t>抽象</a:t>
            </a:r>
            <a:r>
              <a:rPr lang="ja-JP" altLang="en-US" dirty="0" smtClean="0"/>
              <a:t>クラス</a:t>
            </a:r>
            <a:r>
              <a:rPr lang="en-US" altLang="ja-JP" dirty="0"/>
              <a:t>3</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署名機能（作ったけど使わないかも・・・）</a:t>
            </a:r>
            <a:endParaRPr kumimoji="1" lang="en-US" altLang="ja-JP" dirty="0" smtClean="0"/>
          </a:p>
          <a:p>
            <a:pPr lvl="1"/>
            <a:r>
              <a:rPr kumimoji="1" lang="ja-JP" altLang="en-US" dirty="0" smtClean="0"/>
              <a:t>主データへの署名に対応する。</a:t>
            </a:r>
            <a:endParaRPr kumimoji="1" lang="en-US" altLang="ja-JP" dirty="0" smtClean="0"/>
          </a:p>
          <a:p>
            <a:pPr lvl="1"/>
            <a:r>
              <a:rPr lang="ja-JP" altLang="en-US" dirty="0" smtClean="0"/>
              <a:t>一応主</a:t>
            </a:r>
            <a:r>
              <a:rPr lang="ja-JP" altLang="en-US" dirty="0"/>
              <a:t>データ</a:t>
            </a:r>
            <a:r>
              <a:rPr lang="ja-JP" altLang="en-US" dirty="0" smtClean="0"/>
              <a:t>だけではなく、公開鍵に主データを結合したものに署名する。</a:t>
            </a:r>
            <a:endParaRPr lang="en-US" altLang="ja-JP" dirty="0" smtClean="0"/>
          </a:p>
          <a:p>
            <a:pPr lvl="1"/>
            <a:r>
              <a:rPr kumimoji="1" lang="en-US" altLang="ja-JP" dirty="0" err="1" smtClean="0">
                <a:solidFill>
                  <a:srgbClr val="0000FF"/>
                </a:solidFill>
              </a:rPr>
              <a:t>IsSigned</a:t>
            </a:r>
            <a:r>
              <a:rPr kumimoji="1" lang="ja-JP" altLang="en-US" dirty="0" smtClean="0">
                <a:solidFill>
                  <a:srgbClr val="0000FF"/>
                </a:solidFill>
              </a:rPr>
              <a:t>仮想プロパティ</a:t>
            </a:r>
            <a:r>
              <a:rPr kumimoji="1" lang="ja-JP" altLang="en-US" dirty="0" smtClean="0"/>
              <a:t> </a:t>
            </a:r>
            <a:r>
              <a:rPr kumimoji="1" lang="en-US" altLang="ja-JP" dirty="0" smtClean="0"/>
              <a:t>: </a:t>
            </a:r>
            <a:r>
              <a:rPr kumimoji="1" lang="en-US" altLang="ja-JP" dirty="0" err="1" smtClean="0"/>
              <a:t>bool</a:t>
            </a:r>
            <a:endParaRPr kumimoji="1" lang="en-US" altLang="ja-JP" dirty="0" smtClean="0"/>
          </a:p>
          <a:p>
            <a:pPr lvl="2"/>
            <a:r>
              <a:rPr lang="ja-JP" altLang="en-US" dirty="0" smtClean="0"/>
              <a:t>署名</a:t>
            </a:r>
            <a:r>
              <a:rPr lang="ja-JP" altLang="en-US" dirty="0"/>
              <a:t>機能</a:t>
            </a:r>
            <a:r>
              <a:rPr lang="ja-JP" altLang="en-US" dirty="0" smtClean="0"/>
              <a:t>を</a:t>
            </a:r>
            <a:r>
              <a:rPr lang="ja-JP" altLang="en-US" dirty="0"/>
              <a:t>使用</a:t>
            </a:r>
            <a:r>
              <a:rPr lang="ja-JP" altLang="en-US" dirty="0" smtClean="0"/>
              <a:t>するかどうかを表す。</a:t>
            </a:r>
            <a:endParaRPr kumimoji="1" lang="en-US" altLang="ja-JP" dirty="0" smtClean="0"/>
          </a:p>
          <a:p>
            <a:pPr lvl="1"/>
            <a:r>
              <a:rPr lang="en-US" altLang="ja-JP" dirty="0" err="1" smtClean="0">
                <a:solidFill>
                  <a:srgbClr val="0000FF"/>
                </a:solidFill>
              </a:rPr>
              <a:t>IsSignatureChecked</a:t>
            </a:r>
            <a:r>
              <a:rPr lang="ja-JP" altLang="en-US" dirty="0" smtClean="0">
                <a:solidFill>
                  <a:srgbClr val="0000FF"/>
                </a:solidFill>
              </a:rPr>
              <a:t>仮想プロパティ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主</a:t>
            </a:r>
            <a:r>
              <a:rPr lang="ja-JP" altLang="en-US" dirty="0"/>
              <a:t>データ</a:t>
            </a:r>
            <a:r>
              <a:rPr lang="ja-JP" altLang="en-US" dirty="0" smtClean="0"/>
              <a:t>の読み込み</a:t>
            </a:r>
            <a:r>
              <a:rPr lang="ja-JP" altLang="en-US" dirty="0"/>
              <a:t>時</a:t>
            </a:r>
            <a:r>
              <a:rPr lang="ja-JP" altLang="en-US" dirty="0" smtClean="0"/>
              <a:t>に署名を検証するかどうかを表す。</a:t>
            </a:r>
            <a:endParaRPr lang="en-US" altLang="ja-JP" dirty="0" smtClean="0"/>
          </a:p>
          <a:p>
            <a:pPr lvl="1"/>
            <a:r>
              <a:rPr kumimoji="1" lang="en-US" altLang="ja-JP" dirty="0" err="1" smtClean="0">
                <a:solidFill>
                  <a:srgbClr val="0000FF"/>
                </a:solidFill>
              </a:rPr>
              <a:t>PublicKey</a:t>
            </a:r>
            <a:r>
              <a:rPr kumimoji="1" lang="ja-JP" altLang="en-US" dirty="0" smtClean="0">
                <a:solidFill>
                  <a:srgbClr val="0000FF"/>
                </a:solidFill>
              </a:rPr>
              <a:t>仮想プロパティ</a:t>
            </a:r>
            <a:r>
              <a:rPr lang="ja-JP" altLang="en-US" dirty="0" smtClean="0"/>
              <a:t> </a:t>
            </a:r>
            <a:r>
              <a:rPr lang="en-US" altLang="ja-JP" dirty="0" smtClean="0"/>
              <a:t>: byte[]</a:t>
            </a:r>
          </a:p>
          <a:p>
            <a:pPr lvl="2"/>
            <a:r>
              <a:rPr lang="en-US" altLang="ja-JP" dirty="0" smtClean="0"/>
              <a:t>ECDSA</a:t>
            </a:r>
            <a:r>
              <a:rPr lang="ja-JP" altLang="en-US" dirty="0" smtClean="0"/>
              <a:t>の公開</a:t>
            </a:r>
            <a:r>
              <a:rPr lang="ja-JP" altLang="en-US" dirty="0"/>
              <a:t>鍵</a:t>
            </a:r>
            <a:r>
              <a:rPr lang="ja-JP" altLang="en-US" dirty="0" smtClean="0"/>
              <a:t>を表す。</a:t>
            </a:r>
            <a:endParaRPr lang="en-US" altLang="ja-JP" dirty="0" smtClean="0"/>
          </a:p>
          <a:p>
            <a:pPr lvl="1"/>
            <a:r>
              <a:rPr kumimoji="1" lang="en-US" altLang="ja-JP" dirty="0" err="1" smtClean="0">
                <a:solidFill>
                  <a:srgbClr val="0000FF"/>
                </a:solidFill>
              </a:rPr>
              <a:t>PrivateKey</a:t>
            </a:r>
            <a:r>
              <a:rPr kumimoji="1" lang="ja-JP" altLang="en-US" dirty="0" smtClean="0">
                <a:solidFill>
                  <a:srgbClr val="0000FF"/>
                </a:solidFill>
              </a:rPr>
              <a:t>仮想プロパティ</a:t>
            </a:r>
            <a:r>
              <a:rPr kumimoji="1" lang="ja-JP" altLang="en-US" dirty="0" smtClean="0"/>
              <a:t> </a:t>
            </a:r>
            <a:r>
              <a:rPr kumimoji="1" lang="en-US" altLang="ja-JP" dirty="0" smtClean="0"/>
              <a:t>: byte[]</a:t>
            </a:r>
          </a:p>
          <a:p>
            <a:pPr lvl="2"/>
            <a:r>
              <a:rPr lang="en-US" altLang="ja-JP" dirty="0" smtClean="0"/>
              <a:t>ECDSA</a:t>
            </a:r>
            <a:r>
              <a:rPr lang="ja-JP" altLang="en-US" dirty="0" smtClean="0"/>
              <a:t>の秘密鍵を表す。</a:t>
            </a:r>
            <a:endParaRPr kumimoji="1" lang="en-US" altLang="ja-JP" dirty="0" smtClean="0"/>
          </a:p>
          <a:p>
            <a:pPr lvl="1"/>
            <a:r>
              <a:rPr lang="en-US" altLang="ja-JP" dirty="0" err="1" smtClean="0">
                <a:solidFill>
                  <a:srgbClr val="0000FF"/>
                </a:solidFill>
              </a:rPr>
              <a:t>IsValidSignature</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a:t>署名</a:t>
            </a:r>
            <a:r>
              <a:rPr lang="ja-JP" altLang="en-US" dirty="0" smtClean="0"/>
              <a:t>が</a:t>
            </a:r>
            <a:r>
              <a:rPr lang="ja-JP" altLang="en-US" dirty="0"/>
              <a:t>正当</a:t>
            </a:r>
            <a:r>
              <a:rPr lang="ja-JP" altLang="en-US" dirty="0" smtClean="0"/>
              <a:t>なも</a:t>
            </a:r>
            <a:r>
              <a:rPr lang="ja-JP" altLang="en-US" dirty="0"/>
              <a:t>の</a:t>
            </a:r>
            <a:r>
              <a:rPr lang="ja-JP" altLang="en-US" dirty="0" smtClean="0"/>
              <a:t>かどうかを表す。</a:t>
            </a:r>
            <a:endParaRPr lang="en-US" altLang="ja-JP" dirty="0" smtClean="0"/>
          </a:p>
        </p:txBody>
      </p:sp>
    </p:spTree>
    <p:extLst>
      <p:ext uri="{BB962C8B-B14F-4D97-AF65-F5344CB8AC3E}">
        <p14:creationId xmlns:p14="http://schemas.microsoft.com/office/powerpoint/2010/main" val="21762071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4639</Words>
  <Application>Microsoft Office PowerPoint</Application>
  <PresentationFormat>ワイド画面</PresentationFormat>
  <Paragraphs>406</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ＭＳ Ｐゴシック</vt:lpstr>
      <vt:lpstr>Arial</vt:lpstr>
      <vt:lpstr>Calibri</vt:lpstr>
      <vt:lpstr>Calibri Light</vt:lpstr>
      <vt:lpstr>Office テーマ</vt:lpstr>
      <vt:lpstr>CREACOIN</vt:lpstr>
      <vt:lpstr>CREAプロジェクトの高遠大計</vt:lpstr>
      <vt:lpstr>PowerPoint プレゼンテーション</vt:lpstr>
      <vt:lpstr>基底クラス1  DATA関係</vt:lpstr>
      <vt:lpstr>STREAMDATA&lt;T&gt;抽象クラス</vt:lpstr>
      <vt:lpstr>INTERNALDATA抽象クラス</vt:lpstr>
      <vt:lpstr>SHAREDDATA抽象クラス1</vt:lpstr>
      <vt:lpstr>SHAREDDATA抽象クラス2</vt:lpstr>
      <vt:lpstr>SHAREDDATA抽象クラス3</vt:lpstr>
      <vt:lpstr>SETTINGSDATA抽象クラス</vt:lpstr>
      <vt:lpstr>COMMUNICATIONPROTOCOL抽象クラス</vt:lpstr>
      <vt:lpstr>P2P通信1</vt:lpstr>
      <vt:lpstr>P2P通信2</vt:lpstr>
      <vt:lpstr>P2P通信3</vt:lpstr>
      <vt:lpstr>P2P通信4</vt:lpstr>
      <vt:lpstr>Cremlia</vt:lpstr>
      <vt:lpstr>口座名義／口座</vt:lpstr>
      <vt:lpstr>取引</vt:lpstr>
      <vt:lpstr>通知機能</vt:lpstr>
      <vt:lpstr>異常終了したかどうかの判定</vt:lpstr>
      <vt:lpstr>自動バージョンアップ機能</vt:lpstr>
      <vt:lpstr>開発者用クライアント</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lpstr>他人から貰ったアイディア4</vt:lpstr>
      <vt:lpstr>他人から貰ったアイディア5</vt:lpstr>
      <vt:lpstr>他人から貰ったアイディア6</vt:lpstr>
      <vt:lpstr>他人から貰ったアイディア7</vt:lpstr>
      <vt:lpstr>他人から貰ったアイディア8</vt:lpstr>
      <vt:lpstr>他人から貰ったアイディア9</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2014-09-06T14:39:23Z</dcterms:modified>
</cp:coreProperties>
</file>