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sldIdLst>
    <p:sldId id="256" r:id="rId2"/>
    <p:sldId id="277" r:id="rId3"/>
    <p:sldId id="278" r:id="rId4"/>
    <p:sldId id="257" r:id="rId5"/>
    <p:sldId id="275" r:id="rId6"/>
    <p:sldId id="258" r:id="rId7"/>
    <p:sldId id="259" r:id="rId8"/>
    <p:sldId id="272" r:id="rId9"/>
    <p:sldId id="273" r:id="rId10"/>
    <p:sldId id="274" r:id="rId11"/>
    <p:sldId id="271" r:id="rId12"/>
    <p:sldId id="288" r:id="rId13"/>
    <p:sldId id="287" r:id="rId14"/>
    <p:sldId id="276" r:id="rId15"/>
    <p:sldId id="289" r:id="rId16"/>
    <p:sldId id="261" r:id="rId17"/>
    <p:sldId id="262" r:id="rId18"/>
    <p:sldId id="263" r:id="rId19"/>
    <p:sldId id="260" r:id="rId20"/>
    <p:sldId id="285" r:id="rId21"/>
    <p:sldId id="267" r:id="rId22"/>
    <p:sldId id="268" r:id="rId23"/>
    <p:sldId id="266" r:id="rId24"/>
    <p:sldId id="269" r:id="rId25"/>
    <p:sldId id="270" r:id="rId26"/>
    <p:sldId id="279" r:id="rId27"/>
    <p:sldId id="280" r:id="rId28"/>
    <p:sldId id="281" r:id="rId29"/>
    <p:sldId id="282" r:id="rId30"/>
    <p:sldId id="283" r:id="rId31"/>
    <p:sldId id="286" r:id="rId32"/>
    <p:sldId id="290" r:id="rId3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4" d="100"/>
          <a:sy n="74" d="100"/>
        </p:scale>
        <p:origin x="4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65A1A393-8C57-40C4-9017-23C445216EF9}" type="datetimeFigureOut">
              <a:rPr kumimoji="1" lang="ja-JP" altLang="en-US" smtClean="0"/>
              <a:t>2014/5/31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984417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5A1A393-8C57-40C4-9017-23C445216EF9}" type="datetimeFigureOut">
              <a:rPr kumimoji="1" lang="ja-JP" altLang="en-US" smtClean="0"/>
              <a:t>2014/5/31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842216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5A1A393-8C57-40C4-9017-23C445216EF9}" type="datetimeFigureOut">
              <a:rPr kumimoji="1" lang="ja-JP" altLang="en-US" smtClean="0"/>
              <a:t>2014/5/31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1209377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5A1A393-8C57-40C4-9017-23C445216EF9}" type="datetimeFigureOut">
              <a:rPr kumimoji="1" lang="ja-JP" altLang="en-US" smtClean="0"/>
              <a:t>2014/5/31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4073019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65A1A393-8C57-40C4-9017-23C445216EF9}" type="datetimeFigureOut">
              <a:rPr kumimoji="1" lang="ja-JP" altLang="en-US" smtClean="0"/>
              <a:t>2014/5/31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2114191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65A1A393-8C57-40C4-9017-23C445216EF9}" type="datetimeFigureOut">
              <a:rPr kumimoji="1" lang="ja-JP" altLang="en-US" smtClean="0"/>
              <a:t>2014/5/31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1825511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65A1A393-8C57-40C4-9017-23C445216EF9}" type="datetimeFigureOut">
              <a:rPr kumimoji="1" lang="ja-JP" altLang="en-US" smtClean="0"/>
              <a:t>2014/5/31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1351120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65A1A393-8C57-40C4-9017-23C445216EF9}" type="datetimeFigureOut">
              <a:rPr kumimoji="1" lang="ja-JP" altLang="en-US" smtClean="0"/>
              <a:t>2014/5/31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2953276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65A1A393-8C57-40C4-9017-23C445216EF9}" type="datetimeFigureOut">
              <a:rPr kumimoji="1" lang="ja-JP" altLang="en-US" smtClean="0"/>
              <a:t>2014/5/31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91826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5A1A393-8C57-40C4-9017-23C445216EF9}" type="datetimeFigureOut">
              <a:rPr kumimoji="1" lang="ja-JP" altLang="en-US" smtClean="0"/>
              <a:t>2014/5/31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1398654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5A1A393-8C57-40C4-9017-23C445216EF9}" type="datetimeFigureOut">
              <a:rPr kumimoji="1" lang="ja-JP" altLang="en-US" smtClean="0"/>
              <a:t>2014/5/31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4261106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A1A393-8C57-40C4-9017-23C445216EF9}" type="datetimeFigureOut">
              <a:rPr kumimoji="1" lang="ja-JP" altLang="en-US" smtClean="0"/>
              <a:t>2014/5/31</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41006521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www.computer-shogi.org/wcsc23/appeal/Selene/Selene.txt"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t>CREACOIN</a:t>
            </a:r>
            <a:endParaRPr kumimoji="1" lang="ja-JP" altLang="en-US" dirty="0"/>
          </a:p>
        </p:txBody>
      </p:sp>
      <p:sp>
        <p:nvSpPr>
          <p:cNvPr id="3" name="サブタイトル 2"/>
          <p:cNvSpPr>
            <a:spLocks noGrp="1"/>
          </p:cNvSpPr>
          <p:nvPr>
            <p:ph type="subTitle" idx="1"/>
          </p:nvPr>
        </p:nvSpPr>
        <p:spPr/>
        <p:txBody>
          <a:bodyPr/>
          <a:lstStyle/>
          <a:p>
            <a:r>
              <a:rPr kumimoji="1" lang="ja-JP" altLang="en-US" dirty="0" smtClean="0"/>
              <a:t>日本初の次世代暗号貨幣を目指して</a:t>
            </a:r>
            <a:endParaRPr kumimoji="1" lang="ja-JP" altLang="en-US" dirty="0"/>
          </a:p>
        </p:txBody>
      </p:sp>
    </p:spTree>
    <p:extLst>
      <p:ext uri="{BB962C8B-B14F-4D97-AF65-F5344CB8AC3E}">
        <p14:creationId xmlns:p14="http://schemas.microsoft.com/office/powerpoint/2010/main" val="2285503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COMMUNICATIONPROTOCOL</a:t>
            </a:r>
            <a:r>
              <a:rPr lang="ja-JP" altLang="en-US" dirty="0" smtClean="0"/>
              <a:t>抽象クラス</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1794546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P2P</a:t>
            </a:r>
            <a:r>
              <a:rPr kumimoji="1" lang="ja-JP" altLang="en-US" dirty="0" smtClean="0"/>
              <a:t>通信</a:t>
            </a:r>
            <a:r>
              <a:rPr kumimoji="1" lang="en-US" altLang="ja-JP" dirty="0" smtClean="0"/>
              <a:t>1</a:t>
            </a:r>
            <a:endParaRPr kumimoji="1" lang="ja-JP" altLang="en-US" dirty="0"/>
          </a:p>
        </p:txBody>
      </p:sp>
      <p:sp>
        <p:nvSpPr>
          <p:cNvPr id="3" name="コンテンツ プレースホルダー 2"/>
          <p:cNvSpPr>
            <a:spLocks noGrp="1"/>
          </p:cNvSpPr>
          <p:nvPr>
            <p:ph idx="1"/>
          </p:nvPr>
        </p:nvSpPr>
        <p:spPr/>
        <p:txBody>
          <a:bodyPr>
            <a:normAutofit fontScale="62500" lnSpcReduction="20000"/>
          </a:bodyPr>
          <a:lstStyle/>
          <a:p>
            <a:r>
              <a:rPr kumimoji="1" lang="en-US" altLang="ja-JP" dirty="0" smtClean="0"/>
              <a:t>CREA</a:t>
            </a:r>
            <a:r>
              <a:rPr kumimoji="1" lang="ja-JP" altLang="en-US" dirty="0" smtClean="0"/>
              <a:t>プロトコルの下位プロトコルとしては</a:t>
            </a:r>
            <a:r>
              <a:rPr kumimoji="1" lang="en-US" altLang="ja-JP" dirty="0" smtClean="0"/>
              <a:t>TCP</a:t>
            </a:r>
            <a:r>
              <a:rPr kumimoji="1" lang="ja-JP" altLang="en-US" dirty="0" smtClean="0"/>
              <a:t>を使用する。</a:t>
            </a:r>
            <a:endParaRPr kumimoji="1" lang="en-US" altLang="ja-JP" dirty="0" smtClean="0"/>
          </a:p>
          <a:p>
            <a:pPr lvl="1"/>
            <a:r>
              <a:rPr kumimoji="1" lang="en-US" altLang="ja-JP" dirty="0" smtClean="0"/>
              <a:t>UDP</a:t>
            </a:r>
            <a:r>
              <a:rPr kumimoji="1" lang="ja-JP" altLang="en-US" dirty="0" smtClean="0"/>
              <a:t>は使用しない。ただし、</a:t>
            </a:r>
            <a:r>
              <a:rPr kumimoji="1" lang="en-US" altLang="ja-JP" dirty="0" smtClean="0"/>
              <a:t>CREA</a:t>
            </a:r>
            <a:r>
              <a:rPr kumimoji="1" lang="ja-JP" altLang="en-US" dirty="0" smtClean="0"/>
              <a:t>が利用する</a:t>
            </a:r>
            <a:r>
              <a:rPr kumimoji="1" lang="en-US" altLang="ja-JP" dirty="0" smtClean="0"/>
              <a:t>CREA</a:t>
            </a:r>
            <a:r>
              <a:rPr kumimoji="1" lang="ja-JP" altLang="en-US" dirty="0" smtClean="0"/>
              <a:t>プロトコル以外のプロトコルでは使用されることがある。</a:t>
            </a:r>
            <a:endParaRPr kumimoji="1" lang="en-US" altLang="ja-JP" dirty="0" smtClean="0"/>
          </a:p>
          <a:p>
            <a:pPr lvl="2"/>
            <a:r>
              <a:rPr kumimoji="1" lang="ja-JP" altLang="en-US" dirty="0" smtClean="0"/>
              <a:t>たとえば、</a:t>
            </a:r>
            <a:endParaRPr kumimoji="1" lang="en-US" altLang="ja-JP" dirty="0" smtClean="0"/>
          </a:p>
          <a:p>
            <a:pPr lvl="3"/>
            <a:r>
              <a:rPr kumimoji="1" lang="en-US" altLang="ja-JP" dirty="0" smtClean="0"/>
              <a:t>UPnP</a:t>
            </a:r>
            <a:r>
              <a:rPr kumimoji="1" lang="ja-JP" altLang="en-US" dirty="0" smtClean="0"/>
              <a:t>は</a:t>
            </a:r>
            <a:r>
              <a:rPr kumimoji="1" lang="en-US" altLang="ja-JP" dirty="0" smtClean="0"/>
              <a:t>UDP</a:t>
            </a:r>
            <a:r>
              <a:rPr kumimoji="1" lang="ja-JP" altLang="en-US" dirty="0" smtClean="0"/>
              <a:t>を使用する。</a:t>
            </a:r>
            <a:endParaRPr kumimoji="1" lang="en-US" altLang="ja-JP" dirty="0" smtClean="0"/>
          </a:p>
          <a:p>
            <a:pPr lvl="3"/>
            <a:r>
              <a:rPr kumimoji="1" lang="en-US" altLang="ja-JP" dirty="0" smtClean="0"/>
              <a:t>NTP</a:t>
            </a:r>
            <a:r>
              <a:rPr kumimoji="1" lang="ja-JP" altLang="en-US" dirty="0" smtClean="0"/>
              <a:t>は</a:t>
            </a:r>
            <a:r>
              <a:rPr kumimoji="1" lang="en-US" altLang="ja-JP" dirty="0" smtClean="0"/>
              <a:t>UDP</a:t>
            </a:r>
            <a:r>
              <a:rPr kumimoji="1" lang="ja-JP" altLang="en-US" dirty="0" smtClean="0"/>
              <a:t>を使用する。</a:t>
            </a:r>
            <a:endParaRPr kumimoji="1" lang="en-US" altLang="ja-JP" dirty="0" smtClean="0"/>
          </a:p>
          <a:p>
            <a:r>
              <a:rPr kumimoji="1" lang="ja-JP" altLang="en-US" dirty="0" smtClean="0"/>
              <a:t>通信文の暗号化</a:t>
            </a:r>
            <a:endParaRPr kumimoji="1" lang="en-US" altLang="ja-JP" dirty="0" smtClean="0"/>
          </a:p>
          <a:p>
            <a:pPr lvl="1"/>
            <a:r>
              <a:rPr lang="en-US" altLang="ja-JP" dirty="0" smtClean="0"/>
              <a:t>RSA2048bit + AES256bit</a:t>
            </a:r>
            <a:r>
              <a:rPr lang="ja-JP" altLang="en-US" dirty="0" smtClean="0"/>
              <a:t>を使用する（</a:t>
            </a:r>
            <a:r>
              <a:rPr lang="en-US" altLang="ja-JP" dirty="0" smtClean="0"/>
              <a:t>AES</a:t>
            </a:r>
            <a:r>
              <a:rPr lang="ja-JP" altLang="en-US" dirty="0" smtClean="0"/>
              <a:t>の共通鍵をセッション鍵として使用し、セッション鍵を暗号化するために</a:t>
            </a:r>
            <a:r>
              <a:rPr lang="en-US" altLang="ja-JP" dirty="0" smtClean="0"/>
              <a:t>RSA</a:t>
            </a:r>
            <a:r>
              <a:rPr lang="ja-JP" altLang="en-US" dirty="0" smtClean="0"/>
              <a:t>を使用する）。</a:t>
            </a:r>
            <a:endParaRPr lang="en-US" altLang="ja-JP" dirty="0" smtClean="0"/>
          </a:p>
          <a:p>
            <a:r>
              <a:rPr lang="ja-JP" altLang="en-US" dirty="0" smtClean="0"/>
              <a:t>通信文の完全性</a:t>
            </a:r>
            <a:endParaRPr lang="en-US" altLang="ja-JP" dirty="0" smtClean="0"/>
          </a:p>
          <a:p>
            <a:pPr lvl="1"/>
            <a:r>
              <a:rPr lang="ja-JP" altLang="en-US" dirty="0" smtClean="0"/>
              <a:t>メッセージ認証</a:t>
            </a:r>
            <a:r>
              <a:rPr lang="ja-JP" altLang="en-US" dirty="0"/>
              <a:t>符号</a:t>
            </a:r>
            <a:r>
              <a:rPr lang="ja-JP" altLang="en-US" dirty="0" smtClean="0"/>
              <a:t>は</a:t>
            </a:r>
            <a:r>
              <a:rPr lang="ja-JP" altLang="en-US" dirty="0"/>
              <a:t>使用</a:t>
            </a:r>
            <a:r>
              <a:rPr lang="ja-JP" altLang="en-US" dirty="0" smtClean="0"/>
              <a:t>しない。</a:t>
            </a:r>
            <a:endParaRPr lang="en-US" altLang="ja-JP" dirty="0" smtClean="0"/>
          </a:p>
          <a:p>
            <a:pPr lvl="1"/>
            <a:r>
              <a:rPr lang="ja-JP" altLang="en-US" dirty="0" smtClean="0"/>
              <a:t>代わりに、</a:t>
            </a:r>
            <a:r>
              <a:rPr lang="en-US" altLang="ja-JP" dirty="0" smtClean="0"/>
              <a:t>SHA256</a:t>
            </a:r>
            <a:r>
              <a:rPr lang="ja-JP" altLang="en-US" dirty="0" smtClean="0"/>
              <a:t>ハッシュ値で完全性を確認する。</a:t>
            </a:r>
            <a:endParaRPr lang="en-US" altLang="ja-JP" dirty="0" smtClean="0"/>
          </a:p>
          <a:p>
            <a:r>
              <a:rPr lang="ja-JP" altLang="en-US" dirty="0"/>
              <a:t>シミュレーション</a:t>
            </a:r>
            <a:r>
              <a:rPr lang="ja-JP" altLang="en-US" dirty="0" smtClean="0"/>
              <a:t>に</a:t>
            </a:r>
            <a:r>
              <a:rPr lang="ja-JP" altLang="en-US" dirty="0"/>
              <a:t>対応</a:t>
            </a:r>
            <a:r>
              <a:rPr lang="ja-JP" altLang="en-US" dirty="0" smtClean="0"/>
              <a:t>するための抽象化</a:t>
            </a:r>
            <a:endParaRPr lang="en-US" altLang="ja-JP" dirty="0" smtClean="0"/>
          </a:p>
          <a:p>
            <a:pPr lvl="1"/>
            <a:r>
              <a:rPr lang="ja-JP" altLang="en-US" dirty="0"/>
              <a:t>本当</a:t>
            </a:r>
            <a:r>
              <a:rPr lang="ja-JP" altLang="en-US" dirty="0" smtClean="0"/>
              <a:t>の</a:t>
            </a:r>
            <a:r>
              <a:rPr lang="ja-JP" altLang="en-US" dirty="0"/>
              <a:t>ソケット</a:t>
            </a:r>
            <a:r>
              <a:rPr lang="ja-JP" altLang="en-US" dirty="0" smtClean="0"/>
              <a:t>を使わないで</a:t>
            </a:r>
            <a:r>
              <a:rPr lang="ja-JP" altLang="en-US" dirty="0"/>
              <a:t>通信</a:t>
            </a:r>
            <a:r>
              <a:rPr lang="ja-JP" altLang="en-US" dirty="0" smtClean="0"/>
              <a:t>を</a:t>
            </a:r>
            <a:r>
              <a:rPr lang="ja-JP" altLang="en-US" dirty="0"/>
              <a:t>シミュレート</a:t>
            </a:r>
            <a:r>
              <a:rPr lang="ja-JP" altLang="en-US" dirty="0" smtClean="0"/>
              <a:t>できるようにする。</a:t>
            </a:r>
            <a:endParaRPr lang="en-US" altLang="ja-JP" dirty="0" smtClean="0"/>
          </a:p>
          <a:p>
            <a:pPr lvl="1"/>
            <a:r>
              <a:rPr lang="en-US" altLang="ja-JP" dirty="0" err="1" smtClean="0">
                <a:solidFill>
                  <a:srgbClr val="0000FF"/>
                </a:solidFill>
              </a:rPr>
              <a:t>ISocket</a:t>
            </a:r>
            <a:r>
              <a:rPr lang="ja-JP" altLang="en-US" dirty="0" smtClean="0">
                <a:solidFill>
                  <a:srgbClr val="0000FF"/>
                </a:solidFill>
              </a:rPr>
              <a:t>インターフェイス</a:t>
            </a:r>
            <a:endParaRPr lang="en-US" altLang="ja-JP" dirty="0" smtClean="0">
              <a:solidFill>
                <a:srgbClr val="0000FF"/>
              </a:solidFill>
            </a:endParaRPr>
          </a:p>
          <a:p>
            <a:pPr lvl="1"/>
            <a:r>
              <a:rPr lang="en-US" altLang="ja-JP" dirty="0" err="1" smtClean="0">
                <a:solidFill>
                  <a:srgbClr val="0000FF"/>
                </a:solidFill>
              </a:rPr>
              <a:t>INetworkStream</a:t>
            </a:r>
            <a:r>
              <a:rPr lang="ja-JP" altLang="en-US" dirty="0" smtClean="0">
                <a:solidFill>
                  <a:srgbClr val="0000FF"/>
                </a:solidFill>
              </a:rPr>
              <a:t>インターフェイス</a:t>
            </a:r>
            <a:endParaRPr lang="en-US" altLang="ja-JP" dirty="0" smtClean="0">
              <a:solidFill>
                <a:srgbClr val="0000FF"/>
              </a:solidFill>
            </a:endParaRPr>
          </a:p>
          <a:p>
            <a:r>
              <a:rPr lang="en-US" altLang="ja-JP" dirty="0" err="1" smtClean="0"/>
              <a:t>DoS</a:t>
            </a:r>
            <a:r>
              <a:rPr lang="ja-JP" altLang="en-US" dirty="0" smtClean="0"/>
              <a:t>攻撃対策</a:t>
            </a:r>
            <a:endParaRPr lang="en-US" altLang="ja-JP" dirty="0" smtClean="0"/>
          </a:p>
          <a:p>
            <a:pPr lvl="1"/>
            <a:r>
              <a:rPr lang="ja-JP" altLang="en-US" dirty="0" smtClean="0"/>
              <a:t>（未定）</a:t>
            </a:r>
            <a:endParaRPr lang="en-US" altLang="ja-JP" dirty="0" smtClean="0"/>
          </a:p>
        </p:txBody>
      </p:sp>
    </p:spTree>
    <p:extLst>
      <p:ext uri="{BB962C8B-B14F-4D97-AF65-F5344CB8AC3E}">
        <p14:creationId xmlns:p14="http://schemas.microsoft.com/office/powerpoint/2010/main" val="299346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P2P</a:t>
            </a:r>
            <a:r>
              <a:rPr kumimoji="1" lang="ja-JP" altLang="en-US" dirty="0" smtClean="0"/>
              <a:t>通信</a:t>
            </a:r>
            <a:r>
              <a:rPr lang="en-US" altLang="ja-JP" dirty="0"/>
              <a:t>2</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err="1" smtClean="0">
                <a:solidFill>
                  <a:srgbClr val="FF0000"/>
                </a:solidFill>
              </a:rPr>
              <a:t>SocketChannel</a:t>
            </a:r>
            <a:r>
              <a:rPr kumimoji="1" lang="ja-JP" altLang="en-US" dirty="0" smtClean="0">
                <a:solidFill>
                  <a:srgbClr val="FF0000"/>
                </a:solidFill>
              </a:rPr>
              <a:t>クラス </a:t>
            </a:r>
            <a:r>
              <a:rPr kumimoji="1" lang="en-US" altLang="ja-JP" dirty="0" smtClean="0">
                <a:solidFill>
                  <a:srgbClr val="FF0000"/>
                </a:solidFill>
              </a:rPr>
              <a:t>: </a:t>
            </a:r>
            <a:r>
              <a:rPr kumimoji="1" lang="en-US" altLang="ja-JP" dirty="0" err="1" smtClean="0">
                <a:solidFill>
                  <a:srgbClr val="FF0000"/>
                </a:solidFill>
              </a:rPr>
              <a:t>IChannel</a:t>
            </a:r>
            <a:r>
              <a:rPr kumimoji="1" lang="ja-JP" altLang="en-US" dirty="0" smtClean="0">
                <a:solidFill>
                  <a:srgbClr val="FF0000"/>
                </a:solidFill>
              </a:rPr>
              <a:t>インターフェイス</a:t>
            </a:r>
            <a:endParaRPr kumimoji="1" lang="en-US" altLang="ja-JP" dirty="0" smtClean="0">
              <a:solidFill>
                <a:srgbClr val="FF0000"/>
              </a:solidFill>
            </a:endParaRPr>
          </a:p>
          <a:p>
            <a:pPr lvl="1"/>
            <a:r>
              <a:rPr lang="en-US" altLang="ja-JP" dirty="0" err="1" smtClean="0">
                <a:solidFill>
                  <a:srgbClr val="0000FF"/>
                </a:solidFill>
              </a:rPr>
              <a:t>ReadBytes</a:t>
            </a:r>
            <a:r>
              <a:rPr lang="ja-JP" altLang="en-US" dirty="0" smtClean="0">
                <a:solidFill>
                  <a:srgbClr val="0000FF"/>
                </a:solidFill>
              </a:rPr>
              <a:t>メソッド</a:t>
            </a:r>
            <a:endParaRPr lang="en-US" altLang="ja-JP" dirty="0" smtClean="0">
              <a:solidFill>
                <a:srgbClr val="0000FF"/>
              </a:solidFill>
            </a:endParaRPr>
          </a:p>
          <a:p>
            <a:pPr lvl="1"/>
            <a:r>
              <a:rPr kumimoji="1" lang="en-US" altLang="ja-JP" dirty="0" err="1" smtClean="0">
                <a:solidFill>
                  <a:srgbClr val="0000FF"/>
                </a:solidFill>
              </a:rPr>
              <a:t>WriteBytes</a:t>
            </a:r>
            <a:r>
              <a:rPr lang="ja-JP" altLang="en-US" dirty="0" smtClean="0">
                <a:solidFill>
                  <a:srgbClr val="0000FF"/>
                </a:solidFill>
              </a:rPr>
              <a:t>メソッド</a:t>
            </a:r>
            <a:endParaRPr lang="en-US" altLang="ja-JP" dirty="0" smtClean="0">
              <a:solidFill>
                <a:srgbClr val="0000FF"/>
              </a:solidFill>
            </a:endParaRPr>
          </a:p>
          <a:p>
            <a:pPr lvl="1"/>
            <a:r>
              <a:rPr kumimoji="1" lang="en-US" altLang="ja-JP" dirty="0" smtClean="0">
                <a:solidFill>
                  <a:srgbClr val="0000FF"/>
                </a:solidFill>
              </a:rPr>
              <a:t>Close</a:t>
            </a:r>
            <a:r>
              <a:rPr kumimoji="1" lang="ja-JP" altLang="en-US" dirty="0" smtClean="0">
                <a:solidFill>
                  <a:srgbClr val="0000FF"/>
                </a:solidFill>
              </a:rPr>
              <a:t>メソッド</a:t>
            </a:r>
            <a:endParaRPr kumimoji="1" lang="en-US" altLang="ja-JP" dirty="0" smtClean="0">
              <a:solidFill>
                <a:srgbClr val="0000FF"/>
              </a:solidFill>
            </a:endParaRPr>
          </a:p>
        </p:txBody>
      </p:sp>
    </p:spTree>
    <p:extLst>
      <p:ext uri="{BB962C8B-B14F-4D97-AF65-F5344CB8AC3E}">
        <p14:creationId xmlns:p14="http://schemas.microsoft.com/office/powerpoint/2010/main" val="284497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P2P</a:t>
            </a:r>
            <a:r>
              <a:rPr kumimoji="1" lang="ja-JP" altLang="en-US" dirty="0" smtClean="0"/>
              <a:t>通信</a:t>
            </a:r>
            <a:r>
              <a:rPr lang="en-US" altLang="ja-JP" dirty="0" smtClean="0"/>
              <a:t>3</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smtClean="0"/>
              <a:t>セッション</a:t>
            </a:r>
            <a:endParaRPr lang="en-US" altLang="ja-JP" dirty="0" smtClean="0"/>
          </a:p>
          <a:p>
            <a:pPr lvl="1"/>
            <a:r>
              <a:rPr lang="en-US" altLang="ja-JP" dirty="0"/>
              <a:t>1</a:t>
            </a:r>
            <a:r>
              <a:rPr lang="ja-JP" altLang="en-US" dirty="0" err="1" smtClean="0"/>
              <a:t>つの</a:t>
            </a:r>
            <a:r>
              <a:rPr lang="ja-JP" altLang="en-US" dirty="0"/>
              <a:t>ソケット</a:t>
            </a:r>
            <a:r>
              <a:rPr lang="ja-JP" altLang="en-US" dirty="0" smtClean="0"/>
              <a:t>を</a:t>
            </a:r>
            <a:r>
              <a:rPr lang="ja-JP" altLang="en-US" dirty="0"/>
              <a:t>同時</a:t>
            </a:r>
            <a:r>
              <a:rPr lang="ja-JP" altLang="en-US" dirty="0" smtClean="0"/>
              <a:t>に（複数のスレッドで）複数のセッション（一連の通信文の送受）で</a:t>
            </a:r>
            <a:r>
              <a:rPr lang="ja-JP" altLang="en-US" dirty="0"/>
              <a:t>使</a:t>
            </a:r>
            <a:r>
              <a:rPr lang="ja-JP" altLang="en-US" dirty="0" smtClean="0"/>
              <a:t>えるようにする。</a:t>
            </a:r>
            <a:endParaRPr lang="en-US" altLang="ja-JP" dirty="0" smtClean="0"/>
          </a:p>
          <a:p>
            <a:pPr lvl="1"/>
            <a:r>
              <a:rPr lang="ja-JP" altLang="en-US" dirty="0" smtClean="0"/>
              <a:t>通信文にセッション番号を付与することによってどのセッションの通信文であるかを識別する。</a:t>
            </a:r>
            <a:endParaRPr lang="en-US" altLang="ja-JP" dirty="0" smtClean="0"/>
          </a:p>
          <a:p>
            <a:pPr lvl="1"/>
            <a:r>
              <a:rPr lang="en-US" altLang="ja-JP" dirty="0" err="1" smtClean="0"/>
              <a:t>SocketChennel.NewSession</a:t>
            </a:r>
            <a:r>
              <a:rPr lang="ja-JP" altLang="en-US" dirty="0" smtClean="0"/>
              <a:t>メソッド</a:t>
            </a:r>
            <a:endParaRPr lang="en-US" altLang="ja-JP" dirty="0" smtClean="0"/>
          </a:p>
          <a:p>
            <a:pPr lvl="1"/>
            <a:r>
              <a:rPr lang="en-US" altLang="ja-JP" dirty="0" err="1" smtClean="0">
                <a:solidFill>
                  <a:srgbClr val="FF0000"/>
                </a:solidFill>
              </a:rPr>
              <a:t>SessionChannel</a:t>
            </a:r>
            <a:r>
              <a:rPr lang="ja-JP" altLang="en-US" dirty="0" smtClean="0">
                <a:solidFill>
                  <a:srgbClr val="FF0000"/>
                </a:solidFill>
              </a:rPr>
              <a:t>クラス </a:t>
            </a:r>
            <a:r>
              <a:rPr lang="en-US" altLang="ja-JP" dirty="0" smtClean="0">
                <a:solidFill>
                  <a:srgbClr val="FF0000"/>
                </a:solidFill>
              </a:rPr>
              <a:t>: </a:t>
            </a:r>
            <a:r>
              <a:rPr lang="en-US" altLang="ja-JP" dirty="0" err="1" smtClean="0">
                <a:solidFill>
                  <a:srgbClr val="FF0000"/>
                </a:solidFill>
              </a:rPr>
              <a:t>IChannel</a:t>
            </a:r>
            <a:r>
              <a:rPr lang="ja-JP" altLang="en-US" dirty="0" smtClean="0">
                <a:solidFill>
                  <a:srgbClr val="FF0000"/>
                </a:solidFill>
              </a:rPr>
              <a:t>インターフェイス</a:t>
            </a:r>
            <a:endParaRPr lang="en-US" altLang="ja-JP" dirty="0" smtClean="0">
              <a:solidFill>
                <a:srgbClr val="FF0000"/>
              </a:solidFill>
            </a:endParaRPr>
          </a:p>
          <a:p>
            <a:pPr lvl="2"/>
            <a:r>
              <a:rPr lang="en-US" altLang="ja-JP" dirty="0" err="1">
                <a:solidFill>
                  <a:srgbClr val="0000FF"/>
                </a:solidFill>
              </a:rPr>
              <a:t>ReadBytes</a:t>
            </a:r>
            <a:r>
              <a:rPr lang="ja-JP" altLang="en-US" dirty="0">
                <a:solidFill>
                  <a:srgbClr val="0000FF"/>
                </a:solidFill>
              </a:rPr>
              <a:t>メソッド</a:t>
            </a:r>
            <a:endParaRPr lang="en-US" altLang="ja-JP" dirty="0">
              <a:solidFill>
                <a:srgbClr val="0000FF"/>
              </a:solidFill>
            </a:endParaRPr>
          </a:p>
          <a:p>
            <a:pPr lvl="2"/>
            <a:r>
              <a:rPr lang="en-US" altLang="ja-JP" dirty="0" err="1">
                <a:solidFill>
                  <a:srgbClr val="0000FF"/>
                </a:solidFill>
              </a:rPr>
              <a:t>WriteBytes</a:t>
            </a:r>
            <a:r>
              <a:rPr lang="ja-JP" altLang="en-US" dirty="0">
                <a:solidFill>
                  <a:srgbClr val="0000FF"/>
                </a:solidFill>
              </a:rPr>
              <a:t>メソッド</a:t>
            </a:r>
            <a:endParaRPr lang="en-US" altLang="ja-JP" dirty="0">
              <a:solidFill>
                <a:srgbClr val="0000FF"/>
              </a:solidFill>
            </a:endParaRPr>
          </a:p>
          <a:p>
            <a:pPr lvl="2"/>
            <a:r>
              <a:rPr lang="en-US" altLang="ja-JP" dirty="0">
                <a:solidFill>
                  <a:srgbClr val="0000FF"/>
                </a:solidFill>
              </a:rPr>
              <a:t>Close</a:t>
            </a:r>
            <a:r>
              <a:rPr lang="ja-JP" altLang="en-US" dirty="0" smtClean="0">
                <a:solidFill>
                  <a:srgbClr val="0000FF"/>
                </a:solidFill>
              </a:rPr>
              <a:t>メソッド</a:t>
            </a:r>
            <a:endParaRPr lang="en-US" altLang="ja-JP" dirty="0" smtClean="0"/>
          </a:p>
          <a:p>
            <a:endParaRPr lang="en-US" altLang="ja-JP" dirty="0" smtClean="0"/>
          </a:p>
        </p:txBody>
      </p:sp>
    </p:spTree>
    <p:extLst>
      <p:ext uri="{BB962C8B-B14F-4D97-AF65-F5344CB8AC3E}">
        <p14:creationId xmlns:p14="http://schemas.microsoft.com/office/powerpoint/2010/main" val="4042200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P2P</a:t>
            </a:r>
            <a:r>
              <a:rPr kumimoji="1" lang="ja-JP" altLang="en-US" dirty="0" smtClean="0"/>
              <a:t>通信</a:t>
            </a:r>
            <a:r>
              <a:rPr lang="en-US" altLang="ja-JP" dirty="0"/>
              <a:t>4</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r>
              <a:rPr kumimoji="1" lang="en-US" altLang="ja-JP" dirty="0" smtClean="0"/>
              <a:t>UPnP</a:t>
            </a:r>
            <a:r>
              <a:rPr kumimoji="1" lang="ja-JP" altLang="en-US" dirty="0" smtClean="0"/>
              <a:t>で外部</a:t>
            </a:r>
            <a:r>
              <a:rPr kumimoji="1" lang="en-US" altLang="ja-JP" dirty="0" smtClean="0"/>
              <a:t>IP</a:t>
            </a:r>
            <a:r>
              <a:rPr kumimoji="1" lang="ja-JP" altLang="en-US" dirty="0" smtClean="0"/>
              <a:t>アドレスを取得する</a:t>
            </a:r>
            <a:r>
              <a:rPr lang="ja-JP" altLang="en-US" dirty="0" smtClean="0"/>
              <a:t>。</a:t>
            </a:r>
            <a:endParaRPr lang="en-US" altLang="ja-JP" dirty="0" smtClean="0"/>
          </a:p>
          <a:p>
            <a:pPr lvl="1"/>
            <a:r>
              <a:rPr kumimoji="1" lang="ja-JP" altLang="en-US" dirty="0" smtClean="0"/>
              <a:t>ただし、外部</a:t>
            </a:r>
            <a:r>
              <a:rPr kumimoji="1" lang="en-US" altLang="ja-JP" dirty="0" smtClean="0"/>
              <a:t>IP</a:t>
            </a:r>
            <a:r>
              <a:rPr kumimoji="1" lang="ja-JP" altLang="en-US" dirty="0" smtClean="0"/>
              <a:t>アドレスは必ずしもグローバル</a:t>
            </a:r>
            <a:r>
              <a:rPr kumimoji="1" lang="en-US" altLang="ja-JP" dirty="0" smtClean="0"/>
              <a:t>IP</a:t>
            </a:r>
            <a:r>
              <a:rPr kumimoji="1" lang="ja-JP" altLang="en-US" dirty="0" smtClean="0"/>
              <a:t>アドレスではない。</a:t>
            </a:r>
            <a:endParaRPr kumimoji="1" lang="en-US" altLang="ja-JP" dirty="0" smtClean="0"/>
          </a:p>
          <a:p>
            <a:endParaRPr lang="en-US" altLang="ja-JP" dirty="0"/>
          </a:p>
          <a:p>
            <a:r>
              <a:rPr kumimoji="1" lang="ja-JP" altLang="en-US" dirty="0" smtClean="0"/>
              <a:t>通信の最初にノード情報を送信する。</a:t>
            </a:r>
            <a:endParaRPr kumimoji="1" lang="en-US" altLang="ja-JP" dirty="0" smtClean="0"/>
          </a:p>
          <a:p>
            <a:pPr lvl="1"/>
            <a:r>
              <a:rPr lang="ja-JP" altLang="en-US" dirty="0" smtClean="0"/>
              <a:t>ノード</a:t>
            </a:r>
            <a:r>
              <a:rPr lang="ja-JP" altLang="en-US" dirty="0"/>
              <a:t>情報</a:t>
            </a:r>
            <a:r>
              <a:rPr lang="ja-JP" altLang="en-US" dirty="0" smtClean="0"/>
              <a:t>が間違っている場合（すなわち、</a:t>
            </a:r>
            <a:r>
              <a:rPr lang="en-US" altLang="ja-JP" dirty="0" smtClean="0"/>
              <a:t>IP</a:t>
            </a:r>
            <a:r>
              <a:rPr lang="ja-JP" altLang="en-US" dirty="0" smtClean="0"/>
              <a:t>アドレスが間違っている場合）には、正しい</a:t>
            </a:r>
            <a:r>
              <a:rPr lang="en-US" altLang="ja-JP" dirty="0" smtClean="0"/>
              <a:t>IP</a:t>
            </a:r>
            <a:r>
              <a:rPr lang="ja-JP" altLang="en-US" dirty="0" smtClean="0"/>
              <a:t>アドレスの通知を受ける。</a:t>
            </a:r>
            <a:endParaRPr lang="en-US" altLang="ja-JP" dirty="0" smtClean="0"/>
          </a:p>
          <a:p>
            <a:pPr lvl="2"/>
            <a:r>
              <a:rPr lang="ja-JP" altLang="en-US" dirty="0" smtClean="0"/>
              <a:t>ただし、相手ノードが虚偽の</a:t>
            </a:r>
            <a:r>
              <a:rPr lang="en-US" altLang="ja-JP" dirty="0" smtClean="0"/>
              <a:t>IP</a:t>
            </a:r>
            <a:r>
              <a:rPr lang="ja-JP" altLang="en-US" dirty="0" smtClean="0"/>
              <a:t>アドレスを通知する可能性もある。</a:t>
            </a:r>
            <a:endParaRPr lang="en-US" altLang="ja-JP" dirty="0" smtClean="0"/>
          </a:p>
          <a:p>
            <a:pPr lvl="1"/>
            <a:r>
              <a:rPr kumimoji="1" lang="ja-JP" altLang="en-US" dirty="0"/>
              <a:t>通知</a:t>
            </a:r>
            <a:r>
              <a:rPr kumimoji="1" lang="ja-JP" altLang="en-US" dirty="0" smtClean="0"/>
              <a:t>を受けた</a:t>
            </a:r>
            <a:r>
              <a:rPr kumimoji="1" lang="ja-JP" altLang="en-US" dirty="0"/>
              <a:t>場合</a:t>
            </a:r>
            <a:r>
              <a:rPr kumimoji="1" lang="ja-JP" altLang="en-US" dirty="0" smtClean="0"/>
              <a:t>には</a:t>
            </a:r>
            <a:r>
              <a:rPr kumimoji="1" lang="ja-JP" altLang="en-US" dirty="0"/>
              <a:t>他</a:t>
            </a:r>
            <a:r>
              <a:rPr kumimoji="1" lang="ja-JP" altLang="en-US" dirty="0" smtClean="0"/>
              <a:t>の</a:t>
            </a:r>
            <a:r>
              <a:rPr kumimoji="1" lang="ja-JP" altLang="en-US" dirty="0"/>
              <a:t>複数</a:t>
            </a:r>
            <a:r>
              <a:rPr kumimoji="1" lang="ja-JP" altLang="en-US" dirty="0" smtClean="0"/>
              <a:t>の</a:t>
            </a:r>
            <a:r>
              <a:rPr kumimoji="1" lang="ja-JP" altLang="en-US" dirty="0"/>
              <a:t>ノード</a:t>
            </a:r>
            <a:r>
              <a:rPr kumimoji="1" lang="ja-JP" altLang="en-US" dirty="0" smtClean="0"/>
              <a:t>に</a:t>
            </a:r>
            <a:r>
              <a:rPr kumimoji="1" lang="ja-JP" altLang="en-US" dirty="0"/>
              <a:t>確認</a:t>
            </a:r>
            <a:r>
              <a:rPr kumimoji="1" lang="ja-JP" altLang="en-US" dirty="0" smtClean="0"/>
              <a:t>し、全てのノードが返した</a:t>
            </a:r>
            <a:r>
              <a:rPr kumimoji="1" lang="en-US" altLang="ja-JP" dirty="0" smtClean="0"/>
              <a:t>IP</a:t>
            </a:r>
            <a:r>
              <a:rPr kumimoji="1" lang="ja-JP" altLang="en-US" dirty="0" smtClean="0"/>
              <a:t>アドレスが同一である場合には、ノード情報を変更する。</a:t>
            </a:r>
            <a:endParaRPr kumimoji="1" lang="en-US" altLang="ja-JP" dirty="0" smtClean="0"/>
          </a:p>
          <a:p>
            <a:pPr lvl="1"/>
            <a:r>
              <a:rPr lang="ja-JP" altLang="en-US" dirty="0"/>
              <a:t>失敗</a:t>
            </a:r>
            <a:r>
              <a:rPr lang="ja-JP" altLang="en-US" dirty="0" smtClean="0"/>
              <a:t>した</a:t>
            </a:r>
            <a:r>
              <a:rPr lang="ja-JP" altLang="en-US" dirty="0"/>
              <a:t>場合</a:t>
            </a:r>
            <a:r>
              <a:rPr lang="ja-JP" altLang="en-US" dirty="0" smtClean="0"/>
              <a:t>は、一定時間ノード情報の更新を行わないようにすべき。</a:t>
            </a:r>
            <a:endParaRPr kumimoji="1" lang="en-US" altLang="ja-JP" dirty="0" smtClean="0"/>
          </a:p>
          <a:p>
            <a:r>
              <a:rPr kumimoji="1" lang="ja-JP" altLang="en-US" dirty="0" smtClean="0"/>
              <a:t>ノード間でノード情報を交換する。</a:t>
            </a:r>
            <a:endParaRPr kumimoji="1" lang="en-US" altLang="ja-JP" dirty="0" smtClean="0"/>
          </a:p>
          <a:p>
            <a:r>
              <a:rPr lang="ja-JP" altLang="en-US" dirty="0" smtClean="0"/>
              <a:t>初期ノード</a:t>
            </a:r>
            <a:r>
              <a:rPr lang="ja-JP" altLang="en-US" dirty="0"/>
              <a:t>情報</a:t>
            </a:r>
            <a:r>
              <a:rPr lang="ja-JP" altLang="en-US" dirty="0" smtClean="0"/>
              <a:t>を</a:t>
            </a:r>
            <a:r>
              <a:rPr lang="ja-JP" altLang="en-US" dirty="0"/>
              <a:t>保存</a:t>
            </a:r>
            <a:r>
              <a:rPr lang="ja-JP" altLang="en-US" dirty="0" smtClean="0"/>
              <a:t>する。</a:t>
            </a:r>
            <a:endParaRPr lang="en-US" altLang="ja-JP" dirty="0" smtClean="0"/>
          </a:p>
          <a:p>
            <a:r>
              <a:rPr kumimoji="1" lang="ja-JP" altLang="en-US" dirty="0" smtClean="0"/>
              <a:t>初期ノード</a:t>
            </a:r>
            <a:r>
              <a:rPr kumimoji="1" lang="ja-JP" altLang="en-US" dirty="0"/>
              <a:t>情報</a:t>
            </a:r>
            <a:r>
              <a:rPr kumimoji="1" lang="ja-JP" altLang="en-US" dirty="0" smtClean="0"/>
              <a:t>を</a:t>
            </a:r>
            <a:r>
              <a:rPr kumimoji="1" lang="ja-JP" altLang="en-US" dirty="0"/>
              <a:t>手動</a:t>
            </a:r>
            <a:r>
              <a:rPr kumimoji="1" lang="ja-JP" altLang="en-US" dirty="0" smtClean="0"/>
              <a:t>追加する。</a:t>
            </a:r>
            <a:endParaRPr kumimoji="1" lang="en-US" altLang="ja-JP" dirty="0" smtClean="0"/>
          </a:p>
        </p:txBody>
      </p:sp>
    </p:spTree>
    <p:extLst>
      <p:ext uri="{BB962C8B-B14F-4D97-AF65-F5344CB8AC3E}">
        <p14:creationId xmlns:p14="http://schemas.microsoft.com/office/powerpoint/2010/main" val="963271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Cremlia</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分散ハッシュ表</a:t>
            </a:r>
            <a:r>
              <a:rPr kumimoji="1" lang="en-US" altLang="ja-JP" dirty="0" err="1" smtClean="0"/>
              <a:t>Kademlia</a:t>
            </a:r>
            <a:r>
              <a:rPr kumimoji="1" lang="ja-JP" altLang="en-US" dirty="0" smtClean="0"/>
              <a:t>の変形版。</a:t>
            </a:r>
            <a:endParaRPr kumimoji="1" lang="en-US" altLang="ja-JP" dirty="0" smtClean="0"/>
          </a:p>
          <a:p>
            <a:r>
              <a:rPr kumimoji="1" lang="ja-JP" altLang="en-US" dirty="0" smtClean="0"/>
              <a:t>鍵空間は</a:t>
            </a:r>
            <a:r>
              <a:rPr kumimoji="1" lang="en-US" altLang="ja-JP" dirty="0" smtClean="0"/>
              <a:t>n</a:t>
            </a:r>
            <a:r>
              <a:rPr kumimoji="1" lang="ja-JP" altLang="en-US" dirty="0" smtClean="0"/>
              <a:t>バイト。</a:t>
            </a:r>
            <a:endParaRPr kumimoji="1" lang="en-US" altLang="ja-JP" dirty="0" smtClean="0"/>
          </a:p>
          <a:p>
            <a:endParaRPr kumimoji="1" lang="ja-JP" altLang="en-US" dirty="0"/>
          </a:p>
        </p:txBody>
      </p:sp>
    </p:spTree>
    <p:extLst>
      <p:ext uri="{BB962C8B-B14F-4D97-AF65-F5344CB8AC3E}">
        <p14:creationId xmlns:p14="http://schemas.microsoft.com/office/powerpoint/2010/main" val="73532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口座名義／口座</a:t>
            </a:r>
            <a:endParaRPr kumimoji="1" lang="ja-JP" altLang="en-US" dirty="0"/>
          </a:p>
        </p:txBody>
      </p:sp>
      <p:sp>
        <p:nvSpPr>
          <p:cNvPr id="3" name="コンテンツ プレースホルダー 2"/>
          <p:cNvSpPr>
            <a:spLocks noGrp="1"/>
          </p:cNvSpPr>
          <p:nvPr>
            <p:ph idx="1"/>
          </p:nvPr>
        </p:nvSpPr>
        <p:spPr/>
        <p:txBody>
          <a:bodyPr>
            <a:normAutofit fontScale="47500" lnSpcReduction="20000"/>
          </a:bodyPr>
          <a:lstStyle/>
          <a:p>
            <a:r>
              <a:rPr kumimoji="1" lang="en-US" altLang="ja-JP" dirty="0" smtClean="0"/>
              <a:t>CREACOIN</a:t>
            </a:r>
            <a:r>
              <a:rPr kumimoji="1" lang="ja-JP" altLang="en-US" dirty="0" smtClean="0"/>
              <a:t>では匿名でない口座（名義が設定されている口座）も作成することができる。</a:t>
            </a:r>
            <a:endParaRPr kumimoji="1" lang="en-US" altLang="ja-JP" dirty="0" smtClean="0"/>
          </a:p>
          <a:p>
            <a:r>
              <a:rPr lang="ja-JP" altLang="en-US" dirty="0" smtClean="0"/>
              <a:t>すなわち、</a:t>
            </a:r>
            <a:r>
              <a:rPr lang="en-US" altLang="ja-JP" dirty="0"/>
              <a:t> CREACOIN</a:t>
            </a:r>
            <a:r>
              <a:rPr lang="ja-JP" altLang="en-US" dirty="0" smtClean="0"/>
              <a:t>で作成することのできる口座は、</a:t>
            </a:r>
            <a:endParaRPr lang="en-US" altLang="ja-JP" dirty="0" smtClean="0"/>
          </a:p>
          <a:p>
            <a:pPr lvl="1"/>
            <a:r>
              <a:rPr kumimoji="1" lang="ja-JP" altLang="en-US" dirty="0" smtClean="0"/>
              <a:t>匿名口座・・・口座に名前が結び付けられていない。口座に幾ら入っているか、どの口座に送金したか、どの口座から送金を受けたかは分かる。</a:t>
            </a:r>
            <a:endParaRPr kumimoji="1" lang="en-US" altLang="ja-JP" dirty="0" smtClean="0"/>
          </a:p>
          <a:p>
            <a:pPr lvl="1"/>
            <a:r>
              <a:rPr lang="ja-JP" altLang="en-US" dirty="0"/>
              <a:t>顕</a:t>
            </a:r>
            <a:r>
              <a:rPr lang="ja-JP" altLang="en-US" dirty="0" smtClean="0"/>
              <a:t>名口座・・・口座に名前が結び付けられている。ただし、名前は実名とは限らない。口座に結び付けられている名前を口座名義と言うことにする。</a:t>
            </a:r>
            <a:endParaRPr kumimoji="1" lang="en-US" altLang="ja-JP" dirty="0" smtClean="0"/>
          </a:p>
          <a:p>
            <a:r>
              <a:rPr kumimoji="1" lang="ja-JP" altLang="en-US" dirty="0" smtClean="0"/>
              <a:t>秘匿口座（口座に幾ら入っているか、どの口座に送金したか、どの口座から送金を受けたかも分からない）を提供するかは未定。</a:t>
            </a:r>
            <a:endParaRPr kumimoji="1" lang="en-US" altLang="ja-JP" dirty="0" smtClean="0"/>
          </a:p>
          <a:p>
            <a:endParaRPr lang="en-US" altLang="ja-JP" dirty="0"/>
          </a:p>
          <a:p>
            <a:r>
              <a:rPr kumimoji="1" lang="ja-JP" altLang="en-US" dirty="0" smtClean="0"/>
              <a:t>口座には</a:t>
            </a:r>
            <a:r>
              <a:rPr kumimoji="1" lang="en-US" altLang="ja-JP" dirty="0" smtClean="0"/>
              <a:t>ECDSA</a:t>
            </a:r>
            <a:r>
              <a:rPr kumimoji="1" lang="ja-JP" altLang="en-US" dirty="0" smtClean="0"/>
              <a:t>の鍵対が結び付けられる。</a:t>
            </a:r>
            <a:endParaRPr kumimoji="1" lang="en-US" altLang="ja-JP" dirty="0" smtClean="0"/>
          </a:p>
          <a:p>
            <a:pPr lvl="1"/>
            <a:r>
              <a:rPr lang="ja-JP" altLang="en-US" dirty="0"/>
              <a:t>取引</a:t>
            </a:r>
            <a:r>
              <a:rPr lang="ja-JP" altLang="en-US" dirty="0" smtClean="0"/>
              <a:t>の署名及び</a:t>
            </a:r>
            <a:r>
              <a:rPr lang="ja-JP" altLang="en-US" dirty="0"/>
              <a:t>検証</a:t>
            </a:r>
            <a:r>
              <a:rPr lang="ja-JP" altLang="en-US" dirty="0" smtClean="0"/>
              <a:t>のために</a:t>
            </a:r>
            <a:r>
              <a:rPr lang="ja-JP" altLang="en-US" dirty="0"/>
              <a:t>使用</a:t>
            </a:r>
            <a:r>
              <a:rPr lang="ja-JP" altLang="en-US" dirty="0" smtClean="0"/>
              <a:t>する。</a:t>
            </a:r>
            <a:endParaRPr lang="en-US" altLang="ja-JP" dirty="0" smtClean="0"/>
          </a:p>
          <a:p>
            <a:pPr lvl="1"/>
            <a:r>
              <a:rPr kumimoji="1" lang="ja-JP" altLang="en-US" dirty="0" smtClean="0"/>
              <a:t>公開</a:t>
            </a:r>
            <a:r>
              <a:rPr kumimoji="1" lang="ja-JP" altLang="en-US" dirty="0"/>
              <a:t>鍵</a:t>
            </a:r>
            <a:r>
              <a:rPr kumimoji="1" lang="ja-JP" altLang="en-US" dirty="0" smtClean="0"/>
              <a:t>のハッシュ値を口座</a:t>
            </a:r>
            <a:r>
              <a:rPr kumimoji="1" lang="ja-JP" altLang="en-US" dirty="0"/>
              <a:t>番号</a:t>
            </a:r>
            <a:r>
              <a:rPr kumimoji="1" lang="ja-JP" altLang="en-US" dirty="0" smtClean="0"/>
              <a:t>として</a:t>
            </a:r>
            <a:r>
              <a:rPr kumimoji="1" lang="ja-JP" altLang="en-US" dirty="0"/>
              <a:t>使用</a:t>
            </a:r>
            <a:r>
              <a:rPr kumimoji="1" lang="ja-JP" altLang="en-US" dirty="0" smtClean="0"/>
              <a:t>する。</a:t>
            </a:r>
            <a:endParaRPr kumimoji="1" lang="en-US" altLang="ja-JP" dirty="0" smtClean="0"/>
          </a:p>
          <a:p>
            <a:r>
              <a:rPr lang="ja-JP" altLang="en-US" dirty="0" smtClean="0"/>
              <a:t>口座名義にも</a:t>
            </a:r>
            <a:r>
              <a:rPr lang="en-US" altLang="ja-JP" dirty="0" smtClean="0"/>
              <a:t>ECDSA</a:t>
            </a:r>
            <a:r>
              <a:rPr lang="ja-JP" altLang="en-US" dirty="0" smtClean="0"/>
              <a:t>の鍵対が結び付けられる。</a:t>
            </a:r>
            <a:endParaRPr lang="en-US" altLang="ja-JP" dirty="0" smtClean="0"/>
          </a:p>
          <a:p>
            <a:pPr lvl="1"/>
            <a:r>
              <a:rPr lang="ja-JP" altLang="en-US" dirty="0" smtClean="0"/>
              <a:t>口座</a:t>
            </a:r>
            <a:r>
              <a:rPr lang="ja-JP" altLang="en-US" dirty="0"/>
              <a:t>名義</a:t>
            </a:r>
            <a:r>
              <a:rPr lang="ja-JP" altLang="en-US" dirty="0" smtClean="0"/>
              <a:t>の</a:t>
            </a:r>
            <a:r>
              <a:rPr lang="ja-JP" altLang="en-US" dirty="0"/>
              <a:t>識別</a:t>
            </a:r>
            <a:r>
              <a:rPr lang="ja-JP" altLang="en-US" dirty="0" smtClean="0"/>
              <a:t>と取引の署名及び検証のために使用する。</a:t>
            </a:r>
            <a:endParaRPr lang="en-US" altLang="ja-JP" dirty="0" smtClean="0"/>
          </a:p>
          <a:p>
            <a:pPr lvl="1"/>
            <a:r>
              <a:rPr lang="ja-JP" altLang="en-US" dirty="0" smtClean="0"/>
              <a:t>公開鍵</a:t>
            </a:r>
            <a:r>
              <a:rPr lang="ja-JP" altLang="en-US" dirty="0"/>
              <a:t>を</a:t>
            </a:r>
            <a:r>
              <a:rPr lang="en-US" altLang="ja-JP" dirty="0" smtClean="0"/>
              <a:t>base64</a:t>
            </a:r>
            <a:r>
              <a:rPr lang="ja-JP" altLang="en-US" dirty="0" smtClean="0"/>
              <a:t>符号化したものの一部を識別子として使用する。</a:t>
            </a:r>
            <a:endParaRPr lang="en-US" altLang="ja-JP" dirty="0" smtClean="0"/>
          </a:p>
          <a:p>
            <a:pPr lvl="1"/>
            <a:r>
              <a:rPr lang="ja-JP" altLang="en-US" dirty="0"/>
              <a:t>将来的</a:t>
            </a:r>
            <a:r>
              <a:rPr lang="ja-JP" altLang="en-US" dirty="0" smtClean="0"/>
              <a:t>に</a:t>
            </a:r>
            <a:r>
              <a:rPr lang="ja-JP" altLang="en-US" dirty="0"/>
              <a:t>掲示板</a:t>
            </a:r>
            <a:r>
              <a:rPr lang="ja-JP" altLang="en-US" dirty="0" smtClean="0"/>
              <a:t>や</a:t>
            </a:r>
            <a:r>
              <a:rPr lang="ja-JP" altLang="en-US" dirty="0"/>
              <a:t>チャット</a:t>
            </a:r>
            <a:r>
              <a:rPr lang="ja-JP" altLang="en-US" dirty="0" smtClean="0"/>
              <a:t>など付随</a:t>
            </a:r>
            <a:r>
              <a:rPr lang="ja-JP" altLang="en-US" dirty="0"/>
              <a:t>機能</a:t>
            </a:r>
            <a:r>
              <a:rPr lang="ja-JP" altLang="en-US" dirty="0" smtClean="0"/>
              <a:t>を作った</a:t>
            </a:r>
            <a:r>
              <a:rPr lang="ja-JP" altLang="en-US" dirty="0"/>
              <a:t>際</a:t>
            </a:r>
            <a:r>
              <a:rPr lang="ja-JP" altLang="en-US" dirty="0" smtClean="0"/>
              <a:t>には口座名義を名前として使用できるようにする。</a:t>
            </a:r>
            <a:endParaRPr lang="en-US" altLang="ja-JP" dirty="0" smtClean="0"/>
          </a:p>
          <a:p>
            <a:endParaRPr lang="en-US" altLang="ja-JP" dirty="0"/>
          </a:p>
          <a:p>
            <a:r>
              <a:rPr kumimoji="1" lang="ja-JP" altLang="en-US" dirty="0" smtClean="0"/>
              <a:t>口座</a:t>
            </a:r>
            <a:r>
              <a:rPr lang="ja-JP" altLang="en-US" dirty="0" smtClean="0"/>
              <a:t>は口座名義毎に管理する。</a:t>
            </a:r>
            <a:endParaRPr lang="en-US" altLang="ja-JP" dirty="0" smtClean="0"/>
          </a:p>
          <a:p>
            <a:pPr lvl="1"/>
            <a:r>
              <a:rPr lang="ja-JP" altLang="en-US" dirty="0" smtClean="0"/>
              <a:t>同一の口座名義の複数の口座を作成することができる。</a:t>
            </a:r>
            <a:endParaRPr kumimoji="1" lang="en-US" altLang="ja-JP" dirty="0" smtClean="0"/>
          </a:p>
          <a:p>
            <a:endParaRPr kumimoji="1" lang="en-US" altLang="ja-JP" dirty="0" smtClean="0"/>
          </a:p>
          <a:p>
            <a:r>
              <a:rPr kumimoji="1" lang="en-US" altLang="ja-JP" dirty="0" smtClean="0"/>
              <a:t>ECDSA</a:t>
            </a:r>
            <a:r>
              <a:rPr kumimoji="1" lang="ja-JP" altLang="en-US" dirty="0" smtClean="0"/>
              <a:t>の強度は口座名義又は口座毎に</a:t>
            </a:r>
            <a:r>
              <a:rPr lang="en-US" altLang="ja-JP" dirty="0" smtClean="0"/>
              <a:t>256bit/</a:t>
            </a:r>
            <a:r>
              <a:rPr kumimoji="1" lang="en-US" altLang="ja-JP" dirty="0" smtClean="0"/>
              <a:t>384bit/521bit</a:t>
            </a:r>
            <a:r>
              <a:rPr kumimoji="1" lang="ja-JP" altLang="en-US" dirty="0" smtClean="0"/>
              <a:t>から選択することができる。</a:t>
            </a:r>
            <a:endParaRPr kumimoji="1" lang="en-US" altLang="ja-JP" dirty="0" smtClean="0"/>
          </a:p>
        </p:txBody>
      </p:sp>
    </p:spTree>
    <p:extLst>
      <p:ext uri="{BB962C8B-B14F-4D97-AF65-F5344CB8AC3E}">
        <p14:creationId xmlns:p14="http://schemas.microsoft.com/office/powerpoint/2010/main" val="1508341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通知</a:t>
            </a:r>
            <a:r>
              <a:rPr lang="ja-JP" altLang="en-US" dirty="0"/>
              <a:t>機能</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CREACOINCORE</a:t>
            </a:r>
            <a:r>
              <a:rPr kumimoji="1" lang="ja-JP" altLang="en-US" dirty="0" smtClean="0"/>
              <a:t>からの様々な重要な情報を使用者に通知する機能。</a:t>
            </a:r>
            <a:endParaRPr kumimoji="1" lang="en-US" altLang="ja-JP" dirty="0" smtClean="0"/>
          </a:p>
          <a:p>
            <a:endParaRPr lang="en-US" altLang="ja-JP" dirty="0"/>
          </a:p>
          <a:p>
            <a:r>
              <a:rPr kumimoji="1" lang="en-US" altLang="ja-JP" dirty="0" smtClean="0"/>
              <a:t>CREACOINCORE -&gt; Program -&gt; UI and file</a:t>
            </a:r>
          </a:p>
          <a:p>
            <a:endParaRPr lang="en-US" altLang="ja-JP" dirty="0"/>
          </a:p>
          <a:p>
            <a:r>
              <a:rPr kumimoji="1" lang="ja-JP" altLang="en-US" dirty="0" smtClean="0"/>
              <a:t>イベントログのような機能が欲しい</a:t>
            </a:r>
            <a:r>
              <a:rPr lang="ja-JP" altLang="en-US" dirty="0" smtClean="0"/>
              <a:t>。</a:t>
            </a:r>
            <a:endParaRPr kumimoji="1" lang="en-US" altLang="ja-JP" dirty="0" smtClean="0"/>
          </a:p>
        </p:txBody>
      </p:sp>
    </p:spTree>
    <p:extLst>
      <p:ext uri="{BB962C8B-B14F-4D97-AF65-F5344CB8AC3E}">
        <p14:creationId xmlns:p14="http://schemas.microsoft.com/office/powerpoint/2010/main" val="3819401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異常終了したかどうかの</a:t>
            </a:r>
            <a:r>
              <a:rPr lang="ja-JP" altLang="en-US" dirty="0"/>
              <a:t>判定</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状態ファイルにフラグを保存するようにする</a:t>
            </a:r>
            <a:endParaRPr lang="en-US" altLang="ja-JP" dirty="0" smtClean="0"/>
          </a:p>
          <a:p>
            <a:r>
              <a:rPr kumimoji="1" lang="ja-JP" altLang="en-US" dirty="0" smtClean="0"/>
              <a:t>起動</a:t>
            </a:r>
            <a:r>
              <a:rPr kumimoji="1" lang="ja-JP" altLang="en-US" dirty="0"/>
              <a:t>時</a:t>
            </a:r>
            <a:r>
              <a:rPr kumimoji="1" lang="ja-JP" altLang="en-US" dirty="0" smtClean="0"/>
              <a:t>に</a:t>
            </a:r>
            <a:r>
              <a:rPr kumimoji="1" lang="en-US" altLang="ja-JP" dirty="0" smtClean="0"/>
              <a:t>true</a:t>
            </a:r>
            <a:r>
              <a:rPr kumimoji="1" lang="ja-JP" altLang="en-US" dirty="0" smtClean="0"/>
              <a:t>で保存</a:t>
            </a:r>
            <a:endParaRPr kumimoji="1" lang="en-US" altLang="ja-JP" dirty="0" smtClean="0"/>
          </a:p>
          <a:p>
            <a:r>
              <a:rPr lang="ja-JP" altLang="en-US" dirty="0"/>
              <a:t>終了時</a:t>
            </a:r>
            <a:r>
              <a:rPr lang="ja-JP" altLang="en-US" dirty="0" smtClean="0"/>
              <a:t>に</a:t>
            </a:r>
            <a:r>
              <a:rPr lang="en-US" altLang="ja-JP" dirty="0" smtClean="0"/>
              <a:t>false</a:t>
            </a:r>
            <a:r>
              <a:rPr lang="ja-JP" altLang="en-US" dirty="0" smtClean="0"/>
              <a:t>で保存</a:t>
            </a:r>
            <a:endParaRPr lang="en-US" altLang="ja-JP" dirty="0" smtClean="0"/>
          </a:p>
          <a:p>
            <a:endParaRPr kumimoji="1" lang="en-US" altLang="ja-JP" dirty="0"/>
          </a:p>
          <a:p>
            <a:r>
              <a:rPr lang="ja-JP" altLang="en-US" dirty="0" smtClean="0"/>
              <a:t>起動時にフラグを確認して</a:t>
            </a:r>
            <a:r>
              <a:rPr lang="en-US" altLang="ja-JP" dirty="0" smtClean="0"/>
              <a:t>true</a:t>
            </a:r>
            <a:r>
              <a:rPr lang="ja-JP" altLang="en-US" dirty="0" smtClean="0"/>
              <a:t>だったら前回正常終了していないと考える</a:t>
            </a:r>
            <a:endParaRPr kumimoji="1" lang="en-US" altLang="ja-JP" dirty="0" smtClean="0"/>
          </a:p>
        </p:txBody>
      </p:sp>
    </p:spTree>
    <p:extLst>
      <p:ext uri="{BB962C8B-B14F-4D97-AF65-F5344CB8AC3E}">
        <p14:creationId xmlns:p14="http://schemas.microsoft.com/office/powerpoint/2010/main" val="2815328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自動バージョンアップ機能</a:t>
            </a:r>
            <a:endParaRPr kumimoji="1" lang="ja-JP" altLang="en-US" dirty="0"/>
          </a:p>
        </p:txBody>
      </p:sp>
      <p:sp>
        <p:nvSpPr>
          <p:cNvPr id="3" name="コンテンツ プレースホルダー 2"/>
          <p:cNvSpPr>
            <a:spLocks noGrp="1"/>
          </p:cNvSpPr>
          <p:nvPr>
            <p:ph idx="1"/>
          </p:nvPr>
        </p:nvSpPr>
        <p:spPr/>
        <p:txBody>
          <a:bodyPr>
            <a:normAutofit fontScale="77500" lnSpcReduction="20000"/>
          </a:bodyPr>
          <a:lstStyle/>
          <a:p>
            <a:r>
              <a:rPr kumimoji="1" lang="en-US" altLang="ja-JP" dirty="0" smtClean="0"/>
              <a:t>2014/03/23</a:t>
            </a:r>
          </a:p>
          <a:p>
            <a:pPr lvl="1"/>
            <a:r>
              <a:rPr lang="ja-JP" altLang="en-US" dirty="0"/>
              <a:t>再起動</a:t>
            </a:r>
            <a:r>
              <a:rPr lang="ja-JP" altLang="en-US" dirty="0" smtClean="0"/>
              <a:t>しない自動バージョンアップ</a:t>
            </a:r>
            <a:r>
              <a:rPr lang="ja-JP" altLang="en-US" dirty="0"/>
              <a:t>機能</a:t>
            </a:r>
            <a:r>
              <a:rPr lang="ja-JP" altLang="en-US" dirty="0" smtClean="0"/>
              <a:t>は廃案。</a:t>
            </a:r>
            <a:endParaRPr kumimoji="1" lang="en-US" altLang="ja-JP" dirty="0" smtClean="0"/>
          </a:p>
          <a:p>
            <a:endParaRPr lang="en-US" altLang="ja-JP" dirty="0" smtClean="0"/>
          </a:p>
          <a:p>
            <a:r>
              <a:rPr lang="ja-JP" altLang="en-US" dirty="0"/>
              <a:t>再起動</a:t>
            </a:r>
            <a:r>
              <a:rPr lang="ja-JP" altLang="en-US" dirty="0" smtClean="0"/>
              <a:t>する自動バージョンアップ機能</a:t>
            </a:r>
            <a:endParaRPr lang="en-US" altLang="ja-JP" dirty="0" smtClean="0"/>
          </a:p>
          <a:p>
            <a:pPr lvl="1"/>
            <a:r>
              <a:rPr lang="en-US" altLang="ja-JP" dirty="0" smtClean="0"/>
              <a:t>2014/03/29 </a:t>
            </a:r>
            <a:r>
              <a:rPr lang="ja-JP" altLang="en-US" dirty="0" smtClean="0"/>
              <a:t>予めバージョンアップ予定を発表して、自動バージョンアップするか、何時バージョンアップするかなどを選択できる機能があると便利かもしれない。</a:t>
            </a:r>
            <a:endParaRPr lang="en-US" altLang="ja-JP" dirty="0" smtClean="0"/>
          </a:p>
          <a:p>
            <a:pPr lvl="1"/>
            <a:r>
              <a:rPr lang="ja-JP" altLang="en-US" dirty="0" smtClean="0"/>
              <a:t>バージョンアップ検出機能</a:t>
            </a:r>
            <a:endParaRPr lang="en-US" altLang="ja-JP" dirty="0" smtClean="0"/>
          </a:p>
          <a:p>
            <a:pPr lvl="1"/>
            <a:r>
              <a:rPr lang="ja-JP" altLang="en-US" dirty="0" smtClean="0"/>
              <a:t>ダウンロード機能</a:t>
            </a:r>
            <a:endParaRPr lang="en-US" altLang="ja-JP" dirty="0" smtClean="0"/>
          </a:p>
          <a:p>
            <a:pPr lvl="2"/>
            <a:r>
              <a:rPr lang="ja-JP" altLang="en-US" dirty="0" smtClean="0"/>
              <a:t>ファイル共有</a:t>
            </a:r>
            <a:r>
              <a:rPr lang="ja-JP" altLang="en-US" dirty="0"/>
              <a:t>システム</a:t>
            </a:r>
            <a:r>
              <a:rPr lang="ja-JP" altLang="en-US" dirty="0" smtClean="0"/>
              <a:t>の枠組みが必要なのでファイル共有機能を実装してからの実装になると思われる。</a:t>
            </a:r>
            <a:endParaRPr lang="en-US" altLang="ja-JP" dirty="0" smtClean="0"/>
          </a:p>
          <a:p>
            <a:pPr lvl="1"/>
            <a:r>
              <a:rPr lang="ja-JP" altLang="en-US" dirty="0" smtClean="0"/>
              <a:t>自動バージョンアップ機能</a:t>
            </a:r>
            <a:endParaRPr lang="en-US" altLang="ja-JP" dirty="0" smtClean="0"/>
          </a:p>
          <a:p>
            <a:pPr lvl="2"/>
            <a:r>
              <a:rPr lang="ja-JP" altLang="en-US" dirty="0" smtClean="0"/>
              <a:t>解凍、ファイルの配置</a:t>
            </a:r>
            <a:endParaRPr lang="en-US" altLang="ja-JP" dirty="0" smtClean="0"/>
          </a:p>
          <a:p>
            <a:pPr lvl="1"/>
            <a:r>
              <a:rPr lang="ja-JP" altLang="en-US" dirty="0" smtClean="0"/>
              <a:t>自動再起動機</a:t>
            </a:r>
            <a:r>
              <a:rPr lang="ja-JP" altLang="en-US" dirty="0"/>
              <a:t>能</a:t>
            </a:r>
            <a:endParaRPr lang="en-US" altLang="ja-JP" dirty="0" smtClean="0"/>
          </a:p>
          <a:p>
            <a:pPr lvl="1"/>
            <a:r>
              <a:rPr lang="ja-JP" altLang="en-US" dirty="0" smtClean="0"/>
              <a:t>オプション</a:t>
            </a:r>
            <a:endParaRPr lang="en-US" altLang="ja-JP" dirty="0" smtClean="0"/>
          </a:p>
          <a:p>
            <a:pPr lvl="2"/>
            <a:r>
              <a:rPr lang="ja-JP" altLang="en-US" dirty="0" smtClean="0"/>
              <a:t>バージョン</a:t>
            </a:r>
            <a:r>
              <a:rPr lang="ja-JP" altLang="en-US" dirty="0"/>
              <a:t>アップ</a:t>
            </a:r>
            <a:r>
              <a:rPr lang="ja-JP" altLang="en-US" dirty="0" smtClean="0"/>
              <a:t>を</a:t>
            </a:r>
            <a:r>
              <a:rPr lang="ja-JP" altLang="en-US" dirty="0"/>
              <a:t>検出</a:t>
            </a:r>
            <a:r>
              <a:rPr lang="ja-JP" altLang="en-US" dirty="0" smtClean="0"/>
              <a:t>するかどうか、ダウンロードするかどうか、自動バージョンアップするかどうか、時動作起動するかどうか、再起動メッセージボックスを表示するかどうか。</a:t>
            </a:r>
            <a:endParaRPr lang="en-US" altLang="ja-JP" dirty="0"/>
          </a:p>
        </p:txBody>
      </p:sp>
    </p:spTree>
    <p:extLst>
      <p:ext uri="{BB962C8B-B14F-4D97-AF65-F5344CB8AC3E}">
        <p14:creationId xmlns:p14="http://schemas.microsoft.com/office/powerpoint/2010/main" val="3018549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CREA</a:t>
            </a:r>
            <a:r>
              <a:rPr kumimoji="1" lang="ja-JP" altLang="en-US" dirty="0" smtClean="0"/>
              <a:t>プロジェクトの高遠大計</a:t>
            </a:r>
            <a:endParaRPr kumimoji="1" lang="ja-JP" altLang="en-US" dirty="0"/>
          </a:p>
        </p:txBody>
      </p:sp>
      <p:sp>
        <p:nvSpPr>
          <p:cNvPr id="3" name="コンテンツ プレースホルダー 2"/>
          <p:cNvSpPr>
            <a:spLocks noGrp="1"/>
          </p:cNvSpPr>
          <p:nvPr>
            <p:ph sz="half" idx="1"/>
          </p:nvPr>
        </p:nvSpPr>
        <p:spPr/>
        <p:txBody>
          <a:bodyPr>
            <a:normAutofit fontScale="62500" lnSpcReduction="20000"/>
          </a:bodyPr>
          <a:lstStyle/>
          <a:p>
            <a:r>
              <a:rPr kumimoji="1" lang="en-US" altLang="ja-JP" dirty="0" smtClean="0"/>
              <a:t>47</a:t>
            </a:r>
            <a:r>
              <a:rPr kumimoji="1" lang="ja-JP" altLang="en-US" dirty="0" smtClean="0"/>
              <a:t>氏のデジタル証券</a:t>
            </a:r>
            <a:endParaRPr kumimoji="1" lang="en-US" altLang="ja-JP" dirty="0" smtClean="0"/>
          </a:p>
          <a:p>
            <a:pPr lvl="1"/>
            <a:r>
              <a:rPr lang="ja-JP" altLang="en-US" dirty="0" smtClean="0"/>
              <a:t>ファイル共有</a:t>
            </a:r>
            <a:r>
              <a:rPr lang="ja-JP" altLang="en-US" dirty="0"/>
              <a:t>機能</a:t>
            </a:r>
            <a:r>
              <a:rPr lang="ja-JP" altLang="en-US" dirty="0" smtClean="0"/>
              <a:t>もあった</a:t>
            </a:r>
            <a:r>
              <a:rPr lang="ja-JP" altLang="en-US" dirty="0"/>
              <a:t>方</a:t>
            </a:r>
            <a:r>
              <a:rPr lang="ja-JP" altLang="en-US" dirty="0" smtClean="0"/>
              <a:t>が</a:t>
            </a:r>
            <a:r>
              <a:rPr lang="ja-JP" altLang="en-US" dirty="0"/>
              <a:t>良</a:t>
            </a:r>
            <a:r>
              <a:rPr lang="ja-JP" altLang="en-US" dirty="0" smtClean="0"/>
              <a:t>いだろう。</a:t>
            </a:r>
            <a:endParaRPr lang="en-US" altLang="ja-JP" dirty="0" smtClean="0"/>
          </a:p>
          <a:p>
            <a:pPr lvl="1"/>
            <a:r>
              <a:rPr kumimoji="1" lang="ja-JP" altLang="en-US" dirty="0"/>
              <a:t>掲示板</a:t>
            </a:r>
            <a:r>
              <a:rPr kumimoji="1" lang="ja-JP" altLang="en-US" dirty="0" smtClean="0"/>
              <a:t>とか、旧</a:t>
            </a:r>
            <a:r>
              <a:rPr kumimoji="1" lang="en-US" altLang="ja-JP" dirty="0" smtClean="0"/>
              <a:t>CREA</a:t>
            </a:r>
            <a:r>
              <a:rPr kumimoji="1" lang="ja-JP" altLang="en-US" dirty="0" smtClean="0"/>
              <a:t>が目指した動画共有機能なんかもあって良いよね。</a:t>
            </a:r>
            <a:endParaRPr kumimoji="1" lang="en-US" altLang="ja-JP" dirty="0" smtClean="0"/>
          </a:p>
          <a:p>
            <a:r>
              <a:rPr lang="ja-JP" altLang="en-US" dirty="0" smtClean="0"/>
              <a:t>メッセージ機能</a:t>
            </a:r>
            <a:endParaRPr lang="en-US" altLang="ja-JP" dirty="0" smtClean="0"/>
          </a:p>
          <a:p>
            <a:r>
              <a:rPr lang="ja-JP" altLang="en-US" dirty="0" smtClean="0"/>
              <a:t>ブロック</a:t>
            </a:r>
            <a:r>
              <a:rPr lang="ja-JP" altLang="en-US" dirty="0"/>
              <a:t>鎖</a:t>
            </a:r>
            <a:r>
              <a:rPr lang="ja-JP" altLang="en-US" dirty="0" smtClean="0"/>
              <a:t>の可視化、分析</a:t>
            </a:r>
            <a:endParaRPr lang="en-US" altLang="ja-JP" dirty="0" smtClean="0"/>
          </a:p>
          <a:p>
            <a:r>
              <a:rPr lang="en-US" altLang="ja-JP" dirty="0"/>
              <a:t>p</a:t>
            </a:r>
            <a:r>
              <a:rPr lang="en-US" altLang="ja-JP" dirty="0" smtClean="0"/>
              <a:t>roof of existence</a:t>
            </a:r>
          </a:p>
          <a:p>
            <a:r>
              <a:rPr lang="ja-JP" altLang="en-US" dirty="0" smtClean="0"/>
              <a:t>予測市場</a:t>
            </a:r>
            <a:endParaRPr lang="en-US" altLang="ja-JP" dirty="0" smtClean="0"/>
          </a:p>
          <a:p>
            <a:pPr lvl="1"/>
            <a:r>
              <a:rPr kumimoji="1" lang="ja-JP" altLang="en-US" dirty="0" smtClean="0"/>
              <a:t>売り上げ予測先物取引（売りスレでの使用を想定）</a:t>
            </a:r>
            <a:endParaRPr kumimoji="1" lang="en-US" altLang="ja-JP" dirty="0" smtClean="0"/>
          </a:p>
          <a:p>
            <a:pPr lvl="1"/>
            <a:r>
              <a:rPr lang="ja-JP" altLang="en-US" dirty="0" smtClean="0"/>
              <a:t>その他</a:t>
            </a:r>
            <a:endParaRPr kumimoji="1" lang="en-US" altLang="ja-JP" dirty="0" smtClean="0"/>
          </a:p>
          <a:p>
            <a:r>
              <a:rPr lang="ja-JP" altLang="en-US" dirty="0" smtClean="0"/>
              <a:t>分散コンピューティング</a:t>
            </a:r>
            <a:endParaRPr lang="en-US" altLang="ja-JP" dirty="0" smtClean="0"/>
          </a:p>
          <a:p>
            <a:pPr lvl="1"/>
            <a:r>
              <a:rPr lang="ja-JP" altLang="en-US" dirty="0" smtClean="0"/>
              <a:t>金融市場分析</a:t>
            </a:r>
            <a:endParaRPr lang="en-US" altLang="ja-JP" dirty="0" smtClean="0"/>
          </a:p>
          <a:p>
            <a:pPr lvl="2"/>
            <a:r>
              <a:rPr lang="ja-JP" altLang="en-US" dirty="0" smtClean="0"/>
              <a:t>分散型投資集団！！</a:t>
            </a:r>
            <a:endParaRPr lang="en-US" altLang="ja-JP" dirty="0" smtClean="0"/>
          </a:p>
          <a:p>
            <a:pPr lvl="1"/>
            <a:r>
              <a:rPr kumimoji="1" lang="ja-JP" altLang="en-US" dirty="0" smtClean="0"/>
              <a:t>将棋の機械学習</a:t>
            </a:r>
            <a:endParaRPr kumimoji="1" lang="en-US" altLang="ja-JP" dirty="0" smtClean="0"/>
          </a:p>
          <a:p>
            <a:pPr lvl="1"/>
            <a:r>
              <a:rPr lang="ja-JP" altLang="en-US" dirty="0" smtClean="0"/>
              <a:t>将棋の局面解析</a:t>
            </a:r>
            <a:endParaRPr lang="en-US" altLang="ja-JP" dirty="0" smtClean="0"/>
          </a:p>
          <a:p>
            <a:pPr lvl="2"/>
            <a:r>
              <a:rPr lang="ja-JP" altLang="en-US" dirty="0" smtClean="0"/>
              <a:t>将棋エンジン </a:t>
            </a:r>
            <a:r>
              <a:rPr lang="en-US" altLang="ja-JP" dirty="0" smtClean="0"/>
              <a:t>as a service</a:t>
            </a:r>
            <a:r>
              <a:rPr lang="ja-JP" altLang="en-US" dirty="0" smtClean="0"/>
              <a:t>！！</a:t>
            </a:r>
            <a:endParaRPr lang="en-US" altLang="ja-JP" dirty="0" smtClean="0"/>
          </a:p>
          <a:p>
            <a:pPr lvl="1"/>
            <a:r>
              <a:rPr lang="ja-JP" altLang="en-US" dirty="0" smtClean="0"/>
              <a:t>人工知能の開発或いは実行に使えないか？</a:t>
            </a:r>
            <a:endParaRPr lang="en-US" altLang="ja-JP" dirty="0" smtClean="0"/>
          </a:p>
        </p:txBody>
      </p:sp>
      <p:sp>
        <p:nvSpPr>
          <p:cNvPr id="4" name="コンテンツ プレースホルダー 3"/>
          <p:cNvSpPr>
            <a:spLocks noGrp="1"/>
          </p:cNvSpPr>
          <p:nvPr>
            <p:ph sz="half" idx="2"/>
          </p:nvPr>
        </p:nvSpPr>
        <p:spPr/>
        <p:txBody>
          <a:bodyPr>
            <a:normAutofit fontScale="62500" lnSpcReduction="20000"/>
          </a:bodyPr>
          <a:lstStyle/>
          <a:p>
            <a:r>
              <a:rPr lang="ja-JP" altLang="en-US" dirty="0" smtClean="0"/>
              <a:t>会計の自動化</a:t>
            </a:r>
            <a:endParaRPr lang="en-US" altLang="ja-JP" dirty="0" smtClean="0"/>
          </a:p>
          <a:p>
            <a:endParaRPr lang="en-US" altLang="ja-JP" dirty="0"/>
          </a:p>
          <a:p>
            <a:r>
              <a:rPr lang="ja-JP" altLang="en-US" dirty="0" smtClean="0"/>
              <a:t>形式化数学のために使用できないか？</a:t>
            </a:r>
            <a:endParaRPr lang="en-US" altLang="ja-JP" dirty="0" smtClean="0"/>
          </a:p>
          <a:p>
            <a:pPr lvl="1"/>
            <a:r>
              <a:rPr lang="ja-JP" altLang="en-US" dirty="0" smtClean="0"/>
              <a:t>そもそも</a:t>
            </a:r>
            <a:r>
              <a:rPr lang="ja-JP" altLang="en-US" dirty="0"/>
              <a:t>暗号貨幣は「お金」でなくても良いはず。</a:t>
            </a:r>
            <a:endParaRPr lang="en-US" altLang="ja-JP" dirty="0"/>
          </a:p>
          <a:p>
            <a:r>
              <a:rPr lang="ja-JP" altLang="en-US" dirty="0" smtClean="0"/>
              <a:t>形式化</a:t>
            </a:r>
            <a:r>
              <a:rPr lang="ja-JP" altLang="en-US" dirty="0"/>
              <a:t>法学のために使用できないか？</a:t>
            </a:r>
            <a:endParaRPr lang="en-US" altLang="ja-JP" dirty="0"/>
          </a:p>
          <a:p>
            <a:pPr lvl="1"/>
            <a:r>
              <a:rPr lang="en-US" altLang="ja-JP" dirty="0" err="1"/>
              <a:t>Ethereum</a:t>
            </a:r>
            <a:r>
              <a:rPr lang="ja-JP" altLang="en-US" dirty="0"/>
              <a:t>の</a:t>
            </a:r>
            <a:r>
              <a:rPr lang="ja-JP" altLang="en-US" dirty="0" smtClean="0"/>
              <a:t>動向を注視</a:t>
            </a:r>
            <a:r>
              <a:rPr lang="ja-JP" altLang="en-US" dirty="0"/>
              <a:t>すべき</a:t>
            </a:r>
            <a:r>
              <a:rPr lang="ja-JP" altLang="en-US" dirty="0" smtClean="0"/>
              <a:t>。</a:t>
            </a:r>
            <a:endParaRPr lang="en-US" altLang="ja-JP" dirty="0" smtClean="0"/>
          </a:p>
          <a:p>
            <a:pPr lvl="1"/>
            <a:r>
              <a:rPr lang="ja-JP" altLang="en-US" dirty="0"/>
              <a:t>既存</a:t>
            </a:r>
            <a:r>
              <a:rPr lang="ja-JP" altLang="en-US" dirty="0" smtClean="0"/>
              <a:t>の</a:t>
            </a:r>
            <a:r>
              <a:rPr lang="ja-JP" altLang="en-US" dirty="0"/>
              <a:t>法律</a:t>
            </a:r>
            <a:r>
              <a:rPr lang="ja-JP" altLang="en-US" dirty="0" smtClean="0"/>
              <a:t>を</a:t>
            </a:r>
            <a:r>
              <a:rPr lang="ja-JP" altLang="en-US" dirty="0"/>
              <a:t>形式化</a:t>
            </a:r>
            <a:r>
              <a:rPr lang="ja-JP" altLang="en-US" dirty="0" smtClean="0"/>
              <a:t>するのではなく、最初から形式化された（しかも、ある程度の独立執行力を有する）法律を新規に構築するという考え方。</a:t>
            </a:r>
            <a:endParaRPr lang="en-US" altLang="ja-JP" dirty="0"/>
          </a:p>
          <a:p>
            <a:endParaRPr lang="en-US" altLang="ja-JP" dirty="0"/>
          </a:p>
          <a:p>
            <a:r>
              <a:rPr lang="en-US" altLang="ja-JP" dirty="0"/>
              <a:t>P2P</a:t>
            </a:r>
            <a:r>
              <a:rPr lang="ja-JP" altLang="en-US" dirty="0"/>
              <a:t>仮想空間</a:t>
            </a:r>
            <a:endParaRPr lang="en-US" altLang="ja-JP" dirty="0"/>
          </a:p>
          <a:p>
            <a:pPr lvl="1"/>
            <a:r>
              <a:rPr lang="en-US" altLang="ja-JP" dirty="0"/>
              <a:t>CREA</a:t>
            </a:r>
            <a:r>
              <a:rPr lang="ja-JP" altLang="en-US" dirty="0"/>
              <a:t>プロジェクトの最終的な目標。</a:t>
            </a:r>
            <a:endParaRPr lang="en-US" altLang="ja-JP" dirty="0"/>
          </a:p>
          <a:p>
            <a:pPr lvl="1"/>
            <a:r>
              <a:rPr lang="en-US" altLang="ja-JP" dirty="0"/>
              <a:t>P2P</a:t>
            </a:r>
            <a:r>
              <a:rPr lang="ja-JP" altLang="en-US" dirty="0"/>
              <a:t>仮想マシン？</a:t>
            </a:r>
            <a:endParaRPr lang="en-US" altLang="ja-JP" dirty="0"/>
          </a:p>
          <a:p>
            <a:pPr lvl="1"/>
            <a:r>
              <a:rPr lang="ja-JP" altLang="en-US" dirty="0"/>
              <a:t>世界の種子？</a:t>
            </a:r>
            <a:endParaRPr lang="en-US" altLang="ja-JP" dirty="0"/>
          </a:p>
          <a:p>
            <a:endParaRPr kumimoji="1" lang="ja-JP" altLang="en-US" dirty="0"/>
          </a:p>
        </p:txBody>
      </p:sp>
    </p:spTree>
    <p:extLst>
      <p:ext uri="{BB962C8B-B14F-4D97-AF65-F5344CB8AC3E}">
        <p14:creationId xmlns:p14="http://schemas.microsoft.com/office/powerpoint/2010/main" val="29785312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開発者用クライアント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開発者用認証機能</a:t>
            </a:r>
            <a:endParaRPr kumimoji="1" lang="ja-JP" altLang="en-US" dirty="0"/>
          </a:p>
        </p:txBody>
      </p:sp>
    </p:spTree>
    <p:extLst>
      <p:ext uri="{BB962C8B-B14F-4D97-AF65-F5344CB8AC3E}">
        <p14:creationId xmlns:p14="http://schemas.microsoft.com/office/powerpoint/2010/main" val="26793427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9831716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Twitter</a:t>
            </a:r>
            <a:r>
              <a:rPr kumimoji="1" lang="ja-JP" altLang="en-US" dirty="0" err="1" smtClean="0"/>
              <a:t>での</a:t>
            </a:r>
            <a:r>
              <a:rPr kumimoji="1" lang="ja-JP" altLang="en-US" dirty="0" smtClean="0"/>
              <a:t>議論</a:t>
            </a:r>
            <a:r>
              <a:rPr kumimoji="1" lang="en-US" altLang="ja-JP" dirty="0" smtClean="0"/>
              <a:t>――</a:t>
            </a:r>
            <a:r>
              <a:rPr kumimoji="1" lang="ja-JP" altLang="en-US" dirty="0" smtClean="0"/>
              <a:t>分散型の暗号貨幣システムでベーシックインカムは実現できるか？</a:t>
            </a:r>
            <a:endParaRPr kumimoji="1" lang="ja-JP" altLang="en-US" dirty="0"/>
          </a:p>
        </p:txBody>
      </p:sp>
      <p:sp>
        <p:nvSpPr>
          <p:cNvPr id="3" name="コンテンツ プレースホルダー 2"/>
          <p:cNvSpPr>
            <a:spLocks noGrp="1"/>
          </p:cNvSpPr>
          <p:nvPr>
            <p:ph idx="1"/>
          </p:nvPr>
        </p:nvSpPr>
        <p:spPr/>
        <p:txBody>
          <a:bodyPr>
            <a:normAutofit fontScale="55000" lnSpcReduction="20000"/>
          </a:bodyPr>
          <a:lstStyle/>
          <a:p>
            <a:r>
              <a:rPr lang="en-US" altLang="ja-JP" dirty="0"/>
              <a:t>@Ageo201Mr0237 </a:t>
            </a:r>
            <a:r>
              <a:rPr lang="ja-JP" altLang="en-US" dirty="0"/>
              <a:t>実現が非常に難しいと思います。一番問題なのは、使用者は匿名で幾らでもノードを立てることができると言うことです。ネットワーク側からは同一人物が立てたノードを特定することができません</a:t>
            </a:r>
            <a:r>
              <a:rPr lang="ja-JP" altLang="en-US" dirty="0" smtClean="0"/>
              <a:t>。</a:t>
            </a:r>
            <a:endParaRPr lang="en-US" altLang="ja-JP" dirty="0" smtClean="0"/>
          </a:p>
          <a:p>
            <a:r>
              <a:rPr lang="en-US" altLang="ja-JP" dirty="0"/>
              <a:t>@Ageo201Mr0237 </a:t>
            </a:r>
            <a:r>
              <a:rPr lang="ja-JP" altLang="en-US" dirty="0"/>
              <a:t>なので、無理にでも</a:t>
            </a:r>
            <a:r>
              <a:rPr lang="en-US" altLang="ja-JP" dirty="0"/>
              <a:t>BI</a:t>
            </a:r>
            <a:r>
              <a:rPr lang="ja-JP" altLang="en-US" dirty="0"/>
              <a:t>を実現しようとするなら、全てのノードに一定数のコインを給付するようにするしかありませんが、そんなことをすれば、使用者は</a:t>
            </a:r>
            <a:r>
              <a:rPr lang="en-US" altLang="ja-JP" dirty="0"/>
              <a:t>100</a:t>
            </a:r>
            <a:r>
              <a:rPr lang="ja-JP" altLang="en-US" dirty="0"/>
              <a:t>個でも</a:t>
            </a:r>
            <a:r>
              <a:rPr lang="en-US" altLang="ja-JP" dirty="0"/>
              <a:t>1000</a:t>
            </a:r>
            <a:r>
              <a:rPr lang="ja-JP" altLang="en-US" dirty="0"/>
              <a:t>個でも、できるだけ沢山のノードを立てて、できるだけ沢山のコインを得ようとするでしょう</a:t>
            </a:r>
            <a:r>
              <a:rPr lang="ja-JP" altLang="en-US" dirty="0" smtClean="0"/>
              <a:t>。</a:t>
            </a:r>
            <a:endParaRPr lang="en-US" altLang="ja-JP" dirty="0" smtClean="0"/>
          </a:p>
          <a:p>
            <a:r>
              <a:rPr lang="en-US" altLang="ja-JP" dirty="0"/>
              <a:t>@Ageo201Mr0237 </a:t>
            </a:r>
            <a:r>
              <a:rPr lang="ja-JP" altLang="en-US" dirty="0"/>
              <a:t>実際のところ、複数のノードを立てるのは、それだけ費用が掛かります。たとえば、</a:t>
            </a:r>
            <a:r>
              <a:rPr lang="en-US" altLang="ja-JP" dirty="0"/>
              <a:t>1</a:t>
            </a:r>
            <a:r>
              <a:rPr lang="ja-JP" altLang="en-US" dirty="0"/>
              <a:t>個のノードを立てるのに</a:t>
            </a:r>
            <a:r>
              <a:rPr lang="en-US" altLang="ja-JP" dirty="0"/>
              <a:t>100MB</a:t>
            </a:r>
            <a:r>
              <a:rPr lang="ja-JP" altLang="en-US" dirty="0" err="1"/>
              <a:t>のメ</a:t>
            </a:r>
            <a:r>
              <a:rPr lang="ja-JP" altLang="en-US" dirty="0"/>
              <a:t>モリが必要だとすれば、</a:t>
            </a:r>
            <a:r>
              <a:rPr lang="en-US" altLang="ja-JP" dirty="0"/>
              <a:t>100</a:t>
            </a:r>
            <a:r>
              <a:rPr lang="ja-JP" altLang="en-US" dirty="0"/>
              <a:t>個のノードを立てるには</a:t>
            </a:r>
            <a:r>
              <a:rPr lang="en-US" altLang="ja-JP" dirty="0"/>
              <a:t>10GB</a:t>
            </a:r>
            <a:r>
              <a:rPr lang="ja-JP" altLang="en-US" dirty="0" err="1"/>
              <a:t>のメ</a:t>
            </a:r>
            <a:r>
              <a:rPr lang="ja-JP" altLang="en-US" dirty="0"/>
              <a:t>モリが必要です</a:t>
            </a:r>
            <a:r>
              <a:rPr lang="ja-JP" altLang="en-US" dirty="0" smtClean="0"/>
              <a:t>。</a:t>
            </a:r>
            <a:endParaRPr lang="en-US" altLang="ja-JP" dirty="0" smtClean="0"/>
          </a:p>
          <a:p>
            <a:r>
              <a:rPr lang="en-US" altLang="ja-JP" dirty="0"/>
              <a:t>@Ageo201Mr0237 </a:t>
            </a:r>
            <a:r>
              <a:rPr lang="ja-JP" altLang="en-US" dirty="0"/>
              <a:t>つまり、多額の費用を掛けて沢山のノードを用意した者が多くのコインを得るという資本主義的な競争になってしまい、この方法では</a:t>
            </a:r>
            <a:r>
              <a:rPr lang="en-US" altLang="ja-JP" dirty="0"/>
              <a:t>BI</a:t>
            </a:r>
            <a:r>
              <a:rPr lang="ja-JP" altLang="en-US" dirty="0"/>
              <a:t>の目的を達成することはできません</a:t>
            </a:r>
            <a:r>
              <a:rPr lang="ja-JP" altLang="en-US" dirty="0" smtClean="0"/>
              <a:t>。</a:t>
            </a:r>
            <a:endParaRPr lang="en-US" altLang="ja-JP" dirty="0" smtClean="0"/>
          </a:p>
          <a:p>
            <a:r>
              <a:rPr lang="en-US" altLang="ja-JP" dirty="0"/>
              <a:t>@Ageo201Mr0237 </a:t>
            </a:r>
            <a:r>
              <a:rPr lang="ja-JP" altLang="en-US" dirty="0"/>
              <a:t>そんな訳で、現在知られているような</a:t>
            </a:r>
            <a:r>
              <a:rPr lang="en-US" altLang="ja-JP" dirty="0"/>
              <a:t>P2P</a:t>
            </a:r>
            <a:r>
              <a:rPr lang="ja-JP" altLang="en-US" dirty="0"/>
              <a:t>暗号貨幣の手法では、実装が難しいのではないかと思います（</a:t>
            </a:r>
            <a:r>
              <a:rPr lang="en-US" altLang="ja-JP" dirty="0"/>
              <a:t>P2P</a:t>
            </a:r>
            <a:r>
              <a:rPr lang="ja-JP" altLang="en-US" dirty="0" err="1"/>
              <a:t>でなく</a:t>
            </a:r>
            <a:r>
              <a:rPr lang="ja-JP" altLang="en-US" dirty="0"/>
              <a:t>してしまえばできないことはないですけどね）。ただ、発想自体は面白いと思います。何か良い方法を考えられれば、革新的な発明となるかもしれません</a:t>
            </a:r>
            <a:r>
              <a:rPr lang="ja-JP" altLang="en-US" dirty="0" smtClean="0"/>
              <a:t>。</a:t>
            </a:r>
            <a:endParaRPr lang="en-US" altLang="ja-JP" dirty="0" smtClean="0"/>
          </a:p>
          <a:p>
            <a:r>
              <a:rPr lang="en-US" altLang="ja-JP" dirty="0"/>
              <a:t>@Ageo201Mr0237 PD</a:t>
            </a:r>
            <a:r>
              <a:rPr lang="ja-JP" altLang="en-US" dirty="0"/>
              <a:t>の</a:t>
            </a:r>
            <a:r>
              <a:rPr lang="en-US" altLang="ja-JP" dirty="0"/>
              <a:t>unique</a:t>
            </a:r>
            <a:r>
              <a:rPr lang="ja-JP" altLang="en-US" dirty="0" err="1"/>
              <a:t>のような</a:t>
            </a:r>
            <a:r>
              <a:rPr lang="ja-JP" altLang="en-US" dirty="0"/>
              <a:t>仕組みは幾らでも偽造が可能なので使えません</a:t>
            </a:r>
            <a:r>
              <a:rPr lang="ja-JP" altLang="en-US" dirty="0" smtClean="0"/>
              <a:t>。</a:t>
            </a:r>
            <a:endParaRPr lang="en-US" altLang="ja-JP" dirty="0" smtClean="0"/>
          </a:p>
          <a:p>
            <a:r>
              <a:rPr lang="en-US" altLang="ja-JP" dirty="0"/>
              <a:t>@Ageo201Mr0237 </a:t>
            </a:r>
            <a:r>
              <a:rPr lang="ja-JP" altLang="en-US" dirty="0"/>
              <a:t>また、認証をするには信頼できる認証局が必要ですが、</a:t>
            </a:r>
            <a:r>
              <a:rPr lang="en-US" altLang="ja-JP" dirty="0"/>
              <a:t>P2P</a:t>
            </a:r>
            <a:r>
              <a:rPr lang="ja-JP" altLang="en-US" dirty="0"/>
              <a:t>では基本的に信頼できる認証局を作ることができません。となると、第三者機関を利用するしかないですが、それを</a:t>
            </a:r>
            <a:r>
              <a:rPr lang="en-US" altLang="ja-JP" dirty="0"/>
              <a:t>P2P</a:t>
            </a:r>
            <a:r>
              <a:rPr lang="ja-JP" altLang="en-US" dirty="0"/>
              <a:t>と言っていいのかということになります。また、電子証明書の発行には費用も掛かります</a:t>
            </a:r>
            <a:r>
              <a:rPr lang="ja-JP" altLang="en-US" dirty="0" smtClean="0"/>
              <a:t>。</a:t>
            </a:r>
            <a:endParaRPr lang="en-US" altLang="ja-JP" dirty="0" smtClean="0"/>
          </a:p>
          <a:p>
            <a:r>
              <a:rPr lang="en-US" altLang="ja-JP" dirty="0"/>
              <a:t>@Ageo201Mr0237 </a:t>
            </a:r>
            <a:r>
              <a:rPr lang="ja-JP" altLang="en-US" dirty="0"/>
              <a:t>純粋</a:t>
            </a:r>
            <a:r>
              <a:rPr lang="en-US" altLang="ja-JP" dirty="0"/>
              <a:t>P2P</a:t>
            </a:r>
            <a:r>
              <a:rPr lang="ja-JP" altLang="en-US" dirty="0"/>
              <a:t>で</a:t>
            </a:r>
            <a:r>
              <a:rPr lang="en-US" altLang="ja-JP" dirty="0"/>
              <a:t>BI</a:t>
            </a:r>
            <a:r>
              <a:rPr lang="ja-JP" altLang="en-US" dirty="0"/>
              <a:t>的な仕組みを発明できればサトシナカモト並だと思います。純粋</a:t>
            </a:r>
            <a:r>
              <a:rPr lang="en-US" altLang="ja-JP" dirty="0"/>
              <a:t>P2P</a:t>
            </a:r>
            <a:r>
              <a:rPr lang="ja-JP" altLang="en-US" dirty="0"/>
              <a:t>でないなら（認証に第三者機関を利用するなら）できないことはないと思います。あと、人が集まっても採掘者がいなければ暗号貨幣は崩壊しますので、その点も考慮する必要があります。</a:t>
            </a:r>
            <a:endParaRPr kumimoji="1" lang="ja-JP" altLang="en-US" dirty="0"/>
          </a:p>
        </p:txBody>
      </p:sp>
    </p:spTree>
    <p:extLst>
      <p:ext uri="{BB962C8B-B14F-4D97-AF65-F5344CB8AC3E}">
        <p14:creationId xmlns:p14="http://schemas.microsoft.com/office/powerpoint/2010/main" val="40477223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他人から貰ったアイディア</a:t>
            </a:r>
            <a:r>
              <a:rPr kumimoji="1" lang="en-US" altLang="ja-JP" dirty="0" smtClean="0"/>
              <a:t>1</a:t>
            </a:r>
            <a:endParaRPr kumimoji="1" lang="ja-JP" altLang="en-US" dirty="0"/>
          </a:p>
        </p:txBody>
      </p:sp>
      <p:sp>
        <p:nvSpPr>
          <p:cNvPr id="3" name="コンテンツ プレースホルダー 2"/>
          <p:cNvSpPr>
            <a:spLocks noGrp="1"/>
          </p:cNvSpPr>
          <p:nvPr>
            <p:ph idx="1"/>
          </p:nvPr>
        </p:nvSpPr>
        <p:spPr/>
        <p:txBody>
          <a:bodyPr/>
          <a:lstStyle/>
          <a:p>
            <a:r>
              <a:rPr lang="en-US" altLang="ja-JP" dirty="0"/>
              <a:t>10</a:t>
            </a:r>
            <a:r>
              <a:rPr lang="ja-JP" altLang="en-US" dirty="0"/>
              <a:t>年とか一定期間</a:t>
            </a:r>
            <a:r>
              <a:rPr lang="en-US" altLang="ja-JP" dirty="0"/>
              <a:t>Wallet</a:t>
            </a:r>
            <a:r>
              <a:rPr lang="ja-JP" altLang="en-US" dirty="0"/>
              <a:t>が起動されない場合には、</a:t>
            </a:r>
          </a:p>
          <a:p>
            <a:r>
              <a:rPr lang="ja-JP" altLang="en-US" dirty="0"/>
              <a:t>そのコインはまた発掘できるようにできたらいいかも</a:t>
            </a:r>
            <a:r>
              <a:rPr lang="ja-JP" altLang="en-US" dirty="0" smtClean="0"/>
              <a:t>？</a:t>
            </a:r>
            <a:endParaRPr lang="en-US" altLang="ja-JP" dirty="0" smtClean="0"/>
          </a:p>
          <a:p>
            <a:endParaRPr lang="en-US" altLang="ja-JP" dirty="0"/>
          </a:p>
          <a:p>
            <a:r>
              <a:rPr lang="en-US" altLang="ja-JP" dirty="0"/>
              <a:t>28 </a:t>
            </a:r>
            <a:r>
              <a:rPr lang="ja-JP" altLang="en-US" dirty="0"/>
              <a:t>：</a:t>
            </a:r>
            <a:r>
              <a:rPr lang="en-US" altLang="ja-JP" dirty="0"/>
              <a:t>Trader</a:t>
            </a:r>
            <a:r>
              <a:rPr lang="ja-JP" altLang="en-US" dirty="0"/>
              <a:t>＠</a:t>
            </a:r>
            <a:r>
              <a:rPr lang="en-US" altLang="ja-JP" dirty="0"/>
              <a:t>Live!</a:t>
            </a:r>
            <a:r>
              <a:rPr lang="ja-JP" altLang="en-US" dirty="0"/>
              <a:t>：</a:t>
            </a:r>
            <a:r>
              <a:rPr lang="en-US" altLang="ja-JP" dirty="0"/>
              <a:t>2014/03/06(</a:t>
            </a:r>
            <a:r>
              <a:rPr lang="ja-JP" altLang="en-US" dirty="0"/>
              <a:t>木</a:t>
            </a:r>
            <a:r>
              <a:rPr lang="en-US" altLang="ja-JP" dirty="0"/>
              <a:t>) 23:07:23.25 ID:5vJMRe+C</a:t>
            </a:r>
            <a:r>
              <a:rPr lang="ja-JP" altLang="en-US" dirty="0"/>
              <a:t>一度決まったアルゴリズムを後からウォレットソフトからの投票で保有者が変更出来る、みたいな暗号通貨が出てきたら </a:t>
            </a:r>
          </a:p>
          <a:p>
            <a:r>
              <a:rPr lang="ja-JP" altLang="en-US" dirty="0"/>
              <a:t>後から修正可能だし、面白いかも</a:t>
            </a:r>
            <a:r>
              <a:rPr lang="ja-JP" altLang="en-US" dirty="0" err="1"/>
              <a:t>なと</a:t>
            </a:r>
            <a:r>
              <a:rPr lang="ja-JP" altLang="en-US" dirty="0"/>
              <a:t>思う </a:t>
            </a:r>
            <a:endParaRPr lang="en-US" altLang="ja-JP" dirty="0" smtClean="0"/>
          </a:p>
          <a:p>
            <a:endParaRPr kumimoji="1" lang="ja-JP" altLang="en-US" dirty="0"/>
          </a:p>
        </p:txBody>
      </p:sp>
    </p:spTree>
    <p:extLst>
      <p:ext uri="{BB962C8B-B14F-4D97-AF65-F5344CB8AC3E}">
        <p14:creationId xmlns:p14="http://schemas.microsoft.com/office/powerpoint/2010/main" val="16065559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他人から貰ったアイディア</a:t>
            </a:r>
            <a:r>
              <a:rPr kumimoji="1" lang="en-US" altLang="ja-JP" dirty="0" smtClean="0"/>
              <a:t>2</a:t>
            </a:r>
            <a:endParaRPr kumimoji="1" lang="ja-JP" altLang="en-US" dirty="0"/>
          </a:p>
        </p:txBody>
      </p:sp>
      <p:sp>
        <p:nvSpPr>
          <p:cNvPr id="3" name="コンテンツ プレースホルダー 2"/>
          <p:cNvSpPr>
            <a:spLocks noGrp="1"/>
          </p:cNvSpPr>
          <p:nvPr>
            <p:ph idx="1"/>
          </p:nvPr>
        </p:nvSpPr>
        <p:spPr/>
        <p:txBody>
          <a:bodyPr/>
          <a:lstStyle/>
          <a:p>
            <a:r>
              <a:rPr lang="ja-JP" altLang="en-US" dirty="0"/>
              <a:t>取引を全部オンラインでモニタリングできるようになるとね。すると与信管理ができるじゃないですか。僕は、銀行って中小企業に対する与信を放棄してると思うんですよ。つまり、中小企業がお金が必要な時に、将来のキャッシュフローを予測して、お金を貸すことができない。銀行は「不動産を担保に貸します」とか「黒字だから貸します」とか、そういうことしかやってない。だから、もし与信管理がネット上でできて、ネット上で企業にお金を貸せるようになるとリアルの世界にキャッシュを持ってこなくてよくなりますよね。本当に銀行はいらなくなると思うんです。</a:t>
            </a:r>
            <a:r>
              <a:rPr lang="en-US" altLang="ja-JP" dirty="0"/>
              <a:t>『</a:t>
            </a:r>
            <a:r>
              <a:rPr lang="ja-JP" altLang="en-US" dirty="0"/>
              <a:t>トレードシフト</a:t>
            </a:r>
            <a:r>
              <a:rPr lang="en-US" altLang="ja-JP" dirty="0"/>
              <a:t>』</a:t>
            </a:r>
            <a:r>
              <a:rPr lang="ja-JP" altLang="en-US" dirty="0"/>
              <a:t>の</a:t>
            </a:r>
            <a:r>
              <a:rPr lang="en-US" altLang="ja-JP" dirty="0"/>
              <a:t>CEO</a:t>
            </a:r>
            <a:r>
              <a:rPr lang="ja-JP" altLang="en-US" dirty="0"/>
              <a:t>が佐藤さんと同じように「僕たちは法人の取引を全部バーチャル化したいんだ」って言ってましたよ。</a:t>
            </a:r>
            <a:endParaRPr kumimoji="1" lang="ja-JP" altLang="en-US" dirty="0"/>
          </a:p>
        </p:txBody>
      </p:sp>
    </p:spTree>
    <p:extLst>
      <p:ext uri="{BB962C8B-B14F-4D97-AF65-F5344CB8AC3E}">
        <p14:creationId xmlns:p14="http://schemas.microsoft.com/office/powerpoint/2010/main" val="22851201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他人</a:t>
            </a:r>
            <a:r>
              <a:rPr lang="ja-JP" altLang="en-US" dirty="0" smtClean="0"/>
              <a:t>から貰ったアイディア</a:t>
            </a:r>
            <a:r>
              <a:rPr lang="en-US" altLang="ja-JP" dirty="0" smtClean="0"/>
              <a:t>3</a:t>
            </a:r>
            <a:endParaRPr kumimoji="1" lang="ja-JP" altLang="en-US" dirty="0"/>
          </a:p>
        </p:txBody>
      </p:sp>
      <p:sp>
        <p:nvSpPr>
          <p:cNvPr id="3" name="コンテンツ プレースホルダー 2"/>
          <p:cNvSpPr>
            <a:spLocks noGrp="1"/>
          </p:cNvSpPr>
          <p:nvPr>
            <p:ph idx="1"/>
          </p:nvPr>
        </p:nvSpPr>
        <p:spPr/>
        <p:txBody>
          <a:bodyPr>
            <a:normAutofit fontScale="25000" lnSpcReduction="20000"/>
          </a:bodyPr>
          <a:lstStyle/>
          <a:p>
            <a:r>
              <a:rPr lang="en-US" altLang="ja-JP" dirty="0"/>
              <a:t>108 </a:t>
            </a:r>
            <a:r>
              <a:rPr lang="ja-JP" altLang="en-US" dirty="0"/>
              <a:t>名前：</a:t>
            </a:r>
            <a:r>
              <a:rPr lang="en-US" altLang="ja-JP" dirty="0"/>
              <a:t>Trader</a:t>
            </a:r>
            <a:r>
              <a:rPr lang="ja-JP" altLang="en-US" dirty="0"/>
              <a:t>＠</a:t>
            </a:r>
            <a:r>
              <a:rPr lang="en-US" altLang="ja-JP" dirty="0"/>
              <a:t>Live![] </a:t>
            </a:r>
            <a:r>
              <a:rPr lang="ja-JP" altLang="en-US" dirty="0"/>
              <a:t>投稿日：</a:t>
            </a:r>
            <a:r>
              <a:rPr lang="en-US" altLang="ja-JP" dirty="0"/>
              <a:t>2014/02/22(</a:t>
            </a:r>
            <a:r>
              <a:rPr lang="ja-JP" altLang="en-US" dirty="0"/>
              <a:t>土</a:t>
            </a:r>
            <a:r>
              <a:rPr lang="en-US" altLang="ja-JP" dirty="0"/>
              <a:t>) 13:54:59.99 ID:qDrBU5EI [2/6]</a:t>
            </a:r>
          </a:p>
          <a:p>
            <a:r>
              <a:rPr lang="ja-JP" altLang="en-US" dirty="0"/>
              <a:t>～仕訳ウォレット～</a:t>
            </a:r>
          </a:p>
          <a:p>
            <a:r>
              <a:rPr lang="ja-JP" altLang="en-US" dirty="0"/>
              <a:t>通常一つのウォレットに対して一つの</a:t>
            </a:r>
            <a:r>
              <a:rPr lang="en-US" altLang="ja-JP" dirty="0"/>
              <a:t>XRP</a:t>
            </a:r>
            <a:r>
              <a:rPr lang="ja-JP" altLang="en-US" dirty="0"/>
              <a:t>アドレスが割り当てられてるの</a:t>
            </a:r>
          </a:p>
          <a:p>
            <a:r>
              <a:rPr lang="ja-JP" altLang="en-US" dirty="0"/>
              <a:t>に対し、一つのウォレットで任意の複数の</a:t>
            </a:r>
            <a:r>
              <a:rPr lang="en-US" altLang="ja-JP" dirty="0"/>
              <a:t>XRP</a:t>
            </a:r>
            <a:r>
              <a:rPr lang="ja-JP" altLang="en-US" dirty="0"/>
              <a:t>アドレスを一括管理出来、</a:t>
            </a:r>
          </a:p>
          <a:p>
            <a:r>
              <a:rPr lang="ja-JP" altLang="en-US" dirty="0"/>
              <a:t>複数からの送金元アドレス、又は出金元アドレスを属性別に分類し、</a:t>
            </a:r>
          </a:p>
          <a:p>
            <a:r>
              <a:rPr lang="ja-JP" altLang="en-US" dirty="0"/>
              <a:t>集まった資金を予め設定しておいた送金比率、送金頻度に従って</a:t>
            </a:r>
          </a:p>
          <a:p>
            <a:r>
              <a:rPr lang="ja-JP" altLang="en-US" dirty="0"/>
              <a:t>グローバル送金、またはウォレット内の別のアドレスにローカル振替</a:t>
            </a:r>
          </a:p>
          <a:p>
            <a:r>
              <a:rPr lang="ja-JP" altLang="en-US" dirty="0"/>
              <a:t>する機能をもつウォレット。</a:t>
            </a:r>
          </a:p>
          <a:p>
            <a:r>
              <a:rPr lang="ja-JP" altLang="en-US" dirty="0"/>
              <a:t>可能ならば相手先が希望する通貨に変換して送金する。</a:t>
            </a:r>
          </a:p>
          <a:p>
            <a:r>
              <a:rPr lang="ja-JP" altLang="en-US" dirty="0"/>
              <a:t>ウォレット内で複数回振替処理を行うので、決済時間の長いマイナー</a:t>
            </a:r>
          </a:p>
          <a:p>
            <a:r>
              <a:rPr lang="ja-JP" altLang="en-US" dirty="0"/>
              <a:t>コイン</a:t>
            </a:r>
            <a:r>
              <a:rPr lang="en-US" altLang="ja-JP" dirty="0"/>
              <a:t>(</a:t>
            </a:r>
            <a:r>
              <a:rPr lang="ja-JP" altLang="en-US" dirty="0"/>
              <a:t>採掘コイン</a:t>
            </a:r>
            <a:r>
              <a:rPr lang="en-US" altLang="ja-JP" dirty="0"/>
              <a:t>)</a:t>
            </a:r>
            <a:r>
              <a:rPr lang="ja-JP" altLang="en-US" dirty="0"/>
              <a:t>では出来ないことは無いだろうが時間がかかり</a:t>
            </a:r>
          </a:p>
          <a:p>
            <a:r>
              <a:rPr lang="ja-JP" altLang="en-US" dirty="0"/>
              <a:t>すぎて使い物にならない。</a:t>
            </a:r>
          </a:p>
          <a:p>
            <a:endParaRPr lang="ja-JP" altLang="en-US" dirty="0"/>
          </a:p>
          <a:p>
            <a:r>
              <a:rPr lang="en-US" altLang="ja-JP" dirty="0"/>
              <a:t>109 </a:t>
            </a:r>
            <a:r>
              <a:rPr lang="ja-JP" altLang="en-US" dirty="0"/>
              <a:t>名前：</a:t>
            </a:r>
            <a:r>
              <a:rPr lang="en-US" altLang="ja-JP" dirty="0"/>
              <a:t>Trader</a:t>
            </a:r>
            <a:r>
              <a:rPr lang="ja-JP" altLang="en-US" dirty="0"/>
              <a:t>＠</a:t>
            </a:r>
            <a:r>
              <a:rPr lang="en-US" altLang="ja-JP" dirty="0"/>
              <a:t>Live![] </a:t>
            </a:r>
            <a:r>
              <a:rPr lang="ja-JP" altLang="en-US" dirty="0"/>
              <a:t>投稿日：</a:t>
            </a:r>
            <a:r>
              <a:rPr lang="en-US" altLang="ja-JP" dirty="0"/>
              <a:t>2014/02/22(</a:t>
            </a:r>
            <a:r>
              <a:rPr lang="ja-JP" altLang="en-US" dirty="0"/>
              <a:t>土</a:t>
            </a:r>
            <a:r>
              <a:rPr lang="en-US" altLang="ja-JP" dirty="0"/>
              <a:t>) 13:59:23.26 ID:qDrBU5EI [3/6]</a:t>
            </a:r>
          </a:p>
          <a:p>
            <a:r>
              <a:rPr lang="ja-JP" altLang="en-US" dirty="0"/>
              <a:t>可能性</a:t>
            </a:r>
          </a:p>
          <a:p>
            <a:r>
              <a:rPr lang="ja-JP" altLang="en-US" dirty="0"/>
              <a:t>・個人事業主のお金の仕訳作業の自動化</a:t>
            </a:r>
          </a:p>
          <a:p>
            <a:r>
              <a:rPr lang="ja-JP" altLang="en-US" dirty="0"/>
              <a:t>・中小企業の税理事務会計事務作業自動化によるコストカット</a:t>
            </a:r>
          </a:p>
          <a:p>
            <a:r>
              <a:rPr lang="ja-JP" altLang="en-US" dirty="0"/>
              <a:t>・オンライン上でのチームが組みやすくなる。</a:t>
            </a:r>
          </a:p>
          <a:p>
            <a:r>
              <a:rPr lang="ja-JP" altLang="en-US" dirty="0"/>
              <a:t>・見返りを求めない寄付とは別に、個人や個人事業主・小規模団体も、</a:t>
            </a:r>
          </a:p>
          <a:p>
            <a:r>
              <a:rPr lang="ja-JP" altLang="en-US" dirty="0"/>
              <a:t>利回りや配当を期待する投資を受付る事が容易になる。</a:t>
            </a:r>
          </a:p>
          <a:p>
            <a:r>
              <a:rPr lang="ja-JP" altLang="en-US" dirty="0"/>
              <a:t>投資家は、それぞれからの配当は微々たるものかも知れないが、</a:t>
            </a:r>
          </a:p>
          <a:p>
            <a:r>
              <a:rPr lang="ja-JP" altLang="en-US" dirty="0"/>
              <a:t>一定量を越えれば、本業以外の不労収入を望める。</a:t>
            </a:r>
          </a:p>
          <a:p>
            <a:r>
              <a:rPr lang="ja-JP" altLang="en-US" dirty="0"/>
              <a:t>・二次的発展の可能性として、個人や小個人事業主・小規模団体の能力</a:t>
            </a:r>
          </a:p>
          <a:p>
            <a:r>
              <a:rPr lang="ja-JP" altLang="en-US" dirty="0"/>
              <a:t>や評価そのものに投資するファンド、またリップルネットワークを</a:t>
            </a:r>
          </a:p>
          <a:p>
            <a:r>
              <a:rPr lang="ja-JP" altLang="en-US" dirty="0"/>
              <a:t>利用した仮想証券みたいなものが生まれるかもしれない。</a:t>
            </a:r>
          </a:p>
          <a:p>
            <a:r>
              <a:rPr lang="ja-JP" altLang="en-US" dirty="0"/>
              <a:t>・この仕訳ウォレットをライブラリとして既存の取引所が簡単に導入</a:t>
            </a:r>
          </a:p>
          <a:p>
            <a:r>
              <a:rPr lang="ja-JP" altLang="en-US" dirty="0"/>
              <a:t>出来るように仕上げれば、リップルの利便性を拡張する助けになるかも</a:t>
            </a:r>
          </a:p>
          <a:p>
            <a:r>
              <a:rPr lang="ja-JP" altLang="en-US" dirty="0"/>
              <a:t>しれない。</a:t>
            </a:r>
          </a:p>
          <a:p>
            <a:r>
              <a:rPr lang="ja-JP" altLang="en-US" dirty="0"/>
              <a:t>更に、導入料を徴収すれば開発者の更なるソフトウェア開発の資本源</a:t>
            </a:r>
          </a:p>
          <a:p>
            <a:r>
              <a:rPr lang="ja-JP" altLang="en-US" dirty="0"/>
              <a:t>になり得る。</a:t>
            </a:r>
          </a:p>
          <a:p>
            <a:endParaRPr lang="ja-JP" altLang="en-US" dirty="0"/>
          </a:p>
          <a:p>
            <a:r>
              <a:rPr lang="en-US" altLang="ja-JP" dirty="0"/>
              <a:t>110 </a:t>
            </a:r>
            <a:r>
              <a:rPr lang="ja-JP" altLang="en-US" dirty="0"/>
              <a:t>名前：</a:t>
            </a:r>
            <a:r>
              <a:rPr lang="en-US" altLang="ja-JP" dirty="0"/>
              <a:t>Trader</a:t>
            </a:r>
            <a:r>
              <a:rPr lang="ja-JP" altLang="en-US" dirty="0"/>
              <a:t>＠</a:t>
            </a:r>
            <a:r>
              <a:rPr lang="en-US" altLang="ja-JP" dirty="0"/>
              <a:t>Live![] </a:t>
            </a:r>
            <a:r>
              <a:rPr lang="ja-JP" altLang="en-US" dirty="0"/>
              <a:t>投稿日：</a:t>
            </a:r>
            <a:r>
              <a:rPr lang="en-US" altLang="ja-JP" dirty="0"/>
              <a:t>2014/02/22(</a:t>
            </a:r>
            <a:r>
              <a:rPr lang="ja-JP" altLang="en-US" dirty="0"/>
              <a:t>土</a:t>
            </a:r>
            <a:r>
              <a:rPr lang="en-US" altLang="ja-JP" dirty="0"/>
              <a:t>) 14:02:31.35 ID:qDrBU5EI [4/6]</a:t>
            </a:r>
          </a:p>
          <a:p>
            <a:r>
              <a:rPr lang="ja-JP" altLang="en-US" dirty="0"/>
              <a:t>課題</a:t>
            </a:r>
          </a:p>
          <a:p>
            <a:r>
              <a:rPr lang="ja-JP" altLang="en-US" dirty="0"/>
              <a:t>・このウォレットを利用してチームを組んだ場合、ウォレット所有者に</a:t>
            </a:r>
          </a:p>
          <a:p>
            <a:r>
              <a:rPr lang="ja-JP" altLang="en-US" dirty="0"/>
              <a:t>割当権限が集中する為、メンバー全員が確認出来、尚且つ納得出来る</a:t>
            </a:r>
          </a:p>
          <a:p>
            <a:r>
              <a:rPr lang="ja-JP" altLang="en-US" dirty="0"/>
              <a:t>様な財務管理方法を考える必要がある</a:t>
            </a:r>
          </a:p>
          <a:p>
            <a:r>
              <a:rPr lang="ja-JP" altLang="en-US" dirty="0"/>
              <a:t>・送金の際のバグが完全に克服されていないリップルなので、大金の</a:t>
            </a:r>
          </a:p>
          <a:p>
            <a:r>
              <a:rPr lang="ja-JP" altLang="en-US" dirty="0"/>
              <a:t>移動は</a:t>
            </a:r>
            <a:r>
              <a:rPr lang="en-US" altLang="ja-JP" dirty="0"/>
              <a:t>β</a:t>
            </a:r>
            <a:r>
              <a:rPr lang="ja-JP" altLang="en-US" dirty="0"/>
              <a:t>版の現段階ではリスクが伴う</a:t>
            </a:r>
          </a:p>
          <a:p>
            <a:endParaRPr lang="ja-JP" altLang="en-US" dirty="0"/>
          </a:p>
          <a:p>
            <a:r>
              <a:rPr lang="en-US" altLang="ja-JP" dirty="0"/>
              <a:t>111 </a:t>
            </a:r>
            <a:r>
              <a:rPr lang="ja-JP" altLang="en-US" dirty="0"/>
              <a:t>名前：</a:t>
            </a:r>
            <a:r>
              <a:rPr lang="en-US" altLang="ja-JP" dirty="0"/>
              <a:t>Trader</a:t>
            </a:r>
            <a:r>
              <a:rPr lang="ja-JP" altLang="en-US" dirty="0"/>
              <a:t>＠</a:t>
            </a:r>
            <a:r>
              <a:rPr lang="en-US" altLang="ja-JP" dirty="0"/>
              <a:t>Live![] </a:t>
            </a:r>
            <a:r>
              <a:rPr lang="ja-JP" altLang="en-US" dirty="0"/>
              <a:t>投稿日：</a:t>
            </a:r>
            <a:r>
              <a:rPr lang="en-US" altLang="ja-JP" dirty="0"/>
              <a:t>2014/02/22(</a:t>
            </a:r>
            <a:r>
              <a:rPr lang="ja-JP" altLang="en-US" dirty="0"/>
              <a:t>土</a:t>
            </a:r>
            <a:r>
              <a:rPr lang="en-US" altLang="ja-JP" dirty="0"/>
              <a:t>) 14:05:55.58 ID:qDrBU5EI [5/6]</a:t>
            </a:r>
          </a:p>
          <a:p>
            <a:r>
              <a:rPr lang="ja-JP" altLang="en-US" dirty="0"/>
              <a:t>・ローカルアドレス</a:t>
            </a:r>
          </a:p>
          <a:p>
            <a:r>
              <a:rPr lang="ja-JP" altLang="en-US" dirty="0"/>
              <a:t>ウォレット持ち主が所有するアドレス</a:t>
            </a:r>
          </a:p>
          <a:p>
            <a:r>
              <a:rPr lang="ja-JP" altLang="en-US" dirty="0"/>
              <a:t>メインアドレス</a:t>
            </a:r>
            <a:r>
              <a:rPr lang="en-US" altLang="ja-JP" dirty="0"/>
              <a:t>(</a:t>
            </a:r>
            <a:r>
              <a:rPr lang="ja-JP" altLang="en-US" dirty="0"/>
              <a:t>メイン用</a:t>
            </a:r>
            <a:r>
              <a:rPr lang="en-US" altLang="ja-JP" dirty="0"/>
              <a:t>)</a:t>
            </a:r>
          </a:p>
          <a:p>
            <a:r>
              <a:rPr lang="ja-JP" altLang="en-US" dirty="0"/>
              <a:t>サブアドレス</a:t>
            </a:r>
            <a:r>
              <a:rPr lang="en-US" altLang="ja-JP" dirty="0"/>
              <a:t>1(</a:t>
            </a:r>
            <a:r>
              <a:rPr lang="ja-JP" altLang="en-US" dirty="0"/>
              <a:t>プール用</a:t>
            </a:r>
            <a:r>
              <a:rPr lang="en-US" altLang="ja-JP" dirty="0"/>
              <a:t>)</a:t>
            </a:r>
          </a:p>
          <a:p>
            <a:r>
              <a:rPr lang="ja-JP" altLang="en-US" dirty="0"/>
              <a:t>サブアドレス</a:t>
            </a:r>
            <a:r>
              <a:rPr lang="en-US" altLang="ja-JP" dirty="0"/>
              <a:t>2(</a:t>
            </a:r>
            <a:r>
              <a:rPr lang="ja-JP" altLang="en-US" dirty="0"/>
              <a:t>寄付用</a:t>
            </a:r>
            <a:r>
              <a:rPr lang="en-US" altLang="ja-JP" dirty="0"/>
              <a:t>)</a:t>
            </a:r>
          </a:p>
          <a:p>
            <a:r>
              <a:rPr lang="ja-JP" altLang="en-US" dirty="0"/>
              <a:t>サブアドレス</a:t>
            </a:r>
            <a:r>
              <a:rPr lang="en-US" altLang="ja-JP" dirty="0"/>
              <a:t>3(</a:t>
            </a:r>
            <a:r>
              <a:rPr lang="ja-JP" altLang="en-US" dirty="0"/>
              <a:t>投資用</a:t>
            </a:r>
            <a:r>
              <a:rPr lang="en-US" altLang="ja-JP" dirty="0"/>
              <a:t>)</a:t>
            </a:r>
          </a:p>
          <a:p>
            <a:r>
              <a:rPr lang="ja-JP" altLang="en-US" dirty="0"/>
              <a:t>サブアドレス</a:t>
            </a:r>
            <a:r>
              <a:rPr lang="en-US" altLang="ja-JP" dirty="0"/>
              <a:t>4(</a:t>
            </a:r>
            <a:r>
              <a:rPr lang="ja-JP" altLang="en-US" dirty="0"/>
              <a:t>多目的用</a:t>
            </a:r>
            <a:r>
              <a:rPr lang="en-US" altLang="ja-JP" dirty="0"/>
              <a:t>)…</a:t>
            </a:r>
            <a:r>
              <a:rPr lang="en-US" altLang="ja-JP" dirty="0" err="1"/>
              <a:t>etc</a:t>
            </a:r>
            <a:endParaRPr lang="en-US" altLang="ja-JP" dirty="0"/>
          </a:p>
          <a:p>
            <a:endParaRPr lang="en-US" altLang="ja-JP" dirty="0"/>
          </a:p>
          <a:p>
            <a:r>
              <a:rPr lang="ja-JP" altLang="en-US" dirty="0"/>
              <a:t>・グローバルアドレス</a:t>
            </a:r>
          </a:p>
          <a:p>
            <a:r>
              <a:rPr lang="ja-JP" altLang="en-US" dirty="0"/>
              <a:t>ウォレット持ち主に送金したアドレス</a:t>
            </a:r>
          </a:p>
          <a:p>
            <a:r>
              <a:rPr lang="ja-JP" altLang="en-US" dirty="0"/>
              <a:t>送金元</a:t>
            </a:r>
          </a:p>
          <a:p>
            <a:endParaRPr lang="ja-JP" altLang="en-US" dirty="0"/>
          </a:p>
          <a:p>
            <a:r>
              <a:rPr lang="ja-JP" altLang="en-US" dirty="0"/>
              <a:t>・グローバルアドレスの属性割当</a:t>
            </a:r>
          </a:p>
          <a:p>
            <a:r>
              <a:rPr lang="ja-JP" altLang="en-US" dirty="0"/>
              <a:t>グローバルアドレスは</a:t>
            </a:r>
          </a:p>
          <a:p>
            <a:r>
              <a:rPr lang="ja-JP" altLang="en-US" dirty="0"/>
              <a:t>親グループ</a:t>
            </a:r>
          </a:p>
          <a:p>
            <a:r>
              <a:rPr lang="ja-JP" altLang="en-US" dirty="0"/>
              <a:t>子グループ</a:t>
            </a:r>
          </a:p>
          <a:p>
            <a:r>
              <a:rPr lang="ja-JP" altLang="en-US" dirty="0"/>
              <a:t>孫グループ</a:t>
            </a:r>
          </a:p>
          <a:p>
            <a:r>
              <a:rPr lang="ja-JP" altLang="en-US" dirty="0"/>
              <a:t>のグループに属性分け出来るようにする</a:t>
            </a:r>
          </a:p>
          <a:p>
            <a:endParaRPr lang="ja-JP" altLang="en-US" dirty="0"/>
          </a:p>
          <a:p>
            <a:r>
              <a:rPr lang="ja-JP" altLang="en-US" dirty="0"/>
              <a:t>・送金割合設定機能を装備</a:t>
            </a:r>
          </a:p>
          <a:p>
            <a:r>
              <a:rPr lang="ja-JP" altLang="en-US" dirty="0"/>
              <a:t>ローカルアドレス→ローカルアドレス</a:t>
            </a:r>
          </a:p>
          <a:p>
            <a:r>
              <a:rPr lang="ja-JP" altLang="en-US" dirty="0"/>
              <a:t>ローカルアドレス→グループ</a:t>
            </a:r>
          </a:p>
          <a:p>
            <a:r>
              <a:rPr lang="ja-JP" altLang="en-US" dirty="0"/>
              <a:t>グループ→グループ</a:t>
            </a:r>
          </a:p>
          <a:p>
            <a:r>
              <a:rPr lang="ja-JP" altLang="en-US" dirty="0"/>
              <a:t>グループ→グローバルアドレス</a:t>
            </a:r>
            <a:r>
              <a:rPr lang="en-US" altLang="ja-JP" dirty="0"/>
              <a:t>(</a:t>
            </a:r>
            <a:r>
              <a:rPr lang="ja-JP" altLang="en-US" dirty="0"/>
              <a:t>送金者</a:t>
            </a:r>
            <a:r>
              <a:rPr lang="en-US" altLang="ja-JP" dirty="0"/>
              <a:t>)</a:t>
            </a:r>
          </a:p>
          <a:p>
            <a:endParaRPr lang="en-US" altLang="ja-JP" dirty="0"/>
          </a:p>
          <a:p>
            <a:r>
              <a:rPr lang="ja-JP" altLang="en-US" dirty="0"/>
              <a:t>・割合設定</a:t>
            </a:r>
          </a:p>
          <a:p>
            <a:r>
              <a:rPr lang="ja-JP" altLang="en-US" dirty="0"/>
              <a:t>数量</a:t>
            </a:r>
            <a:r>
              <a:rPr lang="en-US" altLang="ja-JP" dirty="0"/>
              <a:t>(</a:t>
            </a:r>
            <a:r>
              <a:rPr lang="ja-JP" altLang="en-US" dirty="0"/>
              <a:t>手入力・入金金額</a:t>
            </a:r>
            <a:r>
              <a:rPr lang="en-US" altLang="ja-JP" dirty="0"/>
              <a:t>)or%</a:t>
            </a:r>
          </a:p>
          <a:p>
            <a:r>
              <a:rPr lang="ja-JP" altLang="en-US" dirty="0"/>
              <a:t>送金頻度→繰返設定 任意の送金、年月日、その都度、毎、第</a:t>
            </a:r>
          </a:p>
          <a:p>
            <a:endParaRPr lang="ja-JP" altLang="en-US" dirty="0"/>
          </a:p>
          <a:p>
            <a:r>
              <a:rPr lang="ja-JP" altLang="en-US" dirty="0"/>
              <a:t>・その他機能</a:t>
            </a:r>
          </a:p>
          <a:p>
            <a:r>
              <a:rPr lang="en-US" altLang="ja-JP" dirty="0"/>
              <a:t>Mail</a:t>
            </a:r>
            <a:r>
              <a:rPr lang="ja-JP" altLang="en-US" dirty="0"/>
              <a:t>通知機能</a:t>
            </a:r>
          </a:p>
          <a:p>
            <a:r>
              <a:rPr lang="ja-JP" altLang="en-US" dirty="0"/>
              <a:t>両替機能</a:t>
            </a:r>
            <a:endParaRPr kumimoji="1" lang="ja-JP" altLang="en-US" dirty="0"/>
          </a:p>
        </p:txBody>
      </p:sp>
    </p:spTree>
    <p:extLst>
      <p:ext uri="{BB962C8B-B14F-4D97-AF65-F5344CB8AC3E}">
        <p14:creationId xmlns:p14="http://schemas.microsoft.com/office/powerpoint/2010/main" val="34244689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他人</a:t>
            </a:r>
            <a:r>
              <a:rPr lang="ja-JP" altLang="en-US" dirty="0" smtClean="0"/>
              <a:t>から貰ったアイディア</a:t>
            </a:r>
            <a:r>
              <a:rPr lang="en-US" altLang="ja-JP" dirty="0" smtClean="0"/>
              <a:t>4</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r>
              <a:rPr lang="en-US" altLang="ja-JP" dirty="0"/>
              <a:t>96 </a:t>
            </a:r>
            <a:r>
              <a:rPr lang="ja-JP" altLang="en-US" dirty="0"/>
              <a:t>：</a:t>
            </a:r>
            <a:r>
              <a:rPr lang="en-US" altLang="ja-JP" dirty="0"/>
              <a:t>monacoin:MNsD2AVGddpSjt4rRy6ZE3jfH3BdAfKZiD</a:t>
            </a:r>
            <a:r>
              <a:rPr lang="ja-JP" altLang="en-US" dirty="0"/>
              <a:t>：</a:t>
            </a:r>
            <a:r>
              <a:rPr lang="en-US" altLang="ja-JP" dirty="0"/>
              <a:t>2014/03/29(</a:t>
            </a:r>
            <a:r>
              <a:rPr lang="ja-JP" altLang="en-US" dirty="0"/>
              <a:t>土</a:t>
            </a:r>
            <a:r>
              <a:rPr lang="en-US" altLang="ja-JP" dirty="0"/>
              <a:t>) 10:56:31.63 ID:Bl5KZEL30CPU</a:t>
            </a:r>
            <a:r>
              <a:rPr lang="ja-JP" altLang="en-US" dirty="0"/>
              <a:t>か</a:t>
            </a:r>
            <a:r>
              <a:rPr lang="en-US" altLang="ja-JP" dirty="0"/>
              <a:t>ASIC</a:t>
            </a:r>
            <a:r>
              <a:rPr lang="ja-JP" altLang="en-US" dirty="0"/>
              <a:t>かという議論よりも、 </a:t>
            </a:r>
          </a:p>
          <a:p>
            <a:r>
              <a:rPr lang="ja-JP" altLang="en-US" dirty="0"/>
              <a:t> 価値を安定させるための仕掛けを考えた方が、 </a:t>
            </a:r>
          </a:p>
          <a:p>
            <a:r>
              <a:rPr lang="ja-JP" altLang="en-US" dirty="0"/>
              <a:t> 普及につながると思うのですが、いかがでしょうか。 </a:t>
            </a:r>
          </a:p>
          <a:p>
            <a:endParaRPr lang="ja-JP" altLang="en-US" dirty="0"/>
          </a:p>
          <a:p>
            <a:r>
              <a:rPr lang="ja-JP" altLang="en-US" dirty="0"/>
              <a:t>たとえば、</a:t>
            </a:r>
            <a:r>
              <a:rPr lang="en-US" altLang="ja-JP" dirty="0" err="1"/>
              <a:t>monacoin</a:t>
            </a:r>
            <a:r>
              <a:rPr lang="ja-JP" altLang="en-US" dirty="0"/>
              <a:t>版の、日銀決定会合や</a:t>
            </a:r>
            <a:r>
              <a:rPr lang="en-US" altLang="ja-JP" dirty="0"/>
              <a:t>FOMC</a:t>
            </a:r>
            <a:r>
              <a:rPr lang="ja-JP" altLang="en-US" dirty="0"/>
              <a:t>みたいなものを、 </a:t>
            </a:r>
          </a:p>
          <a:p>
            <a:r>
              <a:rPr lang="ja-JP" altLang="en-US" dirty="0"/>
              <a:t> 開くとかどうでしょうか。 </a:t>
            </a:r>
          </a:p>
          <a:p>
            <a:r>
              <a:rPr lang="ja-JP" altLang="en-US" dirty="0"/>
              <a:t> 市場参加者の多数決を取るとか、暗号通貨なら簡単にできる気がするのです。 </a:t>
            </a:r>
          </a:p>
          <a:p>
            <a:endParaRPr lang="ja-JP" altLang="en-US" dirty="0"/>
          </a:p>
          <a:p>
            <a:r>
              <a:rPr lang="ja-JP" altLang="en-US" dirty="0"/>
              <a:t> 先週から採掘をはじめた、新参者の意見でした。 </a:t>
            </a:r>
            <a:endParaRPr kumimoji="1" lang="ja-JP" altLang="en-US" dirty="0"/>
          </a:p>
        </p:txBody>
      </p:sp>
    </p:spTree>
    <p:extLst>
      <p:ext uri="{BB962C8B-B14F-4D97-AF65-F5344CB8AC3E}">
        <p14:creationId xmlns:p14="http://schemas.microsoft.com/office/powerpoint/2010/main" val="1204991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他人</a:t>
            </a:r>
            <a:r>
              <a:rPr lang="ja-JP" altLang="en-US" dirty="0" smtClean="0"/>
              <a:t>から貰ったアイディア</a:t>
            </a:r>
            <a:r>
              <a:rPr lang="en-US" altLang="ja-JP" dirty="0"/>
              <a:t>5</a:t>
            </a:r>
            <a:endParaRPr kumimoji="1" lang="ja-JP" altLang="en-US" dirty="0"/>
          </a:p>
        </p:txBody>
      </p:sp>
      <p:sp>
        <p:nvSpPr>
          <p:cNvPr id="3" name="コンテンツ プレースホルダー 2"/>
          <p:cNvSpPr>
            <a:spLocks noGrp="1"/>
          </p:cNvSpPr>
          <p:nvPr>
            <p:ph idx="1"/>
          </p:nvPr>
        </p:nvSpPr>
        <p:spPr/>
        <p:txBody>
          <a:bodyPr>
            <a:normAutofit fontScale="25000" lnSpcReduction="20000"/>
          </a:bodyPr>
          <a:lstStyle/>
          <a:p>
            <a:r>
              <a:rPr lang="en-US" altLang="ja-JP" dirty="0"/>
              <a:t>51 </a:t>
            </a:r>
            <a:r>
              <a:rPr lang="ja-JP" altLang="en-US" dirty="0"/>
              <a:t>名前：名無しさん＠お腹いっぱい。</a:t>
            </a:r>
            <a:r>
              <a:rPr lang="en-US" altLang="ja-JP" dirty="0"/>
              <a:t>[sage] </a:t>
            </a:r>
            <a:r>
              <a:rPr lang="ja-JP" altLang="en-US" dirty="0"/>
              <a:t>投稿日：</a:t>
            </a:r>
            <a:r>
              <a:rPr lang="en-US" altLang="ja-JP" dirty="0"/>
              <a:t>2014/03/30(</a:t>
            </a:r>
            <a:r>
              <a:rPr lang="ja-JP" altLang="en-US" dirty="0"/>
              <a:t>日</a:t>
            </a:r>
            <a:r>
              <a:rPr lang="en-US" altLang="ja-JP" dirty="0"/>
              <a:t>) 22:08:37.25 ID:F5kHqTut0 [1/4]</a:t>
            </a:r>
          </a:p>
          <a:p>
            <a:r>
              <a:rPr lang="ja-JP" altLang="en-US" dirty="0"/>
              <a:t>新コインについて望ましいデザイン等をぼちぼち投げていきます</a:t>
            </a:r>
          </a:p>
          <a:p>
            <a:r>
              <a:rPr lang="ja-JP" altLang="en-US" dirty="0"/>
              <a:t>なんでそう</a:t>
            </a:r>
            <a:r>
              <a:rPr lang="ja-JP" altLang="en-US" dirty="0" err="1"/>
              <a:t>するん</a:t>
            </a:r>
            <a:r>
              <a:rPr lang="ja-JP" altLang="en-US" dirty="0"/>
              <a:t>？とか、その効果狙うならこっちのほうがよくない？</a:t>
            </a:r>
          </a:p>
          <a:p>
            <a:r>
              <a:rPr lang="ja-JP" altLang="en-US" dirty="0"/>
              <a:t>とかあったら是非言ってほしい</a:t>
            </a:r>
          </a:p>
          <a:p>
            <a:endParaRPr lang="ja-JP" altLang="en-US" dirty="0"/>
          </a:p>
          <a:p>
            <a:endParaRPr lang="ja-JP" altLang="en-US" dirty="0"/>
          </a:p>
          <a:p>
            <a:r>
              <a:rPr lang="ja-JP" altLang="en-US" dirty="0"/>
              <a:t>・コンセプト</a:t>
            </a:r>
          </a:p>
          <a:p>
            <a:r>
              <a:rPr lang="ja-JP" altLang="en-US" dirty="0"/>
              <a:t>気軽に簡単、速い、はじめれば確実に手に入り誰でも使える</a:t>
            </a:r>
          </a:p>
          <a:p>
            <a:r>
              <a:rPr lang="en-US" altLang="ja-JP" dirty="0"/>
              <a:t>1</a:t>
            </a:r>
            <a:r>
              <a:rPr lang="ja-JP" altLang="en-US" dirty="0"/>
              <a:t>コイン未満はなし、ギザ</a:t>
            </a:r>
            <a:r>
              <a:rPr lang="en-US" altLang="ja-JP" dirty="0"/>
              <a:t>10</a:t>
            </a:r>
            <a:r>
              <a:rPr lang="ja-JP" altLang="en-US" dirty="0"/>
              <a:t>のギザ</a:t>
            </a:r>
            <a:r>
              <a:rPr lang="en-US" altLang="ja-JP" dirty="0"/>
              <a:t>1</a:t>
            </a:r>
            <a:r>
              <a:rPr lang="ja-JP" altLang="en-US" dirty="0"/>
              <a:t>つ分みたいな切ないイメージはなし</a:t>
            </a:r>
          </a:p>
          <a:p>
            <a:r>
              <a:rPr lang="en-US" altLang="ja-JP" dirty="0"/>
              <a:t>CPU</a:t>
            </a:r>
            <a:r>
              <a:rPr lang="ja-JP" altLang="en-US" dirty="0"/>
              <a:t>が主役となる予定で財布一つではじめられる</a:t>
            </a:r>
          </a:p>
          <a:p>
            <a:r>
              <a:rPr lang="ja-JP" altLang="en-US" dirty="0"/>
              <a:t>速さと匿名性も重視</a:t>
            </a:r>
          </a:p>
          <a:p>
            <a:r>
              <a:rPr lang="ja-JP" altLang="en-US" dirty="0"/>
              <a:t>極端な投資に対しての見込み利益が他のコインほど極端にならない</a:t>
            </a:r>
          </a:p>
          <a:p>
            <a:r>
              <a:rPr lang="ja-JP" altLang="en-US" dirty="0"/>
              <a:t>スタートダッシュを気にしなくていい</a:t>
            </a:r>
          </a:p>
          <a:p>
            <a:r>
              <a:rPr lang="ja-JP" altLang="en-US" dirty="0"/>
              <a:t>いつはじめても乗り遅れにならない</a:t>
            </a:r>
          </a:p>
          <a:p>
            <a:endParaRPr lang="ja-JP" altLang="en-US" dirty="0"/>
          </a:p>
          <a:p>
            <a:r>
              <a:rPr lang="ja-JP" altLang="en-US" dirty="0"/>
              <a:t>・名前</a:t>
            </a:r>
            <a:r>
              <a:rPr lang="en-US" altLang="ja-JP" dirty="0"/>
              <a:t>/</a:t>
            </a:r>
            <a:r>
              <a:rPr lang="ja-JP" altLang="en-US" dirty="0"/>
              <a:t>ロゴ</a:t>
            </a:r>
          </a:p>
          <a:p>
            <a:r>
              <a:rPr lang="ja-JP" altLang="en-US" dirty="0"/>
              <a:t>読みやすく発音しやすく、どの国の誰にでも、老若男女親しめるもの</a:t>
            </a:r>
          </a:p>
          <a:p>
            <a:r>
              <a:rPr lang="ja-JP" altLang="en-US" dirty="0"/>
              <a:t>特定の層やグループだけにうけるものは避けたほうが好ましい</a:t>
            </a:r>
          </a:p>
          <a:p>
            <a:endParaRPr lang="ja-JP" altLang="en-US" dirty="0"/>
          </a:p>
          <a:p>
            <a:r>
              <a:rPr lang="ja-JP" altLang="en-US" dirty="0"/>
              <a:t>・ローンチ</a:t>
            </a:r>
          </a:p>
          <a:p>
            <a:r>
              <a:rPr lang="ja-JP" altLang="en-US" dirty="0"/>
              <a:t>最低</a:t>
            </a:r>
            <a:r>
              <a:rPr lang="en-US" altLang="ja-JP" dirty="0"/>
              <a:t>1</a:t>
            </a:r>
            <a:r>
              <a:rPr lang="ja-JP" altLang="en-US" dirty="0"/>
              <a:t>ヶ月前から告知</a:t>
            </a:r>
          </a:p>
          <a:p>
            <a:r>
              <a:rPr lang="en-US" altLang="ja-JP" dirty="0"/>
              <a:t>Wallet</a:t>
            </a:r>
            <a:r>
              <a:rPr lang="ja-JP" altLang="en-US" dirty="0"/>
              <a:t>はパスワードロックしたファイルを先行配布しパスワードをローンチ日時に公開</a:t>
            </a:r>
          </a:p>
          <a:p>
            <a:r>
              <a:rPr lang="en-US" altLang="ja-JP" dirty="0"/>
              <a:t>Win/Mac/Linux</a:t>
            </a:r>
            <a:r>
              <a:rPr lang="ja-JP" altLang="en-US" dirty="0"/>
              <a:t>全種同時に準備</a:t>
            </a:r>
          </a:p>
          <a:p>
            <a:r>
              <a:rPr lang="ja-JP" altLang="en-US" dirty="0"/>
              <a:t>プレマインなし</a:t>
            </a:r>
            <a:r>
              <a:rPr lang="en-US" altLang="ja-JP" dirty="0"/>
              <a:t>/IPO</a:t>
            </a:r>
            <a:r>
              <a:rPr lang="ja-JP" altLang="en-US" dirty="0"/>
              <a:t>等なし</a:t>
            </a:r>
            <a:endParaRPr kumimoji="1" lang="ja-JP" altLang="en-US" dirty="0"/>
          </a:p>
        </p:txBody>
      </p:sp>
    </p:spTree>
    <p:extLst>
      <p:ext uri="{BB962C8B-B14F-4D97-AF65-F5344CB8AC3E}">
        <p14:creationId xmlns:p14="http://schemas.microsoft.com/office/powerpoint/2010/main" val="1097120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他人</a:t>
            </a:r>
            <a:r>
              <a:rPr lang="ja-JP" altLang="en-US" dirty="0" smtClean="0"/>
              <a:t>から貰ったアイディア</a:t>
            </a:r>
            <a:r>
              <a:rPr lang="en-US" altLang="ja-JP" dirty="0" smtClean="0"/>
              <a:t>6</a:t>
            </a:r>
            <a:endParaRPr kumimoji="1" lang="ja-JP" altLang="en-US" dirty="0"/>
          </a:p>
        </p:txBody>
      </p:sp>
      <p:sp>
        <p:nvSpPr>
          <p:cNvPr id="3" name="コンテンツ プレースホルダー 2"/>
          <p:cNvSpPr>
            <a:spLocks noGrp="1"/>
          </p:cNvSpPr>
          <p:nvPr>
            <p:ph idx="1"/>
          </p:nvPr>
        </p:nvSpPr>
        <p:spPr/>
        <p:txBody>
          <a:bodyPr>
            <a:normAutofit fontScale="40000" lnSpcReduction="20000"/>
          </a:bodyPr>
          <a:lstStyle/>
          <a:p>
            <a:r>
              <a:rPr lang="ja-JP" altLang="en-US" dirty="0"/>
              <a:t>・</a:t>
            </a:r>
            <a:r>
              <a:rPr lang="en-US" altLang="ja-JP" dirty="0"/>
              <a:t>Wallet</a:t>
            </a:r>
          </a:p>
          <a:p>
            <a:r>
              <a:rPr lang="ja-JP" altLang="en-US" dirty="0"/>
              <a:t>採掘機能をデフォルトで有効化</a:t>
            </a:r>
          </a:p>
          <a:p>
            <a:r>
              <a:rPr lang="ja-JP" altLang="en-US" dirty="0"/>
              <a:t>オン</a:t>
            </a:r>
            <a:r>
              <a:rPr lang="en-US" altLang="ja-JP" dirty="0"/>
              <a:t>/</a:t>
            </a:r>
            <a:r>
              <a:rPr lang="ja-JP" altLang="en-US" dirty="0"/>
              <a:t>オフ、使用時間帯、</a:t>
            </a:r>
            <a:r>
              <a:rPr lang="en-US" altLang="ja-JP" dirty="0"/>
              <a:t>CPU</a:t>
            </a:r>
            <a:r>
              <a:rPr lang="ja-JP" altLang="en-US" dirty="0"/>
              <a:t>のコア数や使用率を設定で簡単に変更可能</a:t>
            </a:r>
          </a:p>
          <a:p>
            <a:r>
              <a:rPr lang="en-US" altLang="ja-JP" dirty="0"/>
              <a:t>Wallet</a:t>
            </a:r>
            <a:r>
              <a:rPr lang="ja-JP" altLang="en-US" dirty="0"/>
              <a:t>で一定量の演算量（判定下限と上限あり）の場合は</a:t>
            </a:r>
            <a:r>
              <a:rPr lang="en-US" altLang="ja-JP" dirty="0"/>
              <a:t>mint</a:t>
            </a:r>
            <a:r>
              <a:rPr lang="ja-JP" altLang="en-US" dirty="0"/>
              <a:t>が発生（</a:t>
            </a:r>
            <a:r>
              <a:rPr lang="en-US" altLang="ja-JP" dirty="0"/>
              <a:t>MH/h</a:t>
            </a:r>
            <a:r>
              <a:rPr lang="ja-JP" altLang="en-US" dirty="0"/>
              <a:t>で扱い</a:t>
            </a:r>
            <a:r>
              <a:rPr lang="en-US" altLang="ja-JP" dirty="0"/>
              <a:t>1</a:t>
            </a:r>
            <a:r>
              <a:rPr lang="ja-JP" altLang="en-US" dirty="0"/>
              <a:t>時間毎に発生）</a:t>
            </a:r>
          </a:p>
          <a:p>
            <a:r>
              <a:rPr lang="ja-JP" altLang="en-US" dirty="0"/>
              <a:t>一般的な</a:t>
            </a:r>
            <a:r>
              <a:rPr lang="en-US" altLang="ja-JP" dirty="0" err="1"/>
              <a:t>PoS</a:t>
            </a:r>
            <a:r>
              <a:rPr lang="ja-JP" altLang="en-US" dirty="0"/>
              <a:t>の設計ではなく、例えて言えば演算量が</a:t>
            </a:r>
            <a:r>
              <a:rPr lang="en-US" altLang="ja-JP" dirty="0"/>
              <a:t>Stake</a:t>
            </a:r>
            <a:r>
              <a:rPr lang="ja-JP" altLang="en-US" dirty="0"/>
              <a:t>分として扱われるイメージ</a:t>
            </a:r>
          </a:p>
          <a:p>
            <a:r>
              <a:rPr lang="en-US" altLang="ja-JP" dirty="0"/>
              <a:t>mint</a:t>
            </a:r>
            <a:r>
              <a:rPr lang="ja-JP" altLang="en-US" dirty="0"/>
              <a:t>の発生条件の演算量と</a:t>
            </a:r>
            <a:r>
              <a:rPr lang="en-US" altLang="ja-JP" dirty="0"/>
              <a:t>mint</a:t>
            </a:r>
            <a:r>
              <a:rPr lang="ja-JP" altLang="en-US" dirty="0"/>
              <a:t>報酬は最低値ありの可変値とする</a:t>
            </a:r>
          </a:p>
          <a:p>
            <a:endParaRPr lang="ja-JP" altLang="en-US" dirty="0"/>
          </a:p>
          <a:p>
            <a:r>
              <a:rPr lang="ja-JP" altLang="en-US" dirty="0"/>
              <a:t>・コインスペック</a:t>
            </a:r>
          </a:p>
          <a:p>
            <a:r>
              <a:rPr lang="en-US" altLang="ja-JP" dirty="0"/>
              <a:t>-</a:t>
            </a:r>
            <a:r>
              <a:rPr lang="ja-JP" altLang="en-US" dirty="0"/>
              <a:t>最低コイン単位</a:t>
            </a:r>
            <a:r>
              <a:rPr lang="en-US" altLang="ja-JP" dirty="0"/>
              <a:t>1</a:t>
            </a:r>
            <a:r>
              <a:rPr lang="ja-JP" altLang="en-US" dirty="0"/>
              <a:t>枚（小数点以下なし）</a:t>
            </a:r>
          </a:p>
          <a:p>
            <a:r>
              <a:rPr lang="en-US" altLang="ja-JP" dirty="0"/>
              <a:t>-</a:t>
            </a:r>
            <a:r>
              <a:rPr lang="ja-JP" altLang="en-US" dirty="0"/>
              <a:t>コイン上限なし</a:t>
            </a:r>
          </a:p>
          <a:p>
            <a:r>
              <a:rPr lang="en-US" altLang="ja-JP" dirty="0"/>
              <a:t>-</a:t>
            </a:r>
            <a:r>
              <a:rPr lang="en-US" altLang="ja-JP" dirty="0" err="1"/>
              <a:t>Scrypt</a:t>
            </a:r>
            <a:r>
              <a:rPr lang="ja-JP" altLang="en-US" dirty="0"/>
              <a:t>：</a:t>
            </a:r>
            <a:r>
              <a:rPr lang="en-US" altLang="ja-JP" dirty="0"/>
              <a:t>adaptive-N-Factor</a:t>
            </a:r>
            <a:r>
              <a:rPr lang="ja-JP" altLang="en-US" dirty="0"/>
              <a:t>：タイムスタンプではなく</a:t>
            </a:r>
            <a:r>
              <a:rPr lang="en-US" altLang="ja-JP" dirty="0"/>
              <a:t>Diff</a:t>
            </a:r>
            <a:r>
              <a:rPr lang="ja-JP" altLang="en-US" dirty="0"/>
              <a:t>参照にて上昇</a:t>
            </a:r>
          </a:p>
          <a:p>
            <a:r>
              <a:rPr lang="ja-JP" altLang="en-US" dirty="0"/>
              <a:t>　　初期値は</a:t>
            </a:r>
            <a:r>
              <a:rPr lang="en-US" altLang="ja-JP" dirty="0"/>
              <a:t>N=2^13</a:t>
            </a:r>
          </a:p>
          <a:p>
            <a:r>
              <a:rPr lang="ja-JP" altLang="en-US" dirty="0"/>
              <a:t>　　（</a:t>
            </a:r>
            <a:r>
              <a:rPr lang="en-US" altLang="ja-JP" dirty="0" err="1"/>
              <a:t>Vert</a:t>
            </a:r>
            <a:r>
              <a:rPr lang="ja-JP" altLang="en-US" dirty="0"/>
              <a:t>より二つ上からスタート、</a:t>
            </a:r>
          </a:p>
          <a:p>
            <a:r>
              <a:rPr lang="ja-JP" altLang="en-US" dirty="0"/>
              <a:t>　　初期は</a:t>
            </a:r>
            <a:r>
              <a:rPr lang="en-US" altLang="ja-JP" dirty="0"/>
              <a:t>GPU</a:t>
            </a:r>
            <a:r>
              <a:rPr lang="ja-JP" altLang="en-US" dirty="0"/>
              <a:t>を活用できるが早々に</a:t>
            </a:r>
            <a:r>
              <a:rPr lang="en-US" altLang="ja-JP" dirty="0"/>
              <a:t>CPU</a:t>
            </a:r>
            <a:r>
              <a:rPr lang="ja-JP" altLang="en-US" dirty="0"/>
              <a:t>有利に移行、</a:t>
            </a:r>
          </a:p>
          <a:p>
            <a:r>
              <a:rPr lang="ja-JP" altLang="en-US" dirty="0"/>
              <a:t>　　</a:t>
            </a:r>
            <a:r>
              <a:rPr lang="en-US" altLang="ja-JP" dirty="0"/>
              <a:t>ASIC</a:t>
            </a:r>
            <a:r>
              <a:rPr lang="ja-JP" altLang="en-US" dirty="0"/>
              <a:t>？初期値から無理のはず</a:t>
            </a:r>
          </a:p>
          <a:p>
            <a:r>
              <a:rPr lang="en-US" altLang="ja-JP" dirty="0"/>
              <a:t>-Diff</a:t>
            </a:r>
            <a:r>
              <a:rPr lang="ja-JP" altLang="en-US" dirty="0"/>
              <a:t>リターゲット：</a:t>
            </a:r>
            <a:r>
              <a:rPr lang="en-US" altLang="ja-JP" dirty="0"/>
              <a:t>KGW</a:t>
            </a:r>
            <a:r>
              <a:rPr lang="ja-JP" altLang="en-US" dirty="0"/>
              <a:t>でブロック毎</a:t>
            </a:r>
          </a:p>
          <a:p>
            <a:r>
              <a:rPr lang="en-US" altLang="ja-JP" dirty="0"/>
              <a:t>-I2P </a:t>
            </a:r>
            <a:r>
              <a:rPr lang="en-US" altLang="ja-JP" dirty="0" err="1"/>
              <a:t>darknet</a:t>
            </a:r>
            <a:r>
              <a:rPr lang="ja-JP" altLang="en-US" dirty="0"/>
              <a:t>　サポートあり</a:t>
            </a:r>
            <a:endParaRPr kumimoji="1" lang="ja-JP" altLang="en-US" dirty="0"/>
          </a:p>
        </p:txBody>
      </p:sp>
    </p:spTree>
    <p:extLst>
      <p:ext uri="{BB962C8B-B14F-4D97-AF65-F5344CB8AC3E}">
        <p14:creationId xmlns:p14="http://schemas.microsoft.com/office/powerpoint/2010/main" val="13601715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他人</a:t>
            </a:r>
            <a:r>
              <a:rPr lang="ja-JP" altLang="en-US" dirty="0" smtClean="0"/>
              <a:t>から貰ったアイディア</a:t>
            </a:r>
            <a:r>
              <a:rPr lang="en-US" altLang="ja-JP" dirty="0"/>
              <a:t>7</a:t>
            </a:r>
            <a:endParaRPr kumimoji="1" lang="ja-JP" altLang="en-US" dirty="0"/>
          </a:p>
        </p:txBody>
      </p:sp>
      <p:sp>
        <p:nvSpPr>
          <p:cNvPr id="3" name="コンテンツ プレースホルダー 2"/>
          <p:cNvSpPr>
            <a:spLocks noGrp="1"/>
          </p:cNvSpPr>
          <p:nvPr>
            <p:ph idx="1"/>
          </p:nvPr>
        </p:nvSpPr>
        <p:spPr/>
        <p:txBody>
          <a:bodyPr>
            <a:normAutofit fontScale="62500" lnSpcReduction="20000"/>
          </a:bodyPr>
          <a:lstStyle/>
          <a:p>
            <a:r>
              <a:rPr lang="en-US" altLang="ja-JP" dirty="0" err="1"/>
              <a:t>QixCoin</a:t>
            </a:r>
            <a:r>
              <a:rPr lang="en-US" altLang="ja-JP" dirty="0"/>
              <a:t> is a new </a:t>
            </a:r>
            <a:r>
              <a:rPr lang="en-US" altLang="ja-JP" dirty="0" err="1"/>
              <a:t>cryptocurrency</a:t>
            </a:r>
            <a:r>
              <a:rPr lang="en-US" altLang="ja-JP" dirty="0"/>
              <a:t> to support peer to peer gaming, both by strategy or by chance. It is anonymous, untraceable and peer to peer </a:t>
            </a:r>
            <a:r>
              <a:rPr lang="en-US" altLang="ja-JP" dirty="0" err="1"/>
              <a:t>tradeable</a:t>
            </a:r>
            <a:r>
              <a:rPr lang="en-US" altLang="ja-JP" dirty="0"/>
              <a:t> against the other major </a:t>
            </a:r>
            <a:r>
              <a:rPr lang="en-US" altLang="ja-JP" dirty="0" err="1"/>
              <a:t>cryptocurrencies</a:t>
            </a:r>
            <a:r>
              <a:rPr lang="en-US" altLang="ja-JP" dirty="0"/>
              <a:t>, and </a:t>
            </a:r>
            <a:r>
              <a:rPr lang="en-US" altLang="ja-JP" dirty="0">
                <a:solidFill>
                  <a:srgbClr val="FF0000"/>
                </a:solidFill>
              </a:rPr>
              <a:t>has a built-in engine to verify card games</a:t>
            </a:r>
            <a:r>
              <a:rPr lang="en-US" altLang="ja-JP" dirty="0"/>
              <a:t>, like Poker or Blackjack. You can play a game of Poker, make bets and show your hands, but don’t worry, </a:t>
            </a:r>
            <a:r>
              <a:rPr lang="en-US" altLang="ja-JP" dirty="0">
                <a:solidFill>
                  <a:srgbClr val="FF0000"/>
                </a:solidFill>
              </a:rPr>
              <a:t>the coin knows exactly who the winner is.</a:t>
            </a:r>
            <a:r>
              <a:rPr lang="en-US" altLang="ja-JP" dirty="0"/>
              <a:t> </a:t>
            </a:r>
            <a:r>
              <a:rPr lang="en-US" altLang="ja-JP" dirty="0" smtClean="0"/>
              <a:t>You </a:t>
            </a:r>
            <a:r>
              <a:rPr lang="en-US" altLang="ja-JP" dirty="0">
                <a:solidFill>
                  <a:srgbClr val="FF0000"/>
                </a:solidFill>
              </a:rPr>
              <a:t>can also host a championship where the price is automatically given to the real winner</a:t>
            </a:r>
            <a:r>
              <a:rPr lang="en-US" altLang="ja-JP" dirty="0" smtClean="0"/>
              <a:t>. </a:t>
            </a:r>
            <a:r>
              <a:rPr lang="en-US" altLang="ja-JP" dirty="0" smtClean="0">
                <a:solidFill>
                  <a:srgbClr val="FF0000"/>
                </a:solidFill>
              </a:rPr>
              <a:t>Games are described in a scripting language</a:t>
            </a:r>
            <a:r>
              <a:rPr lang="en-US" altLang="ja-JP" dirty="0" smtClean="0"/>
              <a:t>, </a:t>
            </a:r>
            <a:r>
              <a:rPr lang="en-US" altLang="ja-JP" dirty="0"/>
              <a:t>so more games can be added by users. If </a:t>
            </a:r>
            <a:r>
              <a:rPr lang="en-US" altLang="ja-JP" dirty="0" smtClean="0"/>
              <a:t>you </a:t>
            </a:r>
            <a:r>
              <a:rPr lang="en-US" altLang="ja-JP" dirty="0"/>
              <a:t>have a new game to offer to the network, then you can just write a special transaction that allows nodes to accept and verify your game, and that’s it, forever. </a:t>
            </a:r>
            <a:endParaRPr lang="en-US" altLang="ja-JP" dirty="0" smtClean="0"/>
          </a:p>
          <a:p>
            <a:r>
              <a:rPr lang="en-US" altLang="ja-JP" dirty="0" smtClean="0"/>
              <a:t>Part </a:t>
            </a:r>
            <a:r>
              <a:rPr lang="en-US" altLang="ja-JP" dirty="0"/>
              <a:t>of it works as a balance-sheet, </a:t>
            </a:r>
            <a:r>
              <a:rPr lang="en-US" altLang="ja-JP" dirty="0">
                <a:solidFill>
                  <a:srgbClr val="FF0000"/>
                </a:solidFill>
              </a:rPr>
              <a:t>with periodic cleanups</a:t>
            </a:r>
            <a:r>
              <a:rPr lang="en-US" altLang="ja-JP" dirty="0"/>
              <a:t>, and the other part works with anonymous bills. </a:t>
            </a:r>
            <a:r>
              <a:rPr lang="en-US" altLang="ja-JP" dirty="0" smtClean="0"/>
              <a:t>Also </a:t>
            </a:r>
            <a:r>
              <a:rPr lang="en-US" altLang="ja-JP" dirty="0"/>
              <a:t>any </a:t>
            </a:r>
            <a:r>
              <a:rPr lang="en-US" altLang="ja-JP" dirty="0">
                <a:solidFill>
                  <a:srgbClr val="FF0000"/>
                </a:solidFill>
              </a:rPr>
              <a:t>expensive ZNPs are disposed in each periodic balance</a:t>
            </a:r>
            <a:r>
              <a:rPr lang="en-US" altLang="ja-JP" dirty="0"/>
              <a:t>, so the block-chain does not need to hold that blobs forever. </a:t>
            </a:r>
            <a:r>
              <a:rPr lang="en-US" altLang="ja-JP" dirty="0" smtClean="0"/>
              <a:t>It </a:t>
            </a:r>
            <a:r>
              <a:rPr lang="en-US" altLang="ja-JP" dirty="0"/>
              <a:t>also has protective measures built-in to </a:t>
            </a:r>
            <a:r>
              <a:rPr lang="en-US" altLang="ja-JP" dirty="0">
                <a:solidFill>
                  <a:srgbClr val="FF0000"/>
                </a:solidFill>
              </a:rPr>
              <a:t>keep the block chain size free of dust bills</a:t>
            </a:r>
            <a:r>
              <a:rPr lang="en-US" altLang="ja-JP" dirty="0" smtClean="0"/>
              <a:t>.</a:t>
            </a:r>
          </a:p>
          <a:p>
            <a:r>
              <a:rPr lang="en-US" altLang="ja-JP" dirty="0"/>
              <a:t>Almost every cryptographic protocol, every feature, every detail in </a:t>
            </a:r>
            <a:r>
              <a:rPr lang="en-US" altLang="ja-JP" dirty="0" err="1"/>
              <a:t>QixCoin</a:t>
            </a:r>
            <a:r>
              <a:rPr lang="en-US" altLang="ja-JP" dirty="0"/>
              <a:t> is innovative, from the Mental Poker engine to </a:t>
            </a:r>
            <a:r>
              <a:rPr lang="en-US" altLang="ja-JP" dirty="0">
                <a:solidFill>
                  <a:srgbClr val="FF0000"/>
                </a:solidFill>
              </a:rPr>
              <a:t>the zero-knowledge proofs used in the card </a:t>
            </a:r>
            <a:r>
              <a:rPr lang="en-US" altLang="ja-JP" dirty="0" err="1">
                <a:solidFill>
                  <a:srgbClr val="FF0000"/>
                </a:solidFill>
              </a:rPr>
              <a:t>shuffling</a:t>
            </a:r>
            <a:r>
              <a:rPr lang="en-US" altLang="ja-JP" dirty="0" err="1"/>
              <a:t>,to</a:t>
            </a:r>
            <a:r>
              <a:rPr lang="en-US" altLang="ja-JP" dirty="0"/>
              <a:t> the peer to peer virtual trading protocol (P2PTradex), to the group pot accounts, to the merged mining support, to the balance-sheet cleanup system, to </a:t>
            </a:r>
            <a:r>
              <a:rPr lang="en-US" altLang="ja-JP" dirty="0">
                <a:solidFill>
                  <a:srgbClr val="FF0000"/>
                </a:solidFill>
              </a:rPr>
              <a:t>the combinable/divisible bills design which hides the amount</a:t>
            </a:r>
            <a:r>
              <a:rPr lang="en-US" altLang="ja-JP" dirty="0"/>
              <a:t>. to the scripting engine, to </a:t>
            </a:r>
            <a:r>
              <a:rPr lang="en-US" altLang="ja-JP" dirty="0">
                <a:solidFill>
                  <a:srgbClr val="FF0000"/>
                </a:solidFill>
              </a:rPr>
              <a:t>the low latency block propagation algorithm with quasi-optimal dynamic routing of blocks</a:t>
            </a:r>
            <a:r>
              <a:rPr lang="en-US" altLang="ja-JP" dirty="0"/>
              <a:t>. </a:t>
            </a:r>
            <a:r>
              <a:rPr lang="en-US" altLang="ja-JP" dirty="0">
                <a:solidFill>
                  <a:srgbClr val="FF0000"/>
                </a:solidFill>
              </a:rPr>
              <a:t>Game scripting is almost Turing complete (only limited in number of steps and memory consumption)</a:t>
            </a:r>
            <a:r>
              <a:rPr lang="en-US" altLang="ja-JP" dirty="0"/>
              <a:t>. We think </a:t>
            </a:r>
            <a:r>
              <a:rPr lang="en-US" altLang="ja-JP" dirty="0" err="1"/>
              <a:t>QixCoin</a:t>
            </a:r>
            <a:r>
              <a:rPr lang="en-US" altLang="ja-JP" dirty="0"/>
              <a:t> will have a 30 seconds confirmation interval, with a low number of natural chain forks,  because of the block routing optimizations and </a:t>
            </a:r>
            <a:r>
              <a:rPr lang="en-US" altLang="ja-JP" dirty="0">
                <a:solidFill>
                  <a:srgbClr val="FF0000"/>
                </a:solidFill>
              </a:rPr>
              <a:t>block header push heuristic</a:t>
            </a:r>
            <a:r>
              <a:rPr lang="en-US" altLang="ja-JP" dirty="0"/>
              <a:t>, but this is still a matter of research</a:t>
            </a:r>
            <a:r>
              <a:rPr lang="en-US" altLang="ja-JP" dirty="0" smtClean="0"/>
              <a:t>.</a:t>
            </a:r>
          </a:p>
          <a:p>
            <a:endParaRPr kumimoji="1" lang="ja-JP" altLang="en-US" dirty="0"/>
          </a:p>
        </p:txBody>
      </p:sp>
    </p:spTree>
    <p:extLst>
      <p:ext uri="{BB962C8B-B14F-4D97-AF65-F5344CB8AC3E}">
        <p14:creationId xmlns:p14="http://schemas.microsoft.com/office/powerpoint/2010/main" val="2410276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1927786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他人</a:t>
            </a:r>
            <a:r>
              <a:rPr lang="ja-JP" altLang="en-US" dirty="0" smtClean="0"/>
              <a:t>から貰ったアイディア</a:t>
            </a:r>
            <a:r>
              <a:rPr lang="en-US" altLang="ja-JP" dirty="0" smtClean="0"/>
              <a:t>8</a:t>
            </a:r>
            <a:endParaRPr kumimoji="1" lang="ja-JP" altLang="en-US" dirty="0"/>
          </a:p>
        </p:txBody>
      </p:sp>
      <p:sp>
        <p:nvSpPr>
          <p:cNvPr id="3" name="コンテンツ プレースホルダー 2"/>
          <p:cNvSpPr>
            <a:spLocks noGrp="1"/>
          </p:cNvSpPr>
          <p:nvPr>
            <p:ph idx="1"/>
          </p:nvPr>
        </p:nvSpPr>
        <p:spPr/>
        <p:txBody>
          <a:bodyPr>
            <a:normAutofit fontScale="40000" lnSpcReduction="20000"/>
          </a:bodyPr>
          <a:lstStyle/>
          <a:p>
            <a:r>
              <a:rPr lang="en-US" altLang="ja-JP" dirty="0"/>
              <a:t>-</a:t>
            </a:r>
            <a:r>
              <a:rPr lang="en-US" altLang="ja-JP" dirty="0" err="1"/>
              <a:t>TXfee</a:t>
            </a:r>
            <a:r>
              <a:rPr lang="ja-JP" altLang="en-US" dirty="0"/>
              <a:t>なし（ネットワーク維持は上記の</a:t>
            </a:r>
            <a:r>
              <a:rPr lang="en-US" altLang="ja-JP" dirty="0"/>
              <a:t>mint</a:t>
            </a:r>
            <a:r>
              <a:rPr lang="ja-JP" altLang="en-US" dirty="0"/>
              <a:t>で担保）</a:t>
            </a:r>
          </a:p>
          <a:p>
            <a:r>
              <a:rPr lang="en-US" altLang="ja-JP" dirty="0"/>
              <a:t>-</a:t>
            </a:r>
            <a:r>
              <a:rPr lang="ja-JP" altLang="en-US" dirty="0"/>
              <a:t>ブロックサイズ上限</a:t>
            </a:r>
            <a:r>
              <a:rPr lang="en-US" altLang="ja-JP" dirty="0"/>
              <a:t>10MB</a:t>
            </a:r>
            <a:r>
              <a:rPr lang="ja-JP" altLang="en-US" dirty="0"/>
              <a:t>（</a:t>
            </a:r>
            <a:r>
              <a:rPr lang="en-US" altLang="ja-JP" dirty="0" err="1"/>
              <a:t>TXfee</a:t>
            </a:r>
            <a:r>
              <a:rPr lang="ja-JP" altLang="en-US" dirty="0"/>
              <a:t>が低いほど容量消費が激しいので念のため）</a:t>
            </a:r>
          </a:p>
          <a:p>
            <a:r>
              <a:rPr lang="en-US" altLang="ja-JP" dirty="0"/>
              <a:t>-</a:t>
            </a:r>
            <a:r>
              <a:rPr lang="ja-JP" altLang="en-US" dirty="0"/>
              <a:t>ブロックタイムは</a:t>
            </a:r>
            <a:r>
              <a:rPr lang="en-US" altLang="ja-JP" dirty="0"/>
              <a:t>30sec</a:t>
            </a:r>
            <a:r>
              <a:rPr lang="ja-JP" altLang="en-US" dirty="0"/>
              <a:t>（</a:t>
            </a:r>
            <a:r>
              <a:rPr lang="en-US" altLang="ja-JP" dirty="0"/>
              <a:t>TX</a:t>
            </a:r>
            <a:r>
              <a:rPr lang="ja-JP" altLang="en-US" dirty="0"/>
              <a:t>の速さと低</a:t>
            </a:r>
            <a:r>
              <a:rPr lang="en-US" altLang="ja-JP" dirty="0"/>
              <a:t>Orphan</a:t>
            </a:r>
            <a:r>
              <a:rPr lang="ja-JP" altLang="en-US" dirty="0"/>
              <a:t>率の両立ぎりぎり）</a:t>
            </a:r>
          </a:p>
          <a:p>
            <a:r>
              <a:rPr lang="en-US" altLang="ja-JP" dirty="0"/>
              <a:t>-</a:t>
            </a:r>
            <a:r>
              <a:rPr lang="ja-JP" altLang="en-US" dirty="0"/>
              <a:t>ブロック報酬</a:t>
            </a:r>
          </a:p>
          <a:p>
            <a:r>
              <a:rPr lang="ja-JP" altLang="en-US" dirty="0"/>
              <a:t>　　最初の</a:t>
            </a:r>
            <a:r>
              <a:rPr lang="en-US" altLang="ja-JP" dirty="0"/>
              <a:t>720</a:t>
            </a:r>
            <a:r>
              <a:rPr lang="ja-JP" altLang="en-US" dirty="0"/>
              <a:t>ブロックまでは固定でかなり低報酬（</a:t>
            </a:r>
            <a:r>
              <a:rPr lang="en-US" altLang="ja-JP" dirty="0"/>
              <a:t>1</a:t>
            </a:r>
            <a:r>
              <a:rPr lang="ja-JP" altLang="en-US" dirty="0"/>
              <a:t>ブロック</a:t>
            </a:r>
            <a:r>
              <a:rPr lang="en-US" altLang="ja-JP" dirty="0"/>
              <a:t>=1000</a:t>
            </a:r>
            <a:r>
              <a:rPr lang="ja-JP" altLang="en-US" dirty="0"/>
              <a:t>コイン）</a:t>
            </a:r>
          </a:p>
          <a:p>
            <a:r>
              <a:rPr lang="ja-JP" altLang="en-US" dirty="0"/>
              <a:t>　　（</a:t>
            </a:r>
            <a:r>
              <a:rPr lang="en-US" altLang="ja-JP" dirty="0" err="1"/>
              <a:t>Instamine</a:t>
            </a:r>
            <a:r>
              <a:rPr lang="ja-JP" altLang="en-US" dirty="0"/>
              <a:t>について最近は皆かなり神経質）</a:t>
            </a:r>
          </a:p>
          <a:p>
            <a:r>
              <a:rPr lang="ja-JP" altLang="en-US" dirty="0"/>
              <a:t>　　</a:t>
            </a:r>
            <a:r>
              <a:rPr lang="en-US" altLang="ja-JP" dirty="0"/>
              <a:t>20160</a:t>
            </a:r>
            <a:r>
              <a:rPr lang="ja-JP" altLang="en-US" dirty="0"/>
              <a:t>ブロックまでも低めで固定（</a:t>
            </a:r>
            <a:r>
              <a:rPr lang="en-US" altLang="ja-JP" dirty="0"/>
              <a:t>1</a:t>
            </a:r>
            <a:r>
              <a:rPr lang="ja-JP" altLang="en-US" dirty="0"/>
              <a:t>ブロック</a:t>
            </a:r>
            <a:r>
              <a:rPr lang="en-US" altLang="ja-JP" dirty="0"/>
              <a:t>=10000</a:t>
            </a:r>
            <a:r>
              <a:rPr lang="ja-JP" altLang="en-US" dirty="0"/>
              <a:t>コイン）</a:t>
            </a:r>
          </a:p>
          <a:p>
            <a:r>
              <a:rPr lang="ja-JP" altLang="en-US" dirty="0"/>
              <a:t>　　それ以降は</a:t>
            </a:r>
            <a:r>
              <a:rPr lang="en-US" altLang="ja-JP" dirty="0"/>
              <a:t>Diff</a:t>
            </a:r>
            <a:r>
              <a:rPr lang="ja-JP" altLang="en-US" dirty="0"/>
              <a:t>連動型変動報酬</a:t>
            </a:r>
          </a:p>
          <a:p>
            <a:r>
              <a:rPr lang="ja-JP" altLang="en-US" dirty="0"/>
              <a:t>　　（最低値</a:t>
            </a:r>
            <a:r>
              <a:rPr lang="en-US" altLang="ja-JP" dirty="0"/>
              <a:t>1</a:t>
            </a:r>
            <a:r>
              <a:rPr lang="ja-JP" altLang="en-US" dirty="0"/>
              <a:t>ブロック</a:t>
            </a:r>
            <a:r>
              <a:rPr lang="en-US" altLang="ja-JP" dirty="0"/>
              <a:t>=10000</a:t>
            </a:r>
            <a:r>
              <a:rPr lang="ja-JP" altLang="en-US" dirty="0"/>
              <a:t>コイン、</a:t>
            </a:r>
            <a:r>
              <a:rPr lang="en-US" altLang="ja-JP" dirty="0"/>
              <a:t>Diff2</a:t>
            </a:r>
            <a:r>
              <a:rPr lang="ja-JP" altLang="en-US" dirty="0"/>
              <a:t>倍で報酬も</a:t>
            </a:r>
            <a:r>
              <a:rPr lang="en-US" altLang="ja-JP" dirty="0"/>
              <a:t>2</a:t>
            </a:r>
            <a:r>
              <a:rPr lang="ja-JP" altLang="en-US" dirty="0"/>
              <a:t>倍、</a:t>
            </a:r>
          </a:p>
          <a:p>
            <a:r>
              <a:rPr lang="ja-JP" altLang="en-US" dirty="0"/>
              <a:t>　　ムラのない</a:t>
            </a:r>
            <a:r>
              <a:rPr lang="en-US" altLang="ja-JP" dirty="0"/>
              <a:t>TX</a:t>
            </a:r>
            <a:r>
              <a:rPr lang="ja-JP" altLang="en-US" dirty="0"/>
              <a:t>のためにも</a:t>
            </a:r>
            <a:r>
              <a:rPr lang="en-US" altLang="ja-JP" dirty="0"/>
              <a:t>Diff</a:t>
            </a:r>
            <a:r>
              <a:rPr lang="ja-JP" altLang="en-US" dirty="0"/>
              <a:t>の概念は必要）</a:t>
            </a:r>
          </a:p>
          <a:p>
            <a:r>
              <a:rPr lang="en-US" altLang="ja-JP" dirty="0"/>
              <a:t>-mint</a:t>
            </a:r>
            <a:r>
              <a:rPr lang="ja-JP" altLang="en-US" dirty="0"/>
              <a:t>発生条件とその報酬が参照する要素は、</a:t>
            </a:r>
            <a:r>
              <a:rPr lang="en-US" altLang="ja-JP" dirty="0"/>
              <a:t>N-Factor</a:t>
            </a:r>
            <a:r>
              <a:rPr lang="ja-JP" altLang="en-US" dirty="0" err="1"/>
              <a:t>、</a:t>
            </a:r>
            <a:r>
              <a:rPr lang="ja-JP" altLang="en-US" dirty="0"/>
              <a:t>ブロック報酬、</a:t>
            </a:r>
            <a:r>
              <a:rPr lang="en-US" altLang="ja-JP" dirty="0"/>
              <a:t>Diff</a:t>
            </a:r>
            <a:r>
              <a:rPr lang="ja-JP" altLang="en-US" dirty="0"/>
              <a:t>等の値</a:t>
            </a:r>
          </a:p>
          <a:p>
            <a:r>
              <a:rPr lang="en-US" altLang="ja-JP" dirty="0"/>
              <a:t>mint</a:t>
            </a:r>
            <a:r>
              <a:rPr lang="ja-JP" altLang="en-US" dirty="0"/>
              <a:t>発生のために必要な演算量は</a:t>
            </a:r>
            <a:r>
              <a:rPr lang="en-US" altLang="ja-JP" dirty="0"/>
              <a:t>N-Factor</a:t>
            </a:r>
            <a:r>
              <a:rPr lang="ja-JP" altLang="en-US" dirty="0"/>
              <a:t>が上がった場合は発生条件を弱くし</a:t>
            </a:r>
          </a:p>
          <a:p>
            <a:r>
              <a:rPr lang="en-US" altLang="ja-JP" dirty="0"/>
              <a:t>mint</a:t>
            </a:r>
            <a:r>
              <a:rPr lang="ja-JP" altLang="en-US" dirty="0"/>
              <a:t>報酬はその時点でのブロック報酬に対して一定の割合を勘案</a:t>
            </a:r>
          </a:p>
          <a:p>
            <a:endParaRPr lang="ja-JP" altLang="en-US" dirty="0"/>
          </a:p>
          <a:p>
            <a:r>
              <a:rPr lang="ja-JP" altLang="en-US" dirty="0"/>
              <a:t>かなり個性的な設計になる気がするけど、</a:t>
            </a:r>
          </a:p>
          <a:p>
            <a:r>
              <a:rPr lang="ja-JP" altLang="en-US" dirty="0"/>
              <a:t>他の無難な設定の組み合わせはすでに</a:t>
            </a:r>
            <a:r>
              <a:rPr lang="en-US" altLang="ja-JP" dirty="0"/>
              <a:t>200</a:t>
            </a:r>
            <a:r>
              <a:rPr lang="ja-JP" altLang="en-US" dirty="0"/>
              <a:t>も</a:t>
            </a:r>
            <a:r>
              <a:rPr lang="en-US" altLang="ja-JP" dirty="0"/>
              <a:t>300</a:t>
            </a:r>
            <a:r>
              <a:rPr lang="ja-JP" altLang="en-US" dirty="0"/>
              <a:t>もあるしね</a:t>
            </a:r>
          </a:p>
          <a:p>
            <a:r>
              <a:rPr lang="ja-JP" altLang="en-US" dirty="0"/>
              <a:t>にしても複雑だわ</a:t>
            </a:r>
            <a:endParaRPr kumimoji="1" lang="ja-JP" altLang="en-US" dirty="0"/>
          </a:p>
        </p:txBody>
      </p:sp>
    </p:spTree>
    <p:extLst>
      <p:ext uri="{BB962C8B-B14F-4D97-AF65-F5344CB8AC3E}">
        <p14:creationId xmlns:p14="http://schemas.microsoft.com/office/powerpoint/2010/main" val="29829082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他人から貰った</a:t>
            </a:r>
            <a:r>
              <a:rPr lang="ja-JP" altLang="en-US" dirty="0" smtClean="0"/>
              <a:t>アイディア</a:t>
            </a:r>
            <a:r>
              <a:rPr lang="en-US" altLang="ja-JP" dirty="0" smtClean="0"/>
              <a:t>9</a:t>
            </a:r>
            <a:endParaRPr kumimoji="1" lang="ja-JP" altLang="en-US" dirty="0"/>
          </a:p>
        </p:txBody>
      </p:sp>
      <p:sp>
        <p:nvSpPr>
          <p:cNvPr id="3" name="コンテンツ プレースホルダー 2"/>
          <p:cNvSpPr>
            <a:spLocks noGrp="1"/>
          </p:cNvSpPr>
          <p:nvPr>
            <p:ph idx="1"/>
          </p:nvPr>
        </p:nvSpPr>
        <p:spPr/>
        <p:txBody>
          <a:bodyPr>
            <a:normAutofit fontScale="40000" lnSpcReduction="20000"/>
          </a:bodyPr>
          <a:lstStyle/>
          <a:p>
            <a:r>
              <a:rPr lang="en-US" altLang="ja-JP" dirty="0"/>
              <a:t>117 </a:t>
            </a:r>
            <a:r>
              <a:rPr lang="ja-JP" altLang="en-US" dirty="0"/>
              <a:t>名前：名無し名人</a:t>
            </a:r>
            <a:r>
              <a:rPr lang="en-US" altLang="ja-JP" dirty="0"/>
              <a:t>[sage] </a:t>
            </a:r>
            <a:r>
              <a:rPr lang="ja-JP" altLang="en-US" dirty="0"/>
              <a:t>投稿日：</a:t>
            </a:r>
            <a:r>
              <a:rPr lang="en-US" altLang="ja-JP" dirty="0"/>
              <a:t>2014/04/12(</a:t>
            </a:r>
            <a:r>
              <a:rPr lang="ja-JP" altLang="en-US" dirty="0"/>
              <a:t>土</a:t>
            </a:r>
            <a:r>
              <a:rPr lang="en-US" altLang="ja-JP" dirty="0"/>
              <a:t>) 22:48:01.66 ID:sM7JDdB0 [2/2]</a:t>
            </a:r>
          </a:p>
          <a:p>
            <a:r>
              <a:rPr lang="en-US" altLang="ja-JP" dirty="0"/>
              <a:t>&gt;&gt;105</a:t>
            </a:r>
          </a:p>
          <a:p>
            <a:r>
              <a:rPr lang="ja-JP" altLang="en-US" dirty="0"/>
              <a:t>自己対戦を行って勝ったほうの棋譜を学習します。</a:t>
            </a:r>
          </a:p>
          <a:p>
            <a:r>
              <a:rPr lang="ja-JP" altLang="en-US" dirty="0"/>
              <a:t>初めはルール覚えたての人が指したものよりもヒドイ将棋なのですが、</a:t>
            </a:r>
          </a:p>
          <a:p>
            <a:r>
              <a:rPr lang="ja-JP" altLang="en-US" dirty="0"/>
              <a:t>何度も何度も指すことで「なにが有効であるのか」ということを学習し、駒を玉に向かわせたり、</a:t>
            </a:r>
          </a:p>
          <a:p>
            <a:r>
              <a:rPr lang="ja-JP" altLang="en-US" dirty="0"/>
              <a:t>玉のまわりに防衛用の駒を近づけたりしていきます。</a:t>
            </a:r>
          </a:p>
          <a:p>
            <a:r>
              <a:rPr lang="ja-JP" altLang="en-US" dirty="0"/>
              <a:t>（略）</a:t>
            </a:r>
          </a:p>
          <a:p>
            <a:r>
              <a:rPr lang="en-US" altLang="ja-JP" dirty="0"/>
              <a:t>Selene</a:t>
            </a:r>
            <a:r>
              <a:rPr lang="ja-JP" altLang="en-US" dirty="0"/>
              <a:t>が行っている強化学習方式で発見できた戦法は、棒銀や腰掛銀、美濃囲い。</a:t>
            </a:r>
          </a:p>
          <a:p>
            <a:r>
              <a:rPr lang="ja-JP" altLang="en-US" dirty="0"/>
              <a:t>発見できなかった戦法のうちイタイものは穴熊、中飛車です。</a:t>
            </a:r>
          </a:p>
          <a:p>
            <a:r>
              <a:rPr lang="en-US" altLang="ja-JP" dirty="0">
                <a:hlinkClick r:id="rId2"/>
              </a:rPr>
              <a:t>http://</a:t>
            </a:r>
            <a:r>
              <a:rPr lang="en-US" altLang="ja-JP" dirty="0" smtClean="0">
                <a:hlinkClick r:id="rId2"/>
              </a:rPr>
              <a:t>www.computer-shogi.org/wcsc23/appeal/Selene/Selene.txt</a:t>
            </a:r>
            <a:endParaRPr lang="en-US" altLang="ja-JP" dirty="0" smtClean="0"/>
          </a:p>
          <a:p>
            <a:endParaRPr kumimoji="1" lang="en-US" altLang="ja-JP" dirty="0"/>
          </a:p>
          <a:p>
            <a:r>
              <a:rPr lang="en-US" altLang="ja-JP" dirty="0"/>
              <a:t>141 </a:t>
            </a:r>
            <a:r>
              <a:rPr lang="ja-JP" altLang="en-US" dirty="0"/>
              <a:t>名前：名無し名人</a:t>
            </a:r>
            <a:r>
              <a:rPr lang="en-US" altLang="ja-JP" dirty="0"/>
              <a:t>[sage] </a:t>
            </a:r>
            <a:r>
              <a:rPr lang="ja-JP" altLang="en-US" dirty="0"/>
              <a:t>投稿日：</a:t>
            </a:r>
            <a:r>
              <a:rPr lang="en-US" altLang="ja-JP" dirty="0"/>
              <a:t>2014/04/12(</a:t>
            </a:r>
            <a:r>
              <a:rPr lang="ja-JP" altLang="en-US" dirty="0"/>
              <a:t>土</a:t>
            </a:r>
            <a:r>
              <a:rPr lang="en-US" altLang="ja-JP" dirty="0"/>
              <a:t>) 23:18:29.78 </a:t>
            </a:r>
            <a:r>
              <a:rPr lang="en-US" altLang="ja-JP" dirty="0" err="1"/>
              <a:t>ID:REwPWpdV</a:t>
            </a:r>
            <a:r>
              <a:rPr lang="en-US" altLang="ja-JP" dirty="0"/>
              <a:t> [2/2]</a:t>
            </a:r>
          </a:p>
          <a:p>
            <a:r>
              <a:rPr lang="en-US" altLang="ja-JP" dirty="0"/>
              <a:t>&gt;&gt;117</a:t>
            </a:r>
          </a:p>
          <a:p>
            <a:r>
              <a:rPr lang="ja-JP" altLang="en-US" dirty="0"/>
              <a:t>そのうちこれを応用した「最強の棋士をつくろう」</a:t>
            </a:r>
          </a:p>
          <a:p>
            <a:r>
              <a:rPr lang="ja-JP" altLang="en-US" dirty="0"/>
              <a:t>みたいな育成ゲームができるんじゃないだろうか</a:t>
            </a:r>
          </a:p>
          <a:p>
            <a:r>
              <a:rPr lang="ja-JP" altLang="en-US" dirty="0"/>
              <a:t>それで今のソフト開発者みたいに育成した</a:t>
            </a:r>
          </a:p>
          <a:p>
            <a:r>
              <a:rPr lang="ja-JP" altLang="en-US"/>
              <a:t>キャラクター同士を戦わせて勝敗を競う</a:t>
            </a:r>
            <a:endParaRPr kumimoji="1" lang="ja-JP" altLang="en-US"/>
          </a:p>
        </p:txBody>
      </p:sp>
    </p:spTree>
    <p:extLst>
      <p:ext uri="{BB962C8B-B14F-4D97-AF65-F5344CB8AC3E}">
        <p14:creationId xmlns:p14="http://schemas.microsoft.com/office/powerpoint/2010/main" val="35124745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normAutofit fontScale="55000" lnSpcReduction="20000"/>
          </a:bodyPr>
          <a:lstStyle/>
          <a:p>
            <a:r>
              <a:rPr lang="en-US" altLang="ja-JP" dirty="0"/>
              <a:t>16 </a:t>
            </a:r>
            <a:r>
              <a:rPr lang="ja-JP" altLang="en-US" dirty="0"/>
              <a:t>名前：名無しさん＠お腹いっぱい。</a:t>
            </a:r>
            <a:r>
              <a:rPr lang="en-US" altLang="ja-JP" dirty="0"/>
              <a:t>[sage] </a:t>
            </a:r>
            <a:r>
              <a:rPr lang="ja-JP" altLang="en-US" dirty="0"/>
              <a:t>投稿日：</a:t>
            </a:r>
            <a:r>
              <a:rPr lang="en-US" altLang="ja-JP" dirty="0"/>
              <a:t>2014/05/30(</a:t>
            </a:r>
            <a:r>
              <a:rPr lang="ja-JP" altLang="en-US" dirty="0"/>
              <a:t>金</a:t>
            </a:r>
            <a:r>
              <a:rPr lang="en-US" altLang="ja-JP" dirty="0"/>
              <a:t>) 17:30:32.67 ID:vzmxKVxW0 [4/58]</a:t>
            </a:r>
          </a:p>
          <a:p>
            <a:r>
              <a:rPr lang="en-US" altLang="ja-JP" dirty="0"/>
              <a:t>10000</a:t>
            </a:r>
            <a:r>
              <a:rPr lang="ja-JP" altLang="en-US" dirty="0"/>
              <a:t>ブロックはただのリミッターで、</a:t>
            </a:r>
            <a:r>
              <a:rPr lang="en-US" altLang="ja-JP" dirty="0" err="1"/>
              <a:t>PoW</a:t>
            </a:r>
            <a:r>
              <a:rPr lang="ja-JP" altLang="en-US" dirty="0"/>
              <a:t>採掘が出来なくなるだけなので</a:t>
            </a:r>
          </a:p>
          <a:p>
            <a:r>
              <a:rPr lang="ja-JP" altLang="en-US" dirty="0"/>
              <a:t>今のように</a:t>
            </a:r>
            <a:r>
              <a:rPr lang="en-US" altLang="ja-JP" dirty="0" err="1"/>
              <a:t>PoS</a:t>
            </a:r>
            <a:r>
              <a:rPr lang="ja-JP" altLang="en-US" dirty="0"/>
              <a:t>が立て続けに起きていれば問題なく</a:t>
            </a:r>
            <a:r>
              <a:rPr lang="en-US" altLang="ja-JP" dirty="0" err="1"/>
              <a:t>PoS</a:t>
            </a:r>
            <a:r>
              <a:rPr lang="ja-JP" altLang="en-US" dirty="0"/>
              <a:t>は起きるはず</a:t>
            </a:r>
          </a:p>
          <a:p>
            <a:r>
              <a:rPr lang="en-US" altLang="ja-JP" dirty="0"/>
              <a:t>v1.0.2</a:t>
            </a:r>
            <a:r>
              <a:rPr lang="ja-JP" altLang="en-US" dirty="0"/>
              <a:t>に上がった際、</a:t>
            </a:r>
            <a:r>
              <a:rPr lang="en-US" altLang="ja-JP" dirty="0" err="1"/>
              <a:t>PoS</a:t>
            </a:r>
            <a:r>
              <a:rPr lang="ja-JP" altLang="en-US" dirty="0"/>
              <a:t>発生で特定の条件で弾かれてしまっていた問題も</a:t>
            </a:r>
            <a:r>
              <a:rPr lang="en-US" altLang="ja-JP" dirty="0"/>
              <a:t>v1.0.3.1</a:t>
            </a:r>
            <a:r>
              <a:rPr lang="ja-JP" altLang="en-US" dirty="0" err="1"/>
              <a:t>で解</a:t>
            </a:r>
            <a:r>
              <a:rPr lang="ja-JP" altLang="en-US" dirty="0"/>
              <a:t>決した</a:t>
            </a:r>
          </a:p>
          <a:p>
            <a:r>
              <a:rPr lang="ja-JP" altLang="en-US" dirty="0"/>
              <a:t>だいじょうぶ</a:t>
            </a:r>
          </a:p>
          <a:p>
            <a:endParaRPr lang="ja-JP" altLang="en-US" dirty="0"/>
          </a:p>
          <a:p>
            <a:r>
              <a:rPr lang="en-US" altLang="ja-JP" dirty="0"/>
              <a:t>&gt;&gt;14</a:t>
            </a:r>
          </a:p>
          <a:p>
            <a:r>
              <a:rPr lang="ja-JP" altLang="en-US" dirty="0"/>
              <a:t>コンテンツ開発者を支援する基金とかあったらどうだろうかなぁ</a:t>
            </a:r>
          </a:p>
          <a:p>
            <a:r>
              <a:rPr lang="ja-JP" altLang="en-US" dirty="0"/>
              <a:t>今思いついたんだけど</a:t>
            </a:r>
          </a:p>
          <a:p>
            <a:r>
              <a:rPr lang="ja-JP" altLang="en-US" dirty="0"/>
              <a:t>皆さんから寄付を募って、コンテンツ開発者に配布するとか</a:t>
            </a:r>
          </a:p>
          <a:p>
            <a:r>
              <a:rPr lang="ja-JP" altLang="en-US" dirty="0"/>
              <a:t>公式でやるとトラブった時にコインそのものの信頼まで死ぬので、それを恐れてますが</a:t>
            </a:r>
          </a:p>
          <a:p>
            <a:endParaRPr lang="ja-JP" altLang="en-US" dirty="0"/>
          </a:p>
          <a:p>
            <a:r>
              <a:rPr lang="en-US" altLang="ja-JP" dirty="0"/>
              <a:t>&gt;&gt;15</a:t>
            </a:r>
          </a:p>
          <a:p>
            <a:r>
              <a:rPr lang="ja-JP" altLang="en-US" dirty="0"/>
              <a:t>問題無いです</a:t>
            </a:r>
          </a:p>
          <a:p>
            <a:r>
              <a:rPr lang="ja-JP" altLang="en-US" dirty="0"/>
              <a:t>そのくらいよく下がります</a:t>
            </a:r>
            <a:endParaRPr kumimoji="1" lang="ja-JP" altLang="en-US" dirty="0"/>
          </a:p>
        </p:txBody>
      </p:sp>
    </p:spTree>
    <p:extLst>
      <p:ext uri="{BB962C8B-B14F-4D97-AF65-F5344CB8AC3E}">
        <p14:creationId xmlns:p14="http://schemas.microsoft.com/office/powerpoint/2010/main" val="2682553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基底クラス</a:t>
            </a:r>
            <a:r>
              <a:rPr kumimoji="1" lang="en-US" altLang="ja-JP" dirty="0" smtClean="0"/>
              <a:t>1</a:t>
            </a:r>
            <a:br>
              <a:rPr kumimoji="1" lang="en-US" altLang="ja-JP" dirty="0" smtClean="0"/>
            </a:br>
            <a:r>
              <a:rPr lang="en-US" altLang="ja-JP" dirty="0"/>
              <a:t>	</a:t>
            </a:r>
            <a:r>
              <a:rPr kumimoji="1" lang="en-US" altLang="ja-JP" dirty="0" smtClean="0"/>
              <a:t>DATA</a:t>
            </a:r>
            <a:r>
              <a:rPr kumimoji="1" lang="ja-JP" altLang="en-US" dirty="0" smtClean="0"/>
              <a:t>関係</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smtClean="0"/>
              <a:t>CREACOIN</a:t>
            </a:r>
            <a:r>
              <a:rPr kumimoji="1" lang="ja-JP" altLang="en-US" dirty="0" smtClean="0"/>
              <a:t>で使用する全ての</a:t>
            </a:r>
            <a:r>
              <a:rPr kumimoji="1" lang="ja-JP" altLang="en-US" u="sng" dirty="0" smtClean="0"/>
              <a:t>データクラス</a:t>
            </a:r>
            <a:r>
              <a:rPr kumimoji="1" lang="ja-JP" altLang="en-US" dirty="0" smtClean="0"/>
              <a:t>は</a:t>
            </a:r>
            <a:r>
              <a:rPr lang="en-US" altLang="ja-JP" dirty="0" smtClean="0">
                <a:solidFill>
                  <a:srgbClr val="FF0000"/>
                </a:solidFill>
              </a:rPr>
              <a:t>DATA</a:t>
            </a:r>
            <a:r>
              <a:rPr lang="ja-JP" altLang="en-US" dirty="0" smtClean="0">
                <a:solidFill>
                  <a:srgbClr val="FF0000"/>
                </a:solidFill>
              </a:rPr>
              <a:t>抽象クラス</a:t>
            </a:r>
            <a:r>
              <a:rPr lang="ja-JP" altLang="en-US" dirty="0" smtClean="0"/>
              <a:t>を継承する。</a:t>
            </a:r>
            <a:endParaRPr lang="en-US" altLang="ja-JP" dirty="0"/>
          </a:p>
          <a:p>
            <a:r>
              <a:rPr lang="en-US" altLang="ja-JP" dirty="0" smtClean="0"/>
              <a:t>DATA</a:t>
            </a:r>
            <a:r>
              <a:rPr lang="ja-JP" altLang="en-US" dirty="0" smtClean="0"/>
              <a:t>から直接派生するのは</a:t>
            </a:r>
            <a:r>
              <a:rPr lang="en-US" altLang="ja-JP" dirty="0" smtClean="0">
                <a:solidFill>
                  <a:srgbClr val="FF0000"/>
                </a:solidFill>
              </a:rPr>
              <a:t>INTERNALDATA</a:t>
            </a:r>
            <a:r>
              <a:rPr lang="ja-JP" altLang="en-US" dirty="0" smtClean="0">
                <a:solidFill>
                  <a:srgbClr val="FF0000"/>
                </a:solidFill>
              </a:rPr>
              <a:t>抽象クラス</a:t>
            </a:r>
            <a:r>
              <a:rPr lang="ja-JP" altLang="en-US" dirty="0" smtClean="0"/>
              <a:t>及び</a:t>
            </a:r>
            <a:r>
              <a:rPr lang="en-US" altLang="ja-JP" dirty="0" smtClean="0">
                <a:solidFill>
                  <a:srgbClr val="FF0000"/>
                </a:solidFill>
              </a:rPr>
              <a:t>STREAMDATA&lt;T</a:t>
            </a:r>
            <a:r>
              <a:rPr lang="en-US" altLang="ja-JP" dirty="0">
                <a:solidFill>
                  <a:srgbClr val="FF0000"/>
                </a:solidFill>
              </a:rPr>
              <a:t>&gt;</a:t>
            </a:r>
            <a:r>
              <a:rPr lang="ja-JP" altLang="en-US" dirty="0" smtClean="0">
                <a:solidFill>
                  <a:srgbClr val="FF0000"/>
                </a:solidFill>
              </a:rPr>
              <a:t>抽象クラス</a:t>
            </a:r>
            <a:r>
              <a:rPr lang="ja-JP" altLang="en-US" dirty="0" smtClean="0"/>
              <a:t>の</a:t>
            </a:r>
            <a:r>
              <a:rPr lang="en-US" altLang="ja-JP" dirty="0" smtClean="0"/>
              <a:t>2</a:t>
            </a:r>
            <a:r>
              <a:rPr lang="ja-JP" altLang="en-US" dirty="0" smtClean="0"/>
              <a:t>つ。</a:t>
            </a:r>
            <a:endParaRPr lang="en-US" altLang="ja-JP" dirty="0" smtClean="0"/>
          </a:p>
          <a:p>
            <a:r>
              <a:rPr lang="en-US" altLang="ja-JP" dirty="0"/>
              <a:t>STREAMDATA&lt;T</a:t>
            </a:r>
            <a:r>
              <a:rPr lang="en-US" altLang="ja-JP" dirty="0" smtClean="0"/>
              <a:t>&gt;</a:t>
            </a:r>
            <a:r>
              <a:rPr lang="ja-JP" altLang="en-US" dirty="0" smtClean="0"/>
              <a:t>抽象クラスから</a:t>
            </a:r>
            <a:r>
              <a:rPr lang="en-US" altLang="ja-JP" dirty="0" smtClean="0">
                <a:solidFill>
                  <a:srgbClr val="FF0000"/>
                </a:solidFill>
              </a:rPr>
              <a:t>SHAREDDATA</a:t>
            </a:r>
            <a:r>
              <a:rPr lang="ja-JP" altLang="en-US" dirty="0" smtClean="0">
                <a:solidFill>
                  <a:srgbClr val="FF0000"/>
                </a:solidFill>
              </a:rPr>
              <a:t>抽象クラス</a:t>
            </a:r>
            <a:r>
              <a:rPr lang="ja-JP" altLang="en-US" dirty="0" smtClean="0"/>
              <a:t>が派生する。</a:t>
            </a:r>
            <a:endParaRPr lang="en-US" altLang="ja-JP" dirty="0" smtClean="0"/>
          </a:p>
          <a:p>
            <a:endParaRPr lang="en-US" altLang="ja-JP" dirty="0"/>
          </a:p>
          <a:p>
            <a:r>
              <a:rPr lang="ja-JP" altLang="en-US" dirty="0" smtClean="0"/>
              <a:t>と思ったが、</a:t>
            </a:r>
            <a:r>
              <a:rPr lang="en-US" altLang="ja-JP" dirty="0">
                <a:solidFill>
                  <a:srgbClr val="FF0000"/>
                </a:solidFill>
              </a:rPr>
              <a:t> </a:t>
            </a:r>
            <a:r>
              <a:rPr lang="en-US" altLang="ja-JP" dirty="0" smtClean="0">
                <a:solidFill>
                  <a:srgbClr val="FF0000"/>
                </a:solidFill>
              </a:rPr>
              <a:t>SETTINGSDATA</a:t>
            </a:r>
            <a:r>
              <a:rPr lang="ja-JP" altLang="en-US" dirty="0">
                <a:solidFill>
                  <a:srgbClr val="FF0000"/>
                </a:solidFill>
              </a:rPr>
              <a:t>抽象クラス</a:t>
            </a:r>
            <a:r>
              <a:rPr lang="ja-JP" altLang="en-US" dirty="0" smtClean="0"/>
              <a:t>も継承させようかどうしようか？</a:t>
            </a:r>
            <a:endParaRPr lang="en-US" altLang="ja-JP" dirty="0" smtClean="0"/>
          </a:p>
        </p:txBody>
      </p:sp>
    </p:spTree>
    <p:extLst>
      <p:ext uri="{BB962C8B-B14F-4D97-AF65-F5344CB8AC3E}">
        <p14:creationId xmlns:p14="http://schemas.microsoft.com/office/powerpoint/2010/main" val="3803989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STREAMDATA&lt;T</a:t>
            </a:r>
            <a:r>
              <a:rPr lang="en-US" altLang="ja-JP" dirty="0" smtClean="0"/>
              <a:t>&gt;</a:t>
            </a:r>
            <a:r>
              <a:rPr lang="ja-JP" altLang="en-US" dirty="0" smtClean="0"/>
              <a:t>抽象クラス</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smtClean="0"/>
              <a:t>StreamInfomation</a:t>
            </a:r>
            <a:r>
              <a:rPr lang="ja-JP" altLang="en-US" dirty="0" smtClean="0"/>
              <a:t>抽象クラス</a:t>
            </a:r>
            <a:endParaRPr kumimoji="1" lang="ja-JP" altLang="en-US" dirty="0"/>
          </a:p>
        </p:txBody>
      </p:sp>
    </p:spTree>
    <p:extLst>
      <p:ext uri="{BB962C8B-B14F-4D97-AF65-F5344CB8AC3E}">
        <p14:creationId xmlns:p14="http://schemas.microsoft.com/office/powerpoint/2010/main" val="2463935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INTERNALDATA</a:t>
            </a:r>
            <a:r>
              <a:rPr lang="ja-JP" altLang="en-US" dirty="0" smtClean="0"/>
              <a:t>抽象クラス</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CREACOIN</a:t>
            </a:r>
            <a:r>
              <a:rPr lang="ja-JP" altLang="en-US" dirty="0" smtClean="0"/>
              <a:t>の</a:t>
            </a:r>
            <a:r>
              <a:rPr lang="ja-JP" altLang="en-US" u="sng" dirty="0" smtClean="0"/>
              <a:t>内部データクラス</a:t>
            </a:r>
            <a:r>
              <a:rPr lang="ja-JP" altLang="en-US" dirty="0" smtClean="0"/>
              <a:t>が派生する抽象クラス。</a:t>
            </a:r>
            <a:endParaRPr lang="en-US" altLang="ja-JP" dirty="0" smtClean="0"/>
          </a:p>
          <a:p>
            <a:r>
              <a:rPr lang="ja-JP" altLang="en-US" u="sng" dirty="0" smtClean="0"/>
              <a:t>内部データ</a:t>
            </a:r>
            <a:r>
              <a:rPr lang="ja-JP" altLang="en-US" dirty="0" smtClean="0"/>
              <a:t>とは、</a:t>
            </a:r>
            <a:r>
              <a:rPr lang="en-US" altLang="ja-JP" dirty="0" smtClean="0"/>
              <a:t>CREACOIN</a:t>
            </a:r>
            <a:r>
              <a:rPr lang="ja-JP" altLang="en-US" dirty="0" smtClean="0"/>
              <a:t>が実行されている間のみ存在し、ファイルに保存されたり、外部に送信されたりすることのないデータ。</a:t>
            </a:r>
            <a:endParaRPr lang="en-US" altLang="ja-JP" dirty="0" smtClean="0"/>
          </a:p>
          <a:p>
            <a:r>
              <a:rPr lang="ja-JP" altLang="en-US" dirty="0" smtClean="0"/>
              <a:t>特に特有の機能はない。</a:t>
            </a:r>
            <a:endParaRPr lang="en-US" altLang="ja-JP" dirty="0" smtClean="0"/>
          </a:p>
          <a:p>
            <a:r>
              <a:rPr lang="ja-JP" altLang="en-US" dirty="0" smtClean="0"/>
              <a:t>バージョン機能は必要ない。</a:t>
            </a:r>
            <a:r>
              <a:rPr lang="en-US" altLang="ja-JP" dirty="0" smtClean="0"/>
              <a:t>CREACOIN</a:t>
            </a:r>
            <a:r>
              <a:rPr lang="ja-JP" altLang="en-US" dirty="0" smtClean="0"/>
              <a:t>が実行されている間にデータクラスのバージョンが上がることはない（想定しない）からで</a:t>
            </a:r>
            <a:r>
              <a:rPr lang="ja-JP" altLang="en-US" dirty="0"/>
              <a:t>ある（自動バージョンアップ機能も実装する予定だが、その場合内部データは一旦破棄しても良いだろう）。</a:t>
            </a:r>
            <a:endParaRPr lang="en-US" altLang="ja-JP" dirty="0" smtClean="0"/>
          </a:p>
        </p:txBody>
      </p:sp>
    </p:spTree>
    <p:extLst>
      <p:ext uri="{BB962C8B-B14F-4D97-AF65-F5344CB8AC3E}">
        <p14:creationId xmlns:p14="http://schemas.microsoft.com/office/powerpoint/2010/main" val="3575852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SHAREDDATA</a:t>
            </a:r>
            <a:r>
              <a:rPr lang="ja-JP" altLang="en-US" dirty="0" smtClean="0"/>
              <a:t>抽象クラス</a:t>
            </a:r>
            <a:r>
              <a:rPr lang="en-US" altLang="ja-JP" dirty="0" smtClean="0"/>
              <a:t>1</a:t>
            </a:r>
            <a:endParaRPr kumimoji="1" lang="ja-JP" altLang="en-US" dirty="0"/>
          </a:p>
        </p:txBody>
      </p:sp>
      <p:sp>
        <p:nvSpPr>
          <p:cNvPr id="3" name="コンテンツ プレースホルダー 2"/>
          <p:cNvSpPr>
            <a:spLocks noGrp="1"/>
          </p:cNvSpPr>
          <p:nvPr>
            <p:ph idx="1"/>
          </p:nvPr>
        </p:nvSpPr>
        <p:spPr/>
        <p:txBody>
          <a:bodyPr>
            <a:normAutofit fontScale="40000" lnSpcReduction="20000"/>
          </a:bodyPr>
          <a:lstStyle/>
          <a:p>
            <a:r>
              <a:rPr lang="en-US" altLang="ja-JP" dirty="0" smtClean="0"/>
              <a:t>CREACOIN</a:t>
            </a:r>
            <a:r>
              <a:rPr lang="ja-JP" altLang="en-US" dirty="0" smtClean="0"/>
              <a:t>の</a:t>
            </a:r>
            <a:r>
              <a:rPr lang="ja-JP" altLang="en-US" u="sng" dirty="0" smtClean="0"/>
              <a:t>共有データクラス</a:t>
            </a:r>
            <a:r>
              <a:rPr lang="ja-JP" altLang="en-US" dirty="0" smtClean="0"/>
              <a:t>が派生する抽象クラス。</a:t>
            </a:r>
            <a:endParaRPr lang="en-US" altLang="ja-JP" dirty="0" smtClean="0"/>
          </a:p>
          <a:p>
            <a:r>
              <a:rPr lang="ja-JP" altLang="en-US" dirty="0" smtClean="0"/>
              <a:t>共有データとは、ファイルに保存されたり、外部に送信されたりする可能性があるデータ。</a:t>
            </a:r>
            <a:endParaRPr lang="en-US" altLang="ja-JP" dirty="0" smtClean="0"/>
          </a:p>
          <a:p>
            <a:r>
              <a:rPr lang="ja-JP" altLang="en-US" dirty="0" smtClean="0"/>
              <a:t>したがって、データを何らかの形式で保持する機能が必要である。</a:t>
            </a:r>
            <a:r>
              <a:rPr lang="en-US" altLang="ja-JP" dirty="0" smtClean="0"/>
              <a:t>CREACOIN</a:t>
            </a:r>
            <a:r>
              <a:rPr lang="ja-JP" altLang="en-US" dirty="0" smtClean="0"/>
              <a:t>では共有データはバイナリ形式で保持することができるものとする。そのためには、何が保持されるデータであるかを明らかにしなければならず、この目的のために</a:t>
            </a:r>
            <a:r>
              <a:rPr lang="ja-JP" altLang="en-US" u="sng" dirty="0" smtClean="0"/>
              <a:t>共有データクラス</a:t>
            </a:r>
            <a:r>
              <a:rPr lang="ja-JP" altLang="en-US" dirty="0" smtClean="0"/>
              <a:t>は</a:t>
            </a:r>
            <a:r>
              <a:rPr lang="en-US" altLang="ja-JP" dirty="0" err="1" smtClean="0">
                <a:solidFill>
                  <a:srgbClr val="0000FF"/>
                </a:solidFill>
              </a:rPr>
              <a:t>StreamInfo</a:t>
            </a:r>
            <a:r>
              <a:rPr lang="ja-JP" altLang="en-US" dirty="0" smtClean="0">
                <a:solidFill>
                  <a:srgbClr val="0000FF"/>
                </a:solidFill>
              </a:rPr>
              <a:t>抽象プロパティ</a:t>
            </a:r>
            <a:r>
              <a:rPr lang="ja-JP" altLang="en-US" dirty="0" smtClean="0"/>
              <a:t>を実装しなければならない。保持されるデータを</a:t>
            </a:r>
            <a:r>
              <a:rPr lang="ja-JP" altLang="en-US" u="sng" dirty="0" smtClean="0"/>
              <a:t>主データ</a:t>
            </a:r>
            <a:r>
              <a:rPr lang="ja-JP" altLang="en-US" dirty="0" smtClean="0"/>
              <a:t>と呼ぶものとする。</a:t>
            </a:r>
            <a:endParaRPr lang="en-US" altLang="ja-JP" dirty="0" smtClean="0"/>
          </a:p>
          <a:p>
            <a:r>
              <a:rPr lang="ja-JP" altLang="en-US" dirty="0" smtClean="0"/>
              <a:t>バージョン機能</a:t>
            </a:r>
            <a:endParaRPr lang="en-US" altLang="ja-JP" dirty="0" smtClean="0"/>
          </a:p>
          <a:p>
            <a:pPr lvl="1"/>
            <a:r>
              <a:rPr lang="ja-JP" altLang="en-US" dirty="0" smtClean="0"/>
              <a:t>データ</a:t>
            </a:r>
            <a:r>
              <a:rPr lang="ja-JP" altLang="en-US" dirty="0"/>
              <a:t>クラス</a:t>
            </a:r>
            <a:r>
              <a:rPr lang="ja-JP" altLang="en-US" dirty="0" smtClean="0"/>
              <a:t>のバージョン</a:t>
            </a:r>
            <a:r>
              <a:rPr lang="ja-JP" altLang="en-US" dirty="0"/>
              <a:t>アップ</a:t>
            </a:r>
            <a:r>
              <a:rPr lang="ja-JP" altLang="en-US" dirty="0" smtClean="0"/>
              <a:t>に</a:t>
            </a:r>
            <a:r>
              <a:rPr lang="ja-JP" altLang="en-US" dirty="0"/>
              <a:t>対応</a:t>
            </a:r>
            <a:r>
              <a:rPr lang="ja-JP" altLang="en-US" dirty="0" smtClean="0"/>
              <a:t>するためにはバージョン機能が必要である。</a:t>
            </a:r>
            <a:endParaRPr lang="en-US" altLang="ja-JP" dirty="0" smtClean="0"/>
          </a:p>
          <a:p>
            <a:pPr lvl="1"/>
            <a:r>
              <a:rPr lang="en-US" altLang="ja-JP" dirty="0" err="1" smtClean="0">
                <a:solidFill>
                  <a:srgbClr val="0000FF"/>
                </a:solidFill>
              </a:rPr>
              <a:t>IsVersioned</a:t>
            </a:r>
            <a:r>
              <a:rPr lang="ja-JP" altLang="en-US" dirty="0" smtClean="0">
                <a:solidFill>
                  <a:srgbClr val="0000FF"/>
                </a:solidFill>
              </a:rPr>
              <a:t>仮想プロパティ</a:t>
            </a:r>
            <a:r>
              <a:rPr lang="ja-JP" altLang="en-US" dirty="0" smtClean="0"/>
              <a:t> </a:t>
            </a:r>
            <a:r>
              <a:rPr lang="en-US" altLang="ja-JP" dirty="0" smtClean="0"/>
              <a:t>: </a:t>
            </a:r>
            <a:r>
              <a:rPr lang="en-US" altLang="ja-JP" dirty="0" err="1" smtClean="0"/>
              <a:t>bool</a:t>
            </a:r>
            <a:endParaRPr lang="en-US" altLang="ja-JP" dirty="0" smtClean="0"/>
          </a:p>
          <a:p>
            <a:pPr lvl="2"/>
            <a:r>
              <a:rPr lang="ja-JP" altLang="en-US" dirty="0" smtClean="0"/>
              <a:t>バージョン</a:t>
            </a:r>
            <a:r>
              <a:rPr lang="ja-JP" altLang="en-US" dirty="0"/>
              <a:t>機能</a:t>
            </a:r>
            <a:r>
              <a:rPr lang="ja-JP" altLang="en-US" dirty="0" smtClean="0"/>
              <a:t>を</a:t>
            </a:r>
            <a:r>
              <a:rPr lang="ja-JP" altLang="en-US" dirty="0"/>
              <a:t>使用</a:t>
            </a:r>
            <a:r>
              <a:rPr lang="ja-JP" altLang="en-US" dirty="0" smtClean="0"/>
              <a:t>するかどうかを表す。</a:t>
            </a:r>
            <a:endParaRPr lang="en-US" altLang="ja-JP" dirty="0" smtClean="0"/>
          </a:p>
          <a:p>
            <a:pPr lvl="1"/>
            <a:r>
              <a:rPr lang="en-US" altLang="ja-JP" dirty="0" smtClean="0">
                <a:solidFill>
                  <a:srgbClr val="0000FF"/>
                </a:solidFill>
              </a:rPr>
              <a:t>Version</a:t>
            </a:r>
            <a:r>
              <a:rPr lang="ja-JP" altLang="en-US" dirty="0" smtClean="0">
                <a:solidFill>
                  <a:srgbClr val="0000FF"/>
                </a:solidFill>
              </a:rPr>
              <a:t>プロパティ</a:t>
            </a:r>
            <a:r>
              <a:rPr lang="ja-JP" altLang="en-US" dirty="0" smtClean="0"/>
              <a:t> </a:t>
            </a:r>
            <a:r>
              <a:rPr lang="en-US" altLang="ja-JP" dirty="0" smtClean="0"/>
              <a:t>: </a:t>
            </a:r>
            <a:r>
              <a:rPr lang="en-US" altLang="ja-JP" dirty="0" err="1" smtClean="0"/>
              <a:t>int</a:t>
            </a:r>
            <a:r>
              <a:rPr lang="en-US" altLang="ja-JP" dirty="0" smtClean="0"/>
              <a:t>?</a:t>
            </a:r>
          </a:p>
          <a:p>
            <a:pPr lvl="2"/>
            <a:r>
              <a:rPr lang="ja-JP" altLang="en-US" dirty="0" smtClean="0"/>
              <a:t>バージョンを表す。バージョン機能を使用しない（</a:t>
            </a:r>
            <a:r>
              <a:rPr lang="en-US" altLang="ja-JP" dirty="0" err="1" smtClean="0"/>
              <a:t>IsVersioned</a:t>
            </a:r>
            <a:r>
              <a:rPr lang="ja-JP" altLang="en-US" dirty="0" smtClean="0"/>
              <a:t>抽象プロパティの実装が</a:t>
            </a:r>
            <a:r>
              <a:rPr lang="en-US" altLang="ja-JP" dirty="0" smtClean="0"/>
              <a:t>false</a:t>
            </a:r>
            <a:r>
              <a:rPr lang="ja-JP" altLang="en-US" dirty="0" smtClean="0"/>
              <a:t>を返す）場合には、</a:t>
            </a:r>
            <a:r>
              <a:rPr lang="en-US" altLang="ja-JP" dirty="0" smtClean="0"/>
              <a:t>null</a:t>
            </a:r>
            <a:r>
              <a:rPr lang="ja-JP" altLang="en-US" dirty="0" smtClean="0"/>
              <a:t>を返さなければならない。</a:t>
            </a:r>
            <a:endParaRPr lang="en-US" altLang="ja-JP" dirty="0" smtClean="0"/>
          </a:p>
          <a:p>
            <a:pPr lvl="1"/>
            <a:r>
              <a:rPr lang="ja-JP" altLang="en-US" dirty="0" smtClean="0"/>
              <a:t>バージョン機能を使用する場合には主データと共にバージョン情報も保持しなければならない。</a:t>
            </a:r>
            <a:endParaRPr lang="en-US" altLang="ja-JP" dirty="0" smtClean="0"/>
          </a:p>
          <a:p>
            <a:r>
              <a:rPr lang="ja-JP" altLang="en-US" dirty="0" smtClean="0"/>
              <a:t>破損検査機能</a:t>
            </a:r>
            <a:endParaRPr lang="en-US" altLang="ja-JP" dirty="0" smtClean="0"/>
          </a:p>
          <a:p>
            <a:pPr lvl="1"/>
            <a:r>
              <a:rPr lang="ja-JP" altLang="en-US" dirty="0" smtClean="0"/>
              <a:t>共有</a:t>
            </a:r>
            <a:r>
              <a:rPr lang="ja-JP" altLang="en-US" dirty="0"/>
              <a:t>データ</a:t>
            </a:r>
            <a:r>
              <a:rPr lang="ja-JP" altLang="en-US" dirty="0" smtClean="0"/>
              <a:t>はファイルに保存されたり、外部に送信されたりするので、保存されたファイル</a:t>
            </a:r>
            <a:r>
              <a:rPr lang="ja-JP" altLang="en-US" dirty="0"/>
              <a:t>又</a:t>
            </a:r>
            <a:r>
              <a:rPr lang="ja-JP" altLang="en-US" dirty="0" smtClean="0"/>
              <a:t>は受信したデータから主データその他のデータを復元する必要があり、その際にデータが破損していないか検査する機能が必要になるかもしれない。</a:t>
            </a:r>
            <a:endParaRPr lang="en-US" altLang="ja-JP" dirty="0" smtClean="0"/>
          </a:p>
          <a:p>
            <a:pPr lvl="1"/>
            <a:r>
              <a:rPr lang="ja-JP" altLang="en-US" dirty="0" smtClean="0"/>
              <a:t>破損検査</a:t>
            </a:r>
            <a:r>
              <a:rPr lang="ja-JP" altLang="en-US" dirty="0"/>
              <a:t>機能</a:t>
            </a:r>
            <a:r>
              <a:rPr lang="ja-JP" altLang="en-US" dirty="0" smtClean="0"/>
              <a:t>は</a:t>
            </a:r>
            <a:r>
              <a:rPr lang="en-US" altLang="ja-JP" dirty="0" err="1" smtClean="0"/>
              <a:t>Bitcoin</a:t>
            </a:r>
            <a:r>
              <a:rPr lang="ja-JP" altLang="en-US" dirty="0" smtClean="0"/>
              <a:t>の実装を参考にする。</a:t>
            </a:r>
            <a:endParaRPr lang="en-US" altLang="ja-JP" dirty="0" smtClean="0"/>
          </a:p>
          <a:p>
            <a:pPr lvl="1"/>
            <a:r>
              <a:rPr lang="en-US" altLang="ja-JP" dirty="0" err="1" smtClean="0">
                <a:solidFill>
                  <a:srgbClr val="0000FF"/>
                </a:solidFill>
              </a:rPr>
              <a:t>IsCorruptionChecked</a:t>
            </a:r>
            <a:r>
              <a:rPr lang="ja-JP" altLang="en-US" dirty="0" smtClean="0">
                <a:solidFill>
                  <a:srgbClr val="0000FF"/>
                </a:solidFill>
              </a:rPr>
              <a:t>仮想プロパティ</a:t>
            </a:r>
            <a:r>
              <a:rPr lang="ja-JP" altLang="en-US" dirty="0" smtClean="0"/>
              <a:t> </a:t>
            </a:r>
            <a:r>
              <a:rPr lang="en-US" altLang="ja-JP" dirty="0" smtClean="0"/>
              <a:t>: </a:t>
            </a:r>
            <a:r>
              <a:rPr lang="en-US" altLang="ja-JP" dirty="0" err="1" smtClean="0"/>
              <a:t>bool</a:t>
            </a:r>
            <a:endParaRPr lang="en-US" altLang="ja-JP" dirty="0" smtClean="0"/>
          </a:p>
          <a:p>
            <a:pPr lvl="2"/>
            <a:r>
              <a:rPr lang="ja-JP" altLang="en-US" dirty="0" smtClean="0"/>
              <a:t>破損検査</a:t>
            </a:r>
            <a:r>
              <a:rPr lang="ja-JP" altLang="en-US" dirty="0"/>
              <a:t>機能</a:t>
            </a:r>
            <a:r>
              <a:rPr lang="ja-JP" altLang="en-US" dirty="0" smtClean="0"/>
              <a:t>を</a:t>
            </a:r>
            <a:r>
              <a:rPr lang="ja-JP" altLang="en-US" dirty="0"/>
              <a:t>使用</a:t>
            </a:r>
            <a:r>
              <a:rPr lang="ja-JP" altLang="en-US" dirty="0" smtClean="0"/>
              <a:t>するかどうかを表す。</a:t>
            </a:r>
            <a:endParaRPr lang="en-US" altLang="ja-JP" dirty="0" smtClean="0"/>
          </a:p>
          <a:p>
            <a:pPr lvl="2"/>
            <a:r>
              <a:rPr lang="ja-JP" altLang="en-US" dirty="0" smtClean="0"/>
              <a:t>バージョン</a:t>
            </a:r>
            <a:r>
              <a:rPr lang="ja-JP" altLang="en-US" dirty="0"/>
              <a:t>機能</a:t>
            </a:r>
            <a:r>
              <a:rPr lang="ja-JP" altLang="en-US" dirty="0" smtClean="0"/>
              <a:t>が</a:t>
            </a:r>
            <a:r>
              <a:rPr lang="ja-JP" altLang="en-US" dirty="0"/>
              <a:t>有効</a:t>
            </a:r>
            <a:r>
              <a:rPr lang="ja-JP" altLang="en-US" dirty="0" smtClean="0"/>
              <a:t>である場合にはバージョンによって異なる値が返される可能性がある。</a:t>
            </a:r>
            <a:endParaRPr lang="en-US" altLang="ja-JP" dirty="0" smtClean="0"/>
          </a:p>
          <a:p>
            <a:r>
              <a:rPr lang="ja-JP" altLang="en-US" dirty="0"/>
              <a:t>可変</a:t>
            </a:r>
            <a:r>
              <a:rPr lang="ja-JP" altLang="en-US" dirty="0" smtClean="0"/>
              <a:t>長</a:t>
            </a:r>
            <a:r>
              <a:rPr lang="ja-JP" altLang="en-US" dirty="0"/>
              <a:t>データ</a:t>
            </a:r>
            <a:r>
              <a:rPr lang="ja-JP" altLang="en-US" dirty="0" smtClean="0"/>
              <a:t>への対応</a:t>
            </a:r>
            <a:endParaRPr lang="en-US" altLang="ja-JP" dirty="0" smtClean="0"/>
          </a:p>
          <a:p>
            <a:pPr lvl="1"/>
            <a:r>
              <a:rPr lang="ja-JP" altLang="en-US" dirty="0" smtClean="0"/>
              <a:t>主データをバイナリ</a:t>
            </a:r>
            <a:r>
              <a:rPr lang="ja-JP" altLang="en-US" dirty="0"/>
              <a:t>形式</a:t>
            </a:r>
            <a:r>
              <a:rPr lang="ja-JP" altLang="en-US" dirty="0" smtClean="0"/>
              <a:t>に</a:t>
            </a:r>
            <a:r>
              <a:rPr lang="ja-JP" altLang="en-US" dirty="0"/>
              <a:t>変換</a:t>
            </a:r>
            <a:r>
              <a:rPr lang="ja-JP" altLang="en-US" dirty="0" smtClean="0"/>
              <a:t>した</a:t>
            </a:r>
            <a:r>
              <a:rPr lang="ja-JP" altLang="en-US" dirty="0"/>
              <a:t>データ</a:t>
            </a:r>
            <a:r>
              <a:rPr lang="ja-JP" altLang="en-US" dirty="0" smtClean="0"/>
              <a:t>は</a:t>
            </a:r>
            <a:r>
              <a:rPr lang="ja-JP" altLang="en-US" dirty="0"/>
              <a:t>可変長</a:t>
            </a:r>
            <a:r>
              <a:rPr lang="ja-JP" altLang="en-US" dirty="0" smtClean="0"/>
              <a:t>であるかもしれない。可変長である場合には主データと共に主データをバイナリ形式にしたデータの長さを保持しなければならない。</a:t>
            </a:r>
            <a:endParaRPr lang="en-US" altLang="ja-JP" dirty="0" smtClean="0"/>
          </a:p>
          <a:p>
            <a:pPr lvl="1"/>
            <a:r>
              <a:rPr lang="en-US" altLang="ja-JP" dirty="0" smtClean="0">
                <a:solidFill>
                  <a:srgbClr val="0000FF"/>
                </a:solidFill>
              </a:rPr>
              <a:t>Length</a:t>
            </a:r>
            <a:r>
              <a:rPr lang="ja-JP" altLang="en-US" dirty="0" smtClean="0">
                <a:solidFill>
                  <a:srgbClr val="0000FF"/>
                </a:solidFill>
              </a:rPr>
              <a:t>プロパティ </a:t>
            </a:r>
            <a:r>
              <a:rPr lang="en-US" altLang="ja-JP" dirty="0" smtClean="0"/>
              <a:t>: </a:t>
            </a:r>
            <a:r>
              <a:rPr lang="en-US" altLang="ja-JP" dirty="0" err="1" smtClean="0"/>
              <a:t>int</a:t>
            </a:r>
            <a:r>
              <a:rPr lang="en-US" altLang="ja-JP" dirty="0" smtClean="0"/>
              <a:t>?</a:t>
            </a:r>
          </a:p>
          <a:p>
            <a:pPr lvl="2"/>
            <a:r>
              <a:rPr lang="ja-JP" altLang="en-US" dirty="0" smtClean="0"/>
              <a:t>主データをバイナリ形式に変換したデータが固定長である場合には、長さを返さなければならない。可変長である場合には</a:t>
            </a:r>
            <a:r>
              <a:rPr lang="en-US" altLang="ja-JP" dirty="0" smtClean="0"/>
              <a:t>null</a:t>
            </a:r>
            <a:r>
              <a:rPr lang="ja-JP" altLang="en-US" dirty="0" smtClean="0"/>
              <a:t>を返さなければならない。</a:t>
            </a:r>
            <a:endParaRPr lang="en-US" altLang="ja-JP" dirty="0" smtClean="0"/>
          </a:p>
        </p:txBody>
      </p:sp>
    </p:spTree>
    <p:extLst>
      <p:ext uri="{BB962C8B-B14F-4D97-AF65-F5344CB8AC3E}">
        <p14:creationId xmlns:p14="http://schemas.microsoft.com/office/powerpoint/2010/main" val="1921254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SHAREDDATA</a:t>
            </a:r>
            <a:r>
              <a:rPr lang="ja-JP" altLang="en-US" dirty="0"/>
              <a:t>抽象</a:t>
            </a:r>
            <a:r>
              <a:rPr lang="ja-JP" altLang="en-US" dirty="0" smtClean="0"/>
              <a:t>クラス</a:t>
            </a:r>
            <a:r>
              <a:rPr lang="en-US" altLang="ja-JP" dirty="0" smtClean="0"/>
              <a:t>2</a:t>
            </a:r>
            <a:endParaRPr kumimoji="1" lang="ja-JP" altLang="en-US" dirty="0"/>
          </a:p>
        </p:txBody>
      </p:sp>
      <p:sp>
        <p:nvSpPr>
          <p:cNvPr id="3" name="コンテンツ プレースホルダー 2"/>
          <p:cNvSpPr>
            <a:spLocks noGrp="1"/>
          </p:cNvSpPr>
          <p:nvPr>
            <p:ph idx="1"/>
          </p:nvPr>
        </p:nvSpPr>
        <p:spPr/>
        <p:txBody>
          <a:bodyPr>
            <a:normAutofit fontScale="70000" lnSpcReduction="20000"/>
          </a:bodyPr>
          <a:lstStyle/>
          <a:p>
            <a:r>
              <a:rPr kumimoji="1" lang="ja-JP" altLang="en-US" dirty="0" smtClean="0"/>
              <a:t>署名機能</a:t>
            </a:r>
            <a:endParaRPr kumimoji="1" lang="en-US" altLang="ja-JP" dirty="0" smtClean="0"/>
          </a:p>
          <a:p>
            <a:pPr lvl="1"/>
            <a:r>
              <a:rPr kumimoji="1" lang="ja-JP" altLang="en-US" dirty="0" smtClean="0"/>
              <a:t>主データへの署名に対応する。</a:t>
            </a:r>
            <a:endParaRPr kumimoji="1" lang="en-US" altLang="ja-JP" dirty="0" smtClean="0"/>
          </a:p>
          <a:p>
            <a:pPr lvl="1"/>
            <a:r>
              <a:rPr lang="ja-JP" altLang="en-US" dirty="0" smtClean="0"/>
              <a:t>一応主</a:t>
            </a:r>
            <a:r>
              <a:rPr lang="ja-JP" altLang="en-US" dirty="0"/>
              <a:t>データ</a:t>
            </a:r>
            <a:r>
              <a:rPr lang="ja-JP" altLang="en-US" dirty="0" smtClean="0"/>
              <a:t>だけではなく、公開鍵に主データを結合したものに署名する。</a:t>
            </a:r>
            <a:endParaRPr lang="en-US" altLang="ja-JP" dirty="0" smtClean="0"/>
          </a:p>
          <a:p>
            <a:pPr lvl="1"/>
            <a:r>
              <a:rPr kumimoji="1" lang="en-US" altLang="ja-JP" dirty="0" err="1" smtClean="0">
                <a:solidFill>
                  <a:srgbClr val="0000FF"/>
                </a:solidFill>
              </a:rPr>
              <a:t>IsSigned</a:t>
            </a:r>
            <a:r>
              <a:rPr kumimoji="1" lang="ja-JP" altLang="en-US" dirty="0" smtClean="0">
                <a:solidFill>
                  <a:srgbClr val="0000FF"/>
                </a:solidFill>
              </a:rPr>
              <a:t>仮想プロパティ</a:t>
            </a:r>
            <a:r>
              <a:rPr kumimoji="1" lang="ja-JP" altLang="en-US" dirty="0" smtClean="0"/>
              <a:t> </a:t>
            </a:r>
            <a:r>
              <a:rPr kumimoji="1" lang="en-US" altLang="ja-JP" dirty="0" smtClean="0"/>
              <a:t>: </a:t>
            </a:r>
            <a:r>
              <a:rPr kumimoji="1" lang="en-US" altLang="ja-JP" dirty="0" err="1" smtClean="0"/>
              <a:t>bool</a:t>
            </a:r>
            <a:endParaRPr kumimoji="1" lang="en-US" altLang="ja-JP" dirty="0" smtClean="0"/>
          </a:p>
          <a:p>
            <a:pPr lvl="2"/>
            <a:r>
              <a:rPr lang="ja-JP" altLang="en-US" dirty="0" smtClean="0"/>
              <a:t>署名</a:t>
            </a:r>
            <a:r>
              <a:rPr lang="ja-JP" altLang="en-US" dirty="0"/>
              <a:t>機能</a:t>
            </a:r>
            <a:r>
              <a:rPr lang="ja-JP" altLang="en-US" dirty="0" smtClean="0"/>
              <a:t>を</a:t>
            </a:r>
            <a:r>
              <a:rPr lang="ja-JP" altLang="en-US" dirty="0"/>
              <a:t>使用</a:t>
            </a:r>
            <a:r>
              <a:rPr lang="ja-JP" altLang="en-US" dirty="0" smtClean="0"/>
              <a:t>するかどうかを表す。</a:t>
            </a:r>
            <a:endParaRPr kumimoji="1" lang="en-US" altLang="ja-JP" dirty="0" smtClean="0"/>
          </a:p>
          <a:p>
            <a:pPr lvl="1"/>
            <a:r>
              <a:rPr lang="en-US" altLang="ja-JP" dirty="0" err="1" smtClean="0">
                <a:solidFill>
                  <a:srgbClr val="0000FF"/>
                </a:solidFill>
              </a:rPr>
              <a:t>IsSignatureChecked</a:t>
            </a:r>
            <a:r>
              <a:rPr lang="ja-JP" altLang="en-US" dirty="0" smtClean="0">
                <a:solidFill>
                  <a:srgbClr val="0000FF"/>
                </a:solidFill>
              </a:rPr>
              <a:t>仮想プロパティ</a:t>
            </a:r>
            <a:r>
              <a:rPr lang="ja-JP" altLang="en-US" dirty="0" smtClean="0"/>
              <a:t> </a:t>
            </a:r>
            <a:r>
              <a:rPr lang="en-US" altLang="ja-JP" dirty="0" smtClean="0"/>
              <a:t>: </a:t>
            </a:r>
            <a:r>
              <a:rPr lang="en-US" altLang="ja-JP" dirty="0" err="1" smtClean="0"/>
              <a:t>bool</a:t>
            </a:r>
            <a:endParaRPr lang="en-US" altLang="ja-JP" dirty="0" smtClean="0"/>
          </a:p>
          <a:p>
            <a:pPr lvl="2"/>
            <a:r>
              <a:rPr lang="ja-JP" altLang="en-US" dirty="0" smtClean="0"/>
              <a:t>主</a:t>
            </a:r>
            <a:r>
              <a:rPr lang="ja-JP" altLang="en-US" dirty="0"/>
              <a:t>データ</a:t>
            </a:r>
            <a:r>
              <a:rPr lang="ja-JP" altLang="en-US" dirty="0" smtClean="0"/>
              <a:t>の読み込み</a:t>
            </a:r>
            <a:r>
              <a:rPr lang="ja-JP" altLang="en-US" dirty="0"/>
              <a:t>時</a:t>
            </a:r>
            <a:r>
              <a:rPr lang="ja-JP" altLang="en-US" dirty="0" smtClean="0"/>
              <a:t>に署名を検証するかどうかを表す。</a:t>
            </a:r>
            <a:endParaRPr lang="en-US" altLang="ja-JP" dirty="0" smtClean="0"/>
          </a:p>
          <a:p>
            <a:pPr lvl="1"/>
            <a:r>
              <a:rPr kumimoji="1" lang="en-US" altLang="ja-JP" dirty="0" err="1" smtClean="0">
                <a:solidFill>
                  <a:srgbClr val="0000FF"/>
                </a:solidFill>
              </a:rPr>
              <a:t>PublicKey</a:t>
            </a:r>
            <a:r>
              <a:rPr kumimoji="1" lang="ja-JP" altLang="en-US" dirty="0" smtClean="0">
                <a:solidFill>
                  <a:srgbClr val="0000FF"/>
                </a:solidFill>
              </a:rPr>
              <a:t>仮想プロパティ</a:t>
            </a:r>
            <a:r>
              <a:rPr lang="ja-JP" altLang="en-US" dirty="0" smtClean="0"/>
              <a:t> </a:t>
            </a:r>
            <a:r>
              <a:rPr lang="en-US" altLang="ja-JP" dirty="0" smtClean="0"/>
              <a:t>: byte[]</a:t>
            </a:r>
          </a:p>
          <a:p>
            <a:pPr lvl="2"/>
            <a:r>
              <a:rPr lang="en-US" altLang="ja-JP" dirty="0" smtClean="0"/>
              <a:t>ECDSA</a:t>
            </a:r>
            <a:r>
              <a:rPr lang="ja-JP" altLang="en-US" dirty="0" smtClean="0"/>
              <a:t>の公開</a:t>
            </a:r>
            <a:r>
              <a:rPr lang="ja-JP" altLang="en-US" dirty="0"/>
              <a:t>鍵</a:t>
            </a:r>
            <a:r>
              <a:rPr lang="ja-JP" altLang="en-US" dirty="0" smtClean="0"/>
              <a:t>を表す。</a:t>
            </a:r>
            <a:endParaRPr lang="en-US" altLang="ja-JP" dirty="0" smtClean="0"/>
          </a:p>
          <a:p>
            <a:pPr lvl="1"/>
            <a:r>
              <a:rPr kumimoji="1" lang="en-US" altLang="ja-JP" dirty="0" err="1" smtClean="0">
                <a:solidFill>
                  <a:srgbClr val="0000FF"/>
                </a:solidFill>
              </a:rPr>
              <a:t>PrivateKey</a:t>
            </a:r>
            <a:r>
              <a:rPr kumimoji="1" lang="ja-JP" altLang="en-US" dirty="0" smtClean="0">
                <a:solidFill>
                  <a:srgbClr val="0000FF"/>
                </a:solidFill>
              </a:rPr>
              <a:t>仮想プロパティ</a:t>
            </a:r>
            <a:r>
              <a:rPr kumimoji="1" lang="ja-JP" altLang="en-US" dirty="0" smtClean="0"/>
              <a:t> </a:t>
            </a:r>
            <a:r>
              <a:rPr kumimoji="1" lang="en-US" altLang="ja-JP" dirty="0" smtClean="0"/>
              <a:t>: byte[]</a:t>
            </a:r>
          </a:p>
          <a:p>
            <a:pPr lvl="2"/>
            <a:r>
              <a:rPr lang="en-US" altLang="ja-JP" dirty="0" smtClean="0"/>
              <a:t>ECDSA</a:t>
            </a:r>
            <a:r>
              <a:rPr lang="ja-JP" altLang="en-US" dirty="0" smtClean="0"/>
              <a:t>の秘密鍵を表す。</a:t>
            </a:r>
            <a:endParaRPr kumimoji="1" lang="en-US" altLang="ja-JP" dirty="0" smtClean="0"/>
          </a:p>
          <a:p>
            <a:pPr lvl="1"/>
            <a:r>
              <a:rPr lang="en-US" altLang="ja-JP" dirty="0" err="1" smtClean="0">
                <a:solidFill>
                  <a:srgbClr val="0000FF"/>
                </a:solidFill>
              </a:rPr>
              <a:t>IsValidSignature</a:t>
            </a:r>
            <a:r>
              <a:rPr lang="ja-JP" altLang="en-US" dirty="0" smtClean="0">
                <a:solidFill>
                  <a:srgbClr val="0000FF"/>
                </a:solidFill>
              </a:rPr>
              <a:t>プロパティ</a:t>
            </a:r>
            <a:r>
              <a:rPr lang="ja-JP" altLang="en-US" dirty="0" smtClean="0"/>
              <a:t> </a:t>
            </a:r>
            <a:r>
              <a:rPr lang="en-US" altLang="ja-JP" dirty="0" smtClean="0"/>
              <a:t>: </a:t>
            </a:r>
            <a:r>
              <a:rPr lang="en-US" altLang="ja-JP" dirty="0" err="1" smtClean="0"/>
              <a:t>bool</a:t>
            </a:r>
            <a:endParaRPr lang="en-US" altLang="ja-JP" dirty="0" smtClean="0"/>
          </a:p>
          <a:p>
            <a:pPr lvl="2"/>
            <a:r>
              <a:rPr lang="ja-JP" altLang="en-US" dirty="0"/>
              <a:t>署名</a:t>
            </a:r>
            <a:r>
              <a:rPr lang="ja-JP" altLang="en-US" dirty="0" smtClean="0"/>
              <a:t>が</a:t>
            </a:r>
            <a:r>
              <a:rPr lang="ja-JP" altLang="en-US" dirty="0"/>
              <a:t>正当</a:t>
            </a:r>
            <a:r>
              <a:rPr lang="ja-JP" altLang="en-US" dirty="0" smtClean="0"/>
              <a:t>なも</a:t>
            </a:r>
            <a:r>
              <a:rPr lang="ja-JP" altLang="en-US" dirty="0"/>
              <a:t>の</a:t>
            </a:r>
            <a:r>
              <a:rPr lang="ja-JP" altLang="en-US" dirty="0" smtClean="0"/>
              <a:t>かどうかを表す。</a:t>
            </a:r>
            <a:endParaRPr lang="en-US" altLang="ja-JP" dirty="0" smtClean="0"/>
          </a:p>
          <a:p>
            <a:r>
              <a:rPr kumimoji="1" lang="ja-JP" altLang="en-US" dirty="0" smtClean="0"/>
              <a:t>可変長の予約領域</a:t>
            </a:r>
            <a:endParaRPr kumimoji="1" lang="en-US" altLang="ja-JP" dirty="0" smtClean="0"/>
          </a:p>
          <a:p>
            <a:pPr lvl="1"/>
            <a:r>
              <a:rPr lang="ja-JP" altLang="en-US" dirty="0" smtClean="0"/>
              <a:t>バージョン</a:t>
            </a:r>
            <a:r>
              <a:rPr lang="ja-JP" altLang="en-US" dirty="0"/>
              <a:t>機能</a:t>
            </a:r>
            <a:r>
              <a:rPr lang="ja-JP" altLang="en-US" dirty="0" smtClean="0"/>
              <a:t>を使用していないにも拘らず、主データの構造を変更する必要が出た場合は、暫定的に可変長の予約領域を使用できるようにする。</a:t>
            </a:r>
            <a:endParaRPr lang="en-US" altLang="ja-JP" dirty="0" smtClean="0"/>
          </a:p>
          <a:p>
            <a:pPr lvl="1"/>
            <a:r>
              <a:rPr kumimoji="1" lang="ja-JP" altLang="en-US" dirty="0" err="1" smtClean="0"/>
              <a:t>已むを</a:t>
            </a:r>
            <a:r>
              <a:rPr kumimoji="1" lang="ja-JP" altLang="en-US" dirty="0" smtClean="0"/>
              <a:t>得ない</a:t>
            </a:r>
            <a:r>
              <a:rPr kumimoji="1" lang="ja-JP" altLang="en-US" dirty="0"/>
              <a:t>場合</a:t>
            </a:r>
            <a:r>
              <a:rPr kumimoji="1" lang="ja-JP" altLang="en-US" dirty="0" smtClean="0"/>
              <a:t>にのみ</a:t>
            </a:r>
            <a:r>
              <a:rPr kumimoji="1" lang="ja-JP" altLang="en-US" dirty="0"/>
              <a:t>使用</a:t>
            </a:r>
            <a:r>
              <a:rPr kumimoji="1" lang="ja-JP" altLang="en-US" dirty="0" smtClean="0"/>
              <a:t>するべき</a:t>
            </a:r>
            <a:r>
              <a:rPr kumimoji="1" lang="ja-JP" altLang="en-US" smtClean="0"/>
              <a:t>であり、基本的に使用してはならない。</a:t>
            </a:r>
            <a:endParaRPr kumimoji="1" lang="en-US" altLang="ja-JP" dirty="0" smtClean="0"/>
          </a:p>
        </p:txBody>
      </p:sp>
    </p:spTree>
    <p:extLst>
      <p:ext uri="{BB962C8B-B14F-4D97-AF65-F5344CB8AC3E}">
        <p14:creationId xmlns:p14="http://schemas.microsoft.com/office/powerpoint/2010/main" val="2176207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SETTINGSDATA</a:t>
            </a:r>
            <a:r>
              <a:rPr kumimoji="1" lang="ja-JP" altLang="en-US" dirty="0" smtClean="0"/>
              <a:t>抽象クラス</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99809627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4306</Words>
  <Application>Microsoft Office PowerPoint</Application>
  <PresentationFormat>ワイド画面</PresentationFormat>
  <Paragraphs>375</Paragraphs>
  <Slides>32</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32</vt:i4>
      </vt:variant>
    </vt:vector>
  </HeadingPairs>
  <TitlesOfParts>
    <vt:vector size="37" baseType="lpstr">
      <vt:lpstr>ＭＳ Ｐゴシック</vt:lpstr>
      <vt:lpstr>Arial</vt:lpstr>
      <vt:lpstr>Calibri</vt:lpstr>
      <vt:lpstr>Calibri Light</vt:lpstr>
      <vt:lpstr>Office テーマ</vt:lpstr>
      <vt:lpstr>CREACOIN</vt:lpstr>
      <vt:lpstr>CREAプロジェクトの高遠大計</vt:lpstr>
      <vt:lpstr>PowerPoint プレゼンテーション</vt:lpstr>
      <vt:lpstr>基底クラス1  DATA関係</vt:lpstr>
      <vt:lpstr>STREAMDATA&lt;T&gt;抽象クラス</vt:lpstr>
      <vt:lpstr>INTERNALDATA抽象クラス</vt:lpstr>
      <vt:lpstr>SHAREDDATA抽象クラス1</vt:lpstr>
      <vt:lpstr>SHAREDDATA抽象クラス2</vt:lpstr>
      <vt:lpstr>SETTINGSDATA抽象クラス</vt:lpstr>
      <vt:lpstr>COMMUNICATIONPROTOCOL抽象クラス</vt:lpstr>
      <vt:lpstr>P2P通信1</vt:lpstr>
      <vt:lpstr>P2P通信2</vt:lpstr>
      <vt:lpstr>P2P通信3</vt:lpstr>
      <vt:lpstr>P2P通信4</vt:lpstr>
      <vt:lpstr>Cremlia</vt:lpstr>
      <vt:lpstr>口座名義／口座</vt:lpstr>
      <vt:lpstr>通知機能</vt:lpstr>
      <vt:lpstr>異常終了したかどうかの判定</vt:lpstr>
      <vt:lpstr>自動バージョンアップ機能</vt:lpstr>
      <vt:lpstr>開発者用クライアント</vt:lpstr>
      <vt:lpstr>PowerPoint プレゼンテーション</vt:lpstr>
      <vt:lpstr>Twitterでの議論――分散型の暗号貨幣システムでベーシックインカムは実現できるか？</vt:lpstr>
      <vt:lpstr>他人から貰ったアイディア1</vt:lpstr>
      <vt:lpstr>他人から貰ったアイディア2</vt:lpstr>
      <vt:lpstr>他人から貰ったアイディア3</vt:lpstr>
      <vt:lpstr>他人から貰ったアイディア4</vt:lpstr>
      <vt:lpstr>他人から貰ったアイディア5</vt:lpstr>
      <vt:lpstr>他人から貰ったアイディア6</vt:lpstr>
      <vt:lpstr>他人から貰ったアイディア7</vt:lpstr>
      <vt:lpstr>他人から貰ったアイディア8</vt:lpstr>
      <vt:lpstr>他人から貰ったアイディア9</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2014-02-24T05:01:05Z</dcterms:created>
  <dcterms:modified xsi:type="dcterms:W3CDTF">2014-05-31T07:34:54Z</dcterms:modified>
</cp:coreProperties>
</file>