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8" r:id="rId3"/>
    <p:sldId id="257" r:id="rId4"/>
    <p:sldId id="259" r:id="rId5"/>
    <p:sldId id="260" r:id="rId6"/>
    <p:sldId id="271" r:id="rId7"/>
    <p:sldId id="261" r:id="rId8"/>
    <p:sldId id="262" r:id="rId9"/>
    <p:sldId id="264" r:id="rId10"/>
    <p:sldId id="265" r:id="rId11"/>
    <p:sldId id="268" r:id="rId12"/>
    <p:sldId id="269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73E"/>
    <a:srgbClr val="192E47"/>
    <a:srgbClr val="00F600"/>
    <a:srgbClr val="10C610"/>
    <a:srgbClr val="00FF00"/>
    <a:srgbClr val="080E16"/>
    <a:srgbClr val="0F1C2B"/>
    <a:srgbClr val="0D1825"/>
    <a:srgbClr val="0B14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7" d="100"/>
          <a:sy n="37" d="100"/>
        </p:scale>
        <p:origin x="2346" y="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B674-572E-42FD-8676-7EA65FFCF18F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43AA-8B11-4C12-9815-C5EF895EE1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17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B674-572E-42FD-8676-7EA65FFCF18F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43AA-8B11-4C12-9815-C5EF895EE1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89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B674-572E-42FD-8676-7EA65FFCF18F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43AA-8B11-4C12-9815-C5EF895EE1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85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B674-572E-42FD-8676-7EA65FFCF18F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43AA-8B11-4C12-9815-C5EF895EE1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14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B674-572E-42FD-8676-7EA65FFCF18F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43AA-8B11-4C12-9815-C5EF895EE1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57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B674-572E-42FD-8676-7EA65FFCF18F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43AA-8B11-4C12-9815-C5EF895EE1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44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B674-572E-42FD-8676-7EA65FFCF18F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43AA-8B11-4C12-9815-C5EF895EE1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08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B674-572E-42FD-8676-7EA65FFCF18F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43AA-8B11-4C12-9815-C5EF895EE1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18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B674-572E-42FD-8676-7EA65FFCF18F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43AA-8B11-4C12-9815-C5EF895EE1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01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B674-572E-42FD-8676-7EA65FFCF18F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43AA-8B11-4C12-9815-C5EF895EE1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55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B674-572E-42FD-8676-7EA65FFCF18F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43AA-8B11-4C12-9815-C5EF895EE1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4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6B674-572E-42FD-8676-7EA65FFCF18F}" type="datetimeFigureOut">
              <a:rPr lang="pt-BR" smtClean="0"/>
              <a:t>25/01/2020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243AA-8B11-4C12-9815-C5EF895EE1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43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lldatasheet.com/datasheet-pdf/pdf/1148026/ESPRESSIF/ESP32-WROOM-32.html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56E54-1FBA-491B-9763-22367478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58888" y="-2773042"/>
            <a:ext cx="3761306" cy="389372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C19871-9868-4787-8B96-4352E1AB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752" y="273668"/>
            <a:ext cx="6419056" cy="1545035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pt-BR" sz="5100" dirty="0"/>
              <a:t>INSTITUTO FEDERAL DE EDUCAÇÃO, CIÊNCIA E TECNOLOGIA DA PARAÍBA</a:t>
            </a:r>
          </a:p>
          <a:p>
            <a:pPr marL="0" indent="0" algn="ctr">
              <a:buNone/>
            </a:pPr>
            <a:endParaRPr lang="pt-BR" sz="5100" dirty="0"/>
          </a:p>
          <a:p>
            <a:pPr marL="0" indent="0" algn="ctr">
              <a:buNone/>
            </a:pPr>
            <a:r>
              <a:rPr lang="pt-BR" sz="5100" dirty="0"/>
              <a:t>Coordenação do curso bacharelado de Engenharia Elétrica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CEB15B7-45C6-4EBE-9893-CFFD90D3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07" y="202590"/>
            <a:ext cx="1152128" cy="139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E7B6F42-7AFD-4B52-ADA7-AC93BC72B58E}"/>
              </a:ext>
            </a:extLst>
          </p:cNvPr>
          <p:cNvSpPr txBox="1"/>
          <p:nvPr/>
        </p:nvSpPr>
        <p:spPr>
          <a:xfrm>
            <a:off x="431540" y="2239711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CASIE</a:t>
            </a:r>
          </a:p>
          <a:p>
            <a:pPr algn="ctr"/>
            <a:r>
              <a:rPr lang="pt-BR" sz="2400" dirty="0"/>
              <a:t>(Controlador automatizado do sistema de irrigação eficiente)</a:t>
            </a:r>
          </a:p>
          <a:p>
            <a:pPr algn="ctr"/>
            <a:br>
              <a:rPr lang="pt-BR" dirty="0"/>
            </a:b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B537EC0-8C5E-4FD4-8398-BCE353EE4A11}"/>
              </a:ext>
            </a:extLst>
          </p:cNvPr>
          <p:cNvSpPr/>
          <p:nvPr/>
        </p:nvSpPr>
        <p:spPr>
          <a:xfrm>
            <a:off x="467544" y="386104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Integrantes:</a:t>
            </a:r>
            <a:endParaRPr lang="pt-BR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Ildja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Viviane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Victor Oliveira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Sara Victória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6F57EA-C216-4FF8-8D00-7EA2DF4C4B11}"/>
              </a:ext>
            </a:extLst>
          </p:cNvPr>
          <p:cNvSpPr/>
          <p:nvPr/>
        </p:nvSpPr>
        <p:spPr>
          <a:xfrm>
            <a:off x="3851920" y="401167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Disciplina: Técnicas de Programação</a:t>
            </a:r>
            <a:endParaRPr lang="pt-BR" dirty="0"/>
          </a:p>
          <a:p>
            <a:br>
              <a:rPr lang="pt-BR" dirty="0"/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Professor: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Patric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Lacouth</a:t>
            </a:r>
            <a:endParaRPr lang="pt-BR" dirty="0"/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4681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3017306-3538-403F-B340-AF2095275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83984"/>
            <a:ext cx="6120680" cy="38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8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144169" y="784780"/>
            <a:ext cx="2999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Bahnschrift SemiLight" pitchFamily="34" charset="0"/>
              </a:rPr>
              <a:t>        Conexão</a:t>
            </a:r>
          </a:p>
        </p:txBody>
      </p:sp>
      <p:sp>
        <p:nvSpPr>
          <p:cNvPr id="5" name="Divisa 4"/>
          <p:cNvSpPr/>
          <p:nvPr/>
        </p:nvSpPr>
        <p:spPr>
          <a:xfrm flipH="1">
            <a:off x="2424661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Divisa 5"/>
          <p:cNvSpPr/>
          <p:nvPr/>
        </p:nvSpPr>
        <p:spPr>
          <a:xfrm flipH="1">
            <a:off x="2716067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Divisa 6"/>
          <p:cNvSpPr/>
          <p:nvPr/>
        </p:nvSpPr>
        <p:spPr>
          <a:xfrm flipH="1">
            <a:off x="2868467" y="764704"/>
            <a:ext cx="335381" cy="50845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Divisa 7"/>
          <p:cNvSpPr/>
          <p:nvPr/>
        </p:nvSpPr>
        <p:spPr>
          <a:xfrm>
            <a:off x="5868144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Divisa 8"/>
          <p:cNvSpPr/>
          <p:nvPr/>
        </p:nvSpPr>
        <p:spPr>
          <a:xfrm>
            <a:off x="6159550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/>
        </p:nvSpPr>
        <p:spPr>
          <a:xfrm>
            <a:off x="6311950" y="764704"/>
            <a:ext cx="335381" cy="50845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259632" y="1988840"/>
            <a:ext cx="6768752" cy="37444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1AF6B46-ACEB-4B60-B481-3C45272CEAFF}"/>
              </a:ext>
            </a:extLst>
          </p:cNvPr>
          <p:cNvSpPr/>
          <p:nvPr/>
        </p:nvSpPr>
        <p:spPr>
          <a:xfrm>
            <a:off x="1335016" y="2132856"/>
            <a:ext cx="153345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ESP – WROOM32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188086E-FABC-4EAE-993F-FB67D09F538C}"/>
              </a:ext>
            </a:extLst>
          </p:cNvPr>
          <p:cNvCxnSpPr/>
          <p:nvPr/>
        </p:nvCxnSpPr>
        <p:spPr>
          <a:xfrm>
            <a:off x="2938745" y="2636912"/>
            <a:ext cx="1055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6F484C19-3FCA-4283-A048-E22695B585CB}"/>
              </a:ext>
            </a:extLst>
          </p:cNvPr>
          <p:cNvSpPr/>
          <p:nvPr/>
        </p:nvSpPr>
        <p:spPr>
          <a:xfrm>
            <a:off x="4128098" y="2276874"/>
            <a:ext cx="1740045" cy="792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INTERLOCUTOR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482AD39-B5FD-470E-ADC1-881E9C82790A}"/>
              </a:ext>
            </a:extLst>
          </p:cNvPr>
          <p:cNvCxnSpPr>
            <a:cxnSpLocks/>
          </p:cNvCxnSpPr>
          <p:nvPr/>
        </p:nvCxnSpPr>
        <p:spPr>
          <a:xfrm>
            <a:off x="6494931" y="2636912"/>
            <a:ext cx="0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91F911F-6CDC-4433-8845-C385213B2B9F}"/>
              </a:ext>
            </a:extLst>
          </p:cNvPr>
          <p:cNvCxnSpPr>
            <a:cxnSpLocks/>
          </p:cNvCxnSpPr>
          <p:nvPr/>
        </p:nvCxnSpPr>
        <p:spPr>
          <a:xfrm>
            <a:off x="5868143" y="2636912"/>
            <a:ext cx="6267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685E547F-238F-4B88-9144-760736A11439}"/>
              </a:ext>
            </a:extLst>
          </p:cNvPr>
          <p:cNvSpPr/>
          <p:nvPr/>
        </p:nvSpPr>
        <p:spPr>
          <a:xfrm>
            <a:off x="5624908" y="4121703"/>
            <a:ext cx="1740045" cy="9360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QT CREATOR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D75AC29-2D74-4320-A179-20DFF03494B7}"/>
              </a:ext>
            </a:extLst>
          </p:cNvPr>
          <p:cNvCxnSpPr>
            <a:cxnSpLocks/>
          </p:cNvCxnSpPr>
          <p:nvPr/>
        </p:nvCxnSpPr>
        <p:spPr>
          <a:xfrm flipH="1">
            <a:off x="3717899" y="3199923"/>
            <a:ext cx="1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F83321-74E1-4F07-8BE7-C7DC9FE24334}"/>
              </a:ext>
            </a:extLst>
          </p:cNvPr>
          <p:cNvSpPr/>
          <p:nvPr/>
        </p:nvSpPr>
        <p:spPr>
          <a:xfrm>
            <a:off x="2883757" y="4221088"/>
            <a:ext cx="1688243" cy="836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WEB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C35E81E-B2AB-4FA3-96C2-EAC924D357BF}"/>
              </a:ext>
            </a:extLst>
          </p:cNvPr>
          <p:cNvCxnSpPr/>
          <p:nvPr/>
        </p:nvCxnSpPr>
        <p:spPr>
          <a:xfrm>
            <a:off x="3727878" y="3176972"/>
            <a:ext cx="1370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9B27DE1D-6D5A-4F54-B797-202140735F34}"/>
              </a:ext>
            </a:extLst>
          </p:cNvPr>
          <p:cNvCxnSpPr/>
          <p:nvPr/>
        </p:nvCxnSpPr>
        <p:spPr>
          <a:xfrm flipV="1">
            <a:off x="5098454" y="3068960"/>
            <a:ext cx="0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3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881512" y="2132856"/>
            <a:ext cx="6074864" cy="508453"/>
            <a:chOff x="1881512" y="2132856"/>
            <a:chExt cx="6074864" cy="508453"/>
          </a:xfrm>
        </p:grpSpPr>
        <p:sp>
          <p:nvSpPr>
            <p:cNvPr id="12" name="Retângulo 11"/>
            <p:cNvSpPr/>
            <p:nvPr/>
          </p:nvSpPr>
          <p:spPr>
            <a:xfrm>
              <a:off x="1881512" y="2132856"/>
              <a:ext cx="5759794" cy="508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Divisa 14"/>
            <p:cNvSpPr/>
            <p:nvPr/>
          </p:nvSpPr>
          <p:spPr>
            <a:xfrm>
              <a:off x="7187230" y="2132856"/>
              <a:ext cx="325340" cy="50845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Divisa 15"/>
            <p:cNvSpPr/>
            <p:nvPr/>
          </p:nvSpPr>
          <p:spPr>
            <a:xfrm>
              <a:off x="7478636" y="2132856"/>
              <a:ext cx="325340" cy="50845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Divisa 16"/>
            <p:cNvSpPr/>
            <p:nvPr/>
          </p:nvSpPr>
          <p:spPr>
            <a:xfrm>
              <a:off x="7631036" y="2132856"/>
              <a:ext cx="325340" cy="508453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2987824" y="599833"/>
            <a:ext cx="3167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Bahnschrift SemiLight SemiConde" pitchFamily="34" charset="0"/>
              </a:rPr>
              <a:t>REFERÊCIAS</a:t>
            </a:r>
          </a:p>
        </p:txBody>
      </p:sp>
      <p:sp>
        <p:nvSpPr>
          <p:cNvPr id="5" name="Divisa 4"/>
          <p:cNvSpPr/>
          <p:nvPr/>
        </p:nvSpPr>
        <p:spPr>
          <a:xfrm>
            <a:off x="6097069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Divisa 5"/>
          <p:cNvSpPr/>
          <p:nvPr/>
        </p:nvSpPr>
        <p:spPr>
          <a:xfrm>
            <a:off x="6388475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Divisa 6"/>
          <p:cNvSpPr/>
          <p:nvPr/>
        </p:nvSpPr>
        <p:spPr>
          <a:xfrm>
            <a:off x="6540875" y="764704"/>
            <a:ext cx="335381" cy="50845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Divisa 7"/>
          <p:cNvSpPr/>
          <p:nvPr/>
        </p:nvSpPr>
        <p:spPr>
          <a:xfrm flipH="1">
            <a:off x="2123728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Divisa 8"/>
          <p:cNvSpPr/>
          <p:nvPr/>
        </p:nvSpPr>
        <p:spPr>
          <a:xfrm flipH="1">
            <a:off x="2415134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/>
        </p:nvSpPr>
        <p:spPr>
          <a:xfrm flipH="1">
            <a:off x="2567534" y="764704"/>
            <a:ext cx="335381" cy="50845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940767" y="2170090"/>
            <a:ext cx="5641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Bahnschrift SemiLight" pitchFamily="34" charset="0"/>
              </a:rPr>
              <a:t>Bootstrap</a:t>
            </a:r>
            <a:r>
              <a:rPr lang="pt-BR" b="1" dirty="0">
                <a:solidFill>
                  <a:schemeClr val="bg1"/>
                </a:solidFill>
                <a:latin typeface="Bahnschrift SemiLight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Bahnschrift SemiLight" pitchFamily="34" charset="0"/>
              </a:rPr>
              <a:t>&gt;&gt; https://getbootstrap.com/</a:t>
            </a:r>
          </a:p>
        </p:txBody>
      </p:sp>
      <p:pic>
        <p:nvPicPr>
          <p:cNvPr id="3074" name="Picture 2" descr="Resultado de imagem para Bootstr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76571"/>
            <a:ext cx="900608" cy="75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1881512" y="3188955"/>
            <a:ext cx="5759794" cy="508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1907704" y="3275692"/>
            <a:ext cx="5641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Bahnschrift SemiLight" pitchFamily="34" charset="0"/>
              </a:rPr>
              <a:t>Datasheet</a:t>
            </a:r>
            <a:r>
              <a:rPr lang="pt-BR" b="1" dirty="0">
                <a:solidFill>
                  <a:schemeClr val="bg1"/>
                </a:solidFill>
                <a:latin typeface="Bahnschrift SemiLight" pitchFamily="34" charset="0"/>
              </a:rPr>
              <a:t> ESP 32</a:t>
            </a:r>
          </a:p>
        </p:txBody>
      </p:sp>
      <p:sp>
        <p:nvSpPr>
          <p:cNvPr id="20" name="Divisa 19"/>
          <p:cNvSpPr/>
          <p:nvPr/>
        </p:nvSpPr>
        <p:spPr>
          <a:xfrm>
            <a:off x="7187230" y="3188955"/>
            <a:ext cx="325340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Divisa 20"/>
          <p:cNvSpPr/>
          <p:nvPr/>
        </p:nvSpPr>
        <p:spPr>
          <a:xfrm>
            <a:off x="7478636" y="3188955"/>
            <a:ext cx="325340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Divisa 21"/>
          <p:cNvSpPr/>
          <p:nvPr/>
        </p:nvSpPr>
        <p:spPr>
          <a:xfrm>
            <a:off x="7631036" y="3188955"/>
            <a:ext cx="325340" cy="50845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1881512" y="5139272"/>
            <a:ext cx="6074864" cy="508453"/>
            <a:chOff x="1881512" y="2132856"/>
            <a:chExt cx="6074864" cy="508453"/>
          </a:xfrm>
        </p:grpSpPr>
        <p:sp>
          <p:nvSpPr>
            <p:cNvPr id="26" name="Retângulo 25"/>
            <p:cNvSpPr/>
            <p:nvPr/>
          </p:nvSpPr>
          <p:spPr>
            <a:xfrm>
              <a:off x="1881512" y="2132856"/>
              <a:ext cx="5759794" cy="508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Divisa 26"/>
            <p:cNvSpPr/>
            <p:nvPr/>
          </p:nvSpPr>
          <p:spPr>
            <a:xfrm>
              <a:off x="7187230" y="2132856"/>
              <a:ext cx="325340" cy="50845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Divisa 27"/>
            <p:cNvSpPr/>
            <p:nvPr/>
          </p:nvSpPr>
          <p:spPr>
            <a:xfrm>
              <a:off x="7478636" y="2132856"/>
              <a:ext cx="325340" cy="50845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9" name="Divisa 28"/>
            <p:cNvSpPr/>
            <p:nvPr/>
          </p:nvSpPr>
          <p:spPr>
            <a:xfrm>
              <a:off x="7631036" y="2132856"/>
              <a:ext cx="325340" cy="508453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4" name="Retângulo 23"/>
          <p:cNvSpPr/>
          <p:nvPr/>
        </p:nvSpPr>
        <p:spPr>
          <a:xfrm>
            <a:off x="1956973" y="5208832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Bahnschrift SemiLight" pitchFamily="34" charset="0"/>
              </a:rPr>
              <a:t>Qt</a:t>
            </a:r>
            <a:r>
              <a:rPr lang="pt-BR" b="1" dirty="0">
                <a:solidFill>
                  <a:schemeClr val="bg1"/>
                </a:solidFill>
                <a:latin typeface="Bahnschrift SemiLight" pitchFamily="34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Bahnschrift SemiLight" pitchFamily="34" charset="0"/>
              </a:rPr>
              <a:t>Documentation</a:t>
            </a:r>
            <a:r>
              <a:rPr lang="pt-BR" b="1" dirty="0">
                <a:solidFill>
                  <a:schemeClr val="bg1"/>
                </a:solidFill>
                <a:latin typeface="Bahnschrift SemiLight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Bahnschrift SemiLight" pitchFamily="34" charset="0"/>
              </a:rPr>
              <a:t>&gt;&gt; </a:t>
            </a:r>
            <a:r>
              <a:rPr lang="pt-BR" dirty="0">
                <a:solidFill>
                  <a:schemeClr val="bg1"/>
                </a:solidFill>
              </a:rPr>
              <a:t>http://doc.qt.io/</a:t>
            </a:r>
            <a:endParaRPr lang="pt-BR" dirty="0">
              <a:solidFill>
                <a:schemeClr val="bg1"/>
              </a:solidFill>
              <a:latin typeface="Bahnschrift SemiLight" pitchFamily="34" charset="0"/>
            </a:endParaRPr>
          </a:p>
        </p:txBody>
      </p:sp>
      <p:pic>
        <p:nvPicPr>
          <p:cNvPr id="3076" name="Picture 4" descr="Resultado de imagem para ESP 32 MARC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4" t="44186" r="37852" b="44517"/>
          <a:stretch/>
        </p:blipFill>
        <p:spPr bwMode="auto">
          <a:xfrm>
            <a:off x="501963" y="3235585"/>
            <a:ext cx="1309826" cy="40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13" y="4995256"/>
            <a:ext cx="654975" cy="7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 30"/>
          <p:cNvSpPr/>
          <p:nvPr/>
        </p:nvSpPr>
        <p:spPr>
          <a:xfrm>
            <a:off x="1907704" y="3789040"/>
            <a:ext cx="68094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https://www.alldatasheet.com/datasheet-pdf/pdf/1148026/ESPRESSIF/ESP32-WROOM-32.html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535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6621"/>
            <a:ext cx="9144000" cy="6858000"/>
          </a:xfrm>
          <a:prstGeom prst="rect">
            <a:avLst/>
          </a:prstGeom>
          <a:solidFill>
            <a:srgbClr val="1627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82"/>
          <a:stretch/>
        </p:blipFill>
        <p:spPr>
          <a:xfrm>
            <a:off x="1835696" y="665552"/>
            <a:ext cx="5458124" cy="4923688"/>
          </a:xfrm>
        </p:spPr>
      </p:pic>
      <p:sp>
        <p:nvSpPr>
          <p:cNvPr id="8" name="CaixaDeTexto 7"/>
          <p:cNvSpPr txBox="1"/>
          <p:nvPr/>
        </p:nvSpPr>
        <p:spPr>
          <a:xfrm>
            <a:off x="3707904" y="5601434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Baskerville Old Face" pitchFamily="18" charset="0"/>
              </a:rPr>
              <a:t>CASIE</a:t>
            </a:r>
          </a:p>
        </p:txBody>
      </p:sp>
    </p:spTree>
    <p:extLst>
      <p:ext uri="{BB962C8B-B14F-4D97-AF65-F5344CB8AC3E}">
        <p14:creationId xmlns:p14="http://schemas.microsoft.com/office/powerpoint/2010/main" val="267220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1709514" y="1768419"/>
            <a:ext cx="2862486" cy="508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635610" y="599833"/>
            <a:ext cx="2400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Bahnschrift SemiLight SemiConde" pitchFamily="34" charset="0"/>
              </a:rPr>
              <a:t>SUMÁRIO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971600" y="1768419"/>
            <a:ext cx="395274" cy="508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224398" y="1552395"/>
            <a:ext cx="611298" cy="6225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ivisa 1"/>
          <p:cNvSpPr/>
          <p:nvPr/>
        </p:nvSpPr>
        <p:spPr>
          <a:xfrm>
            <a:off x="4018878" y="1768419"/>
            <a:ext cx="325340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Divisa 11"/>
          <p:cNvSpPr/>
          <p:nvPr/>
        </p:nvSpPr>
        <p:spPr>
          <a:xfrm>
            <a:off x="4310284" y="1768419"/>
            <a:ext cx="325340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Divisa 12"/>
          <p:cNvSpPr/>
          <p:nvPr/>
        </p:nvSpPr>
        <p:spPr>
          <a:xfrm>
            <a:off x="4462684" y="1768419"/>
            <a:ext cx="325340" cy="50845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835696" y="1844824"/>
            <a:ext cx="835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 Black" pitchFamily="34" charset="0"/>
              </a:rPr>
              <a:t>Sobre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24398" y="1624403"/>
            <a:ext cx="61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 Black" pitchFamily="34" charset="0"/>
              </a:rPr>
              <a:t>01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760902" y="3573016"/>
            <a:ext cx="2315362" cy="508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04048" y="3573016"/>
            <a:ext cx="395274" cy="508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256846" y="3356992"/>
            <a:ext cx="611298" cy="6225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Divisa 17"/>
          <p:cNvSpPr/>
          <p:nvPr/>
        </p:nvSpPr>
        <p:spPr>
          <a:xfrm>
            <a:off x="7524328" y="3573016"/>
            <a:ext cx="325340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Divisa 18"/>
          <p:cNvSpPr/>
          <p:nvPr/>
        </p:nvSpPr>
        <p:spPr>
          <a:xfrm>
            <a:off x="7815734" y="3573016"/>
            <a:ext cx="325340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Divisa 19"/>
          <p:cNvSpPr/>
          <p:nvPr/>
        </p:nvSpPr>
        <p:spPr>
          <a:xfrm>
            <a:off x="7968134" y="3573016"/>
            <a:ext cx="325340" cy="50845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860224" y="3642516"/>
            <a:ext cx="1519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 Black" pitchFamily="34" charset="0"/>
              </a:rPr>
              <a:t>Referências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256846" y="3429000"/>
            <a:ext cx="61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 Black" pitchFamily="34" charset="0"/>
              </a:rPr>
              <a:t>06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1751396" y="2924944"/>
            <a:ext cx="2839544" cy="508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994542" y="2924944"/>
            <a:ext cx="395274" cy="508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1247340" y="2708920"/>
            <a:ext cx="611298" cy="6225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Divisa 25"/>
          <p:cNvSpPr/>
          <p:nvPr/>
        </p:nvSpPr>
        <p:spPr>
          <a:xfrm>
            <a:off x="4018878" y="2924944"/>
            <a:ext cx="325340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Divisa 26"/>
          <p:cNvSpPr/>
          <p:nvPr/>
        </p:nvSpPr>
        <p:spPr>
          <a:xfrm>
            <a:off x="4310284" y="2924944"/>
            <a:ext cx="325340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Divisa 27"/>
          <p:cNvSpPr/>
          <p:nvPr/>
        </p:nvSpPr>
        <p:spPr>
          <a:xfrm>
            <a:off x="4462684" y="2924944"/>
            <a:ext cx="325340" cy="50845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835696" y="2996952"/>
            <a:ext cx="2789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 Black" pitchFamily="34" charset="0"/>
              </a:rPr>
              <a:t>Circuito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247340" y="2780928"/>
            <a:ext cx="61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 Black" pitchFamily="34" charset="0"/>
              </a:rPr>
              <a:t>02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747394" y="4149080"/>
            <a:ext cx="2715290" cy="508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990540" y="4149080"/>
            <a:ext cx="395274" cy="508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1243338" y="3933056"/>
            <a:ext cx="611298" cy="6225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Divisa 33"/>
          <p:cNvSpPr/>
          <p:nvPr/>
        </p:nvSpPr>
        <p:spPr>
          <a:xfrm>
            <a:off x="4018878" y="4149080"/>
            <a:ext cx="325340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Divisa 34"/>
          <p:cNvSpPr/>
          <p:nvPr/>
        </p:nvSpPr>
        <p:spPr>
          <a:xfrm>
            <a:off x="4310284" y="4149080"/>
            <a:ext cx="325340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Divisa 35"/>
          <p:cNvSpPr/>
          <p:nvPr/>
        </p:nvSpPr>
        <p:spPr>
          <a:xfrm>
            <a:off x="4462684" y="4149080"/>
            <a:ext cx="325340" cy="50845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1835696" y="4221088"/>
            <a:ext cx="142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 Black" pitchFamily="34" charset="0"/>
              </a:rPr>
              <a:t>Aplicações</a:t>
            </a:r>
            <a:endParaRPr lang="pt-BR" sz="16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243338" y="4005064"/>
            <a:ext cx="61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 Black" pitchFamily="34" charset="0"/>
              </a:rPr>
              <a:t>03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1758656" y="5368819"/>
            <a:ext cx="2776035" cy="508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1001803" y="5368819"/>
            <a:ext cx="395274" cy="508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1254601" y="5152795"/>
            <a:ext cx="611298" cy="6225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Divisa 41"/>
          <p:cNvSpPr/>
          <p:nvPr/>
        </p:nvSpPr>
        <p:spPr>
          <a:xfrm>
            <a:off x="4090886" y="5368819"/>
            <a:ext cx="325340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Divisa 42"/>
          <p:cNvSpPr/>
          <p:nvPr/>
        </p:nvSpPr>
        <p:spPr>
          <a:xfrm>
            <a:off x="4382292" y="5368819"/>
            <a:ext cx="325340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Divisa 43"/>
          <p:cNvSpPr/>
          <p:nvPr/>
        </p:nvSpPr>
        <p:spPr>
          <a:xfrm>
            <a:off x="4534692" y="5368819"/>
            <a:ext cx="325340" cy="50845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835696" y="5438319"/>
            <a:ext cx="2261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 Black" pitchFamily="34" charset="0"/>
              </a:rPr>
              <a:t>Conexão WEB - QT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1254601" y="5224803"/>
            <a:ext cx="61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 Black" pitchFamily="34" charset="0"/>
              </a:rPr>
              <a:t>04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5688894" y="2348880"/>
            <a:ext cx="2315362" cy="508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4932040" y="2348880"/>
            <a:ext cx="395274" cy="508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5184838" y="2132856"/>
            <a:ext cx="611298" cy="6225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Divisa 49"/>
          <p:cNvSpPr/>
          <p:nvPr/>
        </p:nvSpPr>
        <p:spPr>
          <a:xfrm>
            <a:off x="7452320" y="2348880"/>
            <a:ext cx="325340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Divisa 50"/>
          <p:cNvSpPr/>
          <p:nvPr/>
        </p:nvSpPr>
        <p:spPr>
          <a:xfrm>
            <a:off x="7743726" y="2348880"/>
            <a:ext cx="325340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Divisa 51"/>
          <p:cNvSpPr/>
          <p:nvPr/>
        </p:nvSpPr>
        <p:spPr>
          <a:xfrm>
            <a:off x="7896126" y="2348880"/>
            <a:ext cx="325340" cy="50845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5788216" y="2418380"/>
            <a:ext cx="1791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 Black" pitchFamily="34" charset="0"/>
              </a:rPr>
              <a:t>Passo a Passo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5184838" y="2204864"/>
            <a:ext cx="61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 Black" pitchFamily="34" charset="0"/>
              </a:rPr>
              <a:t>05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5783844" y="4864763"/>
            <a:ext cx="2315362" cy="508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5026990" y="4864763"/>
            <a:ext cx="395274" cy="508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5279788" y="4648739"/>
            <a:ext cx="611298" cy="6225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Divisa 57"/>
          <p:cNvSpPr/>
          <p:nvPr/>
        </p:nvSpPr>
        <p:spPr>
          <a:xfrm>
            <a:off x="7547270" y="4864763"/>
            <a:ext cx="325340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Divisa 58"/>
          <p:cNvSpPr/>
          <p:nvPr/>
        </p:nvSpPr>
        <p:spPr>
          <a:xfrm>
            <a:off x="7838676" y="4864763"/>
            <a:ext cx="325340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Divisa 59"/>
          <p:cNvSpPr/>
          <p:nvPr/>
        </p:nvSpPr>
        <p:spPr>
          <a:xfrm>
            <a:off x="7991076" y="4864763"/>
            <a:ext cx="325340" cy="50845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5860224" y="4934263"/>
            <a:ext cx="2024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 Black" pitchFamily="34" charset="0"/>
              </a:rPr>
              <a:t>Agradecimentos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5279788" y="4720747"/>
            <a:ext cx="61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 Black" pitchFamily="34" charset="0"/>
              </a:rPr>
              <a:t>10</a:t>
            </a:r>
          </a:p>
        </p:txBody>
      </p:sp>
      <p:sp>
        <p:nvSpPr>
          <p:cNvPr id="90" name="Divisa 89"/>
          <p:cNvSpPr/>
          <p:nvPr/>
        </p:nvSpPr>
        <p:spPr>
          <a:xfrm>
            <a:off x="6012160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1" name="Divisa 90"/>
          <p:cNvSpPr/>
          <p:nvPr/>
        </p:nvSpPr>
        <p:spPr>
          <a:xfrm>
            <a:off x="6303566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2" name="Divisa 91"/>
          <p:cNvSpPr/>
          <p:nvPr/>
        </p:nvSpPr>
        <p:spPr>
          <a:xfrm>
            <a:off x="6455966" y="764704"/>
            <a:ext cx="335381" cy="50845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Divisa 92"/>
          <p:cNvSpPr/>
          <p:nvPr/>
        </p:nvSpPr>
        <p:spPr>
          <a:xfrm flipH="1">
            <a:off x="2843808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Divisa 93"/>
          <p:cNvSpPr/>
          <p:nvPr/>
        </p:nvSpPr>
        <p:spPr>
          <a:xfrm flipH="1">
            <a:off x="3135214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Divisa 94"/>
          <p:cNvSpPr/>
          <p:nvPr/>
        </p:nvSpPr>
        <p:spPr>
          <a:xfrm flipH="1">
            <a:off x="3287614" y="764704"/>
            <a:ext cx="335381" cy="50845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3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 rot="10800000">
            <a:off x="971601" y="5080786"/>
            <a:ext cx="3858229" cy="724477"/>
            <a:chOff x="395536" y="4836816"/>
            <a:chExt cx="3858229" cy="724477"/>
          </a:xfrm>
        </p:grpSpPr>
        <p:sp>
          <p:nvSpPr>
            <p:cNvPr id="20" name="Retângulo 19"/>
            <p:cNvSpPr/>
            <p:nvPr/>
          </p:nvSpPr>
          <p:spPr>
            <a:xfrm>
              <a:off x="1152389" y="5052840"/>
              <a:ext cx="2776035" cy="508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95536" y="5052840"/>
              <a:ext cx="395274" cy="508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648334" y="4836816"/>
              <a:ext cx="611298" cy="6225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Divisa 22"/>
            <p:cNvSpPr/>
            <p:nvPr/>
          </p:nvSpPr>
          <p:spPr>
            <a:xfrm>
              <a:off x="3484619" y="5052840"/>
              <a:ext cx="325340" cy="50845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Divisa 23"/>
            <p:cNvSpPr/>
            <p:nvPr/>
          </p:nvSpPr>
          <p:spPr>
            <a:xfrm>
              <a:off x="3776025" y="5052840"/>
              <a:ext cx="325340" cy="50845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Divisa 24"/>
            <p:cNvSpPr/>
            <p:nvPr/>
          </p:nvSpPr>
          <p:spPr>
            <a:xfrm>
              <a:off x="3928425" y="5052840"/>
              <a:ext cx="325340" cy="508453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3635610" y="599833"/>
            <a:ext cx="18117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Bahnschrift SemiLight SemiConde" pitchFamily="34" charset="0"/>
              </a:rPr>
              <a:t>SOBRE</a:t>
            </a:r>
          </a:p>
        </p:txBody>
      </p:sp>
      <p:sp>
        <p:nvSpPr>
          <p:cNvPr id="5" name="Divisa 4"/>
          <p:cNvSpPr/>
          <p:nvPr/>
        </p:nvSpPr>
        <p:spPr>
          <a:xfrm>
            <a:off x="5508104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Divisa 5"/>
          <p:cNvSpPr/>
          <p:nvPr/>
        </p:nvSpPr>
        <p:spPr>
          <a:xfrm>
            <a:off x="5799510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Divisa 6"/>
          <p:cNvSpPr/>
          <p:nvPr/>
        </p:nvSpPr>
        <p:spPr>
          <a:xfrm>
            <a:off x="5951910" y="764704"/>
            <a:ext cx="335381" cy="50845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Divisa 7"/>
          <p:cNvSpPr/>
          <p:nvPr/>
        </p:nvSpPr>
        <p:spPr>
          <a:xfrm flipH="1">
            <a:off x="2843808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Divisa 8"/>
          <p:cNvSpPr/>
          <p:nvPr/>
        </p:nvSpPr>
        <p:spPr>
          <a:xfrm flipH="1">
            <a:off x="3135214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/>
        </p:nvSpPr>
        <p:spPr>
          <a:xfrm flipH="1">
            <a:off x="3287614" y="764704"/>
            <a:ext cx="335381" cy="50845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99592" y="2056780"/>
            <a:ext cx="7452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Bahnschrift SemiLight" pitchFamily="34" charset="0"/>
              </a:rPr>
              <a:t>CAISE é um protótipo de um irrigador automático desenvolvido para área de jardinagem, principalmente para prédios. Sua aplicação também pode ser exercida para hortaliças. Os protótipos são torres com sensores de luminosidade e umidade do solo que enviam dados via WEB, possibilitando acompanhamento em tempo real do processo. O aplicativo foi elaborado pelo </a:t>
            </a:r>
            <a:r>
              <a:rPr lang="pt-BR" dirty="0" err="1">
                <a:latin typeface="Bahnschrift SemiLight" pitchFamily="34" charset="0"/>
              </a:rPr>
              <a:t>QtCreator</a:t>
            </a:r>
            <a:r>
              <a:rPr lang="pt-BR" dirty="0">
                <a:latin typeface="Bahnschrift SemiLight" pitchFamily="34" charset="0"/>
              </a:rPr>
              <a:t> e um servidor online no </a:t>
            </a:r>
            <a:r>
              <a:rPr lang="pt-BR" dirty="0" err="1">
                <a:latin typeface="Bahnschrift SemiLight" pitchFamily="34" charset="0"/>
              </a:rPr>
              <a:t>Heroku</a:t>
            </a:r>
            <a:r>
              <a:rPr lang="pt-BR" dirty="0">
                <a:latin typeface="Bahnschrift SemiLight" pitchFamily="34" charset="0"/>
              </a:rPr>
              <a:t>, utilizando </a:t>
            </a:r>
            <a:r>
              <a:rPr lang="pt-BR" dirty="0" err="1">
                <a:latin typeface="Bahnschrift SemiLight" pitchFamily="34" charset="0"/>
              </a:rPr>
              <a:t>Flask</a:t>
            </a:r>
            <a:r>
              <a:rPr lang="pt-BR" dirty="0">
                <a:latin typeface="Bahnschrift SemiLight" pitchFamily="34" charset="0"/>
              </a:rPr>
              <a:t> e </a:t>
            </a:r>
            <a:r>
              <a:rPr lang="pt-BR" dirty="0" err="1">
                <a:latin typeface="Bahnschrift SemiLight" pitchFamily="34" charset="0"/>
              </a:rPr>
              <a:t>Bootstrap</a:t>
            </a:r>
            <a:r>
              <a:rPr lang="pt-BR" dirty="0">
                <a:latin typeface="Bahnschrift SemiLight" pitchFamily="34" charset="0"/>
              </a:rPr>
              <a:t> para o usuário monitorar o processo remotamente.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216763" y="4900440"/>
            <a:ext cx="2776035" cy="508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459910" y="4900440"/>
            <a:ext cx="395274" cy="508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712708" y="4684416"/>
            <a:ext cx="611298" cy="6225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Divisa 14"/>
          <p:cNvSpPr/>
          <p:nvPr/>
        </p:nvSpPr>
        <p:spPr>
          <a:xfrm>
            <a:off x="7548993" y="4900440"/>
            <a:ext cx="325340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Divisa 15"/>
          <p:cNvSpPr/>
          <p:nvPr/>
        </p:nvSpPr>
        <p:spPr>
          <a:xfrm>
            <a:off x="7840399" y="4900440"/>
            <a:ext cx="325340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Divisa 16"/>
          <p:cNvSpPr/>
          <p:nvPr/>
        </p:nvSpPr>
        <p:spPr>
          <a:xfrm>
            <a:off x="7992799" y="4900440"/>
            <a:ext cx="325340" cy="50845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8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56172" y="599833"/>
            <a:ext cx="2367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Bahnschrift SemiLight SemiConde" pitchFamily="34" charset="0"/>
              </a:rPr>
              <a:t>CIRCUITO</a:t>
            </a:r>
          </a:p>
        </p:txBody>
      </p:sp>
      <p:sp>
        <p:nvSpPr>
          <p:cNvPr id="5" name="Divisa 4"/>
          <p:cNvSpPr/>
          <p:nvPr/>
        </p:nvSpPr>
        <p:spPr>
          <a:xfrm>
            <a:off x="5868144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Divisa 5"/>
          <p:cNvSpPr/>
          <p:nvPr/>
        </p:nvSpPr>
        <p:spPr>
          <a:xfrm>
            <a:off x="6159550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Divisa 6"/>
          <p:cNvSpPr/>
          <p:nvPr/>
        </p:nvSpPr>
        <p:spPr>
          <a:xfrm>
            <a:off x="6311950" y="764704"/>
            <a:ext cx="335381" cy="50845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Divisa 7"/>
          <p:cNvSpPr/>
          <p:nvPr/>
        </p:nvSpPr>
        <p:spPr>
          <a:xfrm flipH="1">
            <a:off x="2425573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Divisa 8"/>
          <p:cNvSpPr/>
          <p:nvPr/>
        </p:nvSpPr>
        <p:spPr>
          <a:xfrm flipH="1">
            <a:off x="2716979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/>
        </p:nvSpPr>
        <p:spPr>
          <a:xfrm flipH="1">
            <a:off x="2869379" y="764704"/>
            <a:ext cx="335381" cy="50845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059832" y="3284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5A90A75-FCC0-4117-AC81-413017D20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458" y="1430830"/>
            <a:ext cx="9512916" cy="55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0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932687-CAC2-42C6-B247-588AFBA70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As aplicações do sensor de umidade e da válvula são principalmente para sistemas de controle de fluxo de água, como:</a:t>
            </a:r>
          </a:p>
          <a:p>
            <a:pPr fontAlgn="base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Irrigação por gotejamento automatizada;</a:t>
            </a:r>
          </a:p>
          <a:p>
            <a:pPr fontAlgn="base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Irrigação tradicional  de jardins;</a:t>
            </a:r>
          </a:p>
          <a:p>
            <a:pPr fontAlgn="base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Controle de fluxo de água;</a:t>
            </a:r>
          </a:p>
          <a:p>
            <a:pPr fontAlgn="base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Aquisição de dados sobre umidade do solo para monitoramento e análises;</a:t>
            </a:r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EC1A903-C4B6-4070-8B58-FAABC357599E}"/>
              </a:ext>
            </a:extLst>
          </p:cNvPr>
          <p:cNvSpPr txBox="1"/>
          <p:nvPr/>
        </p:nvSpPr>
        <p:spPr>
          <a:xfrm>
            <a:off x="3222988" y="506878"/>
            <a:ext cx="2778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Bahnschrift SemiLight SemiConde" pitchFamily="34" charset="0"/>
              </a:rPr>
              <a:t>Aplicações</a:t>
            </a:r>
          </a:p>
        </p:txBody>
      </p:sp>
      <p:sp>
        <p:nvSpPr>
          <p:cNvPr id="14" name="Divisa 4">
            <a:extLst>
              <a:ext uri="{FF2B5EF4-FFF2-40B4-BE49-F238E27FC236}">
                <a16:creationId xmlns:a16="http://schemas.microsoft.com/office/drawing/2014/main" id="{08BB6766-52C7-4249-AAE0-A5451090976F}"/>
              </a:ext>
            </a:extLst>
          </p:cNvPr>
          <p:cNvSpPr/>
          <p:nvPr/>
        </p:nvSpPr>
        <p:spPr>
          <a:xfrm>
            <a:off x="5868144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Divisa 5">
            <a:extLst>
              <a:ext uri="{FF2B5EF4-FFF2-40B4-BE49-F238E27FC236}">
                <a16:creationId xmlns:a16="http://schemas.microsoft.com/office/drawing/2014/main" id="{ECC28311-B8EA-4485-B52C-CB8C1B503227}"/>
              </a:ext>
            </a:extLst>
          </p:cNvPr>
          <p:cNvSpPr/>
          <p:nvPr/>
        </p:nvSpPr>
        <p:spPr>
          <a:xfrm>
            <a:off x="6159550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Divisa 6">
            <a:extLst>
              <a:ext uri="{FF2B5EF4-FFF2-40B4-BE49-F238E27FC236}">
                <a16:creationId xmlns:a16="http://schemas.microsoft.com/office/drawing/2014/main" id="{1A8A89E9-118A-41CD-AC6A-FF54A9BE642F}"/>
              </a:ext>
            </a:extLst>
          </p:cNvPr>
          <p:cNvSpPr/>
          <p:nvPr/>
        </p:nvSpPr>
        <p:spPr>
          <a:xfrm>
            <a:off x="6311950" y="764704"/>
            <a:ext cx="335381" cy="50845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Divisa 7">
            <a:extLst>
              <a:ext uri="{FF2B5EF4-FFF2-40B4-BE49-F238E27FC236}">
                <a16:creationId xmlns:a16="http://schemas.microsoft.com/office/drawing/2014/main" id="{B5A8E134-24E2-4025-9E72-0842727DB958}"/>
              </a:ext>
            </a:extLst>
          </p:cNvPr>
          <p:cNvSpPr/>
          <p:nvPr/>
        </p:nvSpPr>
        <p:spPr>
          <a:xfrm flipH="1">
            <a:off x="2425573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Divisa 8">
            <a:extLst>
              <a:ext uri="{FF2B5EF4-FFF2-40B4-BE49-F238E27FC236}">
                <a16:creationId xmlns:a16="http://schemas.microsoft.com/office/drawing/2014/main" id="{3699F7FF-EA6A-46B6-A187-CAD72C6F96C8}"/>
              </a:ext>
            </a:extLst>
          </p:cNvPr>
          <p:cNvSpPr/>
          <p:nvPr/>
        </p:nvSpPr>
        <p:spPr>
          <a:xfrm flipH="1">
            <a:off x="2716979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Divisa 9">
            <a:extLst>
              <a:ext uri="{FF2B5EF4-FFF2-40B4-BE49-F238E27FC236}">
                <a16:creationId xmlns:a16="http://schemas.microsoft.com/office/drawing/2014/main" id="{65213CAF-C3DB-4B14-A43D-2BF6B51D034A}"/>
              </a:ext>
            </a:extLst>
          </p:cNvPr>
          <p:cNvSpPr/>
          <p:nvPr/>
        </p:nvSpPr>
        <p:spPr>
          <a:xfrm flipH="1">
            <a:off x="2869379" y="764704"/>
            <a:ext cx="335381" cy="50845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4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visa 16"/>
          <p:cNvSpPr/>
          <p:nvPr/>
        </p:nvSpPr>
        <p:spPr>
          <a:xfrm>
            <a:off x="475928" y="2655496"/>
            <a:ext cx="3015952" cy="2789728"/>
          </a:xfrm>
          <a:prstGeom prst="chevron">
            <a:avLst/>
          </a:prstGeom>
          <a:solidFill>
            <a:schemeClr val="tx2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947923" y="599833"/>
            <a:ext cx="5144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>
                <a:latin typeface="Bahnschrift SemiLight SemiConde" pitchFamily="34" charset="0"/>
              </a:rPr>
              <a:t>QtCreator</a:t>
            </a:r>
            <a:r>
              <a:rPr lang="pt-BR" sz="4800" dirty="0">
                <a:latin typeface="Bahnschrift SemiLight SemiConde" pitchFamily="34" charset="0"/>
              </a:rPr>
              <a:t> e Servidor</a:t>
            </a:r>
          </a:p>
        </p:txBody>
      </p:sp>
      <p:sp>
        <p:nvSpPr>
          <p:cNvPr id="6" name="Divisa 5"/>
          <p:cNvSpPr/>
          <p:nvPr/>
        </p:nvSpPr>
        <p:spPr>
          <a:xfrm>
            <a:off x="7105181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Divisa 6"/>
          <p:cNvSpPr/>
          <p:nvPr/>
        </p:nvSpPr>
        <p:spPr>
          <a:xfrm>
            <a:off x="7396587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Divisa 7"/>
          <p:cNvSpPr/>
          <p:nvPr/>
        </p:nvSpPr>
        <p:spPr>
          <a:xfrm>
            <a:off x="7548987" y="764704"/>
            <a:ext cx="335381" cy="50845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Divisa 8"/>
          <p:cNvSpPr/>
          <p:nvPr/>
        </p:nvSpPr>
        <p:spPr>
          <a:xfrm flipH="1">
            <a:off x="1115616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/>
        </p:nvSpPr>
        <p:spPr>
          <a:xfrm flipH="1">
            <a:off x="1407022" y="764704"/>
            <a:ext cx="335381" cy="50845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Divisa 10"/>
          <p:cNvSpPr/>
          <p:nvPr/>
        </p:nvSpPr>
        <p:spPr>
          <a:xfrm flipH="1">
            <a:off x="1559422" y="764704"/>
            <a:ext cx="335381" cy="50845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843808" y="1484784"/>
            <a:ext cx="6141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chemeClr val="tx2">
                    <a:lumMod val="75000"/>
                  </a:schemeClr>
                </a:solidFill>
                <a:latin typeface="Bahnschrift SemiLight" pitchFamily="34" charset="0"/>
              </a:rPr>
              <a:t>QtCreator</a:t>
            </a:r>
            <a:endParaRPr lang="pt-BR" b="1" dirty="0">
              <a:solidFill>
                <a:schemeClr val="tx2">
                  <a:lumMod val="75000"/>
                </a:schemeClr>
              </a:solidFill>
              <a:latin typeface="Bahnschrift SemiLight" pitchFamily="34" charset="0"/>
            </a:endParaRPr>
          </a:p>
          <a:p>
            <a:r>
              <a:rPr lang="pt-BR" dirty="0">
                <a:latin typeface="Bahnschrift SemiLight" pitchFamily="34" charset="0"/>
              </a:rPr>
              <a:t>Criação da interface gráfica para a comunicação entre o circuito, através da conexão com a esp32, e o usuário.</a:t>
            </a:r>
          </a:p>
        </p:txBody>
      </p:sp>
      <p:sp>
        <p:nvSpPr>
          <p:cNvPr id="38" name="Divisa 37"/>
          <p:cNvSpPr/>
          <p:nvPr/>
        </p:nvSpPr>
        <p:spPr>
          <a:xfrm>
            <a:off x="2123728" y="1628800"/>
            <a:ext cx="727356" cy="900316"/>
          </a:xfrm>
          <a:prstGeom prst="chevr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9" name="Divisa 38"/>
          <p:cNvSpPr/>
          <p:nvPr/>
        </p:nvSpPr>
        <p:spPr>
          <a:xfrm>
            <a:off x="3419872" y="2852936"/>
            <a:ext cx="727356" cy="900316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4211960" y="2780928"/>
            <a:ext cx="4824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chemeClr val="tx2">
                    <a:lumMod val="75000"/>
                  </a:schemeClr>
                </a:solidFill>
                <a:latin typeface="Bahnschrift SemiLight" pitchFamily="34" charset="0"/>
              </a:rPr>
              <a:t>Flask</a:t>
            </a:r>
            <a:endParaRPr lang="pt-BR" b="1" dirty="0">
              <a:solidFill>
                <a:schemeClr val="tx2">
                  <a:lumMod val="75000"/>
                </a:schemeClr>
              </a:solidFill>
              <a:latin typeface="Bahnschrift SemiLight" pitchFamily="34" charset="0"/>
            </a:endParaRPr>
          </a:p>
          <a:p>
            <a:r>
              <a:rPr lang="pt-BR" dirty="0">
                <a:latin typeface="Bahnschrift SemiLight" pitchFamily="34" charset="0"/>
              </a:rPr>
              <a:t>Framework web escrita em Python que facilita a criação e o gerenciamento de um servidor online.</a:t>
            </a:r>
          </a:p>
        </p:txBody>
      </p:sp>
      <p:sp>
        <p:nvSpPr>
          <p:cNvPr id="42" name="Divisa 41"/>
          <p:cNvSpPr/>
          <p:nvPr/>
        </p:nvSpPr>
        <p:spPr>
          <a:xfrm>
            <a:off x="3347864" y="4365104"/>
            <a:ext cx="727356" cy="900316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Divisa 42"/>
          <p:cNvSpPr/>
          <p:nvPr/>
        </p:nvSpPr>
        <p:spPr>
          <a:xfrm>
            <a:off x="971600" y="5625028"/>
            <a:ext cx="727356" cy="900316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4139952" y="4232221"/>
            <a:ext cx="4824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chemeClr val="tx2">
                    <a:lumMod val="75000"/>
                  </a:schemeClr>
                </a:solidFill>
                <a:latin typeface="Bahnschrift SemiLight" pitchFamily="34" charset="0"/>
              </a:rPr>
              <a:t>Heroku</a:t>
            </a:r>
            <a:endParaRPr lang="pt-BR" b="1" dirty="0">
              <a:solidFill>
                <a:schemeClr val="tx2">
                  <a:lumMod val="75000"/>
                </a:schemeClr>
              </a:solidFill>
              <a:latin typeface="Bahnschrift SemiLight" pitchFamily="34" charset="0"/>
            </a:endParaRPr>
          </a:p>
          <a:p>
            <a:r>
              <a:rPr lang="pt-BR" dirty="0">
                <a:latin typeface="Bahnschrift SemiLight" pitchFamily="34" charset="0"/>
              </a:rPr>
              <a:t>Hospedagem no </a:t>
            </a:r>
            <a:r>
              <a:rPr lang="pt-BR" dirty="0" err="1">
                <a:latin typeface="Bahnschrift SemiLight" pitchFamily="34" charset="0"/>
              </a:rPr>
              <a:t>Heroku</a:t>
            </a:r>
            <a:r>
              <a:rPr lang="pt-BR" dirty="0">
                <a:latin typeface="Bahnschrift SemiLight" pitchFamily="34" charset="0"/>
              </a:rPr>
              <a:t>, uma plataforma </a:t>
            </a:r>
            <a:r>
              <a:rPr lang="pt-BR" dirty="0" err="1">
                <a:latin typeface="Bahnschrift SemiLight" pitchFamily="34" charset="0"/>
              </a:rPr>
              <a:t>cloud</a:t>
            </a:r>
            <a:r>
              <a:rPr lang="pt-BR" dirty="0">
                <a:latin typeface="Bahnschrift SemiLight" pitchFamily="34" charset="0"/>
              </a:rPr>
              <a:t> que permite o </a:t>
            </a:r>
            <a:r>
              <a:rPr lang="pt-BR" dirty="0" err="1">
                <a:latin typeface="Bahnschrift SemiLight" pitchFamily="34" charset="0"/>
              </a:rPr>
              <a:t>deploy</a:t>
            </a:r>
            <a:r>
              <a:rPr lang="pt-BR" dirty="0">
                <a:latin typeface="Bahnschrift SemiLight" pitchFamily="34" charset="0"/>
              </a:rPr>
              <a:t> de aplicações para desenvolvedores.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1742404" y="5541039"/>
            <a:ext cx="72426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chemeClr val="tx2">
                    <a:lumMod val="75000"/>
                  </a:schemeClr>
                </a:solidFill>
                <a:latin typeface="Bahnschrift SemiLight" pitchFamily="34" charset="0"/>
              </a:rPr>
              <a:t>Bootstrap</a:t>
            </a:r>
            <a:endParaRPr lang="pt-BR" b="1" dirty="0">
              <a:solidFill>
                <a:schemeClr val="tx2">
                  <a:lumMod val="75000"/>
                </a:schemeClr>
              </a:solidFill>
              <a:latin typeface="Bahnschrift SemiLight" pitchFamily="34" charset="0"/>
            </a:endParaRPr>
          </a:p>
          <a:p>
            <a:r>
              <a:rPr lang="pt-BR" dirty="0">
                <a:latin typeface="Bahnschrift SemiLight" pitchFamily="34" charset="0"/>
              </a:rPr>
              <a:t>O </a:t>
            </a:r>
            <a:r>
              <a:rPr lang="pt-BR" dirty="0" err="1">
                <a:latin typeface="Bahnschrift SemiLight" pitchFamily="34" charset="0"/>
              </a:rPr>
              <a:t>Bootstrap</a:t>
            </a:r>
            <a:r>
              <a:rPr lang="pt-BR" dirty="0">
                <a:latin typeface="Bahnschrift SemiLight" pitchFamily="34" charset="0"/>
              </a:rPr>
              <a:t> é um framework de código aberto para desenvolvimento com HTML, CSS e JS. &gt; Criação de sites &lt;</a:t>
            </a:r>
          </a:p>
        </p:txBody>
      </p:sp>
    </p:spTree>
    <p:extLst>
      <p:ext uri="{BB962C8B-B14F-4D97-AF65-F5344CB8AC3E}">
        <p14:creationId xmlns:p14="http://schemas.microsoft.com/office/powerpoint/2010/main" val="353345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851920" y="3284984"/>
            <a:ext cx="14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Imagem do </a:t>
            </a:r>
            <a:r>
              <a:rPr lang="pt-BR" dirty="0" err="1"/>
              <a:t>qt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3223814-DA48-492A-8F34-170F5348C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04465"/>
            <a:ext cx="8024761" cy="584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1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851920" y="3284984"/>
            <a:ext cx="229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Porta serial imagem </a:t>
            </a:r>
            <a:r>
              <a:rPr lang="pt-BR" dirty="0" err="1"/>
              <a:t>qt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A7DDD7B-B1C1-4688-835C-62B994E40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196752"/>
            <a:ext cx="4940043" cy="358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54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342</Words>
  <Application>Microsoft Office PowerPoint</Application>
  <PresentationFormat>Apresentação na tela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Bahnschrift SemiLight</vt:lpstr>
      <vt:lpstr>Bahnschrift SemiLight SemiConde</vt:lpstr>
      <vt:lpstr>Baskerville Old Face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ILDJA VIVIANE</dc:creator>
  <cp:lastModifiedBy>sara ln</cp:lastModifiedBy>
  <cp:revision>30</cp:revision>
  <dcterms:created xsi:type="dcterms:W3CDTF">2020-01-25T02:47:20Z</dcterms:created>
  <dcterms:modified xsi:type="dcterms:W3CDTF">2020-01-25T11:50:32Z</dcterms:modified>
</cp:coreProperties>
</file>